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3" r:id="rId8"/>
    <p:sldId id="264"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12/8/2016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w3schools.in/mysql/php-mysql-creat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w3schools.in/mysql/php-mysql-insert/" TargetMode="External"/><Relationship Id="rId2" Type="http://schemas.openxmlformats.org/officeDocument/2006/relationships/hyperlink" Target="http://www.w3schools.in/mysql/php-mysql-select/" TargetMode="External"/><Relationship Id="rId1" Type="http://schemas.openxmlformats.org/officeDocument/2006/relationships/slideLayout" Target="../slideLayouts/slideLayout7.xml"/><Relationship Id="rId5" Type="http://schemas.openxmlformats.org/officeDocument/2006/relationships/hyperlink" Target="http://www.w3schools.in/mysql/php-mysql-delete/" TargetMode="External"/><Relationship Id="rId4" Type="http://schemas.openxmlformats.org/officeDocument/2006/relationships/hyperlink" Target="http://www.w3schools.in/mysql/php-mysql-updat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MYSQL TRAINING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2891486"/>
            <a:ext cx="3034921" cy="952381"/>
          </a:xfrm>
          <a:prstGeom prst="rect">
            <a:avLst/>
          </a:prstGeom>
        </p:spPr>
      </p:pic>
    </p:spTree>
    <p:extLst>
      <p:ext uri="{BB962C8B-B14F-4D97-AF65-F5344CB8AC3E}">
        <p14:creationId xmlns:p14="http://schemas.microsoft.com/office/powerpoint/2010/main" val="50946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5915" y="875763"/>
            <a:ext cx="9697792" cy="5632311"/>
          </a:xfrm>
          <a:prstGeom prst="rect">
            <a:avLst/>
          </a:prstGeom>
          <a:noFill/>
        </p:spPr>
        <p:txBody>
          <a:bodyPr wrap="square" rtlCol="0">
            <a:spAutoFit/>
          </a:bodyPr>
          <a:lstStyle/>
          <a:p>
            <a:r>
              <a:rPr lang="en-US" dirty="0"/>
              <a:t>The MySQL DECIMAL data type is used to store exact numeric values in the database. We often use the DECIMAL data type for columns that preserve exact precision e.g., money data in accounting systems</a:t>
            </a:r>
            <a:r>
              <a:rPr lang="en-US" dirty="0" smtClean="0"/>
              <a:t>.</a:t>
            </a:r>
          </a:p>
          <a:p>
            <a:endParaRPr lang="en-US" dirty="0"/>
          </a:p>
          <a:p>
            <a:endParaRPr lang="en-US" dirty="0" smtClean="0"/>
          </a:p>
          <a:p>
            <a:r>
              <a:rPr lang="en-US" dirty="0" err="1"/>
              <a:t>column_name</a:t>
            </a:r>
            <a:r>
              <a:rPr lang="en-US" dirty="0"/>
              <a:t>  DECIMAL(P,D</a:t>
            </a:r>
            <a:r>
              <a:rPr lang="en-US" dirty="0" smtClean="0"/>
              <a:t>);</a:t>
            </a:r>
          </a:p>
          <a:p>
            <a:endParaRPr lang="en-US" dirty="0"/>
          </a:p>
          <a:p>
            <a:r>
              <a:rPr lang="en-US" dirty="0"/>
              <a:t>P is the precision that represents the number of significant digits. The range of P is 1 to 65</a:t>
            </a:r>
            <a:r>
              <a:rPr lang="en-US" dirty="0" smtClean="0"/>
              <a:t>.</a:t>
            </a:r>
          </a:p>
          <a:p>
            <a:endParaRPr lang="en-US" dirty="0"/>
          </a:p>
          <a:p>
            <a:endParaRPr lang="en-US" dirty="0"/>
          </a:p>
          <a:p>
            <a:r>
              <a:rPr lang="en-US" dirty="0"/>
              <a:t>D is the scale that that represents the number of digits after the decimal point. The range of D is 0 and 30. MySQL requires that D is less than or equal to (&lt;=) P.</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95690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701" y="592428"/>
            <a:ext cx="10985679" cy="4247317"/>
          </a:xfrm>
          <a:prstGeom prst="rect">
            <a:avLst/>
          </a:prstGeom>
          <a:noFill/>
        </p:spPr>
        <p:txBody>
          <a:bodyPr wrap="square" rtlCol="0">
            <a:spAutoFit/>
          </a:bodyPr>
          <a:lstStyle/>
          <a:p>
            <a:r>
              <a:rPr lang="en-US" dirty="0"/>
              <a:t>CREATE TABLE `</a:t>
            </a:r>
            <a:r>
              <a:rPr lang="en-US" dirty="0" err="1"/>
              <a:t>test`.`customers</a:t>
            </a:r>
            <a:r>
              <a:rPr lang="en-US" dirty="0"/>
              <a:t>`(  </a:t>
            </a:r>
          </a:p>
          <a:p>
            <a:r>
              <a:rPr lang="en-US" dirty="0"/>
              <a:t>  `</a:t>
            </a:r>
            <a:r>
              <a:rPr lang="en-US" dirty="0" err="1"/>
              <a:t>CustomerNumber</a:t>
            </a:r>
            <a:r>
              <a:rPr lang="en-US" dirty="0"/>
              <a:t>` INT(10) NOT NULL,</a:t>
            </a:r>
          </a:p>
          <a:p>
            <a:r>
              <a:rPr lang="en-US" dirty="0"/>
              <a:t>  `</a:t>
            </a:r>
            <a:r>
              <a:rPr lang="en-US" dirty="0" err="1"/>
              <a:t>CustomerName</a:t>
            </a:r>
            <a:r>
              <a:rPr lang="en-US" dirty="0"/>
              <a:t>` VARCHAR(40) NOT NULL,</a:t>
            </a:r>
          </a:p>
          <a:p>
            <a:r>
              <a:rPr lang="en-US" dirty="0"/>
              <a:t>  `</a:t>
            </a:r>
            <a:r>
              <a:rPr lang="en-US" dirty="0" err="1"/>
              <a:t>contactLastName</a:t>
            </a:r>
            <a:r>
              <a:rPr lang="en-US" dirty="0"/>
              <a:t>` VARCHAR(40) NOT NULL,</a:t>
            </a:r>
          </a:p>
          <a:p>
            <a:r>
              <a:rPr lang="en-US" dirty="0"/>
              <a:t>  `</a:t>
            </a:r>
            <a:r>
              <a:rPr lang="en-US" dirty="0" err="1"/>
              <a:t>contactFirstName</a:t>
            </a:r>
            <a:r>
              <a:rPr lang="en-US" dirty="0"/>
              <a:t>` VARCHAR(40) NOT NULL,</a:t>
            </a:r>
          </a:p>
          <a:p>
            <a:r>
              <a:rPr lang="en-US" dirty="0"/>
              <a:t>  `phone` VARCHAR(30) NOT NULL,</a:t>
            </a:r>
          </a:p>
          <a:p>
            <a:r>
              <a:rPr lang="en-US" dirty="0"/>
              <a:t>  `address1` VARCHAR(40) NOT NULL,</a:t>
            </a:r>
          </a:p>
          <a:p>
            <a:r>
              <a:rPr lang="en-US" dirty="0"/>
              <a:t>  `address2` VARCHAR(40),</a:t>
            </a:r>
          </a:p>
          <a:p>
            <a:r>
              <a:rPr lang="en-US" dirty="0"/>
              <a:t>  `city` VARCHAR(40) NOT NULL,</a:t>
            </a:r>
          </a:p>
          <a:p>
            <a:r>
              <a:rPr lang="en-US" dirty="0"/>
              <a:t>  `state` VARCHAR(50) NOT NULL,</a:t>
            </a:r>
          </a:p>
          <a:p>
            <a:r>
              <a:rPr lang="en-US" dirty="0"/>
              <a:t>  `</a:t>
            </a:r>
            <a:r>
              <a:rPr lang="en-US" dirty="0" err="1"/>
              <a:t>postalcode</a:t>
            </a:r>
            <a:r>
              <a:rPr lang="en-US" dirty="0"/>
              <a:t>` INT(20) NOT NULL,</a:t>
            </a:r>
          </a:p>
          <a:p>
            <a:r>
              <a:rPr lang="en-US" dirty="0"/>
              <a:t>  `country` VARCHAR(50) NOT NULL,</a:t>
            </a:r>
          </a:p>
          <a:p>
            <a:r>
              <a:rPr lang="en-US" dirty="0"/>
              <a:t>  PRIMARY KEY (`</a:t>
            </a:r>
            <a:r>
              <a:rPr lang="en-US" dirty="0" err="1"/>
              <a:t>CustomerNumber</a:t>
            </a:r>
            <a:r>
              <a:rPr lang="en-US" dirty="0"/>
              <a:t>`)</a:t>
            </a:r>
          </a:p>
          <a:p>
            <a:r>
              <a:rPr lang="en-US" dirty="0"/>
              <a:t>) ENGINE=INNODB CHARSET=latin7 COLLATE=latin7_general_cs;</a:t>
            </a:r>
          </a:p>
          <a:p>
            <a:endParaRPr lang="en-US" dirty="0"/>
          </a:p>
        </p:txBody>
      </p:sp>
    </p:spTree>
    <p:extLst>
      <p:ext uri="{BB962C8B-B14F-4D97-AF65-F5344CB8AC3E}">
        <p14:creationId xmlns:p14="http://schemas.microsoft.com/office/powerpoint/2010/main" val="264254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699" y="618186"/>
            <a:ext cx="10122795" cy="5280338"/>
          </a:xfrm>
          <a:prstGeom prst="rect">
            <a:avLst/>
          </a:prstGeom>
          <a:noFill/>
        </p:spPr>
        <p:txBody>
          <a:bodyPr wrap="square" rtlCol="0">
            <a:spAutoFit/>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014" y="978794"/>
            <a:ext cx="7753081" cy="4649274"/>
          </a:xfrm>
          <a:prstGeom prst="rect">
            <a:avLst/>
          </a:prstGeom>
        </p:spPr>
      </p:pic>
    </p:spTree>
    <p:extLst>
      <p:ext uri="{BB962C8B-B14F-4D97-AF65-F5344CB8AC3E}">
        <p14:creationId xmlns:p14="http://schemas.microsoft.com/office/powerpoint/2010/main" val="247690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014" y="1643062"/>
            <a:ext cx="8165205" cy="4500161"/>
          </a:xfrm>
          <a:prstGeom prst="rect">
            <a:avLst/>
          </a:prstGeom>
        </p:spPr>
      </p:pic>
    </p:spTree>
    <p:extLst>
      <p:ext uri="{BB962C8B-B14F-4D97-AF65-F5344CB8AC3E}">
        <p14:creationId xmlns:p14="http://schemas.microsoft.com/office/powerpoint/2010/main" val="409428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45" y="708338"/>
            <a:ext cx="10225826" cy="6463308"/>
          </a:xfrm>
          <a:prstGeom prst="rect">
            <a:avLst/>
          </a:prstGeom>
          <a:noFill/>
        </p:spPr>
        <p:txBody>
          <a:bodyPr wrap="square" rtlCol="0">
            <a:spAutoFit/>
          </a:bodyPr>
          <a:lstStyle/>
          <a:p>
            <a:r>
              <a:rPr lang="en-US" b="1" dirty="0">
                <a:solidFill>
                  <a:srgbClr val="FF0000"/>
                </a:solidFill>
              </a:rPr>
              <a:t>DDL</a:t>
            </a:r>
          </a:p>
          <a:p>
            <a:endParaRPr lang="en-US" dirty="0" smtClean="0"/>
          </a:p>
          <a:p>
            <a:r>
              <a:rPr lang="en-US" dirty="0" smtClean="0"/>
              <a:t>DDL </a:t>
            </a:r>
            <a:r>
              <a:rPr lang="en-US" dirty="0"/>
              <a:t>is short name of Data Definition Language, which deals with database schemas and descriptions, of how the data should reside in the database.</a:t>
            </a:r>
          </a:p>
          <a:p>
            <a:r>
              <a:rPr lang="en-US" dirty="0">
                <a:hlinkClick r:id="rId2"/>
              </a:rPr>
              <a:t>CREATE</a:t>
            </a:r>
            <a:r>
              <a:rPr lang="en-US" dirty="0"/>
              <a:t> – to create database and its objects like (table, index, views, store procedure, function and triggers</a:t>
            </a:r>
            <a:r>
              <a:rPr lang="en-US" dirty="0" smtClean="0"/>
              <a:t>)</a:t>
            </a:r>
          </a:p>
          <a:p>
            <a:endParaRPr lang="en-US" dirty="0"/>
          </a:p>
          <a:p>
            <a:r>
              <a:rPr lang="en-US" dirty="0">
                <a:solidFill>
                  <a:schemeClr val="accent2"/>
                </a:solidFill>
              </a:rPr>
              <a:t>ALTER</a:t>
            </a:r>
            <a:r>
              <a:rPr lang="en-US" dirty="0"/>
              <a:t> – alters the structure of the existing </a:t>
            </a:r>
            <a:r>
              <a:rPr lang="en-US" dirty="0" smtClean="0"/>
              <a:t>database</a:t>
            </a:r>
          </a:p>
          <a:p>
            <a:endParaRPr lang="en-US" dirty="0"/>
          </a:p>
          <a:p>
            <a:r>
              <a:rPr lang="en-US" dirty="0">
                <a:solidFill>
                  <a:schemeClr val="accent2"/>
                </a:solidFill>
              </a:rPr>
              <a:t>DROP</a:t>
            </a:r>
            <a:r>
              <a:rPr lang="en-US" dirty="0"/>
              <a:t> – delete objects from the </a:t>
            </a:r>
            <a:r>
              <a:rPr lang="en-US" dirty="0" smtClean="0"/>
              <a:t>database</a:t>
            </a:r>
          </a:p>
          <a:p>
            <a:endParaRPr lang="en-US" dirty="0"/>
          </a:p>
          <a:p>
            <a:r>
              <a:rPr lang="en-US" dirty="0">
                <a:solidFill>
                  <a:schemeClr val="accent2"/>
                </a:solidFill>
              </a:rPr>
              <a:t>TRUNCATE</a:t>
            </a:r>
            <a:r>
              <a:rPr lang="en-US" dirty="0"/>
              <a:t> – remove all records from a table, including all spaces allocated for the records are </a:t>
            </a:r>
            <a:r>
              <a:rPr lang="en-US" dirty="0" smtClean="0"/>
              <a:t>removed</a:t>
            </a:r>
          </a:p>
          <a:p>
            <a:endParaRPr lang="en-US" dirty="0"/>
          </a:p>
          <a:p>
            <a:r>
              <a:rPr lang="en-US" dirty="0">
                <a:solidFill>
                  <a:schemeClr val="accent2"/>
                </a:solidFill>
              </a:rPr>
              <a:t>COMMENT</a:t>
            </a:r>
            <a:r>
              <a:rPr lang="en-US" dirty="0"/>
              <a:t> – add comments to the data </a:t>
            </a:r>
            <a:r>
              <a:rPr lang="en-US" dirty="0" smtClean="0"/>
              <a:t>dictionary</a:t>
            </a:r>
          </a:p>
          <a:p>
            <a:endParaRPr lang="en-US" dirty="0"/>
          </a:p>
          <a:p>
            <a:r>
              <a:rPr lang="en-US" dirty="0">
                <a:solidFill>
                  <a:schemeClr val="accent2"/>
                </a:solidFill>
              </a:rPr>
              <a:t>RENAME</a:t>
            </a:r>
            <a:r>
              <a:rPr lang="en-US" dirty="0"/>
              <a:t> – rename an </a:t>
            </a:r>
            <a:r>
              <a:rPr lang="en-US" dirty="0" smtClean="0"/>
              <a:t>object</a:t>
            </a:r>
          </a:p>
          <a:p>
            <a:endParaRPr lang="en-US" dirty="0"/>
          </a:p>
          <a:p>
            <a:r>
              <a:rPr lang="en-US" dirty="0" smtClean="0">
                <a:solidFill>
                  <a:schemeClr val="accent2"/>
                </a:solidFill>
              </a:rPr>
              <a:t>EXPLAIN </a:t>
            </a:r>
            <a:r>
              <a:rPr lang="en-US" dirty="0">
                <a:solidFill>
                  <a:schemeClr val="accent2"/>
                </a:solidFill>
              </a:rPr>
              <a:t>PLAN </a:t>
            </a:r>
            <a:r>
              <a:rPr lang="en-US" dirty="0"/>
              <a:t>– interpretation of the data access </a:t>
            </a:r>
            <a:r>
              <a:rPr lang="en-US" dirty="0" smtClean="0"/>
              <a:t>path</a:t>
            </a:r>
          </a:p>
          <a:p>
            <a:endParaRPr lang="en-US" dirty="0"/>
          </a:p>
          <a:p>
            <a:r>
              <a:rPr lang="en-US" dirty="0">
                <a:solidFill>
                  <a:schemeClr val="accent2"/>
                </a:solidFill>
              </a:rPr>
              <a:t>LOCK TABLE </a:t>
            </a:r>
            <a:r>
              <a:rPr lang="en-US" dirty="0"/>
              <a:t>– concurrency Control</a:t>
            </a:r>
          </a:p>
          <a:p>
            <a:endParaRPr lang="en-US" dirty="0"/>
          </a:p>
          <a:p>
            <a:endParaRPr lang="en-US" dirty="0"/>
          </a:p>
        </p:txBody>
      </p:sp>
    </p:spTree>
    <p:extLst>
      <p:ext uri="{BB962C8B-B14F-4D97-AF65-F5344CB8AC3E}">
        <p14:creationId xmlns:p14="http://schemas.microsoft.com/office/powerpoint/2010/main" val="178755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096" y="850006"/>
            <a:ext cx="10573555" cy="5632311"/>
          </a:xfrm>
          <a:prstGeom prst="rect">
            <a:avLst/>
          </a:prstGeom>
          <a:noFill/>
        </p:spPr>
        <p:txBody>
          <a:bodyPr wrap="square" rtlCol="0">
            <a:spAutoFit/>
          </a:bodyPr>
          <a:lstStyle/>
          <a:p>
            <a:r>
              <a:rPr lang="en-US" dirty="0" smtClean="0">
                <a:solidFill>
                  <a:srgbClr val="FF0000"/>
                </a:solidFill>
              </a:rPr>
              <a:t>DML</a:t>
            </a:r>
          </a:p>
          <a:p>
            <a:endParaRPr lang="en-US" dirty="0"/>
          </a:p>
          <a:p>
            <a:endParaRPr lang="en-US" dirty="0" smtClean="0"/>
          </a:p>
          <a:p>
            <a:endParaRPr lang="en-US" dirty="0"/>
          </a:p>
          <a:p>
            <a:r>
              <a:rPr lang="en-US" dirty="0"/>
              <a:t>DML is short name of Data Manipulation Language which deals with data manipulation, and includes most common SQL statements such SELECT, INSERT, UPDATE, DELETE </a:t>
            </a:r>
            <a:r>
              <a:rPr lang="en-US" dirty="0" err="1"/>
              <a:t>etc</a:t>
            </a:r>
            <a:r>
              <a:rPr lang="en-US" dirty="0"/>
              <a:t>, and it is used to store, modify, retrieve, delete and update data in database</a:t>
            </a:r>
            <a:r>
              <a:rPr lang="en-US" dirty="0" smtClean="0"/>
              <a:t>.</a:t>
            </a:r>
          </a:p>
          <a:p>
            <a:endParaRPr lang="en-US" dirty="0"/>
          </a:p>
          <a:p>
            <a:r>
              <a:rPr lang="en-US" u="sng" dirty="0">
                <a:solidFill>
                  <a:schemeClr val="accent2"/>
                </a:solidFill>
                <a:hlinkClick r:id="rId2"/>
              </a:rPr>
              <a:t>SELECT</a:t>
            </a:r>
            <a:r>
              <a:rPr lang="en-US" u="sng" dirty="0">
                <a:solidFill>
                  <a:schemeClr val="accent2"/>
                </a:solidFill>
              </a:rPr>
              <a:t> </a:t>
            </a:r>
            <a:r>
              <a:rPr lang="en-US" dirty="0"/>
              <a:t>– retrieve data from the a </a:t>
            </a:r>
            <a:r>
              <a:rPr lang="en-US" dirty="0" smtClean="0"/>
              <a:t>database</a:t>
            </a:r>
          </a:p>
          <a:p>
            <a:endParaRPr lang="en-US" dirty="0"/>
          </a:p>
          <a:p>
            <a:r>
              <a:rPr lang="en-US" dirty="0">
                <a:hlinkClick r:id="rId3"/>
              </a:rPr>
              <a:t>INSERT</a:t>
            </a:r>
            <a:r>
              <a:rPr lang="en-US" dirty="0"/>
              <a:t> – insert data into a </a:t>
            </a:r>
            <a:r>
              <a:rPr lang="en-US" dirty="0" smtClean="0"/>
              <a:t>table</a:t>
            </a:r>
          </a:p>
          <a:p>
            <a:endParaRPr lang="en-US" dirty="0"/>
          </a:p>
          <a:p>
            <a:r>
              <a:rPr lang="en-US" dirty="0">
                <a:hlinkClick r:id="rId4"/>
              </a:rPr>
              <a:t>UPDATE</a:t>
            </a:r>
            <a:r>
              <a:rPr lang="en-US" dirty="0"/>
              <a:t> – updates existing data within a </a:t>
            </a:r>
            <a:r>
              <a:rPr lang="en-US" dirty="0" smtClean="0"/>
              <a:t>table</a:t>
            </a:r>
          </a:p>
          <a:p>
            <a:endParaRPr lang="en-US" dirty="0"/>
          </a:p>
          <a:p>
            <a:r>
              <a:rPr lang="en-US" dirty="0">
                <a:hlinkClick r:id="rId5"/>
              </a:rPr>
              <a:t>DELETE</a:t>
            </a:r>
            <a:r>
              <a:rPr lang="en-US" dirty="0"/>
              <a:t> – Delete all records from a database </a:t>
            </a:r>
            <a:r>
              <a:rPr lang="en-US" dirty="0" smtClean="0"/>
              <a:t>table</a:t>
            </a:r>
          </a:p>
          <a:p>
            <a:endParaRPr lang="en-US" dirty="0"/>
          </a:p>
          <a:p>
            <a:r>
              <a:rPr lang="en-US" dirty="0"/>
              <a:t>MERGE – UPSERT operation (insert or update</a:t>
            </a:r>
            <a:r>
              <a:rPr lang="en-US" dirty="0" smtClean="0"/>
              <a:t>)</a:t>
            </a:r>
          </a:p>
          <a:p>
            <a:endParaRPr lang="en-US" dirty="0"/>
          </a:p>
          <a:p>
            <a:r>
              <a:rPr lang="en-US" dirty="0"/>
              <a:t>CALL – call a PL/SQL or Java subprogram</a:t>
            </a:r>
          </a:p>
          <a:p>
            <a:endParaRPr lang="en-US" dirty="0"/>
          </a:p>
        </p:txBody>
      </p:sp>
    </p:spTree>
    <p:extLst>
      <p:ext uri="{BB962C8B-B14F-4D97-AF65-F5344CB8AC3E}">
        <p14:creationId xmlns:p14="http://schemas.microsoft.com/office/powerpoint/2010/main" val="255530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217" y="528034"/>
            <a:ext cx="10457645" cy="6740307"/>
          </a:xfrm>
          <a:prstGeom prst="rect">
            <a:avLst/>
          </a:prstGeom>
          <a:noFill/>
        </p:spPr>
        <p:txBody>
          <a:bodyPr wrap="square" rtlCol="0">
            <a:spAutoFit/>
          </a:bodyPr>
          <a:lstStyle/>
          <a:p>
            <a:r>
              <a:rPr lang="en-US" b="1" dirty="0">
                <a:solidFill>
                  <a:srgbClr val="FF0000"/>
                </a:solidFill>
              </a:rPr>
              <a:t>DCL</a:t>
            </a:r>
          </a:p>
          <a:p>
            <a:endParaRPr lang="en-US" dirty="0"/>
          </a:p>
          <a:p>
            <a:r>
              <a:rPr lang="en-US" dirty="0" smtClean="0"/>
              <a:t>DCL </a:t>
            </a:r>
            <a:r>
              <a:rPr lang="en-US" dirty="0"/>
              <a:t>is short name of Data Control Language which includes commands such as GRANT, and mostly concerned with rights, permissions and other controls of the database system</a:t>
            </a:r>
            <a:r>
              <a:rPr lang="en-US" dirty="0" smtClean="0"/>
              <a:t>.</a:t>
            </a:r>
          </a:p>
          <a:p>
            <a:endParaRPr lang="en-US" dirty="0"/>
          </a:p>
          <a:p>
            <a:r>
              <a:rPr lang="en-US" b="1" dirty="0">
                <a:solidFill>
                  <a:schemeClr val="accent2"/>
                </a:solidFill>
              </a:rPr>
              <a:t>GRANT</a:t>
            </a:r>
            <a:r>
              <a:rPr lang="en-US" dirty="0">
                <a:solidFill>
                  <a:schemeClr val="accent2"/>
                </a:solidFill>
              </a:rPr>
              <a:t> </a:t>
            </a:r>
            <a:r>
              <a:rPr lang="en-US" dirty="0"/>
              <a:t>– allow users access privileges to </a:t>
            </a:r>
            <a:r>
              <a:rPr lang="en-US" dirty="0" smtClean="0"/>
              <a:t>database</a:t>
            </a:r>
          </a:p>
          <a:p>
            <a:endParaRPr lang="en-US" dirty="0"/>
          </a:p>
          <a:p>
            <a:r>
              <a:rPr lang="en-US" b="1" dirty="0">
                <a:solidFill>
                  <a:schemeClr val="accent2"/>
                </a:solidFill>
              </a:rPr>
              <a:t>REVOKE</a:t>
            </a:r>
            <a:r>
              <a:rPr lang="en-US" dirty="0"/>
              <a:t> – withdraw users access privileges given by using the GRANT </a:t>
            </a:r>
            <a:r>
              <a:rPr lang="en-US" dirty="0" smtClean="0"/>
              <a:t>command</a:t>
            </a:r>
          </a:p>
          <a:p>
            <a:endParaRPr lang="en-US" dirty="0"/>
          </a:p>
          <a:p>
            <a:r>
              <a:rPr lang="en-US" b="1" dirty="0">
                <a:solidFill>
                  <a:srgbClr val="FF0000"/>
                </a:solidFill>
              </a:rPr>
              <a:t>TCL</a:t>
            </a:r>
          </a:p>
          <a:p>
            <a:endParaRPr lang="en-US" dirty="0" smtClean="0"/>
          </a:p>
          <a:p>
            <a:r>
              <a:rPr lang="en-US" dirty="0"/>
              <a:t>TCL is short name of Transaction Control Language which deals with transaction within a database</a:t>
            </a:r>
            <a:r>
              <a:rPr lang="en-US" dirty="0" smtClean="0"/>
              <a:t>.</a:t>
            </a:r>
          </a:p>
          <a:p>
            <a:endParaRPr lang="en-US" dirty="0"/>
          </a:p>
          <a:p>
            <a:r>
              <a:rPr lang="en-US" b="1" dirty="0">
                <a:solidFill>
                  <a:schemeClr val="accent2"/>
                </a:solidFill>
              </a:rPr>
              <a:t>COMMIT</a:t>
            </a:r>
            <a:r>
              <a:rPr lang="en-US" dirty="0"/>
              <a:t> – commits a Transaction</a:t>
            </a:r>
          </a:p>
          <a:p>
            <a:r>
              <a:rPr lang="en-US" b="1" dirty="0">
                <a:solidFill>
                  <a:schemeClr val="accent2"/>
                </a:solidFill>
              </a:rPr>
              <a:t>ROLLBACK</a:t>
            </a:r>
            <a:r>
              <a:rPr lang="en-US" dirty="0">
                <a:solidFill>
                  <a:schemeClr val="accent2"/>
                </a:solidFill>
              </a:rPr>
              <a:t> </a:t>
            </a:r>
            <a:r>
              <a:rPr lang="en-US" dirty="0"/>
              <a:t>– rollback a transaction in case of any error occurs</a:t>
            </a:r>
          </a:p>
          <a:p>
            <a:r>
              <a:rPr lang="en-US" b="1" dirty="0">
                <a:solidFill>
                  <a:schemeClr val="accent2"/>
                </a:solidFill>
              </a:rPr>
              <a:t>SAVEPOINT</a:t>
            </a:r>
            <a:r>
              <a:rPr lang="en-US" dirty="0"/>
              <a:t> – to rollback the transaction making points within groups</a:t>
            </a:r>
          </a:p>
          <a:p>
            <a:r>
              <a:rPr lang="en-US" b="1" dirty="0">
                <a:solidFill>
                  <a:schemeClr val="accent2"/>
                </a:solidFill>
              </a:rPr>
              <a:t>SET TRANSACTION</a:t>
            </a:r>
            <a:r>
              <a:rPr lang="en-US" dirty="0">
                <a:solidFill>
                  <a:schemeClr val="accent2"/>
                </a:solidFill>
              </a:rPr>
              <a:t> </a:t>
            </a:r>
            <a:r>
              <a:rPr lang="en-US" dirty="0"/>
              <a:t>– specify characteristics for the transaction</a:t>
            </a:r>
          </a:p>
          <a:p>
            <a:endParaRPr lang="en-US" dirty="0" smtClean="0"/>
          </a:p>
          <a:p>
            <a:endParaRPr lang="en-US"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68348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772732"/>
            <a:ext cx="11062952" cy="5632311"/>
          </a:xfrm>
          <a:prstGeom prst="rect">
            <a:avLst/>
          </a:prstGeom>
          <a:noFill/>
        </p:spPr>
        <p:txBody>
          <a:bodyPr wrap="square" rtlCol="0">
            <a:spAutoFit/>
          </a:bodyPr>
          <a:lstStyle/>
          <a:p>
            <a:endParaRPr lang="en-US" dirty="0" smtClean="0"/>
          </a:p>
          <a:p>
            <a:endParaRPr lang="en-US" dirty="0"/>
          </a:p>
          <a:p>
            <a:endParaRPr lang="en-US" dirty="0" smtClean="0"/>
          </a:p>
          <a:p>
            <a:r>
              <a:rPr lang="en-US" dirty="0" smtClean="0"/>
              <a:t>Guy1:We  need the participants list for todays program to be stored.</a:t>
            </a:r>
          </a:p>
          <a:p>
            <a:endParaRPr lang="en-US" dirty="0"/>
          </a:p>
          <a:p>
            <a:r>
              <a:rPr lang="en-US" dirty="0" smtClean="0"/>
              <a:t>Me: Yes I have it in Excel.</a:t>
            </a:r>
          </a:p>
          <a:p>
            <a:endParaRPr lang="en-US" dirty="0"/>
          </a:p>
          <a:p>
            <a:r>
              <a:rPr lang="en-US" dirty="0" smtClean="0"/>
              <a:t>Guy1: But we have multiple users to access this data. Doing it in excel will be error prone</a:t>
            </a:r>
          </a:p>
          <a:p>
            <a:endParaRPr lang="en-US" dirty="0"/>
          </a:p>
          <a:p>
            <a:r>
              <a:rPr lang="en-US" dirty="0" smtClean="0"/>
              <a:t>Me: So what should I do?</a:t>
            </a:r>
          </a:p>
          <a:p>
            <a:endParaRPr lang="en-US" dirty="0"/>
          </a:p>
          <a:p>
            <a:r>
              <a:rPr lang="en-US" dirty="0" smtClean="0"/>
              <a:t>Guy1: Create a table in MYSQL.</a:t>
            </a:r>
          </a:p>
          <a:p>
            <a:endParaRPr lang="en-US" dirty="0"/>
          </a:p>
          <a:p>
            <a:endParaRPr lang="en-US" dirty="0" smtClean="0"/>
          </a:p>
          <a:p>
            <a:endParaRPr lang="en-US" dirty="0" smtClean="0"/>
          </a:p>
          <a:p>
            <a:endParaRPr lang="en-US" dirty="0"/>
          </a:p>
          <a:p>
            <a:r>
              <a:rPr lang="en-US" dirty="0" smtClean="0"/>
              <a:t> </a:t>
            </a:r>
          </a:p>
          <a:p>
            <a:endParaRPr lang="en-US" dirty="0"/>
          </a:p>
          <a:p>
            <a:endParaRPr lang="en-US" dirty="0" smtClean="0"/>
          </a:p>
          <a:p>
            <a:endParaRPr lang="en-US" dirty="0"/>
          </a:p>
        </p:txBody>
      </p:sp>
    </p:spTree>
    <p:extLst>
      <p:ext uri="{BB962C8B-B14F-4D97-AF65-F5344CB8AC3E}">
        <p14:creationId xmlns:p14="http://schemas.microsoft.com/office/powerpoint/2010/main" val="388833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701" y="746975"/>
            <a:ext cx="10496282" cy="1477328"/>
          </a:xfrm>
          <a:prstGeom prst="rect">
            <a:avLst/>
          </a:prstGeom>
          <a:noFill/>
        </p:spPr>
        <p:txBody>
          <a:bodyPr wrap="square" rtlCol="0">
            <a:spAutoFit/>
          </a:bodyPr>
          <a:lstStyle/>
          <a:p>
            <a:r>
              <a:rPr lang="en-US" dirty="0"/>
              <a:t>"CREATE TABLE users( id INT NOT NULL AUTO_INCREMENT PRIMARY KEY , name VARCHAR( 25 ) NOT NULL </a:t>
            </a:r>
            <a:r>
              <a:rPr lang="en-US" dirty="0" smtClean="0"/>
              <a:t>,</a:t>
            </a:r>
          </a:p>
          <a:p>
            <a:r>
              <a:rPr lang="en-US" dirty="0" smtClean="0"/>
              <a:t> </a:t>
            </a:r>
            <a:r>
              <a:rPr lang="en-US" dirty="0" err="1"/>
              <a:t>last_name</a:t>
            </a:r>
            <a:r>
              <a:rPr lang="en-US" dirty="0"/>
              <a:t> VARCHAR( 25 ) NOT NULL </a:t>
            </a:r>
            <a:r>
              <a:rPr lang="en-US" dirty="0" smtClean="0"/>
              <a:t>,</a:t>
            </a:r>
          </a:p>
          <a:p>
            <a:r>
              <a:rPr lang="en-US" dirty="0" smtClean="0"/>
              <a:t> </a:t>
            </a:r>
            <a:r>
              <a:rPr lang="en-US" dirty="0"/>
              <a:t>age INT NOT NULL </a:t>
            </a:r>
            <a:endParaRPr lang="en-US" dirty="0" smtClean="0"/>
          </a:p>
          <a:p>
            <a:r>
              <a:rPr lang="en-US" dirty="0" smtClean="0"/>
              <a:t> </a:t>
            </a:r>
            <a:r>
              <a:rPr lang="en-US" dirty="0"/>
              <a:t>)";</a:t>
            </a:r>
          </a:p>
        </p:txBody>
      </p:sp>
    </p:spTree>
    <p:extLst>
      <p:ext uri="{BB962C8B-B14F-4D97-AF65-F5344CB8AC3E}">
        <p14:creationId xmlns:p14="http://schemas.microsoft.com/office/powerpoint/2010/main" val="183911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7431" y="850006"/>
            <a:ext cx="10032642" cy="2308324"/>
          </a:xfrm>
          <a:prstGeom prst="rect">
            <a:avLst/>
          </a:prstGeom>
          <a:noFill/>
        </p:spPr>
        <p:txBody>
          <a:bodyPr wrap="square" rtlCol="0">
            <a:spAutoFit/>
          </a:bodyPr>
          <a:lstStyle/>
          <a:p>
            <a:r>
              <a:rPr lang="en-US" dirty="0"/>
              <a:t>The table creation command requires</a:t>
            </a:r>
            <a:r>
              <a:rPr lang="en-US" dirty="0" smtClean="0"/>
              <a:t>:</a:t>
            </a:r>
          </a:p>
          <a:p>
            <a:endParaRPr lang="en-US" dirty="0"/>
          </a:p>
          <a:p>
            <a:r>
              <a:rPr lang="en-US" dirty="0"/>
              <a:t>Name of the </a:t>
            </a:r>
            <a:r>
              <a:rPr lang="en-US" dirty="0" smtClean="0"/>
              <a:t>table</a:t>
            </a:r>
          </a:p>
          <a:p>
            <a:endParaRPr lang="en-US" dirty="0"/>
          </a:p>
          <a:p>
            <a:r>
              <a:rPr lang="en-US" dirty="0"/>
              <a:t>Names of </a:t>
            </a:r>
            <a:r>
              <a:rPr lang="en-US" dirty="0" smtClean="0"/>
              <a:t>fields</a:t>
            </a:r>
          </a:p>
          <a:p>
            <a:endParaRPr lang="en-US" dirty="0"/>
          </a:p>
          <a:p>
            <a:r>
              <a:rPr lang="en-US" dirty="0"/>
              <a:t>Definitions for each field</a:t>
            </a:r>
          </a:p>
          <a:p>
            <a:endParaRPr lang="en-US" dirty="0"/>
          </a:p>
        </p:txBody>
      </p:sp>
    </p:spTree>
    <p:extLst>
      <p:ext uri="{BB962C8B-B14F-4D97-AF65-F5344CB8AC3E}">
        <p14:creationId xmlns:p14="http://schemas.microsoft.com/office/powerpoint/2010/main" val="26541070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213</TotalTime>
  <Words>238</Words>
  <Application>Microsoft Office PowerPoint</Application>
  <PresentationFormat>Widescreen</PresentationFormat>
  <Paragraphs>114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REVATURE </dc:title>
  <dc:creator>Revature1</dc:creator>
  <cp:lastModifiedBy>Revature1</cp:lastModifiedBy>
  <cp:revision>20</cp:revision>
  <dcterms:created xsi:type="dcterms:W3CDTF">2016-12-08T07:09:19Z</dcterms:created>
  <dcterms:modified xsi:type="dcterms:W3CDTF">2016-12-08T12:36:04Z</dcterms:modified>
</cp:coreProperties>
</file>