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68" r:id="rId2"/>
    <p:sldId id="270" r:id="rId3"/>
    <p:sldId id="279" r:id="rId4"/>
    <p:sldId id="271" r:id="rId5"/>
    <p:sldId id="272" r:id="rId6"/>
    <p:sldId id="27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74" r:id="rId17"/>
    <p:sldId id="275" r:id="rId18"/>
    <p:sldId id="277" r:id="rId19"/>
    <p:sldId id="273" r:id="rId20"/>
    <p:sldId id="280" r:id="rId21"/>
    <p:sldId id="281" r:id="rId22"/>
    <p:sldId id="28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51DC-CC5A-4E86-9894-12C64F89BDB5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EDD9-3ADF-48EB-AFF2-518CBA0E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7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51DC-CC5A-4E86-9894-12C64F89BDB5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EDD9-3ADF-48EB-AFF2-518CBA0E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42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51DC-CC5A-4E86-9894-12C64F89BDB5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EDD9-3ADF-48EB-AFF2-518CBA0E4D9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1414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51DC-CC5A-4E86-9894-12C64F89BDB5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EDD9-3ADF-48EB-AFF2-518CBA0E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18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51DC-CC5A-4E86-9894-12C64F89BDB5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EDD9-3ADF-48EB-AFF2-518CBA0E4D9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1491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51DC-CC5A-4E86-9894-12C64F89BDB5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EDD9-3ADF-48EB-AFF2-518CBA0E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05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51DC-CC5A-4E86-9894-12C64F89BDB5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EDD9-3ADF-48EB-AFF2-518CBA0E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04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51DC-CC5A-4E86-9894-12C64F89BDB5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EDD9-3ADF-48EB-AFF2-518CBA0E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68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F32042A0-FF5B-48A5-B4A7-5912FCCDE9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2758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51DC-CC5A-4E86-9894-12C64F89BDB5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EDD9-3ADF-48EB-AFF2-518CBA0E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8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51DC-CC5A-4E86-9894-12C64F89BDB5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EDD9-3ADF-48EB-AFF2-518CBA0E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15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51DC-CC5A-4E86-9894-12C64F89BDB5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EDD9-3ADF-48EB-AFF2-518CBA0E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7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51DC-CC5A-4E86-9894-12C64F89BDB5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EDD9-3ADF-48EB-AFF2-518CBA0E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02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51DC-CC5A-4E86-9894-12C64F89BDB5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EDD9-3ADF-48EB-AFF2-518CBA0E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07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51DC-CC5A-4E86-9894-12C64F89BDB5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EDD9-3ADF-48EB-AFF2-518CBA0E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44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51DC-CC5A-4E86-9894-12C64F89BDB5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EDD9-3ADF-48EB-AFF2-518CBA0E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56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51DC-CC5A-4E86-9894-12C64F89BDB5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EDD9-3ADF-48EB-AFF2-518CBA0E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04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D51DC-CC5A-4E86-9894-12C64F89BDB5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73CEDD9-3ADF-48EB-AFF2-518CBA0E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18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SONARQUBE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VIOLATION AND THEIR CORRECTIONS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3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8186" y="244699"/>
            <a:ext cx="940157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squid : S1213</a:t>
            </a:r>
            <a:endParaRPr lang="en-US" dirty="0" smtClean="0"/>
          </a:p>
          <a:p>
            <a:r>
              <a:rPr lang="en-US" sz="2000" b="1" u="sng" dirty="0" smtClean="0"/>
              <a:t>The members of an interface or class declaration should appear in the pre-defined order</a:t>
            </a:r>
          </a:p>
          <a:p>
            <a:endParaRPr lang="en-US" dirty="0"/>
          </a:p>
          <a:p>
            <a:r>
              <a:rPr lang="en-US" dirty="0" smtClean="0"/>
              <a:t>According to java code conventions defined by oracle, the members of class or interface  should be defined in the following order in the source files.</a:t>
            </a:r>
          </a:p>
          <a:p>
            <a:endParaRPr lang="en-US" dirty="0" smtClean="0"/>
          </a:p>
          <a:p>
            <a:r>
              <a:rPr lang="en-US" dirty="0"/>
              <a:t>Class and instance variables</a:t>
            </a:r>
          </a:p>
          <a:p>
            <a:r>
              <a:rPr lang="en-US" dirty="0"/>
              <a:t>Constructors</a:t>
            </a:r>
          </a:p>
          <a:p>
            <a:r>
              <a:rPr lang="en-US" dirty="0"/>
              <a:t>Methods</a:t>
            </a:r>
          </a:p>
          <a:p>
            <a:endParaRPr lang="en-US" dirty="0"/>
          </a:p>
          <a:p>
            <a:r>
              <a:rPr lang="en-US" dirty="0"/>
              <a:t>Noncompliant Code Example</a:t>
            </a:r>
          </a:p>
          <a:p>
            <a:r>
              <a:rPr lang="en-US" dirty="0">
                <a:solidFill>
                  <a:srgbClr val="00B0F0"/>
                </a:solidFill>
              </a:rPr>
              <a:t>public class </a:t>
            </a:r>
            <a:r>
              <a:rPr lang="en-US" dirty="0" smtClean="0">
                <a:solidFill>
                  <a:srgbClr val="00B0F0"/>
                </a:solidFill>
              </a:rPr>
              <a:t>Foo 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{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private 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>
                <a:solidFill>
                  <a:srgbClr val="00B0F0"/>
                </a:solidFill>
              </a:rPr>
              <a:t> field = 0</a:t>
            </a:r>
            <a:r>
              <a:rPr lang="en-US" dirty="0" smtClean="0">
                <a:solidFill>
                  <a:srgbClr val="00B0F0"/>
                </a:solidFill>
              </a:rPr>
              <a:t>;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public </a:t>
            </a:r>
            <a:r>
              <a:rPr lang="en-US" dirty="0" err="1">
                <a:solidFill>
                  <a:srgbClr val="00B0F0"/>
                </a:solidFill>
              </a:rPr>
              <a:t>boolean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isTrue</a:t>
            </a:r>
            <a:r>
              <a:rPr lang="en-US" dirty="0" smtClean="0">
                <a:solidFill>
                  <a:srgbClr val="00B0F0"/>
                </a:solidFill>
              </a:rPr>
              <a:t>()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{...} 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public </a:t>
            </a:r>
            <a:r>
              <a:rPr lang="en-US" dirty="0">
                <a:solidFill>
                  <a:srgbClr val="00B0F0"/>
                </a:solidFill>
              </a:rPr>
              <a:t>Foo() </a:t>
            </a:r>
            <a:r>
              <a:rPr lang="en-US" dirty="0" smtClean="0">
                <a:solidFill>
                  <a:srgbClr val="00B0F0"/>
                </a:solidFill>
              </a:rPr>
              <a:t>{...}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public </a:t>
            </a:r>
            <a:r>
              <a:rPr lang="en-US" dirty="0">
                <a:solidFill>
                  <a:srgbClr val="00B0F0"/>
                </a:solidFill>
              </a:rPr>
              <a:t>static final 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>
                <a:solidFill>
                  <a:srgbClr val="00B0F0"/>
                </a:solidFill>
              </a:rPr>
              <a:t> OPEN = 4</a:t>
            </a:r>
            <a:r>
              <a:rPr lang="en-US" dirty="0" smtClean="0">
                <a:solidFill>
                  <a:srgbClr val="00B0F0"/>
                </a:solidFill>
              </a:rPr>
              <a:t>;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}</a:t>
            </a:r>
          </a:p>
          <a:p>
            <a:r>
              <a:rPr lang="en-US" dirty="0" smtClean="0"/>
              <a:t>The complaint solution is: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24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5307" y="579550"/>
            <a:ext cx="10354614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squid : S1149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Roboto"/>
            </a:endParaRPr>
          </a:p>
          <a:p>
            <a:endParaRPr lang="en-US" altLang="en-US" dirty="0" smtClean="0">
              <a:solidFill>
                <a:srgbClr val="444444"/>
              </a:solidFill>
              <a:latin typeface="Roboto"/>
            </a:endParaRPr>
          </a:p>
          <a:p>
            <a:r>
              <a:rPr lang="en-US" altLang="en-US" sz="2400" b="1" u="sng" dirty="0" smtClean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altLang="en-US" sz="2400" b="1" u="sng" dirty="0" err="1" smtClean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UnSynchronized</a:t>
            </a:r>
            <a:r>
              <a:rPr lang="en-US" altLang="en-US" sz="2400" b="1" u="sng" dirty="0" smtClean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Collections</a:t>
            </a:r>
            <a:endParaRPr lang="en-US" altLang="en-US" sz="2400" b="1" u="sng" dirty="0">
              <a:solidFill>
                <a:srgbClr val="4444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</a:rPr>
              <a:t>Early classes of the Java API, such as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cs typeface="Courier New" panose="02070309020205020404" pitchFamily="49" charset="0"/>
              </a:rPr>
              <a:t>Vector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</a:rPr>
              <a:t>,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cs typeface="Courier New" panose="02070309020205020404" pitchFamily="49" charset="0"/>
              </a:rPr>
              <a:t>Hashtable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</a:rPr>
              <a:t> and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cs typeface="Courier New" panose="02070309020205020404" pitchFamily="49" charset="0"/>
              </a:rPr>
              <a:t>StringBuffer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</a:rPr>
              <a:t>, were synchronized to </a:t>
            </a:r>
            <a:r>
              <a:rPr lang="en-US" dirty="0"/>
              <a:t> </a:t>
            </a:r>
            <a:r>
              <a:rPr lang="en-US" dirty="0">
                <a:latin typeface="+mj-lt"/>
              </a:rPr>
              <a:t>make them thread-safe</a:t>
            </a:r>
            <a:r>
              <a:rPr lang="en-US" dirty="0" smtClean="0">
                <a:latin typeface="+mj-lt"/>
              </a:rPr>
              <a:t>. </a:t>
            </a:r>
            <a:r>
              <a:rPr lang="en-US" dirty="0">
                <a:latin typeface="+mj-lt"/>
              </a:rPr>
              <a:t>Unfortunately, synchronization has a big negative impact on performance, even when using these collections from a single thread</a:t>
            </a:r>
            <a:r>
              <a:rPr lang="en-US" dirty="0" smtClean="0">
                <a:latin typeface="+mj-lt"/>
              </a:rPr>
              <a:t>.</a:t>
            </a:r>
          </a:p>
          <a:p>
            <a:endParaRPr lang="en-US" dirty="0" smtClean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+mj-lt"/>
              </a:rPr>
              <a:t>It is better to use their new unsynchronized replacements: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+mj-lt"/>
                <a:cs typeface="Courier New" panose="02070309020205020404" pitchFamily="49" charset="0"/>
              </a:rPr>
              <a:t>ArrayList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+mj-lt"/>
              </a:rPr>
              <a:t> or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+mj-lt"/>
                <a:cs typeface="Courier New" panose="02070309020205020404" pitchFamily="49" charset="0"/>
              </a:rPr>
              <a:t>LinkedList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+mj-lt"/>
              </a:rPr>
              <a:t> instead of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+mj-lt"/>
                <a:cs typeface="Courier New" panose="02070309020205020404" pitchFamily="49" charset="0"/>
              </a:rPr>
              <a:t>Vector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+mj-lt"/>
                <a:cs typeface="Courier New" panose="02070309020205020404" pitchFamily="49" charset="0"/>
              </a:rPr>
              <a:t>Deque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+mj-lt"/>
              </a:rPr>
              <a:t> instead of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+mj-lt"/>
                <a:cs typeface="Courier New" panose="02070309020205020404" pitchFamily="49" charset="0"/>
              </a:rPr>
              <a:t>Stack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+mj-lt"/>
                <a:cs typeface="Courier New" panose="02070309020205020404" pitchFamily="49" charset="0"/>
              </a:rPr>
              <a:t>HashMap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+mj-lt"/>
              </a:rPr>
              <a:t> instead of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+mj-lt"/>
                <a:cs typeface="Courier New" panose="02070309020205020404" pitchFamily="49" charset="0"/>
              </a:rPr>
              <a:t>Hashtable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+mj-lt"/>
                <a:cs typeface="Courier New" panose="02070309020205020404" pitchFamily="49" charset="0"/>
              </a:rPr>
              <a:t>StringBuilder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+mj-lt"/>
              </a:rPr>
              <a:t> instead of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+mj-lt"/>
                <a:cs typeface="Courier New" panose="02070309020205020404" pitchFamily="49" charset="0"/>
              </a:rPr>
              <a:t>StringBuffer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+mj-lt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 smtClean="0">
              <a:solidFill>
                <a:srgbClr val="444444"/>
              </a:solidFill>
              <a:latin typeface="+mj-lt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Noncompliant Code Example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B0F0"/>
                </a:solidFill>
              </a:rPr>
              <a:t>Vector cats = new Vector</a:t>
            </a:r>
            <a:r>
              <a:rPr lang="en-US" dirty="0" smtClean="0">
                <a:solidFill>
                  <a:srgbClr val="00B0F0"/>
                </a:solidFill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 smtClean="0">
              <a:solidFill>
                <a:srgbClr val="444444"/>
              </a:solidFill>
              <a:latin typeface="+mj-l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Compliant </a:t>
            </a:r>
            <a:r>
              <a:rPr lang="en-US" dirty="0" smtClean="0"/>
              <a:t>Solution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B0F0"/>
                </a:solidFill>
              </a:rPr>
              <a:t>ArrayList</a:t>
            </a:r>
            <a:r>
              <a:rPr lang="en-US" dirty="0">
                <a:solidFill>
                  <a:srgbClr val="00B0F0"/>
                </a:solidFill>
              </a:rPr>
              <a:t> cats = new </a:t>
            </a:r>
            <a:r>
              <a:rPr lang="en-US" dirty="0" err="1">
                <a:solidFill>
                  <a:srgbClr val="00B0F0"/>
                </a:solidFill>
              </a:rPr>
              <a:t>ArrayList</a:t>
            </a:r>
            <a:r>
              <a:rPr lang="en-US" dirty="0">
                <a:solidFill>
                  <a:srgbClr val="00B0F0"/>
                </a:solidFill>
              </a:rPr>
              <a:t>();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59350"/>
            <a:ext cx="32060" cy="1384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Roboto"/>
              </a:rPr>
              <a:t>I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28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6670" y="-11292"/>
            <a:ext cx="10135674" cy="867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squid : </a:t>
            </a:r>
            <a:r>
              <a:rPr lang="en-US" dirty="0" smtClean="0"/>
              <a:t>S1192</a:t>
            </a:r>
          </a:p>
          <a:p>
            <a:endParaRPr lang="en-US" dirty="0"/>
          </a:p>
          <a:p>
            <a:r>
              <a:rPr lang="en-US" b="1" u="sng" dirty="0"/>
              <a:t>String literals should not be duplicated</a:t>
            </a:r>
          </a:p>
          <a:p>
            <a:endParaRPr lang="en-US" dirty="0" smtClean="0"/>
          </a:p>
          <a:p>
            <a:r>
              <a:rPr lang="en-US" dirty="0"/>
              <a:t>Duplicated string literals make the process of refactoring error-prone, since you must be sure to update all occurrences. On the other hand, constants can be referenced from many places, but only need to be updated in a single place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Non Compliant Code </a:t>
            </a:r>
          </a:p>
          <a:p>
            <a:endParaRPr lang="en-US" dirty="0" smtClean="0"/>
          </a:p>
          <a:p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run()</a:t>
            </a:r>
          </a:p>
          <a:p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prepare("action1"); </a:t>
            </a:r>
          </a:p>
          <a:p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execute("action1"); </a:t>
            </a:r>
          </a:p>
          <a:p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release("action1");</a:t>
            </a:r>
          </a:p>
          <a:p>
            <a:r>
              <a:rPr lang="en-US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Compliant Code</a:t>
            </a:r>
          </a:p>
          <a:p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static final String ACTION_1 = "action1"; </a:t>
            </a:r>
          </a:p>
          <a:p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public void run() </a:t>
            </a:r>
          </a:p>
          <a:p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prepare(ACTION_1); </a:t>
            </a:r>
          </a:p>
          <a:p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execute(ACTION_1); </a:t>
            </a:r>
          </a:p>
          <a:p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release(ACTION_1);</a:t>
            </a:r>
          </a:p>
          <a:p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endParaRPr lang="en-US" dirty="0">
              <a:solidFill>
                <a:srgbClr val="44444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rgbClr val="44444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68889"/>
            <a:ext cx="137858" cy="5949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222010"/>
            <a:ext cx="68930" cy="317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360"/>
            <a:ext cx="65" cy="4564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2400" y="206621"/>
            <a:ext cx="32060" cy="3487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95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2124" y="528034"/>
            <a:ext cx="10753859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squid : S1148</a:t>
            </a:r>
            <a:endParaRPr lang="en-US" dirty="0" smtClean="0"/>
          </a:p>
          <a:p>
            <a:r>
              <a:rPr lang="en-US" dirty="0" err="1" smtClean="0"/>
              <a:t>Throwable.printStackTrace</a:t>
            </a:r>
            <a:r>
              <a:rPr lang="en-US" dirty="0"/>
              <a:t>(...) should not be </a:t>
            </a:r>
            <a:r>
              <a:rPr lang="en-US" dirty="0" smtClean="0"/>
              <a:t>called</a:t>
            </a:r>
          </a:p>
          <a:p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Throwable.printStackTrace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Roboto"/>
              </a:rPr>
              <a:t> prints a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Roboto"/>
              </a:rPr>
              <a:t>throwable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Roboto"/>
              </a:rPr>
              <a:t> and its stack trace to some stream.</a:t>
            </a:r>
          </a:p>
          <a:p>
            <a:r>
              <a:rPr lang="en-US" dirty="0" smtClean="0"/>
              <a:t>Loggers </a:t>
            </a:r>
            <a:r>
              <a:rPr lang="en-US" dirty="0"/>
              <a:t>should be used instead to print </a:t>
            </a:r>
            <a:r>
              <a:rPr lang="en-US" dirty="0" err="1"/>
              <a:t>throwables</a:t>
            </a:r>
            <a:r>
              <a:rPr lang="en-US" dirty="0"/>
              <a:t>, as they have many advantages:</a:t>
            </a:r>
          </a:p>
          <a:p>
            <a:r>
              <a:rPr lang="en-US" dirty="0"/>
              <a:t>Users are able to easily retrieve the logs.</a:t>
            </a:r>
          </a:p>
          <a:p>
            <a:r>
              <a:rPr lang="en-US" dirty="0"/>
              <a:t>The format of log messages is uniform and allow users to browse the logs easily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try 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{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/* ... */ 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}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catch(Exception e) 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{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e.printStackTrace</a:t>
            </a:r>
            <a:r>
              <a:rPr lang="en-US" dirty="0">
                <a:solidFill>
                  <a:srgbClr val="00B0F0"/>
                </a:solidFill>
              </a:rPr>
              <a:t>(); </a:t>
            </a:r>
            <a:r>
              <a:rPr lang="en-US" dirty="0"/>
              <a:t>//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Noncompliant</a:t>
            </a:r>
            <a:r>
              <a:rPr lang="en-US" dirty="0">
                <a:solidFill>
                  <a:srgbClr val="00B0F0"/>
                </a:solidFill>
              </a:rPr>
              <a:t> 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}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try 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{ 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/* </a:t>
            </a:r>
            <a:r>
              <a:rPr lang="en-US" dirty="0">
                <a:solidFill>
                  <a:srgbClr val="00B0F0"/>
                </a:solidFill>
              </a:rPr>
              <a:t>... </a:t>
            </a:r>
            <a:r>
              <a:rPr lang="en-US" dirty="0" smtClean="0">
                <a:solidFill>
                  <a:srgbClr val="00B0F0"/>
                </a:solidFill>
              </a:rPr>
              <a:t>*/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 }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catch(Exception e) 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{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LOGGER.log("context", e); </a:t>
            </a:r>
            <a:r>
              <a:rPr lang="en-US" dirty="0"/>
              <a:t>// </a:t>
            </a:r>
            <a:r>
              <a:rPr lang="en-US" dirty="0" smtClean="0"/>
              <a:t>Compliant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 }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Log4j 1.x migrate to Log4j2.x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endParaRPr lang="en-US" dirty="0" smtClean="0">
              <a:solidFill>
                <a:srgbClr val="00B0F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39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3944" y="708338"/>
            <a:ext cx="107152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squid : S1132</a:t>
            </a:r>
            <a:endParaRPr lang="en-US" dirty="0" smtClean="0"/>
          </a:p>
          <a:p>
            <a:endParaRPr lang="en-US" dirty="0" smtClean="0"/>
          </a:p>
          <a:p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Roboto"/>
              </a:rPr>
              <a:t>It is preferable to place string literals on the left-hand side of an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equals()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Roboto"/>
              </a:rPr>
              <a:t> or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equalsIgnoreCase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Roboto"/>
              </a:rPr>
              <a:t> method call. This prevents null pointer exceptions </a:t>
            </a:r>
          </a:p>
          <a:p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Roboto"/>
              </a:rPr>
              <a:t>from being raised, as a string literal can never be null by definition.</a:t>
            </a:r>
          </a:p>
          <a:p>
            <a:endParaRPr lang="en-US" dirty="0">
              <a:solidFill>
                <a:srgbClr val="444444"/>
              </a:solidFill>
              <a:latin typeface="Roboto"/>
            </a:endParaRPr>
          </a:p>
          <a:p>
            <a:r>
              <a:rPr lang="en-US" dirty="0">
                <a:solidFill>
                  <a:srgbClr val="00B0F0"/>
                </a:solidFill>
              </a:rPr>
              <a:t>String </a:t>
            </a:r>
            <a:r>
              <a:rPr lang="en-US" dirty="0" err="1">
                <a:solidFill>
                  <a:srgbClr val="00B0F0"/>
                </a:solidFill>
              </a:rPr>
              <a:t>myString</a:t>
            </a:r>
            <a:r>
              <a:rPr lang="en-US" dirty="0">
                <a:solidFill>
                  <a:srgbClr val="00B0F0"/>
                </a:solidFill>
              </a:rPr>
              <a:t> = null; 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err="1" smtClean="0">
                <a:solidFill>
                  <a:srgbClr val="00B0F0"/>
                </a:solidFill>
              </a:rPr>
              <a:t>System.out.println</a:t>
            </a:r>
            <a:r>
              <a:rPr lang="en-US" dirty="0">
                <a:solidFill>
                  <a:srgbClr val="00B0F0"/>
                </a:solidFill>
              </a:rPr>
              <a:t>("Equal? " + </a:t>
            </a:r>
            <a:r>
              <a:rPr lang="en-US" dirty="0" err="1">
                <a:solidFill>
                  <a:srgbClr val="00B0F0"/>
                </a:solidFill>
              </a:rPr>
              <a:t>myString.equals</a:t>
            </a:r>
            <a:r>
              <a:rPr lang="en-US" dirty="0">
                <a:solidFill>
                  <a:srgbClr val="00B0F0"/>
                </a:solidFill>
              </a:rPr>
              <a:t>("foo")); // Noncompliant - will raise a NPE </a:t>
            </a:r>
            <a:r>
              <a:rPr lang="en-US" dirty="0" err="1">
                <a:solidFill>
                  <a:srgbClr val="00B0F0"/>
                </a:solidFill>
              </a:rPr>
              <a:t>System.out.println</a:t>
            </a:r>
            <a:r>
              <a:rPr lang="en-US" dirty="0">
                <a:solidFill>
                  <a:srgbClr val="00B0F0"/>
                </a:solidFill>
              </a:rPr>
              <a:t>("Equal? " + (</a:t>
            </a:r>
            <a:r>
              <a:rPr lang="en-US" dirty="0" err="1">
                <a:solidFill>
                  <a:srgbClr val="00B0F0"/>
                </a:solidFill>
              </a:rPr>
              <a:t>myString</a:t>
            </a:r>
            <a:r>
              <a:rPr lang="en-US" dirty="0">
                <a:solidFill>
                  <a:srgbClr val="00B0F0"/>
                </a:solidFill>
              </a:rPr>
              <a:t> != null &amp;&amp; </a:t>
            </a:r>
            <a:r>
              <a:rPr lang="en-US" dirty="0" err="1">
                <a:solidFill>
                  <a:srgbClr val="00B0F0"/>
                </a:solidFill>
              </a:rPr>
              <a:t>myString.equals</a:t>
            </a:r>
            <a:r>
              <a:rPr lang="en-US" dirty="0">
                <a:solidFill>
                  <a:srgbClr val="00B0F0"/>
                </a:solidFill>
              </a:rPr>
              <a:t>("foo"))); 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// </a:t>
            </a:r>
            <a:r>
              <a:rPr lang="en-US" dirty="0">
                <a:solidFill>
                  <a:srgbClr val="00B0F0"/>
                </a:solidFill>
              </a:rPr>
              <a:t>Noncompliant - null check could be </a:t>
            </a:r>
            <a:r>
              <a:rPr lang="en-US" dirty="0" smtClean="0">
                <a:solidFill>
                  <a:srgbClr val="00B0F0"/>
                </a:solidFill>
              </a:rPr>
              <a:t>removed</a:t>
            </a:r>
          </a:p>
          <a:p>
            <a:endParaRPr lang="en-US" dirty="0"/>
          </a:p>
          <a:p>
            <a:r>
              <a:rPr lang="en-US" dirty="0" smtClean="0"/>
              <a:t>//compliant</a:t>
            </a:r>
          </a:p>
          <a:p>
            <a:r>
              <a:rPr lang="en-US" dirty="0" err="1">
                <a:solidFill>
                  <a:srgbClr val="00B0F0"/>
                </a:solidFill>
              </a:rPr>
              <a:t>System.out.println</a:t>
            </a:r>
            <a:r>
              <a:rPr lang="en-US" dirty="0">
                <a:solidFill>
                  <a:srgbClr val="00B0F0"/>
                </a:solidFill>
              </a:rPr>
              <a:t>("Equal?" + "</a:t>
            </a:r>
            <a:r>
              <a:rPr lang="en-US" dirty="0" err="1">
                <a:solidFill>
                  <a:srgbClr val="00B0F0"/>
                </a:solidFill>
              </a:rPr>
              <a:t>foo".equals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 err="1">
                <a:solidFill>
                  <a:srgbClr val="00B0F0"/>
                </a:solidFill>
              </a:rPr>
              <a:t>myString</a:t>
            </a:r>
            <a:r>
              <a:rPr lang="en-US" dirty="0">
                <a:solidFill>
                  <a:srgbClr val="00B0F0"/>
                </a:solidFill>
              </a:rPr>
              <a:t>));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84638"/>
            <a:ext cx="38472" cy="1692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84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4699" y="978794"/>
            <a:ext cx="856445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Short cuts in eclipse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 smtClean="0"/>
              <a:t>to </a:t>
            </a:r>
            <a:r>
              <a:rPr lang="en-US" dirty="0"/>
              <a:t>fix diamond operator ("&lt;&gt;"). use eclipse regex search to find and replace </a:t>
            </a:r>
            <a:r>
              <a:rPr lang="en-US" dirty="0" smtClean="0"/>
              <a:t>all.</a:t>
            </a:r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 </a:t>
            </a:r>
            <a:r>
              <a:rPr lang="en-US" dirty="0"/>
              <a:t>Synchronized classes Vector, </a:t>
            </a:r>
            <a:r>
              <a:rPr lang="en-US" dirty="0" err="1"/>
              <a:t>Hashtable</a:t>
            </a:r>
            <a:r>
              <a:rPr lang="en-US" dirty="0"/>
              <a:t>, Stack and </a:t>
            </a:r>
            <a:r>
              <a:rPr lang="en-US" dirty="0" err="1"/>
              <a:t>StringBuffer</a:t>
            </a:r>
            <a:r>
              <a:rPr lang="en-US" dirty="0"/>
              <a:t> should not be used . eclipse find and </a:t>
            </a:r>
            <a:r>
              <a:rPr lang="en-US" dirty="0" smtClean="0"/>
              <a:t>replace.</a:t>
            </a:r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  </a:t>
            </a:r>
            <a:r>
              <a:rPr lang="en-US" dirty="0"/>
              <a:t>String literals should not be duplicated. use Eclipse refactoring, extract to constant in each violation </a:t>
            </a:r>
            <a:r>
              <a:rPr lang="en-US" dirty="0" smtClean="0"/>
              <a:t>file.</a:t>
            </a:r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 </a:t>
            </a:r>
            <a:r>
              <a:rPr lang="en-US" dirty="0"/>
              <a:t>Strings literals should be placed on the left side when checking for </a:t>
            </a:r>
            <a:r>
              <a:rPr lang="en-US" dirty="0" smtClean="0"/>
              <a:t>equality.</a:t>
            </a:r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  </a:t>
            </a:r>
            <a:r>
              <a:rPr lang="en-US" dirty="0"/>
              <a:t>Eclipse -&gt; Java Editor -&gt; Enable Quick Assist Light </a:t>
            </a:r>
            <a:r>
              <a:rPr lang="en-US" dirty="0" smtClean="0"/>
              <a:t>bulb</a:t>
            </a:r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 </a:t>
            </a:r>
            <a:r>
              <a:rPr lang="en-US" dirty="0" err="1"/>
              <a:t>a.equals</a:t>
            </a:r>
            <a:r>
              <a:rPr lang="en-US" dirty="0"/>
              <a:t>(b) replaces to </a:t>
            </a:r>
            <a:r>
              <a:rPr lang="en-US" dirty="0" err="1"/>
              <a:t>b.equals</a:t>
            </a:r>
            <a:r>
              <a:rPr lang="en-US" dirty="0"/>
              <a:t>(a</a:t>
            </a:r>
            <a:r>
              <a:rPr lang="en-US" dirty="0" smtClean="0"/>
              <a:t>)  </a:t>
            </a:r>
            <a:r>
              <a:rPr lang="en-US" dirty="0"/>
              <a:t>we can try to avoid doing manually as much as possible which leads to human error</a:t>
            </a:r>
            <a:r>
              <a:rPr lang="en-US" dirty="0" smtClean="0"/>
              <a:t>. </a:t>
            </a:r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 </a:t>
            </a:r>
            <a:r>
              <a:rPr lang="en-US" dirty="0" err="1"/>
              <a:t>Deadstores</a:t>
            </a:r>
            <a:r>
              <a:rPr lang="en-US" dirty="0"/>
              <a:t> should be removed</a:t>
            </a:r>
            <a:r>
              <a:rPr lang="en-US" dirty="0" smtClean="0"/>
              <a:t>.</a:t>
            </a:r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The </a:t>
            </a:r>
            <a:r>
              <a:rPr lang="en-US" dirty="0"/>
              <a:t>members of an interface declaration or class should appear in a pre-defined order </a:t>
            </a:r>
            <a:r>
              <a:rPr lang="en-US" dirty="0" smtClean="0"/>
              <a:t>.</a:t>
            </a:r>
          </a:p>
          <a:p>
            <a:pPr marL="342900" indent="-342900">
              <a:buAutoNum type="arabicParenR"/>
            </a:pPr>
            <a:r>
              <a:rPr lang="en-US" dirty="0" smtClean="0"/>
              <a:t> </a:t>
            </a:r>
            <a:r>
              <a:rPr lang="en-US" dirty="0"/>
              <a:t>configuring eclipse save actions will help to fix errors</a:t>
            </a:r>
          </a:p>
        </p:txBody>
      </p:sp>
    </p:spTree>
    <p:extLst>
      <p:ext uri="{BB962C8B-B14F-4D97-AF65-F5344CB8AC3E}">
        <p14:creationId xmlns:p14="http://schemas.microsoft.com/office/powerpoint/2010/main" val="864327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6975" y="772732"/>
            <a:ext cx="7920507" cy="7755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the below code is </a:t>
            </a:r>
            <a:r>
              <a:rPr lang="en-US" b="1" dirty="0"/>
              <a:t>NOT RECOMMENDED</a:t>
            </a:r>
            <a:r>
              <a:rPr lang="en-US" dirty="0"/>
              <a:t> because it has more then one exit points </a:t>
            </a:r>
            <a:endParaRPr lang="en-US" altLang="en-US" dirty="0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isEligible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</a:t>
            </a:r>
            <a:r>
              <a:rPr lang="en-US" altLang="en-US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if(age &gt; 18</a:t>
            </a:r>
            <a:r>
              <a:rPr lang="en-US" altLang="en-US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lang="en-US" altLang="en-US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en-US" altLang="en-US" dirty="0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false; </a:t>
            </a:r>
            <a:endParaRPr lang="en-US" altLang="en-US" dirty="0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isEligible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</a:t>
            </a:r>
            <a:r>
              <a:rPr lang="en-US" altLang="en-US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altLang="en-US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result; </a:t>
            </a:r>
            <a:endParaRPr lang="en-US" altLang="en-US" dirty="0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if(age 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18</a:t>
            </a:r>
            <a:r>
              <a:rPr lang="en-US" altLang="en-US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true</a:t>
            </a:r>
            <a:r>
              <a:rPr lang="en-US" altLang="en-US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false; </a:t>
            </a:r>
            <a:endParaRPr lang="en-US" altLang="en-US" dirty="0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result; </a:t>
            </a:r>
            <a:endParaRPr lang="en-US" altLang="en-US" dirty="0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smtClean="0"/>
              <a:t> 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5230"/>
            <a:ext cx="65" cy="36673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99091"/>
            <a:ext cx="43282" cy="259017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755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4851" y="656823"/>
            <a:ext cx="8087932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Simplify if-else methods</a:t>
            </a:r>
            <a:r>
              <a:rPr lang="en-US" b="1" dirty="0" smtClean="0"/>
              <a:t>:</a:t>
            </a:r>
          </a:p>
          <a:p>
            <a:endParaRPr lang="en-US" b="1" dirty="0" smtClean="0"/>
          </a:p>
          <a:p>
            <a:pPr lvl="0"/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isEligible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</a:t>
            </a:r>
            <a:r>
              <a:rPr lang="en-US" altLang="en-US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/>
            <a:r>
              <a:rPr lang="en-US" altLang="en-US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0"/>
            <a:r>
              <a:rPr lang="en-US" altLang="en-US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result; </a:t>
            </a:r>
            <a:endParaRPr lang="en-US" altLang="en-US" dirty="0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altLang="en-US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if(age 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18</a:t>
            </a:r>
            <a:r>
              <a:rPr lang="en-US" altLang="en-US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/>
            <a:r>
              <a:rPr lang="en-US" altLang="en-US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0"/>
            <a:r>
              <a:rPr lang="en-US" altLang="en-US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true; </a:t>
            </a:r>
            <a:endParaRPr lang="en-US" altLang="en-US" dirty="0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altLang="en-US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0"/>
            <a:r>
              <a:rPr lang="en-US" altLang="en-US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lvl="0"/>
            <a:r>
              <a:rPr lang="en-US" altLang="en-US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lvl="0"/>
            <a:r>
              <a:rPr lang="en-US" altLang="en-US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false</a:t>
            </a:r>
            <a:r>
              <a:rPr lang="en-US" altLang="en-US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/>
            <a:r>
              <a:rPr lang="en-US" altLang="en-US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en-US" dirty="0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altLang="en-US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altLang="en-US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/>
            <a:r>
              <a:rPr lang="en-US" altLang="en-US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lvl="0"/>
            <a:endParaRPr lang="en-US" altLang="en-US" sz="28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20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isEligible</a:t>
            </a:r>
            <a:r>
              <a:rPr lang="en-US" alt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</a:t>
            </a:r>
            <a:r>
              <a:rPr lang="en-US" altLang="en-US" sz="20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en-US" sz="20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r>
              <a:rPr lang="en-US" altLang="en-US" sz="20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 &gt; 18; </a:t>
            </a:r>
            <a:endParaRPr lang="en-US" altLang="en-US" sz="2000" dirty="0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0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2000" dirty="0" smtClean="0"/>
              <a:t> 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lvl="0"/>
            <a:endParaRPr lang="en-US" altLang="en-US" sz="2800" dirty="0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en-US" altLang="en-US" sz="28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altLang="en-US" sz="2800" dirty="0" smtClean="0"/>
              <a:t> </a:t>
            </a:r>
            <a:endParaRPr lang="en-US" altLang="en-US" sz="4400" dirty="0">
              <a:latin typeface="Arial" panose="020B0604020202020204" pitchFamily="34" charset="0"/>
            </a:endParaRPr>
          </a:p>
          <a:p>
            <a:endParaRPr lang="en-US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5230"/>
            <a:ext cx="65" cy="36673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5230"/>
            <a:ext cx="65" cy="36673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222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6823" y="566670"/>
            <a:ext cx="8319752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Combine multiple </a:t>
            </a:r>
            <a:r>
              <a:rPr lang="en-US" b="1" i="1" dirty="0"/>
              <a:t>if</a:t>
            </a:r>
            <a:r>
              <a:rPr lang="en-US" b="1" dirty="0"/>
              <a:t> statements into one</a:t>
            </a:r>
            <a:r>
              <a:rPr lang="en-US" b="1" dirty="0" smtClean="0"/>
              <a:t>:</a:t>
            </a:r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dirty="0"/>
              <a:t>For example, the below code</a:t>
            </a:r>
            <a:r>
              <a:rPr lang="en-US" dirty="0" smtClean="0"/>
              <a:t>;</a:t>
            </a:r>
          </a:p>
          <a:p>
            <a:endParaRPr lang="en-US" b="1" dirty="0"/>
          </a:p>
          <a:p>
            <a:pPr lvl="0"/>
            <a:r>
              <a:rPr lang="en-US" altLang="en-US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if(age 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18</a:t>
            </a:r>
            <a:r>
              <a:rPr lang="en-US" altLang="en-US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/>
            <a:r>
              <a:rPr lang="en-US" altLang="en-US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lvl="0"/>
            <a:r>
              <a:rPr lang="en-US" altLang="en-US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voted == false</a:t>
            </a:r>
            <a:r>
              <a:rPr lang="en-US" altLang="en-US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/>
            <a:r>
              <a:rPr lang="en-US" altLang="en-US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lvl="0"/>
            <a:r>
              <a:rPr lang="en-US" altLang="en-US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eligible to vote. </a:t>
            </a:r>
            <a:endParaRPr lang="en-US" altLang="en-US" dirty="0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altLang="en-US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0"/>
            <a:r>
              <a:rPr lang="en-US" altLang="en-US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2800" dirty="0"/>
              <a:t> </a:t>
            </a:r>
            <a:endParaRPr lang="en-US" altLang="en-US" sz="2800" dirty="0" smtClean="0"/>
          </a:p>
          <a:p>
            <a:pPr lvl="0"/>
            <a:endParaRPr lang="en-US" altLang="en-US" sz="2800" dirty="0" smtClean="0">
              <a:latin typeface="Arial" panose="020B0604020202020204" pitchFamily="34" charset="0"/>
            </a:endParaRPr>
          </a:p>
          <a:p>
            <a:pPr lvl="0"/>
            <a:r>
              <a:rPr lang="en-US" altLang="en-US" sz="2800" dirty="0" smtClean="0">
                <a:latin typeface="Arial" panose="020B0604020202020204" pitchFamily="34" charset="0"/>
              </a:rPr>
              <a:t>Multiple conditions in one if</a:t>
            </a:r>
          </a:p>
          <a:p>
            <a:pPr lvl="0"/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if(age &gt; 18 &amp;&amp; !voted){ // eligible to </a:t>
            </a:r>
            <a:r>
              <a:rPr lang="en-US" altLang="en-US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vote}</a:t>
            </a:r>
            <a:endParaRPr lang="en-US" altLang="en-US" dirty="0">
              <a:latin typeface="Arial" panose="020B0604020202020204" pitchFamily="34" charset="0"/>
            </a:endParaRPr>
          </a:p>
          <a:p>
            <a:pPr lvl="0"/>
            <a:endParaRPr lang="en-US" altLang="en-US" sz="2800" dirty="0" smtClean="0">
              <a:latin typeface="Arial" panose="020B0604020202020204" pitchFamily="34" charset="0"/>
            </a:endParaRPr>
          </a:p>
          <a:p>
            <a:pPr lvl="0"/>
            <a:endParaRPr lang="en-US" altLang="en-US" sz="4400" dirty="0">
              <a:latin typeface="Arial" panose="020B0604020202020204" pitchFamily="34" charset="0"/>
            </a:endParaRPr>
          </a:p>
          <a:p>
            <a:endParaRPr lang="en-US" b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14480"/>
            <a:ext cx="68930" cy="22823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99091"/>
            <a:ext cx="112210" cy="259017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152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276999"/>
            <a:ext cx="32115" cy="553998"/>
          </a:xfrm>
          <a:prstGeom prst="rect">
            <a:avLst/>
          </a:prstGeom>
          <a:solidFill>
            <a:srgbClr val="E1E3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0" tIns="0" rIns="1587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8794" y="476518"/>
            <a:ext cx="781747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lang="en-US" altLang="en-US" sz="2400" dirty="0" smtClean="0">
              <a:solidFill>
                <a:srgbClr val="2427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smtClean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USEFUL Eclipse Short cuts</a:t>
            </a:r>
            <a:endParaRPr lang="en-US" altLang="en-US" sz="2400" b="1" dirty="0">
              <a:solidFill>
                <a:srgbClr val="2427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2400" dirty="0" smtClean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Ctrl</a:t>
            </a:r>
            <a:r>
              <a:rPr lang="en-US" altLang="en-US" sz="2400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+ Shift + O : Organize imports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en-US" altLang="en-US" sz="2400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Ctrl + Shift + T : Open Type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en-US" altLang="en-US" sz="2400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Ctrl + Shift + F4 : Close all Opened Editors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r>
              <a:rPr lang="en-US" altLang="en-US" sz="2400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Ctrl + O : Open declarations </a:t>
            </a:r>
            <a:endParaRPr lang="en-US" altLang="en-US" sz="2400" dirty="0" smtClean="0">
              <a:solidFill>
                <a:srgbClr val="2427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r>
              <a:rPr lang="en-US" altLang="en-US" sz="2400" dirty="0" smtClean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Ctrl</a:t>
            </a:r>
            <a:r>
              <a:rPr lang="en-US" altLang="en-US" sz="2400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+ E : Open Editor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5"/>
            </a:pPr>
            <a:r>
              <a:rPr lang="en-US" altLang="en-US" sz="2400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Ctrl + </a:t>
            </a:r>
            <a:endParaRPr lang="en-US" altLang="en-US" sz="2400" dirty="0" smtClean="0">
              <a:solidFill>
                <a:srgbClr val="2427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5"/>
            </a:pPr>
            <a:r>
              <a:rPr lang="en-US" altLang="en-US" sz="2400" dirty="0" smtClean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en-US" sz="2400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: </a:t>
            </a:r>
            <a:r>
              <a:rPr lang="en-US" altLang="en-US" sz="2400" dirty="0" smtClean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 Comment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Alt + Shift + R </a:t>
            </a:r>
            <a:r>
              <a:rPr lang="en-US" altLang="en-US" sz="2400" dirty="0" smtClean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Rename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</a:t>
            </a:r>
            <a:r>
              <a:rPr lang="en-US" altLang="en-US" sz="2400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+ Shift + L : extract to Local </a:t>
            </a:r>
            <a:r>
              <a:rPr lang="en-US" altLang="en-US" sz="2400" dirty="0" smtClean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</a:t>
            </a:r>
            <a:r>
              <a:rPr lang="en-US" altLang="en-US" sz="2400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+ Shift + M : extract to Method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F3 : Open Declaration</a:t>
            </a:r>
          </a:p>
        </p:txBody>
      </p:sp>
    </p:spTree>
    <p:extLst>
      <p:ext uri="{BB962C8B-B14F-4D97-AF65-F5344CB8AC3E}">
        <p14:creationId xmlns:p14="http://schemas.microsoft.com/office/powerpoint/2010/main" val="656250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F500-EFB1-425E-9E9D-CCDDBA9B0C60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	Introduction to Sonar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3886200" cy="45307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altLang="en-US" sz="2000"/>
              <a:t>Software Quality Domain can be divided into Internal and External Quality.</a:t>
            </a:r>
          </a:p>
          <a:p>
            <a:pPr>
              <a:lnSpc>
                <a:spcPct val="80000"/>
              </a:lnSpc>
            </a:pPr>
            <a:r>
              <a:rPr lang="en-GB" altLang="en-US" sz="2000"/>
              <a:t>External Quality checks Conformance to Specifications.</a:t>
            </a:r>
          </a:p>
          <a:p>
            <a:pPr>
              <a:lnSpc>
                <a:spcPct val="80000"/>
              </a:lnSpc>
            </a:pPr>
            <a:r>
              <a:rPr lang="en-GB" altLang="en-US" sz="2000"/>
              <a:t>Internal Quality focuses on how well the software is built.</a:t>
            </a:r>
          </a:p>
          <a:p>
            <a:pPr>
              <a:lnSpc>
                <a:spcPct val="80000"/>
              </a:lnSpc>
            </a:pPr>
            <a:r>
              <a:rPr lang="en-GB" altLang="en-US" sz="2000"/>
              <a:t>Poorly designed software needs more time and effort in maintenance, this contributes to Technical Debt.</a:t>
            </a:r>
          </a:p>
          <a:p>
            <a:pPr>
              <a:lnSpc>
                <a:spcPct val="80000"/>
              </a:lnSpc>
            </a:pPr>
            <a:r>
              <a:rPr lang="en-GB" altLang="en-US" sz="2000"/>
              <a:t>Sonar is a tool to measure Internal Quality.</a:t>
            </a:r>
            <a:r>
              <a:rPr lang="en-US" altLang="en-US" sz="2000"/>
              <a:t> </a:t>
            </a:r>
            <a:endParaRPr lang="en-GB" altLang="en-US" sz="200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/>
          </a:p>
        </p:txBody>
      </p:sp>
      <p:pic>
        <p:nvPicPr>
          <p:cNvPr id="6152" name="Picture 8" descr="internal_quality_speed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19800" y="1676400"/>
            <a:ext cx="4191000" cy="434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074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-48895" y="1052512"/>
            <a:ext cx="1228979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91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540913" y="579549"/>
            <a:ext cx="8397025" cy="585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840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2276" y="528034"/>
            <a:ext cx="880914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 </a:t>
            </a:r>
            <a:r>
              <a:rPr lang="en-US" b="1" dirty="0" err="1"/>
              <a:t>RemoveIf</a:t>
            </a:r>
            <a:r>
              <a:rPr lang="en-US" b="1" dirty="0"/>
              <a:t> in Java Collections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If you want to remove elements from a collection quick, fast, and in a hurry, take a look at </a:t>
            </a:r>
            <a:r>
              <a:rPr lang="en-US" dirty="0" err="1"/>
              <a:t>removeIf</a:t>
            </a:r>
            <a:r>
              <a:rPr lang="en-US" dirty="0"/>
              <a:t>(), which should save you ton of time over manual iterations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lvl="0"/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items.removeIf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-&gt; predicate(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  <a:r>
              <a:rPr lang="en-US" altLang="en-US" sz="2800" dirty="0"/>
              <a:t> </a:t>
            </a:r>
            <a:endParaRPr lang="en-US" altLang="en-US" sz="4400" dirty="0">
              <a:latin typeface="Arial" panose="020B0604020202020204" pitchFamily="34" charset="0"/>
            </a:endParaRPr>
          </a:p>
          <a:p>
            <a:endParaRPr lang="en-US" dirty="0" smtClean="0"/>
          </a:p>
          <a:p>
            <a:r>
              <a:rPr lang="en-US" dirty="0" smtClean="0"/>
              <a:t>Instead of </a:t>
            </a:r>
          </a:p>
          <a:p>
            <a:endParaRPr lang="en-US" dirty="0"/>
          </a:p>
          <a:p>
            <a:pPr lvl="0"/>
            <a:r>
              <a:rPr lang="en-US" altLang="en-US" dirty="0">
                <a:solidFill>
                  <a:srgbClr val="77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(Iterator it =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items.iterator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it.hasNext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();) { </a:t>
            </a:r>
            <a:endParaRPr lang="en-US" altLang="en-US" sz="2800" dirty="0"/>
          </a:p>
          <a:p>
            <a:endParaRPr lang="en-U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77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(predicate(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it.next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 {</a:t>
            </a:r>
            <a:endParaRPr lang="en-US" altLang="en-US" sz="2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it.remove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altLang="en-U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smtClean="0">
                <a:latin typeface="Arial" panose="020B0604020202020204" pitchFamily="34" charset="0"/>
              </a:rPr>
              <a:t>}</a:t>
            </a:r>
            <a:endParaRPr lang="en-US" altLang="en-US" sz="12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44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547300"/>
            <a:ext cx="65" cy="276999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004500"/>
            <a:ext cx="65" cy="276999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896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F2D1-FEBA-44F7-B902-E5D956B21DD8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Sonar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altLang="en-US" sz="2400"/>
              <a:t>Sonar is an open platform to manage code quality </a:t>
            </a:r>
          </a:p>
          <a:p>
            <a:pPr lvl="1"/>
            <a:r>
              <a:rPr lang="en-GB" altLang="en-US" sz="2000"/>
              <a:t>Architecture and Design</a:t>
            </a:r>
          </a:p>
          <a:p>
            <a:pPr lvl="1"/>
            <a:r>
              <a:rPr lang="en-GB" altLang="en-US" sz="2000"/>
              <a:t>Duplications</a:t>
            </a:r>
          </a:p>
          <a:p>
            <a:pPr lvl="1"/>
            <a:r>
              <a:rPr lang="en-GB" altLang="en-US" sz="2000"/>
              <a:t>Unit Tests</a:t>
            </a:r>
          </a:p>
          <a:p>
            <a:pPr lvl="1"/>
            <a:r>
              <a:rPr lang="en-GB" altLang="en-US" sz="2000"/>
              <a:t>Complexity</a:t>
            </a:r>
          </a:p>
          <a:p>
            <a:pPr lvl="1"/>
            <a:r>
              <a:rPr lang="en-GB" altLang="en-US" sz="2000"/>
              <a:t>Potential Bugs</a:t>
            </a:r>
          </a:p>
          <a:p>
            <a:pPr lvl="1"/>
            <a:r>
              <a:rPr lang="en-GB" altLang="en-US" sz="2000"/>
              <a:t>Coding Rules</a:t>
            </a:r>
          </a:p>
          <a:p>
            <a:pPr lvl="1"/>
            <a:r>
              <a:rPr lang="en-GB" altLang="en-US" sz="2000"/>
              <a:t>Comments</a:t>
            </a:r>
            <a:r>
              <a:rPr lang="en-US" altLang="en-US"/>
              <a:t> </a:t>
            </a:r>
          </a:p>
        </p:txBody>
      </p:sp>
      <p:pic>
        <p:nvPicPr>
          <p:cNvPr id="25606" name="Picture 6" descr="sonar-axe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48400" y="2286000"/>
            <a:ext cx="3467100" cy="2743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557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94464-1C43-4D93-9818-7D07D0D1A967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       List of Java Source Code Analyzers 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z="2400" dirty="0" err="1"/>
              <a:t>Checkstyle</a:t>
            </a:r>
            <a:r>
              <a:rPr lang="en-GB" altLang="en-US" sz="2400" dirty="0"/>
              <a:t> – Checks conventions</a:t>
            </a:r>
          </a:p>
          <a:p>
            <a:r>
              <a:rPr lang="en-GB" altLang="en-US" sz="2400" dirty="0"/>
              <a:t>PMD- Finds Bad Practices</a:t>
            </a:r>
          </a:p>
          <a:p>
            <a:r>
              <a:rPr lang="en-GB" altLang="en-US" sz="2400" dirty="0" err="1"/>
              <a:t>FindBugs</a:t>
            </a:r>
            <a:r>
              <a:rPr lang="en-GB" altLang="en-US" sz="2400" dirty="0"/>
              <a:t> -Finds Potential Bugs</a:t>
            </a:r>
          </a:p>
          <a:p>
            <a:r>
              <a:rPr lang="en-GB" altLang="en-US" sz="2400" dirty="0"/>
              <a:t>Examples For Conventions</a:t>
            </a:r>
          </a:p>
          <a:p>
            <a:pPr lvl="1"/>
            <a:r>
              <a:rPr lang="en-GB" altLang="en-US" sz="2000" dirty="0" err="1"/>
              <a:t>Javadoc</a:t>
            </a:r>
            <a:r>
              <a:rPr lang="en-GB" altLang="en-US" sz="2000" dirty="0"/>
              <a:t> on public methods</a:t>
            </a:r>
          </a:p>
          <a:p>
            <a:pPr lvl="1"/>
            <a:r>
              <a:rPr lang="en-GB" altLang="en-US" sz="2000" dirty="0"/>
              <a:t>Sun Naming conventions for classes, methods</a:t>
            </a:r>
          </a:p>
          <a:p>
            <a:pPr lvl="1"/>
            <a:r>
              <a:rPr lang="en-GB" altLang="en-US" sz="2000" dirty="0"/>
              <a:t>Format conventions</a:t>
            </a:r>
          </a:p>
        </p:txBody>
      </p:sp>
    </p:spTree>
    <p:extLst>
      <p:ext uri="{BB962C8B-B14F-4D97-AF65-F5344CB8AC3E}">
        <p14:creationId xmlns:p14="http://schemas.microsoft.com/office/powerpoint/2010/main" val="296949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E62C-3173-4FAA-AB73-5AAB7E5A2314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Sonar Analysis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altLang="en-US" sz="2000"/>
              <a:t>Sonar analysis involves inspecting the source code using source code analyzers and computing metrics</a:t>
            </a:r>
          </a:p>
          <a:p>
            <a:r>
              <a:rPr lang="en-GB" altLang="en-US" sz="2000"/>
              <a:t>Source code analyzer is a tool that checks whether the source code follows a set of preconfigured rules</a:t>
            </a:r>
          </a:p>
          <a:p>
            <a:r>
              <a:rPr lang="en-GB" altLang="en-US" sz="2000"/>
              <a:t>Sonar uses Checkstyle, FindBugs and PMD to analyze Java source code</a:t>
            </a:r>
          </a:p>
          <a:p>
            <a:endParaRPr lang="en-GB" altLang="en-US" sz="2000"/>
          </a:p>
        </p:txBody>
      </p:sp>
      <p:pic>
        <p:nvPicPr>
          <p:cNvPr id="29703" name="Picture 7" descr="code-review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53200" y="1981200"/>
            <a:ext cx="3276600" cy="3429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026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16" y="1275008"/>
            <a:ext cx="7868991" cy="273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94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72731" y="1197735"/>
            <a:ext cx="893793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The diamond operator ("&lt;&gt;") should be </a:t>
            </a:r>
            <a:r>
              <a:rPr lang="en-US" b="1" u="sng" dirty="0" smtClean="0"/>
              <a:t>used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Non Compliant Solution</a:t>
            </a:r>
          </a:p>
          <a:p>
            <a:r>
              <a:rPr lang="en-US" dirty="0">
                <a:solidFill>
                  <a:srgbClr val="00B0F0"/>
                </a:solidFill>
              </a:rPr>
              <a:t>List&lt;String&gt; strings = new </a:t>
            </a:r>
            <a:r>
              <a:rPr lang="en-US" dirty="0" err="1">
                <a:solidFill>
                  <a:srgbClr val="00B0F0"/>
                </a:solidFill>
              </a:rPr>
              <a:t>ArrayList</a:t>
            </a:r>
            <a:r>
              <a:rPr lang="en-US" dirty="0">
                <a:solidFill>
                  <a:srgbClr val="00B0F0"/>
                </a:solidFill>
              </a:rPr>
              <a:t>&lt;String&gt;(); 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Map&lt;</a:t>
            </a:r>
            <a:r>
              <a:rPr lang="en-US" dirty="0" err="1" smtClean="0">
                <a:solidFill>
                  <a:srgbClr val="00B0F0"/>
                </a:solidFill>
              </a:rPr>
              <a:t>String,List</a:t>
            </a:r>
            <a:r>
              <a:rPr lang="en-US" dirty="0" smtClean="0">
                <a:solidFill>
                  <a:srgbClr val="00B0F0"/>
                </a:solidFill>
              </a:rPr>
              <a:t>&lt;Integer</a:t>
            </a:r>
            <a:r>
              <a:rPr lang="en-US" dirty="0">
                <a:solidFill>
                  <a:srgbClr val="00B0F0"/>
                </a:solidFill>
              </a:rPr>
              <a:t>&gt;&gt; map = new </a:t>
            </a:r>
            <a:r>
              <a:rPr lang="en-US" dirty="0" err="1">
                <a:solidFill>
                  <a:srgbClr val="00B0F0"/>
                </a:solidFill>
              </a:rPr>
              <a:t>HashMap</a:t>
            </a:r>
            <a:r>
              <a:rPr lang="en-US" dirty="0">
                <a:solidFill>
                  <a:srgbClr val="00B0F0"/>
                </a:solidFill>
              </a:rPr>
              <a:t>&lt;</a:t>
            </a:r>
            <a:r>
              <a:rPr lang="en-US" dirty="0" err="1">
                <a:solidFill>
                  <a:srgbClr val="00B0F0"/>
                </a:solidFill>
              </a:rPr>
              <a:t>String,List</a:t>
            </a:r>
            <a:r>
              <a:rPr lang="en-US" dirty="0">
                <a:solidFill>
                  <a:srgbClr val="00B0F0"/>
                </a:solidFill>
              </a:rPr>
              <a:t>&lt;Integer&gt;&gt;(); </a:t>
            </a:r>
            <a:endParaRPr lang="en-US" dirty="0" smtClean="0">
              <a:solidFill>
                <a:srgbClr val="00B0F0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Compliant Solution</a:t>
            </a:r>
          </a:p>
          <a:p>
            <a:r>
              <a:rPr lang="en-US" dirty="0">
                <a:solidFill>
                  <a:srgbClr val="00B0F0"/>
                </a:solidFill>
              </a:rPr>
              <a:t>List&lt;String&gt; strings = new </a:t>
            </a:r>
            <a:r>
              <a:rPr lang="en-US" dirty="0" err="1">
                <a:solidFill>
                  <a:srgbClr val="00B0F0"/>
                </a:solidFill>
              </a:rPr>
              <a:t>ArrayList</a:t>
            </a:r>
            <a:r>
              <a:rPr lang="en-US" dirty="0" smtClean="0">
                <a:solidFill>
                  <a:srgbClr val="00B0F0"/>
                </a:solidFill>
              </a:rPr>
              <a:t>&lt;&gt;();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Map&lt;</a:t>
            </a:r>
            <a:r>
              <a:rPr lang="en-US" dirty="0" err="1">
                <a:solidFill>
                  <a:srgbClr val="00B0F0"/>
                </a:solidFill>
              </a:rPr>
              <a:t>String,List</a:t>
            </a:r>
            <a:r>
              <a:rPr lang="en-US" dirty="0">
                <a:solidFill>
                  <a:srgbClr val="00B0F0"/>
                </a:solidFill>
              </a:rPr>
              <a:t>&lt;Integer&gt;&gt; map = new </a:t>
            </a:r>
            <a:r>
              <a:rPr lang="en-US" dirty="0" err="1">
                <a:solidFill>
                  <a:srgbClr val="00B0F0"/>
                </a:solidFill>
              </a:rPr>
              <a:t>HashMap</a:t>
            </a:r>
            <a:r>
              <a:rPr lang="en-US" dirty="0" smtClean="0">
                <a:solidFill>
                  <a:srgbClr val="00B0F0"/>
                </a:solidFill>
              </a:rPr>
              <a:t>&lt;&gt;();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Shortcut: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Eclipse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Windows-&gt;preferences-&gt;save actions-&gt;change code style.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Or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Find (regex W+) and replace.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endParaRPr lang="en-US" dirty="0" smtClean="0">
              <a:solidFill>
                <a:srgbClr val="00B0F0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16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1254" y="686981"/>
            <a:ext cx="10637949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squid:S1854</a:t>
            </a:r>
          </a:p>
          <a:p>
            <a:r>
              <a:rPr lang="en-US" dirty="0" smtClean="0"/>
              <a:t>   </a:t>
            </a:r>
            <a:r>
              <a:rPr lang="en-US" u="sng" dirty="0" smtClean="0"/>
              <a:t>DEAD STORES SHOULD BE REMOVED</a:t>
            </a:r>
          </a:p>
          <a:p>
            <a:r>
              <a:rPr lang="en-US" dirty="0" smtClean="0"/>
              <a:t> Dead Store happens when a local variable is assigned a value including null, that is not read by any subsequent </a:t>
            </a:r>
          </a:p>
          <a:p>
            <a:r>
              <a:rPr lang="en-US" dirty="0" smtClean="0"/>
              <a:t>Instruction.  Calculating or retrieving a value only to overwrite it or throw it away could indicate a serious error in the code. Even if its not an error, it’s a waste of resources.</a:t>
            </a:r>
          </a:p>
          <a:p>
            <a:r>
              <a:rPr lang="en-US" dirty="0" smtClean="0"/>
              <a:t>Assigning a null to a variable is also a dead store if the variable is not subsequently used.</a:t>
            </a:r>
          </a:p>
          <a:p>
            <a:r>
              <a:rPr lang="en-US" dirty="0" smtClean="0"/>
              <a:t>Noncompliant </a:t>
            </a:r>
            <a:r>
              <a:rPr lang="en-US" dirty="0"/>
              <a:t>Code Example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public </a:t>
            </a:r>
            <a:r>
              <a:rPr lang="en-US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>
                <a:solidFill>
                  <a:srgbClr val="0070C0"/>
                </a:solidFill>
              </a:rPr>
              <a:t> pow(</a:t>
            </a:r>
            <a:r>
              <a:rPr lang="en-US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a, 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b) 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{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if(b == 0) 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{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return 0; 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} </a:t>
            </a:r>
          </a:p>
          <a:p>
            <a:r>
              <a:rPr lang="en-US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x = a</a:t>
            </a:r>
            <a:r>
              <a:rPr lang="en-US" dirty="0" smtClean="0">
                <a:solidFill>
                  <a:srgbClr val="0070C0"/>
                </a:solidFill>
              </a:rPr>
              <a:t>;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for(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= 1, 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 &lt; b, 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 smtClean="0">
                <a:solidFill>
                  <a:srgbClr val="0070C0"/>
                </a:solidFill>
              </a:rPr>
              <a:t>++)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{ 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x </a:t>
            </a:r>
            <a:r>
              <a:rPr lang="en-US" dirty="0">
                <a:solidFill>
                  <a:srgbClr val="0070C0"/>
                </a:solidFill>
              </a:rPr>
              <a:t>= x * a</a:t>
            </a:r>
            <a:r>
              <a:rPr lang="en-US" dirty="0" smtClean="0">
                <a:solidFill>
                  <a:srgbClr val="0070C0"/>
                </a:solidFill>
              </a:rPr>
              <a:t>;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}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return a</a:t>
            </a:r>
            <a:r>
              <a:rPr lang="en-US" dirty="0" smtClean="0">
                <a:solidFill>
                  <a:srgbClr val="0070C0"/>
                </a:solidFill>
              </a:rPr>
              <a:t>; //</a:t>
            </a:r>
            <a:r>
              <a:rPr lang="en-US" dirty="0">
                <a:solidFill>
                  <a:srgbClr val="FF0000"/>
                </a:solidFill>
              </a:rPr>
              <a:t>This method will become compliant by returning x.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 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59350"/>
            <a:ext cx="57708" cy="1384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Roboto"/>
              </a:rPr>
              <a:t>x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37322" y="1373101"/>
            <a:ext cx="102592" cy="1692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Roboto"/>
              </a:rPr>
              <a:t>.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8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608" y="412124"/>
            <a:ext cx="1053491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u="sng" dirty="0" smtClean="0"/>
              <a:t>USE </a:t>
            </a:r>
            <a:r>
              <a:rPr lang="en-US" u="sng" dirty="0" err="1" smtClean="0"/>
              <a:t>isEmpty</a:t>
            </a:r>
            <a:r>
              <a:rPr lang="en-US" u="sng" dirty="0" smtClean="0"/>
              <a:t>() to check whether a Collection is empty or not</a:t>
            </a:r>
            <a:endParaRPr lang="en-US" u="sng" dirty="0"/>
          </a:p>
          <a:p>
            <a:endParaRPr lang="en-US" dirty="0" smtClean="0"/>
          </a:p>
          <a:p>
            <a:r>
              <a:rPr lang="en-US" dirty="0" smtClean="0"/>
              <a:t>List&lt;String</a:t>
            </a:r>
            <a:r>
              <a:rPr lang="en-US" dirty="0"/>
              <a:t>&gt; strings = </a:t>
            </a:r>
            <a:r>
              <a:rPr lang="en-US" b="1" dirty="0"/>
              <a:t>new </a:t>
            </a:r>
            <a:r>
              <a:rPr lang="en-US" b="1" dirty="0" err="1"/>
              <a:t>ArrayList</a:t>
            </a:r>
            <a:r>
              <a:rPr lang="en-US" b="1" dirty="0"/>
              <a:t>&lt;&gt;(); 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//non-compliant</a:t>
            </a:r>
            <a:endParaRPr lang="en-US" b="1" dirty="0"/>
          </a:p>
          <a:p>
            <a:r>
              <a:rPr lang="en-US" b="1" dirty="0">
                <a:solidFill>
                  <a:srgbClr val="00B0F0"/>
                </a:solidFill>
              </a:rPr>
              <a:t>void </a:t>
            </a:r>
            <a:r>
              <a:rPr lang="en-US" b="1" dirty="0" err="1">
                <a:solidFill>
                  <a:srgbClr val="00B0F0"/>
                </a:solidFill>
              </a:rPr>
              <a:t>addEmployee</a:t>
            </a:r>
            <a:r>
              <a:rPr lang="en-US" b="1" dirty="0">
                <a:solidFill>
                  <a:srgbClr val="00B0F0"/>
                </a:solidFill>
              </a:rPr>
              <a:t>()</a:t>
            </a:r>
          </a:p>
          <a:p>
            <a:r>
              <a:rPr lang="en-US" dirty="0">
                <a:solidFill>
                  <a:srgbClr val="00B0F0"/>
                </a:solidFill>
              </a:rPr>
              <a:t>{</a:t>
            </a:r>
          </a:p>
          <a:p>
            <a:r>
              <a:rPr lang="en-US" b="1" dirty="0">
                <a:solidFill>
                  <a:srgbClr val="00B0F0"/>
                </a:solidFill>
              </a:rPr>
              <a:t>if(</a:t>
            </a:r>
            <a:r>
              <a:rPr lang="en-US" b="1" dirty="0" err="1">
                <a:solidFill>
                  <a:srgbClr val="00B0F0"/>
                </a:solidFill>
              </a:rPr>
              <a:t>strings.size</a:t>
            </a:r>
            <a:r>
              <a:rPr lang="en-US" b="1" dirty="0" smtClean="0">
                <a:solidFill>
                  <a:srgbClr val="00B0F0"/>
                </a:solidFill>
              </a:rPr>
              <a:t>()==0)</a:t>
            </a:r>
            <a:endParaRPr lang="en-US" b="1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{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}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}</a:t>
            </a:r>
          </a:p>
          <a:p>
            <a:endParaRPr lang="en-US" dirty="0"/>
          </a:p>
          <a:p>
            <a:r>
              <a:rPr lang="en-US" dirty="0" smtClean="0"/>
              <a:t>//Compliant solution</a:t>
            </a:r>
          </a:p>
          <a:p>
            <a:r>
              <a:rPr lang="en-US" b="1" dirty="0">
                <a:solidFill>
                  <a:srgbClr val="00B0F0"/>
                </a:solidFill>
              </a:rPr>
              <a:t>void </a:t>
            </a:r>
            <a:r>
              <a:rPr lang="en-US" b="1" dirty="0" err="1">
                <a:solidFill>
                  <a:srgbClr val="00B0F0"/>
                </a:solidFill>
              </a:rPr>
              <a:t>addEmployee</a:t>
            </a:r>
            <a:r>
              <a:rPr lang="en-US" b="1" dirty="0">
                <a:solidFill>
                  <a:srgbClr val="00B0F0"/>
                </a:solidFill>
              </a:rPr>
              <a:t>()</a:t>
            </a:r>
          </a:p>
          <a:p>
            <a:r>
              <a:rPr lang="en-US" dirty="0">
                <a:solidFill>
                  <a:srgbClr val="00B0F0"/>
                </a:solidFill>
              </a:rPr>
              <a:t>{</a:t>
            </a:r>
          </a:p>
          <a:p>
            <a:r>
              <a:rPr lang="en-US" b="1" dirty="0">
                <a:solidFill>
                  <a:srgbClr val="00B0F0"/>
                </a:solidFill>
              </a:rPr>
              <a:t>if(</a:t>
            </a:r>
            <a:r>
              <a:rPr lang="en-US" b="1" dirty="0" err="1">
                <a:solidFill>
                  <a:srgbClr val="00B0F0"/>
                </a:solidFill>
              </a:rPr>
              <a:t>strings.isEmpty</a:t>
            </a:r>
            <a:r>
              <a:rPr lang="en-US" b="1" dirty="0">
                <a:solidFill>
                  <a:srgbClr val="00B0F0"/>
                </a:solidFill>
              </a:rPr>
              <a:t>())</a:t>
            </a:r>
          </a:p>
          <a:p>
            <a:r>
              <a:rPr lang="en-US" dirty="0">
                <a:solidFill>
                  <a:srgbClr val="00B0F0"/>
                </a:solidFill>
              </a:rPr>
              <a:t>{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}</a:t>
            </a:r>
          </a:p>
          <a:p>
            <a:r>
              <a:rPr lang="en-US" dirty="0">
                <a:solidFill>
                  <a:srgbClr val="00B0F0"/>
                </a:solidFill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24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1671</TotalTime>
  <Words>939</Words>
  <Application>Microsoft Office PowerPoint</Application>
  <PresentationFormat>Widescreen</PresentationFormat>
  <Paragraphs>323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Courier New</vt:lpstr>
      <vt:lpstr>Roboto</vt:lpstr>
      <vt:lpstr>Times New Roman</vt:lpstr>
      <vt:lpstr>Trebuchet MS</vt:lpstr>
      <vt:lpstr>Wingdings</vt:lpstr>
      <vt:lpstr>Wingdings 3</vt:lpstr>
      <vt:lpstr>Facet</vt:lpstr>
      <vt:lpstr>SONARQUBE </vt:lpstr>
      <vt:lpstr> Introduction to Sonar</vt:lpstr>
      <vt:lpstr>What is Sonar</vt:lpstr>
      <vt:lpstr>       List of Java Source Code Analyzers </vt:lpstr>
      <vt:lpstr>What is Sonar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Revature1</dc:creator>
  <cp:lastModifiedBy>Revature1</cp:lastModifiedBy>
  <cp:revision>50</cp:revision>
  <dcterms:created xsi:type="dcterms:W3CDTF">2016-11-23T08:34:41Z</dcterms:created>
  <dcterms:modified xsi:type="dcterms:W3CDTF">2016-12-08T09:23:33Z</dcterms:modified>
</cp:coreProperties>
</file>