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9993" y="550621"/>
            <a:ext cx="201612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CACE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4040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1CACE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4040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1CACE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1CACE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6531" y="457198"/>
            <a:ext cx="3703320" cy="95250"/>
          </a:xfrm>
          <a:custGeom>
            <a:avLst/>
            <a:gdLst/>
            <a:ahLst/>
            <a:cxnLst/>
            <a:rect l="l" t="t" r="r" b="b"/>
            <a:pathLst>
              <a:path w="3703320" h="95250">
                <a:moveTo>
                  <a:pt x="3703320" y="0"/>
                </a:moveTo>
                <a:lnTo>
                  <a:pt x="0" y="0"/>
                </a:lnTo>
                <a:lnTo>
                  <a:pt x="0" y="94997"/>
                </a:lnTo>
                <a:lnTo>
                  <a:pt x="3703320" y="94997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42147" y="453641"/>
            <a:ext cx="3703320" cy="99060"/>
          </a:xfrm>
          <a:custGeom>
            <a:avLst/>
            <a:gdLst/>
            <a:ahLst/>
            <a:cxnLst/>
            <a:rect l="l" t="t" r="r" b="b"/>
            <a:pathLst>
              <a:path w="3703320" h="99059">
                <a:moveTo>
                  <a:pt x="3703320" y="0"/>
                </a:moveTo>
                <a:lnTo>
                  <a:pt x="0" y="0"/>
                </a:lnTo>
                <a:lnTo>
                  <a:pt x="0" y="98554"/>
                </a:lnTo>
                <a:lnTo>
                  <a:pt x="3703320" y="98554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41800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20" y="0"/>
                </a:moveTo>
                <a:lnTo>
                  <a:pt x="0" y="0"/>
                </a:lnTo>
                <a:lnTo>
                  <a:pt x="0" y="91439"/>
                </a:lnTo>
                <a:lnTo>
                  <a:pt x="3703320" y="91439"/>
                </a:lnTo>
                <a:lnTo>
                  <a:pt x="3703320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7874" y="6447154"/>
            <a:ext cx="1093769" cy="33739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4578" y="497281"/>
            <a:ext cx="9185605" cy="832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CACE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9993" y="1531086"/>
            <a:ext cx="10488295" cy="4065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4040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watson-studio" TargetMode="External"/><Relationship Id="rId2" Type="http://schemas.openxmlformats.org/officeDocument/2006/relationships/hyperlink" Target="https://www.kaggle.com/datasets/ziya07/power-system-faults-datas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odetarun/Power-System-Fault-Detection-and-Classification" TargetMode="External"/><Relationship Id="rId4" Type="http://schemas.openxmlformats.org/officeDocument/2006/relationships/hyperlink" Target="https://scikit-learn.org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2642" y="1753870"/>
            <a:ext cx="817499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96490" marR="5080" indent="-238379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1CACE3"/>
                </a:solidFill>
                <a:latin typeface="Arial"/>
                <a:cs typeface="Arial"/>
              </a:rPr>
              <a:t>POWER</a:t>
            </a:r>
            <a:r>
              <a:rPr sz="3200" b="1" spc="-65" dirty="0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1CACE3"/>
                </a:solidFill>
                <a:latin typeface="Arial"/>
                <a:cs typeface="Arial"/>
              </a:rPr>
              <a:t>SYSTEM</a:t>
            </a:r>
            <a:r>
              <a:rPr sz="3200" b="1" spc="-60" dirty="0">
                <a:solidFill>
                  <a:srgbClr val="1CACE3"/>
                </a:solidFill>
                <a:latin typeface="Arial"/>
                <a:cs typeface="Arial"/>
              </a:rPr>
              <a:t> FAULT</a:t>
            </a:r>
            <a:r>
              <a:rPr sz="3200" b="1" spc="-65" dirty="0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1CACE3"/>
                </a:solidFill>
                <a:latin typeface="Arial"/>
                <a:cs typeface="Arial"/>
              </a:rPr>
              <a:t>DETECTION</a:t>
            </a:r>
            <a:r>
              <a:rPr sz="3200" b="1" spc="-200" dirty="0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sz="3200" b="1" spc="-25" dirty="0">
                <a:solidFill>
                  <a:srgbClr val="1CACE3"/>
                </a:solidFill>
                <a:latin typeface="Arial"/>
                <a:cs typeface="Arial"/>
              </a:rPr>
              <a:t>AND </a:t>
            </a:r>
            <a:r>
              <a:rPr sz="3200" b="1" spc="-10" dirty="0">
                <a:solidFill>
                  <a:srgbClr val="1CACE3"/>
                </a:solidFill>
                <a:latin typeface="Arial"/>
                <a:cs typeface="Arial"/>
              </a:rPr>
              <a:t>CLASSIFICATION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78326" y="1055065"/>
            <a:ext cx="43116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1382AC"/>
                </a:solidFill>
                <a:latin typeface="Arial"/>
                <a:cs typeface="Arial"/>
              </a:rPr>
              <a:t>CAPSTONE</a:t>
            </a:r>
            <a:r>
              <a:rPr sz="3200" b="1" spc="-10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1382AC"/>
                </a:solidFill>
                <a:latin typeface="Arial"/>
                <a:cs typeface="Arial"/>
              </a:rPr>
              <a:t>PROJECT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6531" y="3085719"/>
            <a:ext cx="11299190" cy="3338195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endParaRPr sz="2000">
              <a:latin typeface="Times New Roman"/>
              <a:cs typeface="Times New Roman"/>
            </a:endParaRPr>
          </a:p>
          <a:p>
            <a:pPr marL="2762250">
              <a:lnSpc>
                <a:spcPct val="100000"/>
              </a:lnSpc>
            </a:pP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Presented</a:t>
            </a:r>
            <a:r>
              <a:rPr sz="2000" b="1" spc="-3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1382AC"/>
                </a:solidFill>
                <a:latin typeface="Arial"/>
                <a:cs typeface="Arial"/>
              </a:rPr>
              <a:t>By:</a:t>
            </a:r>
            <a:endParaRPr sz="2000">
              <a:latin typeface="Arial"/>
              <a:cs typeface="Arial"/>
            </a:endParaRPr>
          </a:p>
          <a:p>
            <a:pPr marL="2762250">
              <a:lnSpc>
                <a:spcPct val="100000"/>
              </a:lnSpc>
            </a:pP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1.</a:t>
            </a:r>
            <a:r>
              <a:rPr sz="2000" b="1" spc="-5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1382AC"/>
                </a:solidFill>
                <a:latin typeface="Arial"/>
                <a:cs typeface="Arial"/>
              </a:rPr>
              <a:t>Tarun</a:t>
            </a:r>
            <a:r>
              <a:rPr sz="2000" b="1" spc="-4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Kumar</a:t>
            </a:r>
            <a:r>
              <a:rPr sz="2000" b="1" spc="-4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-</a:t>
            </a:r>
            <a:r>
              <a:rPr sz="2000" b="1" spc="-3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R.D.</a:t>
            </a:r>
            <a:r>
              <a:rPr sz="2000" b="1" spc="-3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Engineering</a:t>
            </a:r>
            <a:r>
              <a:rPr sz="2000" b="1" spc="-4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College</a:t>
            </a:r>
            <a:r>
              <a:rPr sz="2000" b="1" spc="-4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-</a:t>
            </a:r>
            <a:r>
              <a:rPr sz="2000" b="1" spc="-10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1382AC"/>
                </a:solidFill>
                <a:latin typeface="Arial"/>
                <a:cs typeface="Arial"/>
              </a:rPr>
              <a:t>AI/ML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22578" rIns="0" bIns="0" rtlCol="0">
            <a:spAutoFit/>
          </a:bodyPr>
          <a:lstStyle/>
          <a:p>
            <a:pPr marL="363855" marR="233045" indent="-306705">
              <a:lnSpc>
                <a:spcPct val="110000"/>
              </a:lnSpc>
              <a:spcBef>
                <a:spcPts val="100"/>
              </a:spcBef>
              <a:buClr>
                <a:srgbClr val="1CACE3"/>
              </a:buClr>
              <a:buSzPct val="91176"/>
              <a:buFont typeface="Wingdings"/>
              <a:buChar char=""/>
              <a:tabLst>
                <a:tab pos="364490" algn="l"/>
              </a:tabLst>
            </a:pPr>
            <a:r>
              <a:rPr dirty="0"/>
              <a:t>The</a:t>
            </a:r>
            <a:r>
              <a:rPr spc="-60" dirty="0"/>
              <a:t> </a:t>
            </a:r>
            <a:r>
              <a:rPr dirty="0"/>
              <a:t>current</a:t>
            </a:r>
            <a:r>
              <a:rPr spc="-40" dirty="0"/>
              <a:t> </a:t>
            </a:r>
            <a:r>
              <a:rPr spc="-20" dirty="0"/>
              <a:t>model</a:t>
            </a:r>
            <a:r>
              <a:rPr spc="-50" dirty="0"/>
              <a:t> </a:t>
            </a:r>
            <a:r>
              <a:rPr spc="-10" dirty="0"/>
              <a:t>provides</a:t>
            </a:r>
            <a:r>
              <a:rPr spc="-55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dirty="0"/>
              <a:t>solid</a:t>
            </a:r>
            <a:r>
              <a:rPr spc="-60" dirty="0"/>
              <a:t> </a:t>
            </a:r>
            <a:r>
              <a:rPr spc="-20" dirty="0"/>
              <a:t>foundation</a:t>
            </a:r>
            <a:r>
              <a:rPr spc="-55" dirty="0"/>
              <a:t> </a:t>
            </a:r>
            <a:r>
              <a:rPr dirty="0"/>
              <a:t>for</a:t>
            </a:r>
            <a:r>
              <a:rPr spc="-40" dirty="0"/>
              <a:t> </a:t>
            </a:r>
            <a:r>
              <a:rPr spc="-30" dirty="0"/>
              <a:t>automated</a:t>
            </a:r>
            <a:r>
              <a:rPr spc="-60" dirty="0"/>
              <a:t> </a:t>
            </a:r>
            <a:r>
              <a:rPr spc="-10" dirty="0"/>
              <a:t>power</a:t>
            </a:r>
            <a:r>
              <a:rPr spc="-35" dirty="0"/>
              <a:t> </a:t>
            </a:r>
            <a:r>
              <a:rPr spc="-10" dirty="0"/>
              <a:t>fault</a:t>
            </a:r>
            <a:r>
              <a:rPr spc="-50" dirty="0"/>
              <a:t> </a:t>
            </a:r>
            <a:r>
              <a:rPr spc="-20" dirty="0"/>
              <a:t>detection.</a:t>
            </a:r>
            <a:r>
              <a:rPr spc="-60" dirty="0"/>
              <a:t> </a:t>
            </a:r>
            <a:r>
              <a:rPr spc="-10" dirty="0"/>
              <a:t>Future</a:t>
            </a:r>
            <a:r>
              <a:rPr spc="-45" dirty="0"/>
              <a:t> </a:t>
            </a:r>
            <a:r>
              <a:rPr spc="-30" dirty="0"/>
              <a:t>improvements</a:t>
            </a:r>
            <a:r>
              <a:rPr spc="-65" dirty="0"/>
              <a:t> </a:t>
            </a:r>
            <a:r>
              <a:rPr spc="-25" dirty="0"/>
              <a:t>can </a:t>
            </a:r>
            <a:r>
              <a:rPr dirty="0"/>
              <a:t>enhance</a:t>
            </a:r>
            <a:r>
              <a:rPr spc="-50" dirty="0"/>
              <a:t> </a:t>
            </a:r>
            <a:r>
              <a:rPr dirty="0"/>
              <a:t>its</a:t>
            </a:r>
            <a:r>
              <a:rPr spc="-40" dirty="0"/>
              <a:t> </a:t>
            </a:r>
            <a:r>
              <a:rPr spc="-10" dirty="0"/>
              <a:t>performance,</a:t>
            </a:r>
            <a:r>
              <a:rPr spc="-55" dirty="0"/>
              <a:t> </a:t>
            </a:r>
            <a:r>
              <a:rPr spc="-25" dirty="0"/>
              <a:t>scalability,</a:t>
            </a:r>
            <a:r>
              <a:rPr spc="-7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10" dirty="0"/>
              <a:t>real-</a:t>
            </a:r>
            <a:r>
              <a:rPr spc="-20" dirty="0"/>
              <a:t>world</a:t>
            </a:r>
            <a:r>
              <a:rPr spc="-65" dirty="0"/>
              <a:t> </a:t>
            </a:r>
            <a:r>
              <a:rPr spc="-10" dirty="0"/>
              <a:t>integration.</a:t>
            </a:r>
          </a:p>
          <a:p>
            <a:pPr marL="363855" indent="-306070">
              <a:lnSpc>
                <a:spcPct val="100000"/>
              </a:lnSpc>
              <a:spcBef>
                <a:spcPts val="1210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64490" algn="l"/>
              </a:tabLst>
            </a:pPr>
            <a:r>
              <a:rPr b="1" spc="-130" dirty="0">
                <a:latin typeface="Arial"/>
                <a:cs typeface="Arial"/>
              </a:rPr>
              <a:t>Real-Time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spc="-75" dirty="0">
                <a:latin typeface="Arial"/>
                <a:cs typeface="Arial"/>
              </a:rPr>
              <a:t>Data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Integration</a:t>
            </a:r>
          </a:p>
          <a:p>
            <a:pPr marL="363855" indent="-306070">
              <a:lnSpc>
                <a:spcPct val="100000"/>
              </a:lnSpc>
              <a:spcBef>
                <a:spcPts val="1210"/>
              </a:spcBef>
              <a:buClr>
                <a:srgbClr val="1CACE3"/>
              </a:buClr>
              <a:buSzPct val="91176"/>
              <a:buFont typeface="Wingdings"/>
              <a:buChar char=""/>
              <a:tabLst>
                <a:tab pos="364490" algn="l"/>
              </a:tabLst>
            </a:pPr>
            <a:r>
              <a:rPr spc="-25" dirty="0"/>
              <a:t>Integrate</a:t>
            </a:r>
            <a:r>
              <a:rPr spc="-80" dirty="0"/>
              <a:t> </a:t>
            </a:r>
            <a:r>
              <a:rPr dirty="0"/>
              <a:t>live</a:t>
            </a:r>
            <a:r>
              <a:rPr spc="-65" dirty="0"/>
              <a:t> </a:t>
            </a:r>
            <a:r>
              <a:rPr spc="-10" dirty="0"/>
              <a:t>data</a:t>
            </a:r>
            <a:r>
              <a:rPr spc="-55" dirty="0"/>
              <a:t> </a:t>
            </a:r>
            <a:r>
              <a:rPr spc="-10" dirty="0"/>
              <a:t>streams</a:t>
            </a:r>
            <a:r>
              <a:rPr spc="-60" dirty="0"/>
              <a:t> </a:t>
            </a:r>
            <a:r>
              <a:rPr spc="-30" dirty="0"/>
              <a:t>from</a:t>
            </a:r>
            <a:r>
              <a:rPr spc="-55" dirty="0"/>
              <a:t> </a:t>
            </a:r>
            <a:r>
              <a:rPr dirty="0"/>
              <a:t>IoT</a:t>
            </a:r>
            <a:r>
              <a:rPr spc="-60" dirty="0"/>
              <a:t> </a:t>
            </a:r>
            <a:r>
              <a:rPr dirty="0"/>
              <a:t>sensors</a:t>
            </a:r>
            <a:r>
              <a:rPr spc="-65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smart</a:t>
            </a:r>
            <a:r>
              <a:rPr spc="-65" dirty="0"/>
              <a:t> </a:t>
            </a:r>
            <a:r>
              <a:rPr spc="-20" dirty="0"/>
              <a:t>meters</a:t>
            </a:r>
            <a:r>
              <a:rPr spc="-65" dirty="0"/>
              <a:t> </a:t>
            </a:r>
            <a:r>
              <a:rPr dirty="0"/>
              <a:t>for</a:t>
            </a:r>
            <a:r>
              <a:rPr spc="-60" dirty="0"/>
              <a:t> </a:t>
            </a:r>
            <a:r>
              <a:rPr spc="-10" dirty="0"/>
              <a:t>real-</a:t>
            </a:r>
            <a:r>
              <a:rPr spc="-25" dirty="0"/>
              <a:t>time</a:t>
            </a:r>
            <a:r>
              <a:rPr spc="-75" dirty="0"/>
              <a:t> </a:t>
            </a:r>
            <a:r>
              <a:rPr spc="-10" dirty="0"/>
              <a:t>fault</a:t>
            </a:r>
            <a:r>
              <a:rPr spc="-65" dirty="0"/>
              <a:t> </a:t>
            </a:r>
            <a:r>
              <a:rPr spc="-10" dirty="0"/>
              <a:t>detection</a:t>
            </a:r>
            <a:r>
              <a:rPr spc="-6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" dirty="0"/>
              <a:t>faster</a:t>
            </a:r>
            <a:r>
              <a:rPr spc="-60" dirty="0"/>
              <a:t> </a:t>
            </a:r>
            <a:r>
              <a:rPr spc="-10" dirty="0"/>
              <a:t>response.</a:t>
            </a:r>
          </a:p>
          <a:p>
            <a:pPr marL="363855" indent="-306070">
              <a:lnSpc>
                <a:spcPct val="100000"/>
              </a:lnSpc>
              <a:spcBef>
                <a:spcPts val="121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64490" algn="l"/>
              </a:tabLst>
            </a:pPr>
            <a:r>
              <a:rPr b="1" spc="-95" dirty="0">
                <a:latin typeface="Arial"/>
                <a:cs typeface="Arial"/>
              </a:rPr>
              <a:t>Model</a:t>
            </a:r>
            <a:r>
              <a:rPr b="1" spc="-60" dirty="0">
                <a:latin typeface="Arial"/>
                <a:cs typeface="Arial"/>
              </a:rPr>
              <a:t> </a:t>
            </a:r>
            <a:r>
              <a:rPr b="1" spc="-114" dirty="0">
                <a:latin typeface="Arial"/>
                <a:cs typeface="Arial"/>
              </a:rPr>
              <a:t>Optimization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spc="-100" dirty="0">
                <a:latin typeface="Arial"/>
                <a:cs typeface="Arial"/>
              </a:rPr>
              <a:t>and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spc="-25" dirty="0">
                <a:latin typeface="Arial"/>
                <a:cs typeface="Arial"/>
              </a:rPr>
              <a:t>Expansion</a:t>
            </a:r>
          </a:p>
          <a:p>
            <a:pPr marL="363855" marR="6985" indent="-306705">
              <a:lnSpc>
                <a:spcPct val="110000"/>
              </a:lnSpc>
              <a:spcBef>
                <a:spcPts val="1010"/>
              </a:spcBef>
              <a:buClr>
                <a:srgbClr val="1CACE3"/>
              </a:buClr>
              <a:buSzPct val="91176"/>
              <a:buFont typeface="Wingdings"/>
              <a:buChar char=""/>
              <a:tabLst>
                <a:tab pos="364490" algn="l"/>
              </a:tabLst>
            </a:pPr>
            <a:r>
              <a:rPr dirty="0"/>
              <a:t>Explore</a:t>
            </a:r>
            <a:r>
              <a:rPr spc="-35" dirty="0"/>
              <a:t> </a:t>
            </a:r>
            <a:r>
              <a:rPr spc="-10" dirty="0"/>
              <a:t>advanced</a:t>
            </a:r>
            <a:r>
              <a:rPr spc="-65" dirty="0"/>
              <a:t> </a:t>
            </a:r>
            <a:r>
              <a:rPr spc="-30" dirty="0"/>
              <a:t>algorithms</a:t>
            </a:r>
            <a:r>
              <a:rPr spc="-70" dirty="0"/>
              <a:t> </a:t>
            </a:r>
            <a:r>
              <a:rPr spc="-25" dirty="0"/>
              <a:t>like</a:t>
            </a:r>
            <a:r>
              <a:rPr spc="-55" dirty="0"/>
              <a:t> </a:t>
            </a:r>
            <a:r>
              <a:rPr dirty="0"/>
              <a:t>deep</a:t>
            </a:r>
            <a:r>
              <a:rPr spc="-35" dirty="0"/>
              <a:t> </a:t>
            </a:r>
            <a:r>
              <a:rPr spc="-20" dirty="0"/>
              <a:t>learning</a:t>
            </a:r>
            <a:r>
              <a:rPr spc="-45" dirty="0"/>
              <a:t> </a:t>
            </a:r>
            <a:r>
              <a:rPr dirty="0"/>
              <a:t>or</a:t>
            </a:r>
            <a:r>
              <a:rPr spc="-35" dirty="0"/>
              <a:t> </a:t>
            </a:r>
            <a:r>
              <a:rPr spc="-10" dirty="0"/>
              <a:t>ensemble</a:t>
            </a:r>
            <a:r>
              <a:rPr spc="-55" dirty="0"/>
              <a:t> </a:t>
            </a:r>
            <a:r>
              <a:rPr spc="-25" dirty="0"/>
              <a:t>stacking</a:t>
            </a:r>
            <a:r>
              <a:rPr spc="-50" dirty="0"/>
              <a:t> </a:t>
            </a:r>
            <a:r>
              <a:rPr dirty="0"/>
              <a:t>to</a:t>
            </a:r>
            <a:r>
              <a:rPr spc="-30" dirty="0"/>
              <a:t> improve</a:t>
            </a:r>
            <a:r>
              <a:rPr spc="-65" dirty="0"/>
              <a:t> </a:t>
            </a:r>
            <a:r>
              <a:rPr spc="-20" dirty="0"/>
              <a:t>accuracy.</a:t>
            </a:r>
            <a:r>
              <a:rPr spc="-55" dirty="0"/>
              <a:t> </a:t>
            </a:r>
            <a:r>
              <a:rPr dirty="0"/>
              <a:t>Expand</a:t>
            </a:r>
            <a:r>
              <a:rPr spc="-3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-20" dirty="0"/>
              <a:t>model</a:t>
            </a:r>
            <a:r>
              <a:rPr spc="-35" dirty="0"/>
              <a:t> </a:t>
            </a:r>
            <a:r>
              <a:rPr spc="-25" dirty="0"/>
              <a:t>to </a:t>
            </a:r>
            <a:r>
              <a:rPr spc="-20" dirty="0"/>
              <a:t>classify</a:t>
            </a:r>
            <a:r>
              <a:rPr spc="-90" dirty="0"/>
              <a:t> </a:t>
            </a:r>
            <a:r>
              <a:rPr spc="-10" dirty="0"/>
              <a:t>more</a:t>
            </a:r>
            <a:r>
              <a:rPr spc="-50" dirty="0"/>
              <a:t> </a:t>
            </a:r>
            <a:r>
              <a:rPr spc="-10" dirty="0"/>
              <a:t>fault</a:t>
            </a:r>
            <a:r>
              <a:rPr spc="-70" dirty="0"/>
              <a:t> </a:t>
            </a:r>
            <a:r>
              <a:rPr spc="-10" dirty="0"/>
              <a:t>types</a:t>
            </a:r>
            <a:r>
              <a:rPr spc="-65" dirty="0"/>
              <a:t> </a:t>
            </a:r>
            <a:r>
              <a:rPr dirty="0"/>
              <a:t>and</a:t>
            </a:r>
            <a:r>
              <a:rPr spc="-70" dirty="0"/>
              <a:t> </a:t>
            </a:r>
            <a:r>
              <a:rPr dirty="0"/>
              <a:t>handle</a:t>
            </a:r>
            <a:r>
              <a:rPr spc="-70" dirty="0"/>
              <a:t> </a:t>
            </a:r>
            <a:r>
              <a:rPr spc="-25" dirty="0"/>
              <a:t>complex</a:t>
            </a:r>
            <a:r>
              <a:rPr spc="-65" dirty="0"/>
              <a:t> </a:t>
            </a:r>
            <a:r>
              <a:rPr dirty="0"/>
              <a:t>grid</a:t>
            </a:r>
            <a:r>
              <a:rPr spc="-75" dirty="0"/>
              <a:t> </a:t>
            </a:r>
            <a:r>
              <a:rPr spc="-10" dirty="0"/>
              <a:t>scenarios.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71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dirty="0">
                <a:latin typeface="Arial"/>
                <a:cs typeface="Arial"/>
              </a:rPr>
              <a:t>FUTURE</a:t>
            </a:r>
            <a:r>
              <a:rPr sz="3300" b="1" spc="-145" dirty="0">
                <a:latin typeface="Arial"/>
                <a:cs typeface="Arial"/>
              </a:rPr>
              <a:t> </a:t>
            </a:r>
            <a:r>
              <a:rPr sz="3300" b="1" spc="-10" dirty="0">
                <a:latin typeface="Arial"/>
                <a:cs typeface="Arial"/>
              </a:rPr>
              <a:t>SCOPE</a:t>
            </a:r>
            <a:endParaRPr sz="3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Arial"/>
                <a:cs typeface="Arial"/>
              </a:rPr>
              <a:t>REFERENCES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930" y="2111755"/>
            <a:ext cx="8274684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0"/>
              </a:spcBef>
              <a:buClr>
                <a:srgbClr val="77CEEE"/>
              </a:buClr>
              <a:buFont typeface="Wingdings"/>
              <a:buChar char=""/>
              <a:tabLst>
                <a:tab pos="318135" algn="l"/>
              </a:tabLst>
            </a:pPr>
            <a:r>
              <a:rPr sz="1800" b="1" dirty="0">
                <a:latin typeface="Arial"/>
                <a:cs typeface="Arial"/>
              </a:rPr>
              <a:t>Power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System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Faults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Dataset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–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Kaggle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97180" algn="l"/>
              </a:tabLst>
            </a:pPr>
            <a:r>
              <a:rPr sz="1800" u="sng" dirty="0">
                <a:solidFill>
                  <a:srgbClr val="B16B01"/>
                </a:solidFill>
                <a:uFill>
                  <a:solidFill>
                    <a:srgbClr val="B16B01"/>
                  </a:solidFill>
                </a:uFill>
                <a:latin typeface="Franklin Gothic Medium"/>
                <a:cs typeface="Franklin Gothic Medium"/>
              </a:rPr>
              <a:t>	</a:t>
            </a:r>
            <a:r>
              <a:rPr sz="1800" u="sng" spc="-40" dirty="0">
                <a:solidFill>
                  <a:srgbClr val="B16B01"/>
                </a:solidFill>
                <a:uFill>
                  <a:solidFill>
                    <a:srgbClr val="B16B01"/>
                  </a:solidFill>
                </a:uFill>
                <a:latin typeface="Franklin Gothic Medium"/>
                <a:cs typeface="Franklin Gothic Medium"/>
                <a:hlinkClick r:id="rId2"/>
              </a:rPr>
              <a:t>https://www.kaggle.com/datasets/ziya07/power-</a:t>
            </a:r>
            <a:r>
              <a:rPr sz="1800" u="sng" spc="-35" dirty="0">
                <a:solidFill>
                  <a:srgbClr val="B16B01"/>
                </a:solidFill>
                <a:uFill>
                  <a:solidFill>
                    <a:srgbClr val="B16B01"/>
                  </a:solidFill>
                </a:uFill>
                <a:latin typeface="Franklin Gothic Medium"/>
                <a:cs typeface="Franklin Gothic Medium"/>
                <a:hlinkClick r:id="rId2"/>
              </a:rPr>
              <a:t>system-</a:t>
            </a:r>
            <a:r>
              <a:rPr sz="1800" u="sng" spc="-25" dirty="0">
                <a:solidFill>
                  <a:srgbClr val="B16B01"/>
                </a:solidFill>
                <a:uFill>
                  <a:solidFill>
                    <a:srgbClr val="B16B01"/>
                  </a:solidFill>
                </a:uFill>
                <a:latin typeface="Franklin Gothic Medium"/>
                <a:cs typeface="Franklin Gothic Medium"/>
                <a:hlinkClick r:id="rId2"/>
              </a:rPr>
              <a:t>faults-</a:t>
            </a:r>
            <a:r>
              <a:rPr sz="1800" u="sng" spc="-10" dirty="0">
                <a:solidFill>
                  <a:srgbClr val="B16B01"/>
                </a:solidFill>
                <a:uFill>
                  <a:solidFill>
                    <a:srgbClr val="B16B01"/>
                  </a:solidFill>
                </a:uFill>
                <a:latin typeface="Franklin Gothic Medium"/>
                <a:cs typeface="Franklin Gothic Medium"/>
                <a:hlinkClick r:id="rId2"/>
              </a:rPr>
              <a:t>dataset</a:t>
            </a:r>
            <a:endParaRPr sz="18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800">
              <a:latin typeface="Franklin Gothic Medium"/>
              <a:cs typeface="Franklin Gothic Medium"/>
            </a:endParaRPr>
          </a:p>
          <a:p>
            <a:pPr marL="318135" indent="-305435">
              <a:lnSpc>
                <a:spcPct val="100000"/>
              </a:lnSpc>
              <a:spcBef>
                <a:spcPts val="5"/>
              </a:spcBef>
              <a:buClr>
                <a:srgbClr val="77CEEE"/>
              </a:buClr>
              <a:buFont typeface="Wingdings"/>
              <a:buChar char=""/>
              <a:tabLst>
                <a:tab pos="318135" algn="l"/>
              </a:tabLst>
            </a:pPr>
            <a:r>
              <a:rPr sz="1800" b="1" dirty="0">
                <a:latin typeface="Arial"/>
                <a:cs typeface="Arial"/>
              </a:rPr>
              <a:t>IBM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Watson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Studio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Documentation:</a:t>
            </a:r>
            <a:endParaRPr sz="18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</a:pPr>
            <a:r>
              <a:rPr sz="1800" u="sng" spc="-20" dirty="0">
                <a:solidFill>
                  <a:srgbClr val="B16B01"/>
                </a:solidFill>
                <a:uFill>
                  <a:solidFill>
                    <a:srgbClr val="B16B01"/>
                  </a:solidFill>
                </a:uFill>
                <a:latin typeface="Arial MT"/>
                <a:cs typeface="Arial MT"/>
                <a:hlinkClick r:id="rId3"/>
              </a:rPr>
              <a:t>https://www.ibm.com/cloud/watson-</a:t>
            </a:r>
            <a:r>
              <a:rPr sz="1800" u="sng" spc="-10" dirty="0">
                <a:solidFill>
                  <a:srgbClr val="B16B01"/>
                </a:solidFill>
                <a:uFill>
                  <a:solidFill>
                    <a:srgbClr val="B16B01"/>
                  </a:solidFill>
                </a:uFill>
                <a:latin typeface="Arial MT"/>
                <a:cs typeface="Arial MT"/>
                <a:hlinkClick r:id="rId3"/>
              </a:rPr>
              <a:t>studio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318135" indent="-305435">
              <a:lnSpc>
                <a:spcPct val="100000"/>
              </a:lnSpc>
              <a:buClr>
                <a:srgbClr val="77CEEE"/>
              </a:buClr>
              <a:buFont typeface="Wingdings"/>
              <a:buChar char=""/>
              <a:tabLst>
                <a:tab pos="318135" algn="l"/>
              </a:tabLst>
            </a:pPr>
            <a:r>
              <a:rPr sz="1800" b="1" spc="-10" dirty="0">
                <a:latin typeface="Arial"/>
                <a:cs typeface="Arial"/>
              </a:rPr>
              <a:t>Scikit-</a:t>
            </a:r>
            <a:r>
              <a:rPr sz="1800" b="1" dirty="0">
                <a:latin typeface="Arial"/>
                <a:cs typeface="Arial"/>
              </a:rPr>
              <a:t>learn: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Machine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Learning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Python:</a:t>
            </a:r>
            <a:endParaRPr sz="18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</a:pPr>
            <a:r>
              <a:rPr sz="1800" u="sng" spc="-10" dirty="0">
                <a:solidFill>
                  <a:srgbClr val="B16B01"/>
                </a:solidFill>
                <a:uFill>
                  <a:solidFill>
                    <a:srgbClr val="B16B01"/>
                  </a:solidFill>
                </a:uFill>
                <a:latin typeface="Arial MT"/>
                <a:cs typeface="Arial MT"/>
                <a:hlinkClick r:id="rId4"/>
              </a:rPr>
              <a:t>https://scikit-learn.org/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318135" indent="-305435">
              <a:lnSpc>
                <a:spcPct val="100000"/>
              </a:lnSpc>
              <a:buClr>
                <a:srgbClr val="77CEEE"/>
              </a:buClr>
              <a:buFont typeface="Wingdings"/>
              <a:buChar char=""/>
              <a:tabLst>
                <a:tab pos="318135" algn="l"/>
              </a:tabLst>
            </a:pPr>
            <a:r>
              <a:rPr sz="1800" b="1" dirty="0">
                <a:latin typeface="Arial"/>
                <a:cs typeface="Arial"/>
              </a:rPr>
              <a:t>GitHub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Repository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Link:</a:t>
            </a:r>
            <a:endParaRPr sz="18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</a:pPr>
            <a:r>
              <a:rPr sz="1800" u="sng" spc="-10" dirty="0">
                <a:solidFill>
                  <a:srgbClr val="B16B01"/>
                </a:solidFill>
                <a:uFill>
                  <a:solidFill>
                    <a:srgbClr val="B16B01"/>
                  </a:solidFill>
                </a:uFill>
                <a:latin typeface="Arial MT"/>
                <a:cs typeface="Arial MT"/>
                <a:hlinkClick r:id="rId5"/>
              </a:rPr>
              <a:t>https://github.com/codetarun/Power-System-Fault-Detection-and-Classification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1637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95"/>
              </a:spcBef>
            </a:pPr>
            <a:r>
              <a:rPr spc="105" dirty="0"/>
              <a:t>IBM</a:t>
            </a:r>
            <a:r>
              <a:rPr spc="20" dirty="0"/>
              <a:t> </a:t>
            </a:r>
            <a:r>
              <a:rPr spc="-10" dirty="0"/>
              <a:t>CERTIFICATIONS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2222" y="1232484"/>
            <a:ext cx="6607683" cy="500477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1637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95"/>
              </a:spcBef>
            </a:pPr>
            <a:r>
              <a:rPr spc="105" dirty="0"/>
              <a:t>IBM</a:t>
            </a:r>
            <a:r>
              <a:rPr spc="20" dirty="0"/>
              <a:t> </a:t>
            </a:r>
            <a:r>
              <a:rPr spc="-10" dirty="0"/>
              <a:t>CERTIFICATIONS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5048" y="1232420"/>
            <a:ext cx="6581902" cy="49853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1637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95"/>
              </a:spcBef>
            </a:pPr>
            <a:r>
              <a:rPr spc="105" dirty="0"/>
              <a:t>IBM</a:t>
            </a:r>
            <a:r>
              <a:rPr spc="20" dirty="0"/>
              <a:t> </a:t>
            </a:r>
            <a:r>
              <a:rPr spc="-10" dirty="0"/>
              <a:t>CERTIFICATIONS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2186" y="1510409"/>
            <a:ext cx="7147248" cy="441963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105" y="3285870"/>
            <a:ext cx="363727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001F5F"/>
                </a:solidFill>
                <a:latin typeface="Arial"/>
                <a:cs typeface="Arial"/>
              </a:rPr>
              <a:t>THANK</a:t>
            </a:r>
            <a:r>
              <a:rPr sz="4800" b="1" spc="-11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4800" b="1" spc="-25" dirty="0">
                <a:solidFill>
                  <a:srgbClr val="001F5F"/>
                </a:solidFill>
                <a:latin typeface="Arial"/>
                <a:cs typeface="Arial"/>
              </a:rPr>
              <a:t>YOU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522" y="1389710"/>
            <a:ext cx="1583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solidFill>
                  <a:srgbClr val="001F5F"/>
                </a:solidFill>
                <a:latin typeface="Arial"/>
                <a:cs typeface="Arial"/>
              </a:rPr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955262"/>
            <a:ext cx="4148454" cy="4277995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415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sz="20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Proposed</a:t>
            </a:r>
            <a:r>
              <a:rPr sz="20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Solution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System</a:t>
            </a:r>
            <a:r>
              <a:rPr sz="2000" b="1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Development</a:t>
            </a:r>
            <a:r>
              <a:rPr sz="2000" b="1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Approach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Algorithm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Deployment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r>
              <a:rPr sz="20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(Output</a:t>
            </a:r>
            <a:r>
              <a:rPr sz="20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Images)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325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Future</a:t>
            </a:r>
            <a:r>
              <a:rPr sz="20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Arial"/>
                <a:cs typeface="Arial"/>
              </a:rPr>
              <a:t>Scope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r>
              <a:rPr sz="2000" b="1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(GitHub</a:t>
            </a:r>
            <a:r>
              <a:rPr sz="2000" b="1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link)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IBM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Certifications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latin typeface="Arial"/>
                <a:cs typeface="Arial"/>
              </a:rPr>
              <a:t>PROBLEM</a:t>
            </a:r>
            <a:r>
              <a:rPr sz="4000" b="1" spc="-85" dirty="0">
                <a:latin typeface="Arial"/>
                <a:cs typeface="Arial"/>
              </a:rPr>
              <a:t> </a:t>
            </a:r>
            <a:r>
              <a:rPr sz="4000" b="1" spc="-60" dirty="0">
                <a:latin typeface="Arial"/>
                <a:cs typeface="Arial"/>
              </a:rPr>
              <a:t>STATEMENT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993" y="2425725"/>
            <a:ext cx="10744200" cy="254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0000"/>
              </a:lnSpc>
              <a:spcBef>
                <a:spcPts val="100"/>
              </a:spcBef>
            </a:pPr>
            <a:r>
              <a:rPr sz="2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Design</a:t>
            </a:r>
            <a:r>
              <a:rPr sz="25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25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machine</a:t>
            </a:r>
            <a:r>
              <a:rPr sz="25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learning</a:t>
            </a:r>
            <a:r>
              <a:rPr sz="25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model</a:t>
            </a:r>
            <a:r>
              <a:rPr sz="25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25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detect</a:t>
            </a:r>
            <a:r>
              <a:rPr sz="25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25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classify</a:t>
            </a:r>
            <a:r>
              <a:rPr sz="25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different</a:t>
            </a:r>
            <a:r>
              <a:rPr sz="25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types</a:t>
            </a:r>
            <a:r>
              <a:rPr sz="25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25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faults </a:t>
            </a:r>
            <a:r>
              <a:rPr sz="2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</a:t>
            </a:r>
            <a:r>
              <a:rPr sz="25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25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power</a:t>
            </a:r>
            <a:r>
              <a:rPr sz="25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distribution</a:t>
            </a:r>
            <a:r>
              <a:rPr sz="25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system.</a:t>
            </a:r>
            <a:r>
              <a:rPr sz="25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Using</a:t>
            </a:r>
            <a:r>
              <a:rPr sz="25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electrical</a:t>
            </a:r>
            <a:r>
              <a:rPr sz="25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measurement</a:t>
            </a:r>
            <a:r>
              <a:rPr sz="25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</a:t>
            </a:r>
            <a:r>
              <a:rPr sz="25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(e.g.,</a:t>
            </a:r>
            <a:r>
              <a:rPr sz="25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voltage </a:t>
            </a:r>
            <a:r>
              <a:rPr sz="2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2500" spc="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current</a:t>
            </a:r>
            <a:r>
              <a:rPr sz="2500" spc="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phasors),</a:t>
            </a:r>
            <a:r>
              <a:rPr sz="2500" spc="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2500" spc="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model</a:t>
            </a:r>
            <a:r>
              <a:rPr sz="2500" spc="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should</a:t>
            </a:r>
            <a:r>
              <a:rPr sz="2500" spc="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be</a:t>
            </a:r>
            <a:r>
              <a:rPr sz="2500" spc="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able</a:t>
            </a:r>
            <a:r>
              <a:rPr sz="2500" spc="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2500" spc="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distinguish</a:t>
            </a:r>
            <a:r>
              <a:rPr sz="2500" spc="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between</a:t>
            </a:r>
            <a:r>
              <a:rPr sz="2500" spc="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normal </a:t>
            </a:r>
            <a:r>
              <a:rPr sz="25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operating</a:t>
            </a:r>
            <a:r>
              <a:rPr sz="25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conditions</a:t>
            </a:r>
            <a:r>
              <a:rPr sz="25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25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various</a:t>
            </a:r>
            <a:r>
              <a:rPr sz="25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fault</a:t>
            </a:r>
            <a:r>
              <a:rPr sz="25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conditions</a:t>
            </a:r>
            <a:r>
              <a:rPr sz="25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(such</a:t>
            </a:r>
            <a:r>
              <a:rPr sz="25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as</a:t>
            </a:r>
            <a:r>
              <a:rPr sz="25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line-</a:t>
            </a:r>
            <a:r>
              <a:rPr sz="25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to-</a:t>
            </a:r>
            <a:r>
              <a:rPr sz="2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ground,</a:t>
            </a:r>
            <a:r>
              <a:rPr sz="25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line-to- </a:t>
            </a:r>
            <a:r>
              <a:rPr sz="2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line,</a:t>
            </a:r>
            <a:r>
              <a:rPr sz="2500" spc="114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or</a:t>
            </a:r>
            <a:r>
              <a:rPr sz="2500" spc="1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three-</a:t>
            </a:r>
            <a:r>
              <a:rPr sz="2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phase</a:t>
            </a:r>
            <a:r>
              <a:rPr sz="2500" spc="1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faults).</a:t>
            </a:r>
            <a:r>
              <a:rPr sz="2500" spc="1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2500" spc="1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objective</a:t>
            </a:r>
            <a:r>
              <a:rPr sz="2500" spc="1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is</a:t>
            </a:r>
            <a:r>
              <a:rPr sz="2500" spc="1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2500" spc="1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enable</a:t>
            </a:r>
            <a:r>
              <a:rPr sz="2500" spc="1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rapid</a:t>
            </a:r>
            <a:r>
              <a:rPr sz="2500" spc="1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2500" spc="1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accurate</a:t>
            </a:r>
            <a:r>
              <a:rPr sz="2500" spc="1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fault </a:t>
            </a:r>
            <a:r>
              <a:rPr sz="25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identification,</a:t>
            </a:r>
            <a:r>
              <a:rPr sz="25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which</a:t>
            </a:r>
            <a:r>
              <a:rPr sz="25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is</a:t>
            </a:r>
            <a:r>
              <a:rPr sz="2500" spc="-10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crucial</a:t>
            </a:r>
            <a:r>
              <a:rPr sz="25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sz="2500" spc="-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maintaining</a:t>
            </a:r>
            <a:r>
              <a:rPr sz="2500" spc="-9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power</a:t>
            </a:r>
            <a:r>
              <a:rPr sz="25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grid</a:t>
            </a:r>
            <a:r>
              <a:rPr sz="2500" spc="-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stability</a:t>
            </a:r>
            <a:r>
              <a:rPr sz="25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2500" spc="-1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reliability.</a:t>
            </a:r>
            <a:endParaRPr sz="25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550621"/>
            <a:ext cx="56629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latin typeface="Arial"/>
                <a:cs typeface="Arial"/>
              </a:rPr>
              <a:t>PROPOSED</a:t>
            </a:r>
            <a:r>
              <a:rPr sz="4000" b="1" spc="-55" dirty="0">
                <a:latin typeface="Arial"/>
                <a:cs typeface="Arial"/>
              </a:rPr>
              <a:t> </a:t>
            </a:r>
            <a:r>
              <a:rPr sz="4000" b="1" spc="-10" dirty="0">
                <a:latin typeface="Arial"/>
                <a:cs typeface="Arial"/>
              </a:rPr>
              <a:t>SOLUTION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7250" y="1107084"/>
            <a:ext cx="10855960" cy="546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marR="5080" indent="-306705">
              <a:lnSpc>
                <a:spcPct val="110000"/>
              </a:lnSpc>
              <a:spcBef>
                <a:spcPts val="100"/>
              </a:spcBef>
              <a:buClr>
                <a:srgbClr val="1CACE3"/>
              </a:buClr>
              <a:buSzPct val="92307"/>
              <a:buFont typeface="Wingdings"/>
              <a:buChar char=""/>
              <a:tabLst>
                <a:tab pos="318770" algn="l"/>
              </a:tabLst>
            </a:pPr>
            <a:r>
              <a:rPr sz="13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address</a:t>
            </a:r>
            <a:r>
              <a:rPr sz="13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3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challenge</a:t>
            </a:r>
            <a:r>
              <a:rPr sz="13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13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identifying</a:t>
            </a:r>
            <a:r>
              <a:rPr sz="13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3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classifying</a:t>
            </a:r>
            <a:r>
              <a:rPr sz="13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faults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</a:t>
            </a:r>
            <a:r>
              <a:rPr sz="13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13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power</a:t>
            </a:r>
            <a:r>
              <a:rPr sz="13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distribution</a:t>
            </a:r>
            <a:r>
              <a:rPr sz="13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system,</a:t>
            </a:r>
            <a:r>
              <a:rPr sz="13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we</a:t>
            </a:r>
            <a:r>
              <a:rPr sz="13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developed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13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machine</a:t>
            </a:r>
            <a:r>
              <a:rPr sz="13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learning-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based</a:t>
            </a:r>
            <a:r>
              <a:rPr sz="13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solution</a:t>
            </a:r>
            <a:r>
              <a:rPr sz="13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following</a:t>
            </a:r>
            <a:r>
              <a:rPr sz="13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structured</a:t>
            </a:r>
            <a:r>
              <a:rPr sz="13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approach.</a:t>
            </a:r>
            <a:endParaRPr sz="13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065"/>
              </a:spcBef>
              <a:buClr>
                <a:srgbClr val="1CACE3"/>
              </a:buClr>
              <a:buSzPct val="92307"/>
              <a:buFont typeface="Wingdings"/>
              <a:buChar char=""/>
              <a:tabLst>
                <a:tab pos="318770" algn="l"/>
              </a:tabLst>
            </a:pPr>
            <a:r>
              <a:rPr sz="1300" b="1" u="sng" spc="-6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Data</a:t>
            </a:r>
            <a:r>
              <a:rPr sz="1300" b="1" u="sng" spc="-3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 </a:t>
            </a:r>
            <a:r>
              <a:rPr sz="1300" b="1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Collection:</a:t>
            </a:r>
            <a:endParaRPr sz="130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spcBef>
                <a:spcPts val="1070"/>
              </a:spcBef>
              <a:buClr>
                <a:srgbClr val="1CACE3"/>
              </a:buClr>
              <a:buSzPct val="92307"/>
              <a:buFont typeface="Wingdings"/>
              <a:buChar char=""/>
              <a:tabLst>
                <a:tab pos="318770" algn="l"/>
              </a:tabLst>
            </a:pP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Used</a:t>
            </a:r>
            <a:r>
              <a:rPr sz="13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13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Kaggle</a:t>
            </a:r>
            <a:r>
              <a:rPr sz="13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dataset</a:t>
            </a:r>
            <a:r>
              <a:rPr sz="13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containing</a:t>
            </a:r>
            <a:r>
              <a:rPr sz="13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labeled </a:t>
            </a:r>
            <a:r>
              <a:rPr sz="13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power</a:t>
            </a:r>
            <a:r>
              <a:rPr sz="13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system</a:t>
            </a:r>
            <a:r>
              <a:rPr sz="13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fault</a:t>
            </a:r>
            <a:r>
              <a:rPr sz="13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data.</a:t>
            </a:r>
            <a:endParaRPr sz="13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070"/>
              </a:spcBef>
              <a:buClr>
                <a:srgbClr val="1CACE3"/>
              </a:buClr>
              <a:buSzPct val="92307"/>
              <a:buFont typeface="Wingdings"/>
              <a:buChar char=""/>
              <a:tabLst>
                <a:tab pos="318770" algn="l"/>
              </a:tabLst>
            </a:pP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Features</a:t>
            </a:r>
            <a:r>
              <a:rPr sz="13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include</a:t>
            </a:r>
            <a:r>
              <a:rPr sz="13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voltage,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current,</a:t>
            </a:r>
            <a:r>
              <a:rPr sz="13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3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phasor</a:t>
            </a:r>
            <a:r>
              <a:rPr sz="13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measurements</a:t>
            </a:r>
            <a:r>
              <a:rPr sz="13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across</a:t>
            </a:r>
            <a:r>
              <a:rPr sz="13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various</a:t>
            </a:r>
            <a:r>
              <a:rPr sz="13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conditions.</a:t>
            </a:r>
            <a:endParaRPr sz="13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070"/>
              </a:spcBef>
              <a:buClr>
                <a:srgbClr val="1CACE3"/>
              </a:buClr>
              <a:buSzPct val="92307"/>
              <a:buFont typeface="Wingdings"/>
              <a:buChar char=""/>
              <a:tabLst>
                <a:tab pos="318770" algn="l"/>
              </a:tabLst>
            </a:pPr>
            <a:r>
              <a:rPr sz="1300" b="1" u="sng" spc="-6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Data</a:t>
            </a:r>
            <a:r>
              <a:rPr sz="1300" b="1" u="sng" spc="-3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 </a:t>
            </a:r>
            <a:r>
              <a:rPr sz="1300" b="1" u="sng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Preprocessing:</a:t>
            </a:r>
            <a:endParaRPr sz="130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spcBef>
                <a:spcPts val="1065"/>
              </a:spcBef>
              <a:buClr>
                <a:srgbClr val="1CACE3"/>
              </a:buClr>
              <a:buSzPct val="92307"/>
              <a:buFont typeface="Wingdings"/>
              <a:buChar char=""/>
              <a:tabLst>
                <a:tab pos="318770" algn="l"/>
              </a:tabLst>
            </a:pP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Cleaned</a:t>
            </a:r>
            <a:r>
              <a:rPr sz="13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3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normalized</a:t>
            </a:r>
            <a:r>
              <a:rPr sz="13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raw</a:t>
            </a:r>
            <a:r>
              <a:rPr sz="13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</a:t>
            </a:r>
            <a:r>
              <a:rPr sz="13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3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ensure</a:t>
            </a:r>
            <a:r>
              <a:rPr sz="13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consistency.</a:t>
            </a:r>
            <a:endParaRPr sz="13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070"/>
              </a:spcBef>
              <a:buClr>
                <a:srgbClr val="1CACE3"/>
              </a:buClr>
              <a:buSzPct val="92307"/>
              <a:buFont typeface="Wingdings"/>
              <a:buChar char=""/>
              <a:tabLst>
                <a:tab pos="318770" algn="l"/>
              </a:tabLst>
            </a:pP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Selected</a:t>
            </a:r>
            <a:r>
              <a:rPr sz="13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relevant</a:t>
            </a:r>
            <a:r>
              <a:rPr sz="13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features</a:t>
            </a:r>
            <a:r>
              <a:rPr sz="13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3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improve</a:t>
            </a:r>
            <a:r>
              <a:rPr sz="13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model</a:t>
            </a:r>
            <a:r>
              <a:rPr sz="13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accuracy</a:t>
            </a:r>
            <a:r>
              <a:rPr sz="13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3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reduce</a:t>
            </a:r>
            <a:r>
              <a:rPr sz="13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noise.</a:t>
            </a:r>
            <a:endParaRPr sz="13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070"/>
              </a:spcBef>
              <a:buClr>
                <a:srgbClr val="1CACE3"/>
              </a:buClr>
              <a:buSzPct val="92307"/>
              <a:buFont typeface="Wingdings"/>
              <a:buChar char=""/>
              <a:tabLst>
                <a:tab pos="318770" algn="l"/>
              </a:tabLst>
            </a:pPr>
            <a:r>
              <a:rPr sz="1300" b="1" u="sng" spc="-7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Machine</a:t>
            </a:r>
            <a:r>
              <a:rPr sz="1300" b="1" u="sng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 </a:t>
            </a:r>
            <a:r>
              <a:rPr sz="1300" b="1" u="sng" spc="-10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Learning</a:t>
            </a:r>
            <a:r>
              <a:rPr sz="1300" b="1" u="sng" spc="-4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 </a:t>
            </a:r>
            <a:r>
              <a:rPr sz="1300" b="1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Algorithm:</a:t>
            </a:r>
            <a:endParaRPr sz="130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spcBef>
                <a:spcPts val="1065"/>
              </a:spcBef>
              <a:buClr>
                <a:srgbClr val="1CACE3"/>
              </a:buClr>
              <a:buSzPct val="92307"/>
              <a:buFont typeface="Wingdings"/>
              <a:buChar char=""/>
              <a:tabLst>
                <a:tab pos="318770" algn="l"/>
              </a:tabLst>
            </a:pPr>
            <a:r>
              <a:rPr sz="13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Implemented</a:t>
            </a:r>
            <a:r>
              <a:rPr sz="13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13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Random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Forest</a:t>
            </a:r>
            <a:r>
              <a:rPr sz="13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Classifier</a:t>
            </a:r>
            <a:r>
              <a:rPr sz="13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sz="13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multi-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class</a:t>
            </a:r>
            <a:r>
              <a:rPr sz="13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fault</a:t>
            </a:r>
            <a:r>
              <a:rPr sz="13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classification.</a:t>
            </a:r>
            <a:endParaRPr sz="13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070"/>
              </a:spcBef>
              <a:buClr>
                <a:srgbClr val="1CACE3"/>
              </a:buClr>
              <a:buSzPct val="92307"/>
              <a:buFont typeface="Wingdings"/>
              <a:buChar char=""/>
              <a:tabLst>
                <a:tab pos="318770" algn="l"/>
              </a:tabLst>
            </a:pPr>
            <a:r>
              <a:rPr sz="13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Performed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training</a:t>
            </a:r>
            <a:r>
              <a:rPr sz="13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3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hyperparameter</a:t>
            </a:r>
            <a:r>
              <a:rPr sz="13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tuning</a:t>
            </a:r>
            <a:r>
              <a:rPr sz="13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enhance</a:t>
            </a:r>
            <a:r>
              <a:rPr sz="13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performance.</a:t>
            </a:r>
            <a:endParaRPr sz="13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070"/>
              </a:spcBef>
              <a:buClr>
                <a:srgbClr val="1CACE3"/>
              </a:buClr>
              <a:buSzPct val="92307"/>
              <a:buFont typeface="Cambria"/>
              <a:buChar char="◾"/>
              <a:tabLst>
                <a:tab pos="318770" algn="l"/>
              </a:tabLst>
            </a:pPr>
            <a:r>
              <a:rPr sz="1300" b="1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Deployment:</a:t>
            </a:r>
            <a:endParaRPr sz="130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spcBef>
                <a:spcPts val="1065"/>
              </a:spcBef>
              <a:buClr>
                <a:srgbClr val="1CACE3"/>
              </a:buClr>
              <a:buSzPct val="92307"/>
              <a:buFont typeface="Wingdings"/>
              <a:buChar char=""/>
              <a:tabLst>
                <a:tab pos="318770" algn="l"/>
              </a:tabLst>
            </a:pPr>
            <a:r>
              <a:rPr sz="13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Deployed</a:t>
            </a:r>
            <a:r>
              <a:rPr sz="13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3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model</a:t>
            </a:r>
            <a:r>
              <a:rPr sz="13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using</a:t>
            </a:r>
            <a:r>
              <a:rPr sz="13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IBM</a:t>
            </a:r>
            <a:r>
              <a:rPr sz="13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Watson</a:t>
            </a:r>
            <a:r>
              <a:rPr sz="13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Machine</a:t>
            </a:r>
            <a:r>
              <a:rPr sz="13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Learning.</a:t>
            </a:r>
            <a:endParaRPr sz="13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070"/>
              </a:spcBef>
              <a:buClr>
                <a:srgbClr val="1CACE3"/>
              </a:buClr>
              <a:buSzPct val="92307"/>
              <a:buFont typeface="Wingdings"/>
              <a:buChar char=""/>
              <a:tabLst>
                <a:tab pos="318770" algn="l"/>
              </a:tabLst>
            </a:pPr>
            <a:r>
              <a:rPr sz="13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Integrated</a:t>
            </a:r>
            <a:r>
              <a:rPr sz="13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with</a:t>
            </a:r>
            <a:r>
              <a:rPr sz="13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13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web-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based</a:t>
            </a:r>
            <a:r>
              <a:rPr sz="13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interface</a:t>
            </a:r>
            <a:r>
              <a:rPr sz="13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sz="13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real-</a:t>
            </a:r>
            <a:r>
              <a:rPr sz="13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time</a:t>
            </a:r>
            <a:r>
              <a:rPr sz="13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fault</a:t>
            </a:r>
            <a:r>
              <a:rPr sz="13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prediction.</a:t>
            </a:r>
            <a:endParaRPr sz="13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070"/>
              </a:spcBef>
              <a:buClr>
                <a:srgbClr val="1CACE3"/>
              </a:buClr>
              <a:buSzPct val="92307"/>
              <a:buFont typeface="Wingdings"/>
              <a:buChar char=""/>
              <a:tabLst>
                <a:tab pos="318770" algn="l"/>
              </a:tabLst>
            </a:pPr>
            <a:r>
              <a:rPr sz="1300" b="1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Evaluation:</a:t>
            </a:r>
            <a:endParaRPr sz="130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spcBef>
                <a:spcPts val="1070"/>
              </a:spcBef>
              <a:buClr>
                <a:srgbClr val="1CACE3"/>
              </a:buClr>
              <a:buSzPct val="92307"/>
              <a:buFont typeface="Wingdings"/>
              <a:buChar char=""/>
              <a:tabLst>
                <a:tab pos="318770" algn="l"/>
              </a:tabLst>
            </a:pP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Evaluated</a:t>
            </a:r>
            <a:r>
              <a:rPr sz="13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model</a:t>
            </a:r>
            <a:r>
              <a:rPr sz="13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performance</a:t>
            </a:r>
            <a:r>
              <a:rPr sz="13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using</a:t>
            </a:r>
            <a:r>
              <a:rPr sz="13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accuracy</a:t>
            </a:r>
            <a:r>
              <a:rPr sz="13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3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confusion</a:t>
            </a:r>
            <a:r>
              <a:rPr sz="13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matrix.</a:t>
            </a:r>
            <a:endParaRPr sz="13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065"/>
              </a:spcBef>
              <a:buClr>
                <a:srgbClr val="1CACE3"/>
              </a:buClr>
              <a:buSzPct val="92307"/>
              <a:buFont typeface="Wingdings"/>
              <a:buChar char=""/>
              <a:tabLst>
                <a:tab pos="318770" algn="l"/>
              </a:tabLst>
            </a:pPr>
            <a:r>
              <a:rPr sz="13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Achieved</a:t>
            </a:r>
            <a:r>
              <a:rPr sz="13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reliable</a:t>
            </a:r>
            <a:r>
              <a:rPr sz="13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classification</a:t>
            </a:r>
            <a:r>
              <a:rPr sz="13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across</a:t>
            </a:r>
            <a:r>
              <a:rPr sz="13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multiple</a:t>
            </a:r>
            <a:r>
              <a:rPr sz="13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fault</a:t>
            </a:r>
            <a:r>
              <a:rPr sz="13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categories.</a:t>
            </a:r>
            <a:endParaRPr sz="13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latin typeface="Arial"/>
                <a:cs typeface="Arial"/>
              </a:rPr>
              <a:t>SYSTEM</a:t>
            </a:r>
            <a:r>
              <a:rPr sz="4000" b="1" spc="-9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DEVELOPMENT</a:t>
            </a:r>
            <a:r>
              <a:rPr sz="4000" b="1" spc="-185" dirty="0">
                <a:latin typeface="Arial"/>
                <a:cs typeface="Arial"/>
              </a:rPr>
              <a:t> </a:t>
            </a:r>
            <a:r>
              <a:rPr sz="4000" b="1" spc="-10" dirty="0">
                <a:latin typeface="Arial"/>
                <a:cs typeface="Arial"/>
              </a:rPr>
              <a:t>APPROACH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993" y="1857883"/>
            <a:ext cx="10847070" cy="3528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marR="5080" indent="-306705">
              <a:lnSpc>
                <a:spcPct val="110000"/>
              </a:lnSpc>
              <a:spcBef>
                <a:spcPts val="100"/>
              </a:spcBef>
              <a:buClr>
                <a:srgbClr val="1CACE3"/>
              </a:buClr>
              <a:buSzPct val="91666"/>
              <a:buFont typeface="Wingdings"/>
              <a:buChar char=""/>
              <a:tabLst>
                <a:tab pos="318770" algn="l"/>
              </a:tabLst>
            </a:pPr>
            <a:r>
              <a:rPr sz="18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8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build</a:t>
            </a:r>
            <a:r>
              <a:rPr sz="18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18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reliable</a:t>
            </a:r>
            <a:r>
              <a:rPr sz="18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8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scalable</a:t>
            </a:r>
            <a:r>
              <a:rPr sz="18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fault</a:t>
            </a:r>
            <a:r>
              <a:rPr sz="18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detection</a:t>
            </a:r>
            <a:r>
              <a:rPr sz="18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system,</a:t>
            </a:r>
            <a:r>
              <a:rPr sz="18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we</a:t>
            </a:r>
            <a:r>
              <a:rPr sz="18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followed</a:t>
            </a:r>
            <a:r>
              <a:rPr sz="18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18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structured</a:t>
            </a:r>
            <a:r>
              <a:rPr sz="18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development</a:t>
            </a:r>
            <a:r>
              <a:rPr sz="18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pipeline</a:t>
            </a:r>
            <a:r>
              <a:rPr sz="18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that 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ensures</a:t>
            </a:r>
            <a:r>
              <a:rPr sz="18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seamless</a:t>
            </a:r>
            <a:r>
              <a:rPr sz="18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integration</a:t>
            </a:r>
            <a:r>
              <a:rPr sz="18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18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</a:t>
            </a:r>
            <a:r>
              <a:rPr sz="18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processing,</a:t>
            </a:r>
            <a:r>
              <a:rPr sz="18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machine</a:t>
            </a:r>
            <a:r>
              <a:rPr sz="18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learning,</a:t>
            </a:r>
            <a:r>
              <a:rPr sz="18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8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deployment</a:t>
            </a:r>
            <a:r>
              <a:rPr sz="18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components.</a:t>
            </a:r>
            <a:r>
              <a:rPr sz="18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 </a:t>
            </a:r>
            <a:r>
              <a:rPr sz="18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approach</a:t>
            </a:r>
            <a:r>
              <a:rPr sz="18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is</a:t>
            </a:r>
            <a:r>
              <a:rPr sz="18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lightweight </a:t>
            </a:r>
            <a:r>
              <a:rPr sz="18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yet</a:t>
            </a:r>
            <a:r>
              <a:rPr sz="18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effective,</a:t>
            </a:r>
            <a:r>
              <a:rPr sz="18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making</a:t>
            </a:r>
            <a:r>
              <a:rPr sz="18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it</a:t>
            </a:r>
            <a:r>
              <a:rPr sz="18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suitable</a:t>
            </a:r>
            <a:r>
              <a:rPr sz="18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sz="18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cloud-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based</a:t>
            </a:r>
            <a:r>
              <a:rPr sz="18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environments</a:t>
            </a:r>
            <a:r>
              <a:rPr sz="18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like</a:t>
            </a:r>
            <a:r>
              <a:rPr sz="18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IBM</a:t>
            </a:r>
            <a:r>
              <a:rPr sz="18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Watson</a:t>
            </a:r>
            <a:r>
              <a:rPr sz="18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Studio.</a:t>
            </a:r>
            <a:endParaRPr sz="1800">
              <a:latin typeface="Franklin Gothic Medium"/>
              <a:cs typeface="Franklin Gothic Medium"/>
            </a:endParaRPr>
          </a:p>
          <a:p>
            <a:pPr marL="375285" indent="-362585">
              <a:lnSpc>
                <a:spcPct val="100000"/>
              </a:lnSpc>
              <a:spcBef>
                <a:spcPts val="125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75285" algn="l"/>
              </a:tabLst>
            </a:pPr>
            <a:r>
              <a:rPr sz="1800" b="1" u="sng" spc="-1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System</a:t>
            </a:r>
            <a:r>
              <a:rPr sz="1800" b="1" u="sng" spc="-3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4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Requirements:</a:t>
            </a:r>
            <a:endParaRPr sz="180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spcBef>
                <a:spcPts val="1245"/>
              </a:spcBef>
              <a:buClr>
                <a:srgbClr val="1CACE3"/>
              </a:buClr>
              <a:buSzPct val="91666"/>
              <a:buFont typeface="Wingdings"/>
              <a:buChar char=""/>
              <a:tabLst>
                <a:tab pos="318770" algn="l"/>
              </a:tabLst>
            </a:pPr>
            <a:r>
              <a:rPr sz="1800" b="1" spc="-160" dirty="0">
                <a:solidFill>
                  <a:srgbClr val="404040"/>
                </a:solidFill>
                <a:latin typeface="Arial"/>
                <a:cs typeface="Arial"/>
              </a:rPr>
              <a:t>Cloud</a:t>
            </a:r>
            <a:r>
              <a:rPr sz="1800" b="1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rgbClr val="404040"/>
                </a:solidFill>
                <a:latin typeface="Arial"/>
                <a:cs typeface="Arial"/>
              </a:rPr>
              <a:t>Platform</a:t>
            </a:r>
            <a:r>
              <a:rPr sz="1800" b="1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150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r>
              <a:rPr sz="18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IBM</a:t>
            </a:r>
            <a:r>
              <a:rPr sz="1800" spc="-114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Watson</a:t>
            </a:r>
            <a:r>
              <a:rPr sz="18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Studio</a:t>
            </a:r>
            <a:r>
              <a:rPr sz="18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(Lite</a:t>
            </a:r>
            <a:r>
              <a:rPr sz="18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Plan)</a:t>
            </a:r>
            <a:endParaRPr sz="18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250"/>
              </a:spcBef>
              <a:buClr>
                <a:srgbClr val="1CACE3"/>
              </a:buClr>
              <a:buSzPct val="91666"/>
              <a:buFont typeface="Wingdings"/>
              <a:buChar char=""/>
              <a:tabLst>
                <a:tab pos="318770" algn="l"/>
              </a:tabLst>
            </a:pPr>
            <a:r>
              <a:rPr sz="1800" b="1" spc="-140" dirty="0">
                <a:solidFill>
                  <a:srgbClr val="404040"/>
                </a:solidFill>
                <a:latin typeface="Arial"/>
                <a:cs typeface="Arial"/>
              </a:rPr>
              <a:t>Environment</a:t>
            </a:r>
            <a:r>
              <a:rPr sz="1800" b="1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150" dirty="0">
                <a:solidFill>
                  <a:srgbClr val="404040"/>
                </a:solidFill>
                <a:latin typeface="Arial"/>
                <a:cs typeface="Arial"/>
              </a:rPr>
              <a:t>-</a:t>
            </a:r>
            <a:r>
              <a:rPr sz="18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Jupyter</a:t>
            </a:r>
            <a:r>
              <a:rPr sz="1800" spc="-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Notebook</a:t>
            </a:r>
            <a:r>
              <a:rPr sz="18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with</a:t>
            </a:r>
            <a:r>
              <a:rPr sz="18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Python</a:t>
            </a:r>
            <a:r>
              <a:rPr sz="18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3.x</a:t>
            </a:r>
            <a:r>
              <a:rPr sz="18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runtime</a:t>
            </a:r>
            <a:endParaRPr sz="18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24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sz="1800" b="1" u="sng" spc="-1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Libraries</a:t>
            </a:r>
            <a:r>
              <a:rPr sz="1800" b="1" u="sng" spc="-7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Required</a:t>
            </a:r>
            <a:r>
              <a:rPr sz="1800" b="1" u="sng" spc="-6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1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to</a:t>
            </a:r>
            <a:r>
              <a:rPr sz="1800" b="1" u="sng" spc="-5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13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Build</a:t>
            </a:r>
            <a:r>
              <a:rPr sz="1800" b="1" u="sng" spc="-6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8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the</a:t>
            </a:r>
            <a:r>
              <a:rPr sz="1800" b="1" u="sng" spc="-6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Model:</a:t>
            </a:r>
            <a:endParaRPr sz="180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spcBef>
                <a:spcPts val="1255"/>
              </a:spcBef>
              <a:buClr>
                <a:srgbClr val="1CACE3"/>
              </a:buClr>
              <a:buSzPct val="91666"/>
              <a:buFont typeface="Wingdings"/>
              <a:buChar char=""/>
              <a:tabLst>
                <a:tab pos="318770" algn="l"/>
              </a:tabLst>
            </a:pPr>
            <a:r>
              <a:rPr sz="1800" b="1" spc="-105" dirty="0">
                <a:solidFill>
                  <a:srgbClr val="404040"/>
                </a:solidFill>
                <a:latin typeface="Arial"/>
                <a:cs typeface="Arial"/>
              </a:rPr>
              <a:t>Pandas</a:t>
            </a:r>
            <a:r>
              <a:rPr sz="1800" spc="-10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,</a:t>
            </a:r>
            <a:r>
              <a:rPr sz="18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b="1" spc="-175" dirty="0">
                <a:solidFill>
                  <a:srgbClr val="404040"/>
                </a:solidFill>
                <a:latin typeface="Arial"/>
                <a:cs typeface="Arial"/>
              </a:rPr>
              <a:t>NumPy</a:t>
            </a:r>
            <a:r>
              <a:rPr sz="1800" b="1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–</a:t>
            </a:r>
            <a:r>
              <a:rPr sz="1800" spc="-1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sz="18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</a:t>
            </a:r>
            <a:r>
              <a:rPr sz="18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manipulation</a:t>
            </a:r>
            <a:r>
              <a:rPr sz="18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8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preprocessing</a:t>
            </a:r>
            <a:r>
              <a:rPr sz="18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(Used</a:t>
            </a:r>
            <a:r>
              <a:rPr sz="18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automatically</a:t>
            </a:r>
            <a:r>
              <a:rPr sz="18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by</a:t>
            </a:r>
            <a:r>
              <a:rPr sz="18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8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service)</a:t>
            </a:r>
            <a:endParaRPr sz="18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245"/>
              </a:spcBef>
              <a:buClr>
                <a:srgbClr val="1CACE3"/>
              </a:buClr>
              <a:buSzPct val="91666"/>
              <a:buFont typeface="Wingdings"/>
              <a:buChar char=""/>
              <a:tabLst>
                <a:tab pos="318770" algn="l"/>
              </a:tabLst>
            </a:pPr>
            <a:r>
              <a:rPr sz="1800" b="1" spc="-125" dirty="0">
                <a:solidFill>
                  <a:srgbClr val="404040"/>
                </a:solidFill>
                <a:latin typeface="Arial"/>
                <a:cs typeface="Arial"/>
              </a:rPr>
              <a:t>Scikit-</a:t>
            </a:r>
            <a:r>
              <a:rPr sz="1800" b="1" spc="-100" dirty="0">
                <a:solidFill>
                  <a:srgbClr val="404040"/>
                </a:solidFill>
                <a:latin typeface="Arial"/>
                <a:cs typeface="Arial"/>
              </a:rPr>
              <a:t>learn</a:t>
            </a:r>
            <a:r>
              <a:rPr sz="1800" b="1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–</a:t>
            </a:r>
            <a:r>
              <a:rPr sz="1800" spc="-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sz="18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model</a:t>
            </a:r>
            <a:r>
              <a:rPr sz="18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training</a:t>
            </a:r>
            <a:r>
              <a:rPr sz="18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8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evaluation</a:t>
            </a:r>
            <a:r>
              <a:rPr sz="18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(Random</a:t>
            </a:r>
            <a:r>
              <a:rPr sz="18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Forest</a:t>
            </a:r>
            <a:r>
              <a:rPr sz="18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Classifier)</a:t>
            </a:r>
            <a:endParaRPr sz="1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550621"/>
            <a:ext cx="72726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latin typeface="Arial"/>
                <a:cs typeface="Arial"/>
              </a:rPr>
              <a:t>ALGORITHM</a:t>
            </a:r>
            <a:r>
              <a:rPr sz="4000" b="1" spc="-10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&amp;</a:t>
            </a:r>
            <a:r>
              <a:rPr sz="4000" b="1" spc="-114" dirty="0">
                <a:latin typeface="Arial"/>
                <a:cs typeface="Arial"/>
              </a:rPr>
              <a:t> </a:t>
            </a:r>
            <a:r>
              <a:rPr sz="4000" b="1" spc="-10" dirty="0">
                <a:latin typeface="Arial"/>
                <a:cs typeface="Arial"/>
              </a:rPr>
              <a:t>DEPLOYMENT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993" y="1225448"/>
            <a:ext cx="10766425" cy="469011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85"/>
              </a:spcBef>
              <a:buClr>
                <a:srgbClr val="1CACE3"/>
              </a:buClr>
              <a:buSzPct val="90625"/>
              <a:buFont typeface="Wingdings"/>
              <a:buChar char=""/>
              <a:tabLst>
                <a:tab pos="318770" algn="l"/>
              </a:tabLst>
            </a:pPr>
            <a:r>
              <a:rPr sz="1600" b="1" u="sng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Machine</a:t>
            </a:r>
            <a:r>
              <a:rPr sz="1600" b="1" u="sng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 </a:t>
            </a:r>
            <a:r>
              <a:rPr sz="1600" b="1" u="sng" spc="-114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Learning</a:t>
            </a:r>
            <a:r>
              <a:rPr sz="1600" b="1" u="sng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 </a:t>
            </a:r>
            <a:r>
              <a:rPr sz="1600" b="1" u="sng" spc="-3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Algorithm:</a:t>
            </a:r>
            <a:endParaRPr sz="1600">
              <a:latin typeface="Arial"/>
              <a:cs typeface="Arial"/>
            </a:endParaRPr>
          </a:p>
          <a:p>
            <a:pPr marL="318770" marR="5080" indent="-306705">
              <a:lnSpc>
                <a:spcPct val="100000"/>
              </a:lnSpc>
              <a:spcBef>
                <a:spcPts val="980"/>
              </a:spcBef>
              <a:buClr>
                <a:srgbClr val="1CACE3"/>
              </a:buClr>
              <a:buSzPct val="90625"/>
              <a:buFont typeface="Wingdings"/>
              <a:buChar char=""/>
              <a:tabLst>
                <a:tab pos="318770" algn="l"/>
              </a:tabLst>
            </a:pP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</a:t>
            </a:r>
            <a:r>
              <a:rPr sz="1600" spc="-1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implemented</a:t>
            </a:r>
            <a:r>
              <a:rPr sz="16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16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b="1" spc="-114" dirty="0">
                <a:solidFill>
                  <a:srgbClr val="404040"/>
                </a:solidFill>
                <a:latin typeface="Arial"/>
                <a:cs typeface="Arial"/>
              </a:rPr>
              <a:t>Random</a:t>
            </a:r>
            <a:r>
              <a:rPr sz="1600" b="1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b="1" spc="-114" dirty="0">
                <a:solidFill>
                  <a:srgbClr val="404040"/>
                </a:solidFill>
                <a:latin typeface="Arial"/>
                <a:cs typeface="Arial"/>
              </a:rPr>
              <a:t>Forest</a:t>
            </a:r>
            <a:r>
              <a:rPr sz="1600" b="1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b="1" spc="-95" dirty="0">
                <a:solidFill>
                  <a:srgbClr val="404040"/>
                </a:solidFill>
                <a:latin typeface="Arial"/>
                <a:cs typeface="Arial"/>
              </a:rPr>
              <a:t>Classifier</a:t>
            </a:r>
            <a:r>
              <a:rPr sz="1600" spc="-9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,</a:t>
            </a:r>
            <a:r>
              <a:rPr sz="16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16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robust</a:t>
            </a:r>
            <a:r>
              <a:rPr sz="16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ensemble</a:t>
            </a:r>
            <a:r>
              <a:rPr sz="16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learning</a:t>
            </a:r>
            <a:r>
              <a:rPr sz="16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method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that</a:t>
            </a:r>
            <a:r>
              <a:rPr sz="16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builds</a:t>
            </a:r>
            <a:r>
              <a:rPr sz="16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multiple</a:t>
            </a:r>
            <a:r>
              <a:rPr sz="16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decision</a:t>
            </a:r>
            <a:r>
              <a:rPr sz="16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trees</a:t>
            </a:r>
            <a:r>
              <a:rPr sz="16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merges</a:t>
            </a:r>
            <a:r>
              <a:rPr sz="16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their</a:t>
            </a:r>
            <a:r>
              <a:rPr sz="16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outputs</a:t>
            </a:r>
            <a:r>
              <a:rPr sz="16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sz="16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accurate</a:t>
            </a:r>
            <a:r>
              <a:rPr sz="16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6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stable</a:t>
            </a:r>
            <a:r>
              <a:rPr sz="16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predictions.</a:t>
            </a:r>
            <a:r>
              <a:rPr sz="16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It</a:t>
            </a:r>
            <a:r>
              <a:rPr sz="16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handles</a:t>
            </a:r>
            <a:r>
              <a:rPr sz="16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multi-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class</a:t>
            </a:r>
            <a:r>
              <a:rPr sz="16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classification</a:t>
            </a:r>
            <a:r>
              <a:rPr sz="16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effectively,</a:t>
            </a:r>
            <a:r>
              <a:rPr sz="16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making</a:t>
            </a:r>
            <a:r>
              <a:rPr sz="16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it</a:t>
            </a:r>
            <a:r>
              <a:rPr sz="16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ideal</a:t>
            </a:r>
            <a:r>
              <a:rPr sz="16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 identifying</a:t>
            </a:r>
            <a:r>
              <a:rPr sz="16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various</a:t>
            </a:r>
            <a:r>
              <a:rPr sz="16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power</a:t>
            </a:r>
            <a:r>
              <a:rPr sz="16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system</a:t>
            </a:r>
            <a:r>
              <a:rPr sz="16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faults.</a:t>
            </a:r>
            <a:endParaRPr sz="1600">
              <a:latin typeface="Franklin Gothic Medium"/>
              <a:cs typeface="Franklin Gothic Medium"/>
            </a:endParaRPr>
          </a:p>
          <a:p>
            <a:pPr marL="317500">
              <a:lnSpc>
                <a:spcPct val="100000"/>
              </a:lnSpc>
              <a:spcBef>
                <a:spcPts val="990"/>
              </a:spcBef>
            </a:pPr>
            <a:r>
              <a:rPr sz="1600" u="sng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Key</a:t>
            </a:r>
            <a:r>
              <a:rPr sz="1600" u="sng" spc="-6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16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steps</a:t>
            </a:r>
            <a:r>
              <a:rPr sz="1600" u="sng" spc="-7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16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include:</a:t>
            </a:r>
            <a:endParaRPr sz="16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980"/>
              </a:spcBef>
              <a:buClr>
                <a:srgbClr val="1CACE3"/>
              </a:buClr>
              <a:buSzPct val="90625"/>
              <a:buFont typeface="Wingdings"/>
              <a:buChar char=""/>
              <a:tabLst>
                <a:tab pos="318770" algn="l"/>
              </a:tabLst>
            </a:pPr>
            <a:r>
              <a:rPr sz="16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Training</a:t>
            </a:r>
            <a:r>
              <a:rPr sz="16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on</a:t>
            </a:r>
            <a:r>
              <a:rPr sz="16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labeled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voltage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6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current</a:t>
            </a:r>
            <a:r>
              <a:rPr sz="16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data.</a:t>
            </a:r>
            <a:endParaRPr sz="16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985"/>
              </a:spcBef>
              <a:buClr>
                <a:srgbClr val="1CACE3"/>
              </a:buClr>
              <a:buSzPct val="90625"/>
              <a:buFont typeface="Wingdings"/>
              <a:buChar char=""/>
              <a:tabLst>
                <a:tab pos="318770" algn="l"/>
              </a:tabLst>
            </a:pP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Tuning</a:t>
            </a:r>
            <a:r>
              <a:rPr sz="16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hyperparameters</a:t>
            </a:r>
            <a:r>
              <a:rPr sz="16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6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improve</a:t>
            </a:r>
            <a:r>
              <a:rPr sz="16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model</a:t>
            </a:r>
            <a:r>
              <a:rPr sz="16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accuracy</a:t>
            </a:r>
            <a:r>
              <a:rPr sz="16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6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prevent</a:t>
            </a:r>
            <a:r>
              <a:rPr sz="16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overfitting.</a:t>
            </a:r>
            <a:endParaRPr sz="16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985"/>
              </a:spcBef>
              <a:buClr>
                <a:srgbClr val="1CACE3"/>
              </a:buClr>
              <a:buSzPct val="90625"/>
              <a:buFont typeface="Wingdings"/>
              <a:buChar char=""/>
              <a:tabLst>
                <a:tab pos="318770" algn="l"/>
              </a:tabLst>
            </a:pPr>
            <a:r>
              <a:rPr sz="1600" b="1" u="sng" spc="-3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Deployment:</a:t>
            </a:r>
            <a:endParaRPr sz="1600">
              <a:latin typeface="Arial"/>
              <a:cs typeface="Arial"/>
            </a:endParaRPr>
          </a:p>
          <a:p>
            <a:pPr marL="318770" marR="168275" indent="-306705">
              <a:lnSpc>
                <a:spcPct val="100000"/>
              </a:lnSpc>
              <a:spcBef>
                <a:spcPts val="985"/>
              </a:spcBef>
              <a:buClr>
                <a:srgbClr val="1CACE3"/>
              </a:buClr>
              <a:buSzPct val="90625"/>
              <a:buFont typeface="Wingdings"/>
              <a:buChar char=""/>
              <a:tabLst>
                <a:tab pos="318770" algn="l"/>
              </a:tabLst>
            </a:pP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600" spc="-1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trained</a:t>
            </a:r>
            <a:r>
              <a:rPr sz="16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model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was</a:t>
            </a:r>
            <a:r>
              <a:rPr sz="16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deployed</a:t>
            </a:r>
            <a:r>
              <a:rPr sz="16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on</a:t>
            </a:r>
            <a:r>
              <a:rPr sz="16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b="1" spc="-105" dirty="0">
                <a:solidFill>
                  <a:srgbClr val="404040"/>
                </a:solidFill>
                <a:latin typeface="Arial"/>
                <a:cs typeface="Arial"/>
              </a:rPr>
              <a:t>IBM</a:t>
            </a:r>
            <a:r>
              <a:rPr sz="16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b="1" spc="-125" dirty="0">
                <a:solidFill>
                  <a:srgbClr val="404040"/>
                </a:solidFill>
                <a:latin typeface="Arial"/>
                <a:cs typeface="Arial"/>
              </a:rPr>
              <a:t>Watson</a:t>
            </a:r>
            <a:r>
              <a:rPr sz="16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b="1" spc="-85" dirty="0">
                <a:solidFill>
                  <a:srgbClr val="404040"/>
                </a:solidFill>
                <a:latin typeface="Arial"/>
                <a:cs typeface="Arial"/>
              </a:rPr>
              <a:t>Machine</a:t>
            </a:r>
            <a:r>
              <a:rPr sz="1600" b="1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600" b="1" spc="-105" dirty="0">
                <a:solidFill>
                  <a:srgbClr val="404040"/>
                </a:solidFill>
                <a:latin typeface="Arial"/>
                <a:cs typeface="Arial"/>
              </a:rPr>
              <a:t>Learning</a:t>
            </a:r>
            <a:r>
              <a:rPr sz="1600" spc="-10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,</a:t>
            </a:r>
            <a:r>
              <a:rPr sz="16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enabling</a:t>
            </a:r>
            <a:r>
              <a:rPr sz="16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real-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time</a:t>
            </a:r>
            <a:r>
              <a:rPr sz="16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prediction</a:t>
            </a:r>
            <a:r>
              <a:rPr sz="16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via</a:t>
            </a:r>
            <a:r>
              <a:rPr sz="16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16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cloud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interface. 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Deployment</a:t>
            </a:r>
            <a:r>
              <a:rPr sz="16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was</a:t>
            </a:r>
            <a:r>
              <a:rPr sz="16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done</a:t>
            </a:r>
            <a:r>
              <a:rPr sz="16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through</a:t>
            </a:r>
            <a:r>
              <a:rPr sz="16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Watson</a:t>
            </a:r>
            <a:r>
              <a:rPr sz="16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Studio</a:t>
            </a:r>
            <a:r>
              <a:rPr sz="16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using</a:t>
            </a:r>
            <a:r>
              <a:rPr sz="16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</a:t>
            </a:r>
            <a:r>
              <a:rPr sz="16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online</a:t>
            </a:r>
            <a:r>
              <a:rPr sz="16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deployment</a:t>
            </a:r>
            <a:r>
              <a:rPr sz="16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setup,</a:t>
            </a:r>
            <a:r>
              <a:rPr sz="16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providing</a:t>
            </a:r>
            <a:r>
              <a:rPr sz="16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16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scalable</a:t>
            </a:r>
            <a:r>
              <a:rPr sz="16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6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accessible</a:t>
            </a:r>
            <a:r>
              <a:rPr sz="16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API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endpoint.</a:t>
            </a:r>
            <a:endParaRPr sz="1600">
              <a:latin typeface="Franklin Gothic Medium"/>
              <a:cs typeface="Franklin Gothic Medium"/>
            </a:endParaRPr>
          </a:p>
          <a:p>
            <a:pPr marL="317500">
              <a:lnSpc>
                <a:spcPct val="100000"/>
              </a:lnSpc>
              <a:spcBef>
                <a:spcPts val="985"/>
              </a:spcBef>
            </a:pPr>
            <a:r>
              <a:rPr sz="1600" u="sng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Key</a:t>
            </a:r>
            <a:r>
              <a:rPr sz="1600" u="sng" spc="-7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1600" u="sng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deployment</a:t>
            </a:r>
            <a:r>
              <a:rPr sz="1600" u="sng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16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features:</a:t>
            </a:r>
            <a:endParaRPr sz="16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985"/>
              </a:spcBef>
              <a:buClr>
                <a:srgbClr val="1CACE3"/>
              </a:buClr>
              <a:buSzPct val="90625"/>
              <a:buFont typeface="Wingdings"/>
              <a:buChar char=""/>
              <a:tabLst>
                <a:tab pos="318770" algn="l"/>
              </a:tabLst>
            </a:pP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User</a:t>
            </a:r>
            <a:r>
              <a:rPr sz="16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interface</a:t>
            </a:r>
            <a:r>
              <a:rPr sz="16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sz="16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test</a:t>
            </a:r>
            <a:r>
              <a:rPr sz="16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input</a:t>
            </a:r>
            <a:r>
              <a:rPr sz="16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visualization</a:t>
            </a:r>
            <a:r>
              <a:rPr sz="16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16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predictions.</a:t>
            </a:r>
            <a:endParaRPr sz="16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985"/>
              </a:spcBef>
              <a:buClr>
                <a:srgbClr val="1CACE3"/>
              </a:buClr>
              <a:buSzPct val="90625"/>
              <a:buFont typeface="Wingdings"/>
              <a:buChar char=""/>
              <a:tabLst>
                <a:tab pos="318770" algn="l"/>
              </a:tabLst>
            </a:pP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Prediction</a:t>
            </a:r>
            <a:r>
              <a:rPr sz="16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output</a:t>
            </a:r>
            <a:r>
              <a:rPr sz="16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includes</a:t>
            </a:r>
            <a:r>
              <a:rPr sz="16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fault</a:t>
            </a:r>
            <a:r>
              <a:rPr sz="16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label</a:t>
            </a:r>
            <a:r>
              <a:rPr sz="16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6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confidence</a:t>
            </a:r>
            <a:r>
              <a:rPr sz="16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score.</a:t>
            </a:r>
            <a:endParaRPr sz="1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0" dirty="0">
                <a:latin typeface="Arial"/>
                <a:cs typeface="Arial"/>
              </a:rPr>
              <a:t>RESULT</a:t>
            </a:r>
            <a:endParaRPr sz="4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685" y="1690966"/>
            <a:ext cx="10320655" cy="4673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020183" y="1304290"/>
            <a:ext cx="2149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25" dirty="0">
                <a:latin typeface="Arial"/>
                <a:cs typeface="Arial"/>
              </a:rPr>
              <a:t>TEST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325" dirty="0">
                <a:latin typeface="Arial"/>
                <a:cs typeface="Arial"/>
              </a:rPr>
              <a:t>DATA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150" dirty="0">
                <a:latin typeface="Arial"/>
                <a:cs typeface="Arial"/>
              </a:rPr>
              <a:t>INSERTION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748" y="1359852"/>
            <a:ext cx="11128502" cy="505688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4410" y="546354"/>
            <a:ext cx="201548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0" dirty="0">
                <a:latin typeface="Arial"/>
                <a:cs typeface="Arial"/>
              </a:rPr>
              <a:t>RESULT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1727" y="1017778"/>
            <a:ext cx="1828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25" dirty="0">
                <a:latin typeface="Arial"/>
                <a:cs typeface="Arial"/>
              </a:rPr>
              <a:t>TEST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325" dirty="0">
                <a:latin typeface="Arial"/>
                <a:cs typeface="Arial"/>
              </a:rPr>
              <a:t>DATA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210" dirty="0">
                <a:latin typeface="Arial"/>
                <a:cs typeface="Arial"/>
              </a:rPr>
              <a:t>RESULT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Arial"/>
                <a:cs typeface="Arial"/>
              </a:rPr>
              <a:t>CONCLUSION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marR="5080" indent="-306705">
              <a:lnSpc>
                <a:spcPct val="110000"/>
              </a:lnSpc>
              <a:spcBef>
                <a:spcPts val="100"/>
              </a:spcBef>
              <a:buClr>
                <a:srgbClr val="1CACE3"/>
              </a:buClr>
              <a:buSzPct val="90000"/>
              <a:buFont typeface="Wingdings"/>
              <a:buChar char=""/>
              <a:tabLst>
                <a:tab pos="318770" algn="l"/>
              </a:tabLst>
            </a:pPr>
            <a:r>
              <a:rPr sz="2000" dirty="0"/>
              <a:t>This</a:t>
            </a:r>
            <a:r>
              <a:rPr sz="2000" spc="-75" dirty="0"/>
              <a:t> </a:t>
            </a:r>
            <a:r>
              <a:rPr sz="2000" spc="-20" dirty="0"/>
              <a:t>project</a:t>
            </a:r>
            <a:r>
              <a:rPr sz="2000" spc="-75" dirty="0"/>
              <a:t> </a:t>
            </a:r>
            <a:r>
              <a:rPr sz="2000" spc="-10" dirty="0"/>
              <a:t>successfully</a:t>
            </a:r>
            <a:r>
              <a:rPr sz="2000" spc="-45" dirty="0"/>
              <a:t> </a:t>
            </a:r>
            <a:r>
              <a:rPr sz="2000" spc="-30" dirty="0"/>
              <a:t>demonstrates</a:t>
            </a:r>
            <a:r>
              <a:rPr sz="2000" spc="-85" dirty="0"/>
              <a:t> </a:t>
            </a:r>
            <a:r>
              <a:rPr sz="2000" dirty="0"/>
              <a:t>the</a:t>
            </a:r>
            <a:r>
              <a:rPr sz="2000" spc="-85" dirty="0"/>
              <a:t> </a:t>
            </a:r>
            <a:r>
              <a:rPr sz="2000" spc="-10" dirty="0"/>
              <a:t>application</a:t>
            </a:r>
            <a:r>
              <a:rPr sz="2000" spc="-50" dirty="0"/>
              <a:t> </a:t>
            </a:r>
            <a:r>
              <a:rPr sz="2000" dirty="0"/>
              <a:t>of</a:t>
            </a:r>
            <a:r>
              <a:rPr sz="2000" spc="-70" dirty="0"/>
              <a:t> </a:t>
            </a:r>
            <a:r>
              <a:rPr sz="2000" spc="-20" dirty="0"/>
              <a:t>machine</a:t>
            </a:r>
            <a:r>
              <a:rPr sz="2000" spc="-65" dirty="0"/>
              <a:t> </a:t>
            </a:r>
            <a:r>
              <a:rPr sz="2000" spc="-10" dirty="0"/>
              <a:t>learning</a:t>
            </a:r>
            <a:r>
              <a:rPr sz="2000" spc="-50" dirty="0"/>
              <a:t> </a:t>
            </a:r>
            <a:r>
              <a:rPr sz="2000" dirty="0"/>
              <a:t>in</a:t>
            </a:r>
            <a:r>
              <a:rPr sz="2000" spc="-60" dirty="0"/>
              <a:t> </a:t>
            </a:r>
            <a:r>
              <a:rPr sz="2000" spc="-25" dirty="0"/>
              <a:t>detecting</a:t>
            </a:r>
            <a:r>
              <a:rPr sz="2000" spc="-65" dirty="0"/>
              <a:t> </a:t>
            </a:r>
            <a:r>
              <a:rPr sz="2000" spc="-25" dirty="0"/>
              <a:t>and </a:t>
            </a:r>
            <a:r>
              <a:rPr sz="2000" spc="-20" dirty="0"/>
              <a:t>classifying</a:t>
            </a:r>
            <a:r>
              <a:rPr sz="2000" spc="-50" dirty="0"/>
              <a:t> </a:t>
            </a:r>
            <a:r>
              <a:rPr sz="2000" spc="-25" dirty="0"/>
              <a:t>power</a:t>
            </a:r>
            <a:r>
              <a:rPr sz="2000" spc="-95" dirty="0"/>
              <a:t> </a:t>
            </a:r>
            <a:r>
              <a:rPr sz="2000" spc="-45" dirty="0"/>
              <a:t>system</a:t>
            </a:r>
            <a:r>
              <a:rPr sz="2000" spc="-80" dirty="0"/>
              <a:t> </a:t>
            </a:r>
            <a:r>
              <a:rPr sz="2000" dirty="0"/>
              <a:t>faults.</a:t>
            </a:r>
            <a:r>
              <a:rPr sz="2000" spc="-55" dirty="0"/>
              <a:t> </a:t>
            </a:r>
            <a:r>
              <a:rPr sz="2000" dirty="0"/>
              <a:t>By</a:t>
            </a:r>
            <a:r>
              <a:rPr sz="2000" spc="-85" dirty="0"/>
              <a:t> </a:t>
            </a:r>
            <a:r>
              <a:rPr sz="2000" spc="-30" dirty="0"/>
              <a:t>leveraging</a:t>
            </a:r>
            <a:r>
              <a:rPr sz="2000" spc="-50" dirty="0"/>
              <a:t> </a:t>
            </a:r>
            <a:r>
              <a:rPr sz="2000" spc="-20" dirty="0"/>
              <a:t>historical</a:t>
            </a:r>
            <a:r>
              <a:rPr sz="2000" spc="-55" dirty="0"/>
              <a:t> </a:t>
            </a:r>
            <a:r>
              <a:rPr sz="2000" spc="-10" dirty="0"/>
              <a:t>electrical</a:t>
            </a:r>
            <a:r>
              <a:rPr sz="2000" spc="-65" dirty="0"/>
              <a:t> </a:t>
            </a:r>
            <a:r>
              <a:rPr sz="2000" dirty="0"/>
              <a:t>data</a:t>
            </a:r>
            <a:r>
              <a:rPr sz="2000" spc="-70" dirty="0"/>
              <a:t> </a:t>
            </a:r>
            <a:r>
              <a:rPr sz="2000" dirty="0"/>
              <a:t>and</a:t>
            </a:r>
            <a:r>
              <a:rPr sz="2000" spc="-65" dirty="0"/>
              <a:t> </a:t>
            </a:r>
            <a:r>
              <a:rPr sz="2000" spc="-30" dirty="0"/>
              <a:t>deploying</a:t>
            </a:r>
            <a:r>
              <a:rPr sz="2000" spc="-70" dirty="0"/>
              <a:t> </a:t>
            </a:r>
            <a:r>
              <a:rPr sz="2000" dirty="0"/>
              <a:t>the</a:t>
            </a:r>
            <a:r>
              <a:rPr sz="2000" spc="-90" dirty="0"/>
              <a:t> </a:t>
            </a:r>
            <a:r>
              <a:rPr sz="2000" spc="-10" dirty="0"/>
              <a:t>model </a:t>
            </a:r>
            <a:r>
              <a:rPr sz="2000" dirty="0"/>
              <a:t>using</a:t>
            </a:r>
            <a:r>
              <a:rPr sz="2000" spc="-75" dirty="0"/>
              <a:t> </a:t>
            </a:r>
            <a:r>
              <a:rPr sz="2000" dirty="0"/>
              <a:t>IBM</a:t>
            </a:r>
            <a:r>
              <a:rPr sz="2000" spc="-80" dirty="0"/>
              <a:t> </a:t>
            </a:r>
            <a:r>
              <a:rPr sz="2000" spc="-30" dirty="0"/>
              <a:t>Watson</a:t>
            </a:r>
            <a:r>
              <a:rPr sz="2000" spc="-95" dirty="0"/>
              <a:t> </a:t>
            </a:r>
            <a:r>
              <a:rPr sz="2000" dirty="0"/>
              <a:t>Studio,</a:t>
            </a:r>
            <a:r>
              <a:rPr sz="2000" spc="-80" dirty="0"/>
              <a:t> </a:t>
            </a:r>
            <a:r>
              <a:rPr sz="2000" dirty="0"/>
              <a:t>we</a:t>
            </a:r>
            <a:r>
              <a:rPr sz="2000" spc="-100" dirty="0"/>
              <a:t> </a:t>
            </a:r>
            <a:r>
              <a:rPr sz="2000" spc="-10" dirty="0"/>
              <a:t>created</a:t>
            </a:r>
            <a:r>
              <a:rPr sz="2000" spc="-95" dirty="0"/>
              <a:t> </a:t>
            </a:r>
            <a:r>
              <a:rPr sz="2000" dirty="0"/>
              <a:t>an</a:t>
            </a:r>
            <a:r>
              <a:rPr sz="2000" spc="-80" dirty="0"/>
              <a:t> </a:t>
            </a:r>
            <a:r>
              <a:rPr sz="2000" spc="-10" dirty="0"/>
              <a:t>efficient</a:t>
            </a:r>
            <a:r>
              <a:rPr sz="2000" spc="-80" dirty="0"/>
              <a:t> </a:t>
            </a:r>
            <a:r>
              <a:rPr sz="2000" dirty="0"/>
              <a:t>and</a:t>
            </a:r>
            <a:r>
              <a:rPr sz="2000" spc="-90" dirty="0"/>
              <a:t> </a:t>
            </a:r>
            <a:r>
              <a:rPr sz="2000" dirty="0"/>
              <a:t>scalable</a:t>
            </a:r>
            <a:r>
              <a:rPr sz="2000" spc="-75" dirty="0"/>
              <a:t> </a:t>
            </a:r>
            <a:r>
              <a:rPr sz="2000" spc="-10" dirty="0"/>
              <a:t>solution</a:t>
            </a:r>
            <a:r>
              <a:rPr sz="2000" spc="-75" dirty="0"/>
              <a:t> </a:t>
            </a:r>
            <a:r>
              <a:rPr sz="2000" dirty="0"/>
              <a:t>capable</a:t>
            </a:r>
            <a:r>
              <a:rPr sz="2000" spc="-85" dirty="0"/>
              <a:t> </a:t>
            </a:r>
            <a:r>
              <a:rPr sz="2000" dirty="0"/>
              <a:t>of</a:t>
            </a:r>
            <a:r>
              <a:rPr sz="2000" spc="-90" dirty="0"/>
              <a:t> </a:t>
            </a:r>
            <a:r>
              <a:rPr sz="2000" spc="-10" dirty="0"/>
              <a:t>identifying faults</a:t>
            </a:r>
            <a:r>
              <a:rPr sz="2000" spc="-80" dirty="0"/>
              <a:t> </a:t>
            </a:r>
            <a:r>
              <a:rPr sz="2000" spc="-20" dirty="0"/>
              <a:t>with</a:t>
            </a:r>
            <a:r>
              <a:rPr sz="2000" spc="-100" dirty="0"/>
              <a:t> </a:t>
            </a:r>
            <a:r>
              <a:rPr sz="2000" spc="-10" dirty="0"/>
              <a:t>high</a:t>
            </a:r>
            <a:r>
              <a:rPr sz="2000" spc="-90" dirty="0"/>
              <a:t> </a:t>
            </a:r>
            <a:r>
              <a:rPr sz="2000" spc="-10" dirty="0"/>
              <a:t>accuracy.</a:t>
            </a:r>
            <a:endParaRPr sz="2000"/>
          </a:p>
          <a:p>
            <a:pPr marL="318770" indent="-30607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Wingdings"/>
              <a:buChar char=""/>
              <a:tabLst>
                <a:tab pos="318770" algn="l"/>
              </a:tabLst>
            </a:pPr>
            <a:r>
              <a:rPr sz="2000" b="1" spc="-165" dirty="0">
                <a:latin typeface="Arial"/>
                <a:cs typeface="Arial"/>
              </a:rPr>
              <a:t>The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-165" dirty="0">
                <a:latin typeface="Arial"/>
                <a:cs typeface="Arial"/>
              </a:rPr>
              <a:t>system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-130" dirty="0">
                <a:latin typeface="Arial"/>
                <a:cs typeface="Arial"/>
              </a:rPr>
              <a:t>contributes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-145" dirty="0">
                <a:latin typeface="Arial"/>
                <a:cs typeface="Arial"/>
              </a:rPr>
              <a:t>to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114" dirty="0">
                <a:latin typeface="Arial"/>
                <a:cs typeface="Arial"/>
              </a:rPr>
              <a:t>smarter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-155" dirty="0">
                <a:latin typeface="Arial"/>
                <a:cs typeface="Arial"/>
              </a:rPr>
              <a:t>grid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150" dirty="0">
                <a:latin typeface="Arial"/>
                <a:cs typeface="Arial"/>
              </a:rPr>
              <a:t>monitoring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-245" dirty="0">
                <a:latin typeface="Arial"/>
                <a:cs typeface="Arial"/>
              </a:rPr>
              <a:t>by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enabling:</a:t>
            </a:r>
            <a:endParaRPr sz="2000">
              <a:latin typeface="Arial"/>
              <a:cs typeface="Arial"/>
            </a:endParaRPr>
          </a:p>
          <a:p>
            <a:pPr marL="318135" indent="-305435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Wingdings"/>
              <a:buChar char=""/>
              <a:tabLst>
                <a:tab pos="318135" algn="l"/>
              </a:tabLst>
            </a:pPr>
            <a:r>
              <a:rPr sz="2000" spc="-10" dirty="0"/>
              <a:t>Faster</a:t>
            </a:r>
            <a:r>
              <a:rPr sz="2000" spc="-105" dirty="0"/>
              <a:t> </a:t>
            </a:r>
            <a:r>
              <a:rPr sz="2000" spc="-10" dirty="0"/>
              <a:t>fault</a:t>
            </a:r>
            <a:r>
              <a:rPr sz="2000" spc="-95" dirty="0"/>
              <a:t> </a:t>
            </a:r>
            <a:r>
              <a:rPr sz="2000" spc="-10" dirty="0"/>
              <a:t>detection</a:t>
            </a:r>
            <a:endParaRPr sz="2000"/>
          </a:p>
          <a:p>
            <a:pPr marL="318135" indent="-305435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Wingdings"/>
              <a:buChar char=""/>
              <a:tabLst>
                <a:tab pos="318135" algn="l"/>
              </a:tabLst>
            </a:pPr>
            <a:r>
              <a:rPr sz="2000" spc="-10" dirty="0"/>
              <a:t>Reduced</a:t>
            </a:r>
            <a:r>
              <a:rPr sz="2000" spc="-60" dirty="0"/>
              <a:t> </a:t>
            </a:r>
            <a:r>
              <a:rPr sz="2000" spc="-40" dirty="0"/>
              <a:t>downtime</a:t>
            </a:r>
            <a:r>
              <a:rPr sz="2000" spc="-75" dirty="0"/>
              <a:t> </a:t>
            </a:r>
            <a:r>
              <a:rPr sz="2000" dirty="0"/>
              <a:t>and</a:t>
            </a:r>
            <a:r>
              <a:rPr sz="2000" spc="-55" dirty="0"/>
              <a:t> </a:t>
            </a:r>
            <a:r>
              <a:rPr sz="2000" spc="-25" dirty="0"/>
              <a:t>maintenance</a:t>
            </a:r>
            <a:r>
              <a:rPr sz="2000" spc="-55" dirty="0"/>
              <a:t> </a:t>
            </a:r>
            <a:r>
              <a:rPr sz="2000" spc="-10" dirty="0"/>
              <a:t>costs</a:t>
            </a:r>
            <a:endParaRPr sz="2000"/>
          </a:p>
          <a:p>
            <a:pPr marL="318135" indent="-305435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Wingdings"/>
              <a:buChar char=""/>
              <a:tabLst>
                <a:tab pos="318135" algn="l"/>
              </a:tabLst>
            </a:pPr>
            <a:r>
              <a:rPr sz="2000" spc="-40" dirty="0"/>
              <a:t>Improved</a:t>
            </a:r>
            <a:r>
              <a:rPr sz="2000" spc="-85" dirty="0"/>
              <a:t> </a:t>
            </a:r>
            <a:r>
              <a:rPr sz="2000" spc="-25" dirty="0"/>
              <a:t>reliability</a:t>
            </a:r>
            <a:r>
              <a:rPr sz="2000" spc="-60" dirty="0"/>
              <a:t> </a:t>
            </a:r>
            <a:r>
              <a:rPr sz="2000" dirty="0"/>
              <a:t>of</a:t>
            </a:r>
            <a:r>
              <a:rPr sz="2000" spc="-70" dirty="0"/>
              <a:t> </a:t>
            </a:r>
            <a:r>
              <a:rPr sz="2000" spc="-25" dirty="0"/>
              <a:t>power</a:t>
            </a:r>
            <a:r>
              <a:rPr sz="2000" spc="-80" dirty="0"/>
              <a:t> </a:t>
            </a:r>
            <a:r>
              <a:rPr sz="2000" spc="-10" dirty="0"/>
              <a:t>distribution</a:t>
            </a:r>
            <a:r>
              <a:rPr sz="2000" spc="-60" dirty="0"/>
              <a:t> </a:t>
            </a:r>
            <a:r>
              <a:rPr sz="2000" spc="-10" dirty="0"/>
              <a:t>systems</a:t>
            </a:r>
            <a:endParaRPr sz="2000"/>
          </a:p>
          <a:p>
            <a:pPr marL="318135" indent="-305435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Wingdings"/>
              <a:buChar char=""/>
              <a:tabLst>
                <a:tab pos="318135" algn="l"/>
              </a:tabLst>
            </a:pPr>
            <a:r>
              <a:rPr sz="2000" dirty="0"/>
              <a:t>This</a:t>
            </a:r>
            <a:r>
              <a:rPr sz="2000" spc="-60" dirty="0"/>
              <a:t> </a:t>
            </a:r>
            <a:r>
              <a:rPr sz="2000" spc="-20" dirty="0"/>
              <a:t>approach</a:t>
            </a:r>
            <a:r>
              <a:rPr sz="2000" spc="-60" dirty="0"/>
              <a:t> </a:t>
            </a:r>
            <a:r>
              <a:rPr sz="2000" dirty="0"/>
              <a:t>can</a:t>
            </a:r>
            <a:r>
              <a:rPr sz="2000" spc="-40" dirty="0"/>
              <a:t> </a:t>
            </a:r>
            <a:r>
              <a:rPr sz="2000" dirty="0"/>
              <a:t>be</a:t>
            </a:r>
            <a:r>
              <a:rPr sz="2000" spc="-45" dirty="0"/>
              <a:t> </a:t>
            </a:r>
            <a:r>
              <a:rPr sz="2000" spc="-25" dirty="0"/>
              <a:t>extended</a:t>
            </a:r>
            <a:r>
              <a:rPr sz="2000" spc="-75" dirty="0"/>
              <a:t> </a:t>
            </a:r>
            <a:r>
              <a:rPr sz="2000" dirty="0"/>
              <a:t>and</a:t>
            </a:r>
            <a:r>
              <a:rPr sz="2000" spc="-55" dirty="0"/>
              <a:t> </a:t>
            </a:r>
            <a:r>
              <a:rPr sz="2000" spc="-25" dirty="0"/>
              <a:t>integrated</a:t>
            </a:r>
            <a:r>
              <a:rPr sz="2000" spc="-50" dirty="0"/>
              <a:t> </a:t>
            </a:r>
            <a:r>
              <a:rPr sz="2000" spc="-10" dirty="0"/>
              <a:t>into</a:t>
            </a:r>
            <a:r>
              <a:rPr sz="2000" spc="-45" dirty="0"/>
              <a:t> </a:t>
            </a:r>
            <a:r>
              <a:rPr sz="2000" spc="-20" dirty="0"/>
              <a:t>real-</a:t>
            </a:r>
            <a:r>
              <a:rPr sz="2000" spc="-40" dirty="0"/>
              <a:t>time</a:t>
            </a:r>
            <a:r>
              <a:rPr sz="2000" spc="-45" dirty="0"/>
              <a:t> </a:t>
            </a:r>
            <a:r>
              <a:rPr sz="2000" spc="-35" dirty="0"/>
              <a:t>monitoring</a:t>
            </a:r>
            <a:r>
              <a:rPr sz="2000" spc="-45" dirty="0"/>
              <a:t> </a:t>
            </a:r>
            <a:r>
              <a:rPr sz="2000" spc="-30" dirty="0"/>
              <a:t>systems</a:t>
            </a:r>
            <a:r>
              <a:rPr sz="2000" spc="-65" dirty="0"/>
              <a:t> </a:t>
            </a:r>
            <a:r>
              <a:rPr sz="2000" spc="-10" dirty="0"/>
              <a:t>for</a:t>
            </a:r>
            <a:r>
              <a:rPr sz="2000" spc="-55" dirty="0"/>
              <a:t> </a:t>
            </a:r>
            <a:r>
              <a:rPr sz="2000" spc="-10" dirty="0"/>
              <a:t>industrial-</a:t>
            </a:r>
            <a:endParaRPr sz="2000"/>
          </a:p>
          <a:p>
            <a:pPr marL="318770">
              <a:lnSpc>
                <a:spcPct val="100000"/>
              </a:lnSpc>
              <a:spcBef>
                <a:spcPts val="240"/>
              </a:spcBef>
            </a:pPr>
            <a:r>
              <a:rPr sz="2000" dirty="0"/>
              <a:t>scale</a:t>
            </a:r>
            <a:r>
              <a:rPr sz="2000" spc="-75" dirty="0"/>
              <a:t> </a:t>
            </a:r>
            <a:r>
              <a:rPr sz="2000" spc="-10" dirty="0"/>
              <a:t>deployment.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16B0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769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MT</vt:lpstr>
      <vt:lpstr>Cambria</vt:lpstr>
      <vt:lpstr>Franklin Gothic Medium</vt:lpstr>
      <vt:lpstr>Times New Roman</vt:lpstr>
      <vt:lpstr>Wingdings</vt:lpstr>
      <vt:lpstr>Office Theme</vt:lpstr>
      <vt:lpstr>CAPSTONE PROJECT</vt:lpstr>
      <vt:lpstr>OUTLINE</vt:lpstr>
      <vt:lpstr>PROBLEM STATEMENT</vt:lpstr>
      <vt:lpstr>PROPOSED SOLUTION</vt:lpstr>
      <vt:lpstr>SYSTEM DEVELOPMENT APPROACH</vt:lpstr>
      <vt:lpstr>ALGORITHM &amp; DEPLOYMENT</vt:lpstr>
      <vt:lpstr>RESULT</vt:lpstr>
      <vt:lpstr>RESULT</vt:lpstr>
      <vt:lpstr>CONCLUSION</vt:lpstr>
      <vt:lpstr>FUTURE SCOPE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Sachin Kumar</cp:lastModifiedBy>
  <cp:revision>1</cp:revision>
  <dcterms:created xsi:type="dcterms:W3CDTF">2025-08-04T19:39:25Z</dcterms:created>
  <dcterms:modified xsi:type="dcterms:W3CDTF">2025-08-04T19:42:10Z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2025-08-05T00:00:00Z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2025-08-04T00:00:00Z</vt:filetime>
  </property>
  <property fmtid="{D5CDD505-2E9C-101B-9397-08002B2CF9AE}" pid="5" name="Producer">
    <vt:lpwstr>Microsoft® PowerPoint® 2019</vt:lpwstr>
  </property>
</Properties>
</file>