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21.png" ContentType="image/png"/>
  <Override PartName="/ppt/media/image20.png" ContentType="image/png"/>
  <Override PartName="/ppt/media/image16.png" ContentType="image/png"/>
  <Override PartName="/ppt/media/image9.jpeg" ContentType="image/jpeg"/>
  <Override PartName="/ppt/media/image10.png" ContentType="image/png"/>
  <Override PartName="/ppt/media/image19.jpeg" ContentType="image/jpeg"/>
  <Override PartName="/ppt/media/image18.jpeg" ContentType="image/jpeg"/>
  <Override PartName="/ppt/media/image17.jpeg" ContentType="image/jpeg"/>
  <Override PartName="/ppt/media/image14.jpeg" ContentType="image/jpeg"/>
  <Override PartName="/ppt/media/image13.jpeg" ContentType="image/jpeg"/>
  <Override PartName="/ppt/media/image15.jpeg" ContentType="image/jpeg"/>
  <Override PartName="/ppt/media/image11.jpeg" ContentType="image/jpeg"/>
  <Override PartName="/ppt/media/image12.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x="12193587"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29" name="PlaceHolder 2"/>
          <p:cNvSpPr>
            <a:spLocks noGrp="1"/>
          </p:cNvSpPr>
          <p:nvPr>
            <p:ph type="body"/>
          </p:nvPr>
        </p:nvSpPr>
        <p:spPr>
          <a:xfrm>
            <a:off x="609480" y="1604520"/>
            <a:ext cx="10973520" cy="1896840"/>
          </a:xfrm>
          <a:prstGeom prst="rect">
            <a:avLst/>
          </a:prstGeom>
        </p:spPr>
        <p:txBody>
          <a:bodyPr lIns="0" rIns="0" tIns="0" bIns="0">
            <a:normAutofit/>
          </a:bodyPr>
          <a:p>
            <a:endParaRPr b="0" lang="fr-FR" sz="3200" spc="-1" strike="noStrike">
              <a:latin typeface="Arial"/>
            </a:endParaRPr>
          </a:p>
        </p:txBody>
      </p:sp>
      <p:sp>
        <p:nvSpPr>
          <p:cNvPr id="30" name="PlaceHolder 3"/>
          <p:cNvSpPr>
            <a:spLocks noGrp="1"/>
          </p:cNvSpPr>
          <p:nvPr>
            <p:ph type="body"/>
          </p:nvPr>
        </p:nvSpPr>
        <p:spPr>
          <a:xfrm>
            <a:off x="609480" y="3682080"/>
            <a:ext cx="1097352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32" name="PlaceHolder 2"/>
          <p:cNvSpPr>
            <a:spLocks noGrp="1"/>
          </p:cNvSpPr>
          <p:nvPr>
            <p:ph type="body"/>
          </p:nvPr>
        </p:nvSpPr>
        <p:spPr>
          <a:xfrm>
            <a:off x="609480" y="1604520"/>
            <a:ext cx="5355000" cy="189684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6232680" y="1604520"/>
            <a:ext cx="5355000" cy="189684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609480" y="3682080"/>
            <a:ext cx="5355000" cy="189684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6232680" y="3682080"/>
            <a:ext cx="53550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37" name="PlaceHolder 2"/>
          <p:cNvSpPr>
            <a:spLocks noGrp="1"/>
          </p:cNvSpPr>
          <p:nvPr>
            <p:ph type="body"/>
          </p:nvPr>
        </p:nvSpPr>
        <p:spPr>
          <a:xfrm>
            <a:off x="609480" y="1604520"/>
            <a:ext cx="3533400" cy="1896840"/>
          </a:xfrm>
          <a:prstGeom prst="rect">
            <a:avLst/>
          </a:prstGeom>
        </p:spPr>
        <p:txBody>
          <a:bodyPr lIns="0" rIns="0" tIns="0" bIns="0">
            <a:normAutofit/>
          </a:bodyPr>
          <a:p>
            <a:endParaRPr b="0" lang="fr-FR" sz="3200" spc="-1" strike="noStrike">
              <a:latin typeface="Arial"/>
            </a:endParaRPr>
          </a:p>
        </p:txBody>
      </p:sp>
      <p:sp>
        <p:nvSpPr>
          <p:cNvPr id="38" name="PlaceHolder 3"/>
          <p:cNvSpPr>
            <a:spLocks noGrp="1"/>
          </p:cNvSpPr>
          <p:nvPr>
            <p:ph type="body"/>
          </p:nvPr>
        </p:nvSpPr>
        <p:spPr>
          <a:xfrm>
            <a:off x="4320000" y="1604520"/>
            <a:ext cx="3533400" cy="1896840"/>
          </a:xfrm>
          <a:prstGeom prst="rect">
            <a:avLst/>
          </a:prstGeom>
        </p:spPr>
        <p:txBody>
          <a:bodyPr lIns="0" rIns="0" tIns="0" bIns="0">
            <a:normAutofit/>
          </a:bodyPr>
          <a:p>
            <a:endParaRPr b="0" lang="fr-FR" sz="3200" spc="-1" strike="noStrike">
              <a:latin typeface="Arial"/>
            </a:endParaRPr>
          </a:p>
        </p:txBody>
      </p:sp>
      <p:sp>
        <p:nvSpPr>
          <p:cNvPr id="39" name="PlaceHolder 4"/>
          <p:cNvSpPr>
            <a:spLocks noGrp="1"/>
          </p:cNvSpPr>
          <p:nvPr>
            <p:ph type="body"/>
          </p:nvPr>
        </p:nvSpPr>
        <p:spPr>
          <a:xfrm>
            <a:off x="8030520" y="1604520"/>
            <a:ext cx="3533400" cy="1896840"/>
          </a:xfrm>
          <a:prstGeom prst="rect">
            <a:avLst/>
          </a:prstGeom>
        </p:spPr>
        <p:txBody>
          <a:bodyPr lIns="0" rIns="0" tIns="0" bIns="0">
            <a:normAutofit/>
          </a:bodyPr>
          <a:p>
            <a:endParaRPr b="0" lang="fr-FR" sz="3200" spc="-1" strike="noStrike">
              <a:latin typeface="Arial"/>
            </a:endParaRPr>
          </a:p>
        </p:txBody>
      </p:sp>
      <p:sp>
        <p:nvSpPr>
          <p:cNvPr id="40" name="PlaceHolder 5"/>
          <p:cNvSpPr>
            <a:spLocks noGrp="1"/>
          </p:cNvSpPr>
          <p:nvPr>
            <p:ph type="body"/>
          </p:nvPr>
        </p:nvSpPr>
        <p:spPr>
          <a:xfrm>
            <a:off x="609480" y="3682080"/>
            <a:ext cx="3533400" cy="1896840"/>
          </a:xfrm>
          <a:prstGeom prst="rect">
            <a:avLst/>
          </a:prstGeom>
        </p:spPr>
        <p:txBody>
          <a:bodyPr lIns="0" rIns="0" tIns="0" bIns="0">
            <a:normAutofit/>
          </a:bodyPr>
          <a:p>
            <a:endParaRPr b="0" lang="fr-FR" sz="3200" spc="-1" strike="noStrike">
              <a:latin typeface="Arial"/>
            </a:endParaRPr>
          </a:p>
        </p:txBody>
      </p:sp>
      <p:sp>
        <p:nvSpPr>
          <p:cNvPr id="41" name="PlaceHolder 6"/>
          <p:cNvSpPr>
            <a:spLocks noGrp="1"/>
          </p:cNvSpPr>
          <p:nvPr>
            <p:ph type="body"/>
          </p:nvPr>
        </p:nvSpPr>
        <p:spPr>
          <a:xfrm>
            <a:off x="4320000" y="3682080"/>
            <a:ext cx="3533400" cy="1896840"/>
          </a:xfrm>
          <a:prstGeom prst="rect">
            <a:avLst/>
          </a:prstGeom>
        </p:spPr>
        <p:txBody>
          <a:bodyPr lIns="0" rIns="0" tIns="0" bIns="0">
            <a:normAutofit/>
          </a:bodyPr>
          <a:p>
            <a:endParaRPr b="0" lang="fr-FR" sz="3200" spc="-1" strike="noStrike">
              <a:latin typeface="Arial"/>
            </a:endParaRPr>
          </a:p>
        </p:txBody>
      </p:sp>
      <p:sp>
        <p:nvSpPr>
          <p:cNvPr id="42" name="PlaceHolder 7"/>
          <p:cNvSpPr>
            <a:spLocks noGrp="1"/>
          </p:cNvSpPr>
          <p:nvPr>
            <p:ph type="body"/>
          </p:nvPr>
        </p:nvSpPr>
        <p:spPr>
          <a:xfrm>
            <a:off x="8030520" y="3682080"/>
            <a:ext cx="35334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49" name="PlaceHolder 2"/>
          <p:cNvSpPr>
            <a:spLocks noGrp="1"/>
          </p:cNvSpPr>
          <p:nvPr>
            <p:ph type="subTitle"/>
          </p:nvPr>
        </p:nvSpPr>
        <p:spPr>
          <a:xfrm>
            <a:off x="609480" y="1604520"/>
            <a:ext cx="10973520" cy="39772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51" name="PlaceHolder 2"/>
          <p:cNvSpPr>
            <a:spLocks noGrp="1"/>
          </p:cNvSpPr>
          <p:nvPr>
            <p:ph type="body"/>
          </p:nvPr>
        </p:nvSpPr>
        <p:spPr>
          <a:xfrm>
            <a:off x="609480" y="1604520"/>
            <a:ext cx="1097352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53" name="PlaceHolder 2"/>
          <p:cNvSpPr>
            <a:spLocks noGrp="1"/>
          </p:cNvSpPr>
          <p:nvPr>
            <p:ph type="body"/>
          </p:nvPr>
        </p:nvSpPr>
        <p:spPr>
          <a:xfrm>
            <a:off x="609480" y="1604520"/>
            <a:ext cx="5355000" cy="3977280"/>
          </a:xfrm>
          <a:prstGeom prst="rect">
            <a:avLst/>
          </a:prstGeom>
        </p:spPr>
        <p:txBody>
          <a:bodyPr lIns="0" rIns="0" tIns="0" bIns="0">
            <a:normAutofit/>
          </a:bodyPr>
          <a:p>
            <a:endParaRPr b="0" lang="fr-FR" sz="3200" spc="-1" strike="noStrike">
              <a:latin typeface="Arial"/>
            </a:endParaRPr>
          </a:p>
        </p:txBody>
      </p:sp>
      <p:sp>
        <p:nvSpPr>
          <p:cNvPr id="54" name="PlaceHolder 3"/>
          <p:cNvSpPr>
            <a:spLocks noGrp="1"/>
          </p:cNvSpPr>
          <p:nvPr>
            <p:ph type="body"/>
          </p:nvPr>
        </p:nvSpPr>
        <p:spPr>
          <a:xfrm>
            <a:off x="6232680" y="1604520"/>
            <a:ext cx="53550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3520" cy="53078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58" name="PlaceHolder 2"/>
          <p:cNvSpPr>
            <a:spLocks noGrp="1"/>
          </p:cNvSpPr>
          <p:nvPr>
            <p:ph type="body"/>
          </p:nvPr>
        </p:nvSpPr>
        <p:spPr>
          <a:xfrm>
            <a:off x="609480" y="1604520"/>
            <a:ext cx="5355000" cy="189684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6232680" y="1604520"/>
            <a:ext cx="5355000" cy="397728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609480" y="3682080"/>
            <a:ext cx="53550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8" name="PlaceHolder 2"/>
          <p:cNvSpPr>
            <a:spLocks noGrp="1"/>
          </p:cNvSpPr>
          <p:nvPr>
            <p:ph type="subTitle"/>
          </p:nvPr>
        </p:nvSpPr>
        <p:spPr>
          <a:xfrm>
            <a:off x="609480" y="1604520"/>
            <a:ext cx="10973520" cy="39772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62" name="PlaceHolder 2"/>
          <p:cNvSpPr>
            <a:spLocks noGrp="1"/>
          </p:cNvSpPr>
          <p:nvPr>
            <p:ph type="body"/>
          </p:nvPr>
        </p:nvSpPr>
        <p:spPr>
          <a:xfrm>
            <a:off x="609480" y="1604520"/>
            <a:ext cx="5355000" cy="397728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6232680" y="1604520"/>
            <a:ext cx="5355000" cy="1896840"/>
          </a:xfrm>
          <a:prstGeom prst="rect">
            <a:avLst/>
          </a:prstGeom>
        </p:spPr>
        <p:txBody>
          <a:bodyPr lIns="0" rIns="0" tIns="0" bIns="0">
            <a:normAutofit/>
          </a:bodyPr>
          <a:p>
            <a:endParaRPr b="0" lang="fr-FR" sz="3200" spc="-1" strike="noStrike">
              <a:latin typeface="Arial"/>
            </a:endParaRPr>
          </a:p>
        </p:txBody>
      </p:sp>
      <p:sp>
        <p:nvSpPr>
          <p:cNvPr id="64" name="PlaceHolder 4"/>
          <p:cNvSpPr>
            <a:spLocks noGrp="1"/>
          </p:cNvSpPr>
          <p:nvPr>
            <p:ph type="body"/>
          </p:nvPr>
        </p:nvSpPr>
        <p:spPr>
          <a:xfrm>
            <a:off x="6232680" y="3682080"/>
            <a:ext cx="53550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66" name="PlaceHolder 2"/>
          <p:cNvSpPr>
            <a:spLocks noGrp="1"/>
          </p:cNvSpPr>
          <p:nvPr>
            <p:ph type="body"/>
          </p:nvPr>
        </p:nvSpPr>
        <p:spPr>
          <a:xfrm>
            <a:off x="609480" y="1604520"/>
            <a:ext cx="5355000" cy="1896840"/>
          </a:xfrm>
          <a:prstGeom prst="rect">
            <a:avLst/>
          </a:prstGeom>
        </p:spPr>
        <p:txBody>
          <a:bodyPr lIns="0" rIns="0" tIns="0" bIns="0">
            <a:normAutofit/>
          </a:bodyPr>
          <a:p>
            <a:endParaRPr b="0" lang="fr-FR" sz="3200" spc="-1" strike="noStrike">
              <a:latin typeface="Arial"/>
            </a:endParaRPr>
          </a:p>
        </p:txBody>
      </p:sp>
      <p:sp>
        <p:nvSpPr>
          <p:cNvPr id="67" name="PlaceHolder 3"/>
          <p:cNvSpPr>
            <a:spLocks noGrp="1"/>
          </p:cNvSpPr>
          <p:nvPr>
            <p:ph type="body"/>
          </p:nvPr>
        </p:nvSpPr>
        <p:spPr>
          <a:xfrm>
            <a:off x="6232680" y="1604520"/>
            <a:ext cx="5355000" cy="1896840"/>
          </a:xfrm>
          <a:prstGeom prst="rect">
            <a:avLst/>
          </a:prstGeom>
        </p:spPr>
        <p:txBody>
          <a:bodyPr lIns="0" rIns="0" tIns="0" bIns="0">
            <a:normAutofit/>
          </a:bodyPr>
          <a:p>
            <a:endParaRPr b="0" lang="fr-FR" sz="3200" spc="-1" strike="noStrike">
              <a:latin typeface="Arial"/>
            </a:endParaRPr>
          </a:p>
        </p:txBody>
      </p:sp>
      <p:sp>
        <p:nvSpPr>
          <p:cNvPr id="68" name="PlaceHolder 4"/>
          <p:cNvSpPr>
            <a:spLocks noGrp="1"/>
          </p:cNvSpPr>
          <p:nvPr>
            <p:ph type="body"/>
          </p:nvPr>
        </p:nvSpPr>
        <p:spPr>
          <a:xfrm>
            <a:off x="609480" y="3682080"/>
            <a:ext cx="1097352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70" name="PlaceHolder 2"/>
          <p:cNvSpPr>
            <a:spLocks noGrp="1"/>
          </p:cNvSpPr>
          <p:nvPr>
            <p:ph type="body"/>
          </p:nvPr>
        </p:nvSpPr>
        <p:spPr>
          <a:xfrm>
            <a:off x="609480" y="1604520"/>
            <a:ext cx="10973520" cy="189684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609480" y="3682080"/>
            <a:ext cx="1097352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73" name="PlaceHolder 2"/>
          <p:cNvSpPr>
            <a:spLocks noGrp="1"/>
          </p:cNvSpPr>
          <p:nvPr>
            <p:ph type="body"/>
          </p:nvPr>
        </p:nvSpPr>
        <p:spPr>
          <a:xfrm>
            <a:off x="609480" y="1604520"/>
            <a:ext cx="5355000" cy="1896840"/>
          </a:xfrm>
          <a:prstGeom prst="rect">
            <a:avLst/>
          </a:prstGeom>
        </p:spPr>
        <p:txBody>
          <a:bodyPr lIns="0" rIns="0" tIns="0" bIns="0">
            <a:normAutofit/>
          </a:bodyPr>
          <a:p>
            <a:endParaRPr b="0" lang="fr-FR" sz="3200" spc="-1" strike="noStrike">
              <a:latin typeface="Arial"/>
            </a:endParaRPr>
          </a:p>
        </p:txBody>
      </p:sp>
      <p:sp>
        <p:nvSpPr>
          <p:cNvPr id="74" name="PlaceHolder 3"/>
          <p:cNvSpPr>
            <a:spLocks noGrp="1"/>
          </p:cNvSpPr>
          <p:nvPr>
            <p:ph type="body"/>
          </p:nvPr>
        </p:nvSpPr>
        <p:spPr>
          <a:xfrm>
            <a:off x="6232680" y="1604520"/>
            <a:ext cx="5355000" cy="1896840"/>
          </a:xfrm>
          <a:prstGeom prst="rect">
            <a:avLst/>
          </a:prstGeom>
        </p:spPr>
        <p:txBody>
          <a:bodyPr lIns="0" rIns="0" tIns="0" bIns="0">
            <a:normAutofit/>
          </a:bodyPr>
          <a:p>
            <a:endParaRPr b="0" lang="fr-FR" sz="3200" spc="-1" strike="noStrike">
              <a:latin typeface="Arial"/>
            </a:endParaRPr>
          </a:p>
        </p:txBody>
      </p:sp>
      <p:sp>
        <p:nvSpPr>
          <p:cNvPr id="75" name="PlaceHolder 4"/>
          <p:cNvSpPr>
            <a:spLocks noGrp="1"/>
          </p:cNvSpPr>
          <p:nvPr>
            <p:ph type="body"/>
          </p:nvPr>
        </p:nvSpPr>
        <p:spPr>
          <a:xfrm>
            <a:off x="609480" y="3682080"/>
            <a:ext cx="5355000" cy="1896840"/>
          </a:xfrm>
          <a:prstGeom prst="rect">
            <a:avLst/>
          </a:prstGeom>
        </p:spPr>
        <p:txBody>
          <a:bodyPr lIns="0" rIns="0" tIns="0" bIns="0">
            <a:normAutofit/>
          </a:bodyPr>
          <a:p>
            <a:endParaRPr b="0" lang="fr-FR" sz="3200" spc="-1" strike="noStrike">
              <a:latin typeface="Arial"/>
            </a:endParaRPr>
          </a:p>
        </p:txBody>
      </p:sp>
      <p:sp>
        <p:nvSpPr>
          <p:cNvPr id="76" name="PlaceHolder 5"/>
          <p:cNvSpPr>
            <a:spLocks noGrp="1"/>
          </p:cNvSpPr>
          <p:nvPr>
            <p:ph type="body"/>
          </p:nvPr>
        </p:nvSpPr>
        <p:spPr>
          <a:xfrm>
            <a:off x="6232680" y="3682080"/>
            <a:ext cx="53550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78" name="PlaceHolder 2"/>
          <p:cNvSpPr>
            <a:spLocks noGrp="1"/>
          </p:cNvSpPr>
          <p:nvPr>
            <p:ph type="body"/>
          </p:nvPr>
        </p:nvSpPr>
        <p:spPr>
          <a:xfrm>
            <a:off x="609480" y="1604520"/>
            <a:ext cx="3533400" cy="1896840"/>
          </a:xfrm>
          <a:prstGeom prst="rect">
            <a:avLst/>
          </a:prstGeom>
        </p:spPr>
        <p:txBody>
          <a:bodyPr lIns="0" rIns="0" tIns="0" bIns="0">
            <a:normAutofit/>
          </a:bodyPr>
          <a:p>
            <a:endParaRPr b="0" lang="fr-FR" sz="3200" spc="-1" strike="noStrike">
              <a:latin typeface="Arial"/>
            </a:endParaRPr>
          </a:p>
        </p:txBody>
      </p:sp>
      <p:sp>
        <p:nvSpPr>
          <p:cNvPr id="79" name="PlaceHolder 3"/>
          <p:cNvSpPr>
            <a:spLocks noGrp="1"/>
          </p:cNvSpPr>
          <p:nvPr>
            <p:ph type="body"/>
          </p:nvPr>
        </p:nvSpPr>
        <p:spPr>
          <a:xfrm>
            <a:off x="4320000" y="1604520"/>
            <a:ext cx="3533400" cy="1896840"/>
          </a:xfrm>
          <a:prstGeom prst="rect">
            <a:avLst/>
          </a:prstGeom>
        </p:spPr>
        <p:txBody>
          <a:bodyPr lIns="0" rIns="0" tIns="0" bIns="0">
            <a:normAutofit/>
          </a:bodyPr>
          <a:p>
            <a:endParaRPr b="0" lang="fr-FR" sz="3200" spc="-1" strike="noStrike">
              <a:latin typeface="Arial"/>
            </a:endParaRPr>
          </a:p>
        </p:txBody>
      </p:sp>
      <p:sp>
        <p:nvSpPr>
          <p:cNvPr id="80" name="PlaceHolder 4"/>
          <p:cNvSpPr>
            <a:spLocks noGrp="1"/>
          </p:cNvSpPr>
          <p:nvPr>
            <p:ph type="body"/>
          </p:nvPr>
        </p:nvSpPr>
        <p:spPr>
          <a:xfrm>
            <a:off x="8030520" y="1604520"/>
            <a:ext cx="3533400" cy="1896840"/>
          </a:xfrm>
          <a:prstGeom prst="rect">
            <a:avLst/>
          </a:prstGeom>
        </p:spPr>
        <p:txBody>
          <a:bodyPr lIns="0" rIns="0" tIns="0" bIns="0">
            <a:normAutofit/>
          </a:bodyPr>
          <a:p>
            <a:endParaRPr b="0" lang="fr-FR" sz="3200" spc="-1" strike="noStrike">
              <a:latin typeface="Arial"/>
            </a:endParaRPr>
          </a:p>
        </p:txBody>
      </p:sp>
      <p:sp>
        <p:nvSpPr>
          <p:cNvPr id="81" name="PlaceHolder 5"/>
          <p:cNvSpPr>
            <a:spLocks noGrp="1"/>
          </p:cNvSpPr>
          <p:nvPr>
            <p:ph type="body"/>
          </p:nvPr>
        </p:nvSpPr>
        <p:spPr>
          <a:xfrm>
            <a:off x="609480" y="3682080"/>
            <a:ext cx="3533400" cy="1896840"/>
          </a:xfrm>
          <a:prstGeom prst="rect">
            <a:avLst/>
          </a:prstGeom>
        </p:spPr>
        <p:txBody>
          <a:bodyPr lIns="0" rIns="0" tIns="0" bIns="0">
            <a:normAutofit/>
          </a:bodyPr>
          <a:p>
            <a:endParaRPr b="0" lang="fr-FR" sz="3200" spc="-1" strike="noStrike">
              <a:latin typeface="Arial"/>
            </a:endParaRPr>
          </a:p>
        </p:txBody>
      </p:sp>
      <p:sp>
        <p:nvSpPr>
          <p:cNvPr id="82" name="PlaceHolder 6"/>
          <p:cNvSpPr>
            <a:spLocks noGrp="1"/>
          </p:cNvSpPr>
          <p:nvPr>
            <p:ph type="body"/>
          </p:nvPr>
        </p:nvSpPr>
        <p:spPr>
          <a:xfrm>
            <a:off x="4320000" y="3682080"/>
            <a:ext cx="3533400" cy="1896840"/>
          </a:xfrm>
          <a:prstGeom prst="rect">
            <a:avLst/>
          </a:prstGeom>
        </p:spPr>
        <p:txBody>
          <a:bodyPr lIns="0" rIns="0" tIns="0" bIns="0">
            <a:normAutofit/>
          </a:bodyPr>
          <a:p>
            <a:endParaRPr b="0" lang="fr-FR" sz="3200" spc="-1" strike="noStrike">
              <a:latin typeface="Arial"/>
            </a:endParaRPr>
          </a:p>
        </p:txBody>
      </p:sp>
      <p:sp>
        <p:nvSpPr>
          <p:cNvPr id="83" name="PlaceHolder 7"/>
          <p:cNvSpPr>
            <a:spLocks noGrp="1"/>
          </p:cNvSpPr>
          <p:nvPr>
            <p:ph type="body"/>
          </p:nvPr>
        </p:nvSpPr>
        <p:spPr>
          <a:xfrm>
            <a:off x="8030520" y="3682080"/>
            <a:ext cx="35334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92" name="PlaceHolder 2"/>
          <p:cNvSpPr>
            <a:spLocks noGrp="1"/>
          </p:cNvSpPr>
          <p:nvPr>
            <p:ph type="subTitle"/>
          </p:nvPr>
        </p:nvSpPr>
        <p:spPr>
          <a:xfrm>
            <a:off x="609480" y="1604520"/>
            <a:ext cx="10973520" cy="39772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94" name="PlaceHolder 2"/>
          <p:cNvSpPr>
            <a:spLocks noGrp="1"/>
          </p:cNvSpPr>
          <p:nvPr>
            <p:ph type="body"/>
          </p:nvPr>
        </p:nvSpPr>
        <p:spPr>
          <a:xfrm>
            <a:off x="609480" y="1604520"/>
            <a:ext cx="1097352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96" name="PlaceHolder 2"/>
          <p:cNvSpPr>
            <a:spLocks noGrp="1"/>
          </p:cNvSpPr>
          <p:nvPr>
            <p:ph type="body"/>
          </p:nvPr>
        </p:nvSpPr>
        <p:spPr>
          <a:xfrm>
            <a:off x="609480" y="1604520"/>
            <a:ext cx="5355000" cy="3977280"/>
          </a:xfrm>
          <a:prstGeom prst="rect">
            <a:avLst/>
          </a:prstGeom>
        </p:spPr>
        <p:txBody>
          <a:bodyPr lIns="0" rIns="0" tIns="0" bIns="0">
            <a:normAutofit/>
          </a:bodyPr>
          <a:p>
            <a:endParaRPr b="0" lang="fr-FR" sz="3200" spc="-1" strike="noStrike">
              <a:latin typeface="Arial"/>
            </a:endParaRPr>
          </a:p>
        </p:txBody>
      </p:sp>
      <p:sp>
        <p:nvSpPr>
          <p:cNvPr id="97" name="PlaceHolder 3"/>
          <p:cNvSpPr>
            <a:spLocks noGrp="1"/>
          </p:cNvSpPr>
          <p:nvPr>
            <p:ph type="body"/>
          </p:nvPr>
        </p:nvSpPr>
        <p:spPr>
          <a:xfrm>
            <a:off x="6232680" y="1604520"/>
            <a:ext cx="53550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10" name="PlaceHolder 2"/>
          <p:cNvSpPr>
            <a:spLocks noGrp="1"/>
          </p:cNvSpPr>
          <p:nvPr>
            <p:ph type="body"/>
          </p:nvPr>
        </p:nvSpPr>
        <p:spPr>
          <a:xfrm>
            <a:off x="609480" y="1604520"/>
            <a:ext cx="1097352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09480" y="273600"/>
            <a:ext cx="10973520" cy="53078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101" name="PlaceHolder 2"/>
          <p:cNvSpPr>
            <a:spLocks noGrp="1"/>
          </p:cNvSpPr>
          <p:nvPr>
            <p:ph type="body"/>
          </p:nvPr>
        </p:nvSpPr>
        <p:spPr>
          <a:xfrm>
            <a:off x="609480" y="1604520"/>
            <a:ext cx="5355000" cy="1896840"/>
          </a:xfrm>
          <a:prstGeom prst="rect">
            <a:avLst/>
          </a:prstGeom>
        </p:spPr>
        <p:txBody>
          <a:bodyPr lIns="0" rIns="0" tIns="0" bIns="0">
            <a:normAutofit/>
          </a:bodyPr>
          <a:p>
            <a:endParaRPr b="0" lang="fr-FR" sz="3200" spc="-1" strike="noStrike">
              <a:latin typeface="Arial"/>
            </a:endParaRPr>
          </a:p>
        </p:txBody>
      </p:sp>
      <p:sp>
        <p:nvSpPr>
          <p:cNvPr id="102" name="PlaceHolder 3"/>
          <p:cNvSpPr>
            <a:spLocks noGrp="1"/>
          </p:cNvSpPr>
          <p:nvPr>
            <p:ph type="body"/>
          </p:nvPr>
        </p:nvSpPr>
        <p:spPr>
          <a:xfrm>
            <a:off x="6232680" y="1604520"/>
            <a:ext cx="5355000" cy="3977280"/>
          </a:xfrm>
          <a:prstGeom prst="rect">
            <a:avLst/>
          </a:prstGeom>
        </p:spPr>
        <p:txBody>
          <a:bodyPr lIns="0" rIns="0" tIns="0" bIns="0">
            <a:normAutofit/>
          </a:bodyPr>
          <a:p>
            <a:endParaRPr b="0" lang="fr-FR" sz="3200" spc="-1" strike="noStrike">
              <a:latin typeface="Arial"/>
            </a:endParaRPr>
          </a:p>
        </p:txBody>
      </p:sp>
      <p:sp>
        <p:nvSpPr>
          <p:cNvPr id="103" name="PlaceHolder 4"/>
          <p:cNvSpPr>
            <a:spLocks noGrp="1"/>
          </p:cNvSpPr>
          <p:nvPr>
            <p:ph type="body"/>
          </p:nvPr>
        </p:nvSpPr>
        <p:spPr>
          <a:xfrm>
            <a:off x="609480" y="3682080"/>
            <a:ext cx="53550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105" name="PlaceHolder 2"/>
          <p:cNvSpPr>
            <a:spLocks noGrp="1"/>
          </p:cNvSpPr>
          <p:nvPr>
            <p:ph type="body"/>
          </p:nvPr>
        </p:nvSpPr>
        <p:spPr>
          <a:xfrm>
            <a:off x="609480" y="1604520"/>
            <a:ext cx="5355000" cy="3977280"/>
          </a:xfrm>
          <a:prstGeom prst="rect">
            <a:avLst/>
          </a:prstGeom>
        </p:spPr>
        <p:txBody>
          <a:bodyPr lIns="0" rIns="0" tIns="0" bIns="0">
            <a:normAutofit/>
          </a:bodyPr>
          <a:p>
            <a:endParaRPr b="0" lang="fr-FR" sz="3200" spc="-1" strike="noStrike">
              <a:latin typeface="Arial"/>
            </a:endParaRPr>
          </a:p>
        </p:txBody>
      </p:sp>
      <p:sp>
        <p:nvSpPr>
          <p:cNvPr id="106" name="PlaceHolder 3"/>
          <p:cNvSpPr>
            <a:spLocks noGrp="1"/>
          </p:cNvSpPr>
          <p:nvPr>
            <p:ph type="body"/>
          </p:nvPr>
        </p:nvSpPr>
        <p:spPr>
          <a:xfrm>
            <a:off x="6232680" y="1604520"/>
            <a:ext cx="5355000" cy="1896840"/>
          </a:xfrm>
          <a:prstGeom prst="rect">
            <a:avLst/>
          </a:prstGeom>
        </p:spPr>
        <p:txBody>
          <a:bodyPr lIns="0" rIns="0" tIns="0" bIns="0">
            <a:normAutofit/>
          </a:bodyPr>
          <a:p>
            <a:endParaRPr b="0" lang="fr-FR" sz="3200" spc="-1" strike="noStrike">
              <a:latin typeface="Arial"/>
            </a:endParaRPr>
          </a:p>
        </p:txBody>
      </p:sp>
      <p:sp>
        <p:nvSpPr>
          <p:cNvPr id="107" name="PlaceHolder 4"/>
          <p:cNvSpPr>
            <a:spLocks noGrp="1"/>
          </p:cNvSpPr>
          <p:nvPr>
            <p:ph type="body"/>
          </p:nvPr>
        </p:nvSpPr>
        <p:spPr>
          <a:xfrm>
            <a:off x="6232680" y="3682080"/>
            <a:ext cx="53550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109" name="PlaceHolder 2"/>
          <p:cNvSpPr>
            <a:spLocks noGrp="1"/>
          </p:cNvSpPr>
          <p:nvPr>
            <p:ph type="body"/>
          </p:nvPr>
        </p:nvSpPr>
        <p:spPr>
          <a:xfrm>
            <a:off x="609480" y="1604520"/>
            <a:ext cx="5355000" cy="1896840"/>
          </a:xfrm>
          <a:prstGeom prst="rect">
            <a:avLst/>
          </a:prstGeom>
        </p:spPr>
        <p:txBody>
          <a:bodyPr lIns="0" rIns="0" tIns="0" bIns="0">
            <a:normAutofit/>
          </a:bodyPr>
          <a:p>
            <a:endParaRPr b="0" lang="fr-FR" sz="3200" spc="-1" strike="noStrike">
              <a:latin typeface="Arial"/>
            </a:endParaRPr>
          </a:p>
        </p:txBody>
      </p:sp>
      <p:sp>
        <p:nvSpPr>
          <p:cNvPr id="110" name="PlaceHolder 3"/>
          <p:cNvSpPr>
            <a:spLocks noGrp="1"/>
          </p:cNvSpPr>
          <p:nvPr>
            <p:ph type="body"/>
          </p:nvPr>
        </p:nvSpPr>
        <p:spPr>
          <a:xfrm>
            <a:off x="6232680" y="1604520"/>
            <a:ext cx="5355000" cy="1896840"/>
          </a:xfrm>
          <a:prstGeom prst="rect">
            <a:avLst/>
          </a:prstGeom>
        </p:spPr>
        <p:txBody>
          <a:bodyPr lIns="0" rIns="0" tIns="0" bIns="0">
            <a:normAutofit/>
          </a:bodyPr>
          <a:p>
            <a:endParaRPr b="0" lang="fr-FR" sz="3200" spc="-1" strike="noStrike">
              <a:latin typeface="Arial"/>
            </a:endParaRPr>
          </a:p>
        </p:txBody>
      </p:sp>
      <p:sp>
        <p:nvSpPr>
          <p:cNvPr id="111" name="PlaceHolder 4"/>
          <p:cNvSpPr>
            <a:spLocks noGrp="1"/>
          </p:cNvSpPr>
          <p:nvPr>
            <p:ph type="body"/>
          </p:nvPr>
        </p:nvSpPr>
        <p:spPr>
          <a:xfrm>
            <a:off x="609480" y="3682080"/>
            <a:ext cx="1097352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113" name="PlaceHolder 2"/>
          <p:cNvSpPr>
            <a:spLocks noGrp="1"/>
          </p:cNvSpPr>
          <p:nvPr>
            <p:ph type="body"/>
          </p:nvPr>
        </p:nvSpPr>
        <p:spPr>
          <a:xfrm>
            <a:off x="609480" y="1604520"/>
            <a:ext cx="10973520" cy="1896840"/>
          </a:xfrm>
          <a:prstGeom prst="rect">
            <a:avLst/>
          </a:prstGeom>
        </p:spPr>
        <p:txBody>
          <a:bodyPr lIns="0" rIns="0" tIns="0" bIns="0">
            <a:normAutofit/>
          </a:bodyPr>
          <a:p>
            <a:endParaRPr b="0" lang="fr-FR" sz="3200" spc="-1" strike="noStrike">
              <a:latin typeface="Arial"/>
            </a:endParaRPr>
          </a:p>
        </p:txBody>
      </p:sp>
      <p:sp>
        <p:nvSpPr>
          <p:cNvPr id="114" name="PlaceHolder 3"/>
          <p:cNvSpPr>
            <a:spLocks noGrp="1"/>
          </p:cNvSpPr>
          <p:nvPr>
            <p:ph type="body"/>
          </p:nvPr>
        </p:nvSpPr>
        <p:spPr>
          <a:xfrm>
            <a:off x="609480" y="3682080"/>
            <a:ext cx="1097352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116" name="PlaceHolder 2"/>
          <p:cNvSpPr>
            <a:spLocks noGrp="1"/>
          </p:cNvSpPr>
          <p:nvPr>
            <p:ph type="body"/>
          </p:nvPr>
        </p:nvSpPr>
        <p:spPr>
          <a:xfrm>
            <a:off x="609480" y="1604520"/>
            <a:ext cx="5355000" cy="1896840"/>
          </a:xfrm>
          <a:prstGeom prst="rect">
            <a:avLst/>
          </a:prstGeom>
        </p:spPr>
        <p:txBody>
          <a:bodyPr lIns="0" rIns="0" tIns="0" bIns="0">
            <a:normAutofit/>
          </a:bodyPr>
          <a:p>
            <a:endParaRPr b="0" lang="fr-FR" sz="3200" spc="-1" strike="noStrike">
              <a:latin typeface="Arial"/>
            </a:endParaRPr>
          </a:p>
        </p:txBody>
      </p:sp>
      <p:sp>
        <p:nvSpPr>
          <p:cNvPr id="117" name="PlaceHolder 3"/>
          <p:cNvSpPr>
            <a:spLocks noGrp="1"/>
          </p:cNvSpPr>
          <p:nvPr>
            <p:ph type="body"/>
          </p:nvPr>
        </p:nvSpPr>
        <p:spPr>
          <a:xfrm>
            <a:off x="6232680" y="1604520"/>
            <a:ext cx="5355000" cy="1896840"/>
          </a:xfrm>
          <a:prstGeom prst="rect">
            <a:avLst/>
          </a:prstGeom>
        </p:spPr>
        <p:txBody>
          <a:bodyPr lIns="0" rIns="0" tIns="0" bIns="0">
            <a:normAutofit/>
          </a:bodyPr>
          <a:p>
            <a:endParaRPr b="0" lang="fr-FR" sz="3200" spc="-1" strike="noStrike">
              <a:latin typeface="Arial"/>
            </a:endParaRPr>
          </a:p>
        </p:txBody>
      </p:sp>
      <p:sp>
        <p:nvSpPr>
          <p:cNvPr id="118" name="PlaceHolder 4"/>
          <p:cNvSpPr>
            <a:spLocks noGrp="1"/>
          </p:cNvSpPr>
          <p:nvPr>
            <p:ph type="body"/>
          </p:nvPr>
        </p:nvSpPr>
        <p:spPr>
          <a:xfrm>
            <a:off x="609480" y="3682080"/>
            <a:ext cx="5355000" cy="1896840"/>
          </a:xfrm>
          <a:prstGeom prst="rect">
            <a:avLst/>
          </a:prstGeom>
        </p:spPr>
        <p:txBody>
          <a:bodyPr lIns="0" rIns="0" tIns="0" bIns="0">
            <a:normAutofit/>
          </a:bodyPr>
          <a:p>
            <a:endParaRPr b="0" lang="fr-FR" sz="3200" spc="-1" strike="noStrike">
              <a:latin typeface="Arial"/>
            </a:endParaRPr>
          </a:p>
        </p:txBody>
      </p:sp>
      <p:sp>
        <p:nvSpPr>
          <p:cNvPr id="119" name="PlaceHolder 5"/>
          <p:cNvSpPr>
            <a:spLocks noGrp="1"/>
          </p:cNvSpPr>
          <p:nvPr>
            <p:ph type="body"/>
          </p:nvPr>
        </p:nvSpPr>
        <p:spPr>
          <a:xfrm>
            <a:off x="6232680" y="3682080"/>
            <a:ext cx="53550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121" name="PlaceHolder 2"/>
          <p:cNvSpPr>
            <a:spLocks noGrp="1"/>
          </p:cNvSpPr>
          <p:nvPr>
            <p:ph type="body"/>
          </p:nvPr>
        </p:nvSpPr>
        <p:spPr>
          <a:xfrm>
            <a:off x="609480" y="1604520"/>
            <a:ext cx="3533400" cy="1896840"/>
          </a:xfrm>
          <a:prstGeom prst="rect">
            <a:avLst/>
          </a:prstGeom>
        </p:spPr>
        <p:txBody>
          <a:bodyPr lIns="0" rIns="0" tIns="0" bIns="0">
            <a:normAutofit/>
          </a:bodyPr>
          <a:p>
            <a:endParaRPr b="0" lang="fr-FR" sz="3200" spc="-1" strike="noStrike">
              <a:latin typeface="Arial"/>
            </a:endParaRPr>
          </a:p>
        </p:txBody>
      </p:sp>
      <p:sp>
        <p:nvSpPr>
          <p:cNvPr id="122" name="PlaceHolder 3"/>
          <p:cNvSpPr>
            <a:spLocks noGrp="1"/>
          </p:cNvSpPr>
          <p:nvPr>
            <p:ph type="body"/>
          </p:nvPr>
        </p:nvSpPr>
        <p:spPr>
          <a:xfrm>
            <a:off x="4320000" y="1604520"/>
            <a:ext cx="3533400" cy="1896840"/>
          </a:xfrm>
          <a:prstGeom prst="rect">
            <a:avLst/>
          </a:prstGeom>
        </p:spPr>
        <p:txBody>
          <a:bodyPr lIns="0" rIns="0" tIns="0" bIns="0">
            <a:normAutofit/>
          </a:bodyPr>
          <a:p>
            <a:endParaRPr b="0" lang="fr-FR" sz="3200" spc="-1" strike="noStrike">
              <a:latin typeface="Arial"/>
            </a:endParaRPr>
          </a:p>
        </p:txBody>
      </p:sp>
      <p:sp>
        <p:nvSpPr>
          <p:cNvPr id="123" name="PlaceHolder 4"/>
          <p:cNvSpPr>
            <a:spLocks noGrp="1"/>
          </p:cNvSpPr>
          <p:nvPr>
            <p:ph type="body"/>
          </p:nvPr>
        </p:nvSpPr>
        <p:spPr>
          <a:xfrm>
            <a:off x="8030520" y="1604520"/>
            <a:ext cx="3533400" cy="1896840"/>
          </a:xfrm>
          <a:prstGeom prst="rect">
            <a:avLst/>
          </a:prstGeom>
        </p:spPr>
        <p:txBody>
          <a:bodyPr lIns="0" rIns="0" tIns="0" bIns="0">
            <a:normAutofit/>
          </a:bodyPr>
          <a:p>
            <a:endParaRPr b="0" lang="fr-FR" sz="3200" spc="-1" strike="noStrike">
              <a:latin typeface="Arial"/>
            </a:endParaRPr>
          </a:p>
        </p:txBody>
      </p:sp>
      <p:sp>
        <p:nvSpPr>
          <p:cNvPr id="124" name="PlaceHolder 5"/>
          <p:cNvSpPr>
            <a:spLocks noGrp="1"/>
          </p:cNvSpPr>
          <p:nvPr>
            <p:ph type="body"/>
          </p:nvPr>
        </p:nvSpPr>
        <p:spPr>
          <a:xfrm>
            <a:off x="609480" y="3682080"/>
            <a:ext cx="3533400" cy="1896840"/>
          </a:xfrm>
          <a:prstGeom prst="rect">
            <a:avLst/>
          </a:prstGeom>
        </p:spPr>
        <p:txBody>
          <a:bodyPr lIns="0" rIns="0" tIns="0" bIns="0">
            <a:normAutofit/>
          </a:bodyPr>
          <a:p>
            <a:endParaRPr b="0" lang="fr-FR" sz="3200" spc="-1" strike="noStrike">
              <a:latin typeface="Arial"/>
            </a:endParaRPr>
          </a:p>
        </p:txBody>
      </p:sp>
      <p:sp>
        <p:nvSpPr>
          <p:cNvPr id="125" name="PlaceHolder 6"/>
          <p:cNvSpPr>
            <a:spLocks noGrp="1"/>
          </p:cNvSpPr>
          <p:nvPr>
            <p:ph type="body"/>
          </p:nvPr>
        </p:nvSpPr>
        <p:spPr>
          <a:xfrm>
            <a:off x="4320000" y="3682080"/>
            <a:ext cx="3533400" cy="1896840"/>
          </a:xfrm>
          <a:prstGeom prst="rect">
            <a:avLst/>
          </a:prstGeom>
        </p:spPr>
        <p:txBody>
          <a:bodyPr lIns="0" rIns="0" tIns="0" bIns="0">
            <a:normAutofit/>
          </a:bodyPr>
          <a:p>
            <a:endParaRPr b="0" lang="fr-FR" sz="3200" spc="-1" strike="noStrike">
              <a:latin typeface="Arial"/>
            </a:endParaRPr>
          </a:p>
        </p:txBody>
      </p:sp>
      <p:sp>
        <p:nvSpPr>
          <p:cNvPr id="126" name="PlaceHolder 7"/>
          <p:cNvSpPr>
            <a:spLocks noGrp="1"/>
          </p:cNvSpPr>
          <p:nvPr>
            <p:ph type="body"/>
          </p:nvPr>
        </p:nvSpPr>
        <p:spPr>
          <a:xfrm>
            <a:off x="8030520" y="3682080"/>
            <a:ext cx="35334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12" name="PlaceHolder 2"/>
          <p:cNvSpPr>
            <a:spLocks noGrp="1"/>
          </p:cNvSpPr>
          <p:nvPr>
            <p:ph type="body"/>
          </p:nvPr>
        </p:nvSpPr>
        <p:spPr>
          <a:xfrm>
            <a:off x="609480" y="1604520"/>
            <a:ext cx="5355000" cy="397728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6232680" y="1604520"/>
            <a:ext cx="53550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3520" cy="53078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17" name="PlaceHolder 2"/>
          <p:cNvSpPr>
            <a:spLocks noGrp="1"/>
          </p:cNvSpPr>
          <p:nvPr>
            <p:ph type="body"/>
          </p:nvPr>
        </p:nvSpPr>
        <p:spPr>
          <a:xfrm>
            <a:off x="609480" y="1604520"/>
            <a:ext cx="5355000" cy="1896840"/>
          </a:xfrm>
          <a:prstGeom prst="rect">
            <a:avLst/>
          </a:prstGeom>
        </p:spPr>
        <p:txBody>
          <a:bodyPr lIns="0" rIns="0" tIns="0" bIns="0">
            <a:normAutofit/>
          </a:bodyPr>
          <a:p>
            <a:endParaRPr b="0" lang="fr-FR" sz="3200" spc="-1" strike="noStrike">
              <a:latin typeface="Arial"/>
            </a:endParaRPr>
          </a:p>
        </p:txBody>
      </p:sp>
      <p:sp>
        <p:nvSpPr>
          <p:cNvPr id="18" name="PlaceHolder 3"/>
          <p:cNvSpPr>
            <a:spLocks noGrp="1"/>
          </p:cNvSpPr>
          <p:nvPr>
            <p:ph type="body"/>
          </p:nvPr>
        </p:nvSpPr>
        <p:spPr>
          <a:xfrm>
            <a:off x="6232680" y="1604520"/>
            <a:ext cx="5355000" cy="3977280"/>
          </a:xfrm>
          <a:prstGeom prst="rect">
            <a:avLst/>
          </a:prstGeom>
        </p:spPr>
        <p:txBody>
          <a:bodyPr lIns="0" rIns="0" tIns="0" bIns="0">
            <a:normAutofit/>
          </a:bodyPr>
          <a:p>
            <a:endParaRPr b="0" lang="fr-FR" sz="3200" spc="-1" strike="noStrike">
              <a:latin typeface="Arial"/>
            </a:endParaRPr>
          </a:p>
        </p:txBody>
      </p:sp>
      <p:sp>
        <p:nvSpPr>
          <p:cNvPr id="19" name="PlaceHolder 4"/>
          <p:cNvSpPr>
            <a:spLocks noGrp="1"/>
          </p:cNvSpPr>
          <p:nvPr>
            <p:ph type="body"/>
          </p:nvPr>
        </p:nvSpPr>
        <p:spPr>
          <a:xfrm>
            <a:off x="609480" y="3682080"/>
            <a:ext cx="53550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21" name="PlaceHolder 2"/>
          <p:cNvSpPr>
            <a:spLocks noGrp="1"/>
          </p:cNvSpPr>
          <p:nvPr>
            <p:ph type="body"/>
          </p:nvPr>
        </p:nvSpPr>
        <p:spPr>
          <a:xfrm>
            <a:off x="609480" y="1604520"/>
            <a:ext cx="5355000" cy="3977280"/>
          </a:xfrm>
          <a:prstGeom prst="rect">
            <a:avLst/>
          </a:prstGeom>
        </p:spPr>
        <p:txBody>
          <a:bodyPr lIns="0" rIns="0" tIns="0" bIns="0">
            <a:normAutofit/>
          </a:bodyPr>
          <a:p>
            <a:endParaRPr b="0" lang="fr-FR" sz="3200" spc="-1" strike="noStrike">
              <a:latin typeface="Arial"/>
            </a:endParaRPr>
          </a:p>
        </p:txBody>
      </p:sp>
      <p:sp>
        <p:nvSpPr>
          <p:cNvPr id="22" name="PlaceHolder 3"/>
          <p:cNvSpPr>
            <a:spLocks noGrp="1"/>
          </p:cNvSpPr>
          <p:nvPr>
            <p:ph type="body"/>
          </p:nvPr>
        </p:nvSpPr>
        <p:spPr>
          <a:xfrm>
            <a:off x="6232680" y="1604520"/>
            <a:ext cx="5355000" cy="1896840"/>
          </a:xfrm>
          <a:prstGeom prst="rect">
            <a:avLst/>
          </a:prstGeom>
        </p:spPr>
        <p:txBody>
          <a:bodyPr lIns="0" rIns="0" tIns="0" bIns="0">
            <a:normAutofit/>
          </a:bodyPr>
          <a:p>
            <a:endParaRPr b="0" lang="fr-FR" sz="3200" spc="-1" strike="noStrike">
              <a:latin typeface="Arial"/>
            </a:endParaRPr>
          </a:p>
        </p:txBody>
      </p:sp>
      <p:sp>
        <p:nvSpPr>
          <p:cNvPr id="23" name="PlaceHolder 4"/>
          <p:cNvSpPr>
            <a:spLocks noGrp="1"/>
          </p:cNvSpPr>
          <p:nvPr>
            <p:ph type="body"/>
          </p:nvPr>
        </p:nvSpPr>
        <p:spPr>
          <a:xfrm>
            <a:off x="6232680" y="3682080"/>
            <a:ext cx="53550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3520" cy="1144800"/>
          </a:xfrm>
          <a:prstGeom prst="rect">
            <a:avLst/>
          </a:prstGeom>
        </p:spPr>
        <p:txBody>
          <a:bodyPr lIns="0" rIns="0" tIns="0" bIns="0" anchor="ctr"/>
          <a:p>
            <a:pPr algn="ctr"/>
            <a:endParaRPr b="0" lang="fr-FR" sz="4400" spc="-1" strike="noStrike">
              <a:latin typeface="Arial"/>
            </a:endParaRPr>
          </a:p>
        </p:txBody>
      </p:sp>
      <p:sp>
        <p:nvSpPr>
          <p:cNvPr id="25" name="PlaceHolder 2"/>
          <p:cNvSpPr>
            <a:spLocks noGrp="1"/>
          </p:cNvSpPr>
          <p:nvPr>
            <p:ph type="body"/>
          </p:nvPr>
        </p:nvSpPr>
        <p:spPr>
          <a:xfrm>
            <a:off x="609480" y="1604520"/>
            <a:ext cx="5355000" cy="1896840"/>
          </a:xfrm>
          <a:prstGeom prst="rect">
            <a:avLst/>
          </a:prstGeom>
        </p:spPr>
        <p:txBody>
          <a:bodyPr lIns="0" rIns="0" tIns="0" bIns="0">
            <a:normAutofit/>
          </a:bodyPr>
          <a:p>
            <a:endParaRPr b="0" lang="fr-FR" sz="3200" spc="-1" strike="noStrike">
              <a:latin typeface="Arial"/>
            </a:endParaRPr>
          </a:p>
        </p:txBody>
      </p:sp>
      <p:sp>
        <p:nvSpPr>
          <p:cNvPr id="26" name="PlaceHolder 3"/>
          <p:cNvSpPr>
            <a:spLocks noGrp="1"/>
          </p:cNvSpPr>
          <p:nvPr>
            <p:ph type="body"/>
          </p:nvPr>
        </p:nvSpPr>
        <p:spPr>
          <a:xfrm>
            <a:off x="6232680" y="1604520"/>
            <a:ext cx="5355000" cy="1896840"/>
          </a:xfrm>
          <a:prstGeom prst="rect">
            <a:avLst/>
          </a:prstGeom>
        </p:spPr>
        <p:txBody>
          <a:bodyPr lIns="0" rIns="0" tIns="0" bIns="0">
            <a:normAutofit/>
          </a:bodyPr>
          <a:p>
            <a:endParaRPr b="0" lang="fr-FR" sz="3200" spc="-1" strike="noStrike">
              <a:latin typeface="Arial"/>
            </a:endParaRPr>
          </a:p>
        </p:txBody>
      </p:sp>
      <p:sp>
        <p:nvSpPr>
          <p:cNvPr id="27" name="PlaceHolder 4"/>
          <p:cNvSpPr>
            <a:spLocks noGrp="1"/>
          </p:cNvSpPr>
          <p:nvPr>
            <p:ph type="body"/>
          </p:nvPr>
        </p:nvSpPr>
        <p:spPr>
          <a:xfrm>
            <a:off x="609480" y="3682080"/>
            <a:ext cx="1097352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12192120" cy="6856920"/>
          </a:xfrm>
          <a:prstGeom prst="rect">
            <a:avLst/>
          </a:prstGeom>
          <a:ln>
            <a:noFill/>
          </a:ln>
        </p:spPr>
      </p:pic>
      <p:pic>
        <p:nvPicPr>
          <p:cNvPr id="1" name="Picture 6" descr=""/>
          <p:cNvPicPr/>
          <p:nvPr/>
        </p:nvPicPr>
        <p:blipFill>
          <a:blip r:embed="rId3"/>
          <a:stretch/>
        </p:blipFill>
        <p:spPr>
          <a:xfrm>
            <a:off x="0" y="4242960"/>
            <a:ext cx="8967600" cy="275040"/>
          </a:xfrm>
          <a:prstGeom prst="rect">
            <a:avLst/>
          </a:prstGeom>
          <a:ln>
            <a:noFill/>
          </a:ln>
        </p:spPr>
      </p:pic>
      <p:pic>
        <p:nvPicPr>
          <p:cNvPr id="2" name="Picture 7" descr=""/>
          <p:cNvPicPr/>
          <p:nvPr/>
        </p:nvPicPr>
        <p:blipFill>
          <a:blip r:embed="rId4"/>
          <a:stretch/>
        </p:blipFill>
        <p:spPr>
          <a:xfrm>
            <a:off x="9112320" y="4243680"/>
            <a:ext cx="3076560" cy="275760"/>
          </a:xfrm>
          <a:prstGeom prst="rect">
            <a:avLst/>
          </a:prstGeom>
          <a:ln>
            <a:noFill/>
          </a:ln>
        </p:spPr>
      </p:pic>
      <p:sp>
        <p:nvSpPr>
          <p:cNvPr id="3" name="CustomShape 1"/>
          <p:cNvSpPr/>
          <p:nvPr/>
        </p:nvSpPr>
        <p:spPr>
          <a:xfrm>
            <a:off x="0" y="2590200"/>
            <a:ext cx="8967600" cy="1659240"/>
          </a:xfrm>
          <a:prstGeom prst="rect">
            <a:avLst/>
          </a:prstGeom>
          <a:solidFill>
            <a:srgbClr val="ffffff"/>
          </a:solidFill>
          <a:ln w="25560">
            <a:noFill/>
          </a:ln>
        </p:spPr>
        <p:style>
          <a:lnRef idx="0"/>
          <a:fillRef idx="0"/>
          <a:effectRef idx="0"/>
          <a:fontRef idx="minor"/>
        </p:style>
      </p:sp>
      <p:sp>
        <p:nvSpPr>
          <p:cNvPr id="4" name="CustomShape 2"/>
          <p:cNvSpPr/>
          <p:nvPr/>
        </p:nvSpPr>
        <p:spPr>
          <a:xfrm>
            <a:off x="9112320" y="2590200"/>
            <a:ext cx="3076560" cy="1659240"/>
          </a:xfrm>
          <a:prstGeom prst="rect">
            <a:avLst/>
          </a:prstGeom>
          <a:solidFill>
            <a:srgbClr val="39cde7"/>
          </a:solidFill>
          <a:ln w="25560">
            <a:noFill/>
          </a:ln>
        </p:spPr>
        <p:style>
          <a:lnRef idx="0"/>
          <a:fillRef idx="0"/>
          <a:effectRef idx="0"/>
          <a:fontRef idx="minor"/>
        </p:style>
      </p:sp>
      <p:sp>
        <p:nvSpPr>
          <p:cNvPr id="5" name="PlaceHolder 3"/>
          <p:cNvSpPr>
            <a:spLocks noGrp="1"/>
          </p:cNvSpPr>
          <p:nvPr>
            <p:ph type="title"/>
          </p:nvPr>
        </p:nvSpPr>
        <p:spPr>
          <a:xfrm>
            <a:off x="609480" y="273600"/>
            <a:ext cx="10973160" cy="1144440"/>
          </a:xfrm>
          <a:prstGeom prst="rect">
            <a:avLst/>
          </a:prstGeom>
        </p:spPr>
        <p:txBody>
          <a:bodyPr lIns="0" rIns="0" tIns="0" bIns="0" anchor="ctr"/>
          <a:p>
            <a:r>
              <a:rPr b="0" lang="fr-FR" sz="1800" spc="-1" strike="noStrike">
                <a:latin typeface="Arial"/>
              </a:rPr>
              <a:t>Cliquez pour éditer le format du texte-titre</a:t>
            </a:r>
            <a:endParaRPr b="0" lang="fr-FR" sz="1800" spc="-1" strike="noStrike">
              <a:latin typeface="Arial"/>
            </a:endParaRPr>
          </a:p>
        </p:txBody>
      </p:sp>
      <p:sp>
        <p:nvSpPr>
          <p:cNvPr id="6" name="PlaceHolder 4"/>
          <p:cNvSpPr>
            <a:spLocks noGrp="1"/>
          </p:cNvSpPr>
          <p:nvPr>
            <p:ph type="body"/>
          </p:nvPr>
        </p:nvSpPr>
        <p:spPr>
          <a:xfrm>
            <a:off x="609480" y="1604520"/>
            <a:ext cx="1097316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0" y="0"/>
            <a:ext cx="12192120" cy="6856920"/>
          </a:xfrm>
          <a:prstGeom prst="rect">
            <a:avLst/>
          </a:prstGeom>
          <a:ln>
            <a:noFill/>
          </a:ln>
        </p:spPr>
      </p:pic>
      <p:pic>
        <p:nvPicPr>
          <p:cNvPr id="44" name="Picture 4" descr=""/>
          <p:cNvPicPr/>
          <p:nvPr/>
        </p:nvPicPr>
        <p:blipFill>
          <a:blip r:embed="rId3"/>
          <a:stretch/>
        </p:blipFill>
        <p:spPr>
          <a:xfrm>
            <a:off x="10586520" y="1971360"/>
            <a:ext cx="1602000" cy="143280"/>
          </a:xfrm>
          <a:prstGeom prst="rect">
            <a:avLst/>
          </a:prstGeom>
          <a:ln>
            <a:noFill/>
          </a:ln>
        </p:spPr>
      </p:pic>
      <p:sp>
        <p:nvSpPr>
          <p:cNvPr id="45" name="CustomShape 1"/>
          <p:cNvSpPr/>
          <p:nvPr/>
        </p:nvSpPr>
        <p:spPr>
          <a:xfrm>
            <a:off x="10586520" y="609480"/>
            <a:ext cx="1602000" cy="1367280"/>
          </a:xfrm>
          <a:prstGeom prst="rect">
            <a:avLst/>
          </a:prstGeom>
          <a:solidFill>
            <a:srgbClr val="39cde7"/>
          </a:solidFill>
          <a:ln w="25560">
            <a:noFill/>
          </a:ln>
        </p:spPr>
        <p:style>
          <a:lnRef idx="0"/>
          <a:fillRef idx="0"/>
          <a:effectRef idx="0"/>
          <a:fontRef idx="minor"/>
        </p:style>
      </p:sp>
      <p:sp>
        <p:nvSpPr>
          <p:cNvPr id="46" name="PlaceHolder 2"/>
          <p:cNvSpPr>
            <a:spLocks noGrp="1"/>
          </p:cNvSpPr>
          <p:nvPr>
            <p:ph type="title"/>
          </p:nvPr>
        </p:nvSpPr>
        <p:spPr>
          <a:xfrm>
            <a:off x="609480" y="273600"/>
            <a:ext cx="10973520" cy="11448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47" name="PlaceHolder 3"/>
          <p:cNvSpPr>
            <a:spLocks noGrp="1"/>
          </p:cNvSpPr>
          <p:nvPr>
            <p:ph type="body"/>
          </p:nvPr>
        </p:nvSpPr>
        <p:spPr>
          <a:xfrm>
            <a:off x="609480" y="1604520"/>
            <a:ext cx="109735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Picture 6" descr=""/>
          <p:cNvPicPr/>
          <p:nvPr/>
        </p:nvPicPr>
        <p:blipFill>
          <a:blip r:embed="rId2"/>
          <a:stretch/>
        </p:blipFill>
        <p:spPr>
          <a:xfrm>
            <a:off x="0" y="0"/>
            <a:ext cx="12192120" cy="6856920"/>
          </a:xfrm>
          <a:prstGeom prst="rect">
            <a:avLst/>
          </a:prstGeom>
          <a:ln>
            <a:noFill/>
          </a:ln>
        </p:spPr>
      </p:pic>
      <p:pic>
        <p:nvPicPr>
          <p:cNvPr id="85" name="Picture 14" descr=""/>
          <p:cNvPicPr/>
          <p:nvPr/>
        </p:nvPicPr>
        <p:blipFill>
          <a:blip r:embed="rId3"/>
          <a:stretch/>
        </p:blipFill>
        <p:spPr>
          <a:xfrm>
            <a:off x="0" y="1970280"/>
            <a:ext cx="10437840" cy="320040"/>
          </a:xfrm>
          <a:prstGeom prst="rect">
            <a:avLst/>
          </a:prstGeom>
          <a:ln>
            <a:noFill/>
          </a:ln>
        </p:spPr>
      </p:pic>
      <p:pic>
        <p:nvPicPr>
          <p:cNvPr id="86" name="Picture 15" descr=""/>
          <p:cNvPicPr/>
          <p:nvPr/>
        </p:nvPicPr>
        <p:blipFill>
          <a:blip r:embed="rId4"/>
          <a:stretch/>
        </p:blipFill>
        <p:spPr>
          <a:xfrm>
            <a:off x="10586520" y="1971360"/>
            <a:ext cx="1602000" cy="143280"/>
          </a:xfrm>
          <a:prstGeom prst="rect">
            <a:avLst/>
          </a:prstGeom>
          <a:ln>
            <a:noFill/>
          </a:ln>
        </p:spPr>
      </p:pic>
      <p:sp>
        <p:nvSpPr>
          <p:cNvPr id="87" name="CustomShape 1"/>
          <p:cNvSpPr/>
          <p:nvPr/>
        </p:nvSpPr>
        <p:spPr>
          <a:xfrm>
            <a:off x="0" y="609480"/>
            <a:ext cx="10437840" cy="1367280"/>
          </a:xfrm>
          <a:prstGeom prst="rect">
            <a:avLst/>
          </a:prstGeom>
          <a:solidFill>
            <a:srgbClr val="ffffff"/>
          </a:solidFill>
          <a:ln w="25560">
            <a:noFill/>
          </a:ln>
        </p:spPr>
        <p:style>
          <a:lnRef idx="0"/>
          <a:fillRef idx="0"/>
          <a:effectRef idx="0"/>
          <a:fontRef idx="minor"/>
        </p:style>
      </p:sp>
      <p:sp>
        <p:nvSpPr>
          <p:cNvPr id="88" name="CustomShape 2"/>
          <p:cNvSpPr/>
          <p:nvPr/>
        </p:nvSpPr>
        <p:spPr>
          <a:xfrm>
            <a:off x="10586520" y="609480"/>
            <a:ext cx="1602000" cy="1367280"/>
          </a:xfrm>
          <a:prstGeom prst="rect">
            <a:avLst/>
          </a:prstGeom>
          <a:solidFill>
            <a:srgbClr val="39cde7"/>
          </a:solidFill>
          <a:ln w="25560">
            <a:noFill/>
          </a:ln>
        </p:spPr>
        <p:style>
          <a:lnRef idx="0"/>
          <a:fillRef idx="0"/>
          <a:effectRef idx="0"/>
          <a:fontRef idx="minor"/>
        </p:style>
      </p:sp>
      <p:sp>
        <p:nvSpPr>
          <p:cNvPr id="89" name="PlaceHolder 3"/>
          <p:cNvSpPr>
            <a:spLocks noGrp="1"/>
          </p:cNvSpPr>
          <p:nvPr>
            <p:ph type="title"/>
          </p:nvPr>
        </p:nvSpPr>
        <p:spPr>
          <a:xfrm>
            <a:off x="609480" y="273600"/>
            <a:ext cx="10973520" cy="11448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90" name="PlaceHolder 4"/>
          <p:cNvSpPr>
            <a:spLocks noGrp="1"/>
          </p:cNvSpPr>
          <p:nvPr>
            <p:ph type="body"/>
          </p:nvPr>
        </p:nvSpPr>
        <p:spPr>
          <a:xfrm>
            <a:off x="609480" y="1604520"/>
            <a:ext cx="109735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hyperlink" Target="https://www.journaldunet.fr/web-tech/dictionnaire-du-webmastering/1203435-lien-hypertexte-definition-traduction/" TargetMode="External"/><Relationship Id="rId2" Type="http://schemas.openxmlformats.org/officeDocument/2006/relationships/image" Target="../media/image9.jpeg"/><Relationship Id="rId3"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27" name="CustomShape 1"/>
          <p:cNvSpPr/>
          <p:nvPr/>
        </p:nvSpPr>
        <p:spPr>
          <a:xfrm>
            <a:off x="0" y="2742480"/>
            <a:ext cx="8143920" cy="1371960"/>
          </a:xfrm>
          <a:prstGeom prst="rect">
            <a:avLst/>
          </a:prstGeom>
          <a:noFill/>
          <a:ln>
            <a:noFill/>
          </a:ln>
        </p:spPr>
        <p:style>
          <a:lnRef idx="0"/>
          <a:fillRef idx="0"/>
          <a:effectRef idx="0"/>
          <a:fontRef idx="minor"/>
        </p:style>
        <p:txBody>
          <a:bodyPr lIns="90000" rIns="90000" tIns="45000" bIns="45000" anchor="b"/>
          <a:p>
            <a:pPr algn="r">
              <a:lnSpc>
                <a:spcPct val="90000"/>
              </a:lnSpc>
            </a:pPr>
            <a:r>
              <a:rPr b="0" lang="fr-FR" sz="5400" spc="-1" strike="noStrike">
                <a:solidFill>
                  <a:srgbClr val="000000"/>
                </a:solidFill>
                <a:latin typeface="Trebuchet MS"/>
                <a:ea typeface="DejaVu Sans"/>
              </a:rPr>
              <a:t>Compte rendu de recherche</a:t>
            </a:r>
            <a:endParaRPr b="0" lang="fr-FR" sz="5400" spc="-1" strike="noStrike">
              <a:latin typeface="Arial"/>
            </a:endParaRPr>
          </a:p>
        </p:txBody>
      </p:sp>
      <p:sp>
        <p:nvSpPr>
          <p:cNvPr id="128" name="CustomShape 2"/>
          <p:cNvSpPr/>
          <p:nvPr/>
        </p:nvSpPr>
        <p:spPr>
          <a:xfrm>
            <a:off x="680400" y="4447080"/>
            <a:ext cx="8143920" cy="1116720"/>
          </a:xfrm>
          <a:prstGeom prst="rect">
            <a:avLst/>
          </a:prstGeom>
          <a:noFill/>
          <a:ln>
            <a:noFill/>
          </a:ln>
        </p:spPr>
        <p:style>
          <a:lnRef idx="0"/>
          <a:fillRef idx="0"/>
          <a:effectRef idx="0"/>
          <a:fontRef idx="minor"/>
        </p:style>
        <p:txBody>
          <a:bodyPr lIns="90000" rIns="90000" tIns="45000" bIns="45000"/>
          <a:p>
            <a:pPr algn="r">
              <a:lnSpc>
                <a:spcPct val="90000"/>
              </a:lnSpc>
              <a:spcBef>
                <a:spcPts val="1001"/>
              </a:spcBef>
            </a:pPr>
            <a:r>
              <a:rPr b="0" lang="fr-FR" sz="2000" spc="-1" strike="noStrike">
                <a:solidFill>
                  <a:srgbClr val="ffffff"/>
                </a:solidFill>
                <a:latin typeface="Trebuchet MS"/>
                <a:ea typeface="DejaVu Sans"/>
              </a:rPr>
              <a:t>Partie théorique: développement web</a:t>
            </a:r>
            <a:endParaRPr b="0" lang="fr-FR" sz="2000" spc="-1" strike="noStrike">
              <a:latin typeface="Arial"/>
            </a:endParaRPr>
          </a:p>
          <a:p>
            <a:pPr algn="r">
              <a:lnSpc>
                <a:spcPct val="90000"/>
              </a:lnSpc>
              <a:spcBef>
                <a:spcPts val="1001"/>
              </a:spcBef>
            </a:pPr>
            <a:endParaRPr b="0" lang="fr-FR" sz="2000" spc="-1" strike="noStrike">
              <a:latin typeface="Arial"/>
            </a:endParaRPr>
          </a:p>
        </p:txBody>
      </p:sp>
      <p:sp>
        <p:nvSpPr>
          <p:cNvPr id="129" name="CustomShape 3"/>
          <p:cNvSpPr/>
          <p:nvPr/>
        </p:nvSpPr>
        <p:spPr>
          <a:xfrm>
            <a:off x="9184320" y="2742480"/>
            <a:ext cx="2874960" cy="1339200"/>
          </a:xfrm>
          <a:prstGeom prst="rect">
            <a:avLst/>
          </a:prstGeom>
          <a:noFill/>
          <a:ln>
            <a:noFill/>
          </a:ln>
        </p:spPr>
        <p:style>
          <a:lnRef idx="0"/>
          <a:fillRef idx="0"/>
          <a:effectRef idx="0"/>
          <a:fontRef idx="minor"/>
        </p:style>
        <p:txBody>
          <a:bodyPr lIns="90000" rIns="90000" tIns="45000" bIns="45000"/>
          <a:p>
            <a:pPr>
              <a:lnSpc>
                <a:spcPct val="100000"/>
              </a:lnSpc>
            </a:pPr>
            <a:r>
              <a:rPr b="1" lang="fr-FR" sz="2800" spc="-1" strike="noStrike" u="sng">
                <a:solidFill>
                  <a:srgbClr val="ffffff"/>
                </a:solidFill>
                <a:uFillTx/>
                <a:latin typeface="Trebuchet MS"/>
                <a:ea typeface="DejaVu Sans"/>
              </a:rPr>
              <a:t>Team Jambar</a:t>
            </a:r>
            <a:endParaRPr b="0" lang="fr-FR" sz="2800" spc="-1" strike="noStrike">
              <a:latin typeface="Arial"/>
            </a:endParaRPr>
          </a:p>
          <a:p>
            <a:pPr>
              <a:lnSpc>
                <a:spcPct val="100000"/>
              </a:lnSpc>
            </a:pPr>
            <a:endParaRPr b="0" lang="fr-FR" sz="2800" spc="-1" strike="noStrike">
              <a:latin typeface="Arial"/>
            </a:endParaRPr>
          </a:p>
          <a:p>
            <a:pPr>
              <a:lnSpc>
                <a:spcPct val="100000"/>
              </a:lnSpc>
            </a:pPr>
            <a:r>
              <a:rPr b="0" lang="fr-FR" sz="1800" spc="-1" strike="noStrike">
                <a:solidFill>
                  <a:srgbClr val="ffffff"/>
                </a:solidFill>
                <a:latin typeface="Trebuchet MS"/>
                <a:ea typeface="DejaVu Sans"/>
              </a:rPr>
              <a:t>Sonatel Académie Cohorte 2</a:t>
            </a:r>
            <a:endParaRPr b="0" lang="fr-FR"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62" name="CustomShape 1"/>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 Communications Web</a:t>
            </a:r>
            <a:endParaRPr b="0" lang="fr-FR" sz="3600" spc="-1" strike="noStrike">
              <a:latin typeface="Arial"/>
            </a:endParaRPr>
          </a:p>
          <a:p>
            <a:pPr>
              <a:lnSpc>
                <a:spcPct val="90000"/>
              </a:lnSpc>
            </a:pPr>
            <a:r>
              <a:rPr b="0" lang="fr-FR" sz="3600" spc="-1" strike="noStrike">
                <a:solidFill>
                  <a:srgbClr val="000000"/>
                </a:solidFill>
                <a:latin typeface="Trebuchet MS"/>
                <a:ea typeface="DejaVu Sans"/>
              </a:rPr>
              <a:t>3. Langage</a:t>
            </a:r>
            <a:endParaRPr b="0" lang="fr-FR" sz="3600" spc="-1" strike="noStrike">
              <a:latin typeface="Arial"/>
            </a:endParaRPr>
          </a:p>
        </p:txBody>
      </p:sp>
      <p:sp>
        <p:nvSpPr>
          <p:cNvPr id="163" name="CustomShape 2"/>
          <p:cNvSpPr/>
          <p:nvPr/>
        </p:nvSpPr>
        <p:spPr>
          <a:xfrm>
            <a:off x="680400" y="1976760"/>
            <a:ext cx="9613440" cy="3598200"/>
          </a:xfrm>
          <a:prstGeom prst="rect">
            <a:avLst/>
          </a:prstGeom>
          <a:noFill/>
          <a:ln>
            <a:noFill/>
          </a:ln>
        </p:spPr>
        <p:style>
          <a:lnRef idx="0"/>
          <a:fillRef idx="0"/>
          <a:effectRef idx="0"/>
          <a:fontRef idx="minor"/>
        </p:style>
        <p:txBody>
          <a:bodyPr lIns="90000" rIns="90000" tIns="45000" bIns="45000"/>
          <a:p>
            <a:pPr algn="just">
              <a:lnSpc>
                <a:spcPct val="90000"/>
              </a:lnSpc>
              <a:spcBef>
                <a:spcPts val="717"/>
              </a:spcBef>
            </a:pPr>
            <a:r>
              <a:rPr b="0" lang="fr-FR" sz="1600" spc="-1" strike="noStrike">
                <a:solidFill>
                  <a:srgbClr val="ffffff"/>
                </a:solidFill>
                <a:latin typeface="Trebuchet MS"/>
                <a:ea typeface="DejaVu Sans"/>
              </a:rPr>
              <a:t>Appellation courante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Signification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Délimiteurs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Particularités</a:t>
            </a:r>
            <a:endParaRPr b="0" lang="fr-FR" sz="1600" spc="-1" strike="noStrike">
              <a:latin typeface="Arial"/>
            </a:endParaRPr>
          </a:p>
          <a:p>
            <a:pPr algn="just">
              <a:lnSpc>
                <a:spcPct val="90000"/>
              </a:lnSpc>
              <a:spcBef>
                <a:spcPts val="717"/>
              </a:spcBef>
            </a:pPr>
            <a:r>
              <a:rPr b="0" lang="fr-FR" sz="1600" spc="-1" strike="noStrike">
                <a:solidFill>
                  <a:srgbClr val="ffffff"/>
                </a:solidFill>
                <a:latin typeface="Trebuchet MS"/>
                <a:ea typeface="DejaVu Sans"/>
              </a:rPr>
              <a:t>PHP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PHP Hypertext PreProcessor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&lt;?php et ?&gt;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est sous licence PHP</a:t>
            </a:r>
            <a:endParaRPr b="0" lang="fr-FR" sz="1600" spc="-1" strike="noStrike">
              <a:latin typeface="Arial"/>
            </a:endParaRPr>
          </a:p>
          <a:p>
            <a:pPr algn="just">
              <a:lnSpc>
                <a:spcPct val="90000"/>
              </a:lnSpc>
              <a:spcBef>
                <a:spcPts val="717"/>
              </a:spcBef>
            </a:pPr>
            <a:r>
              <a:rPr b="0" lang="fr-FR" sz="1600" spc="-1" strike="noStrike">
                <a:solidFill>
                  <a:srgbClr val="ffffff"/>
                </a:solidFill>
                <a:latin typeface="Trebuchet MS"/>
                <a:ea typeface="DejaVu Sans"/>
              </a:rPr>
              <a:t>ASP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Active Server Pages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&lt;% et %&gt;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créé par Microsoft</a:t>
            </a:r>
            <a:endParaRPr b="0" lang="fr-FR" sz="1600" spc="-1" strike="noStrike">
              <a:latin typeface="Arial"/>
            </a:endParaRPr>
          </a:p>
          <a:p>
            <a:pPr algn="just">
              <a:lnSpc>
                <a:spcPct val="90000"/>
              </a:lnSpc>
              <a:spcBef>
                <a:spcPts val="717"/>
              </a:spcBef>
            </a:pPr>
            <a:r>
              <a:rPr b="0" lang="fr-FR" sz="1600" spc="-1" strike="noStrike">
                <a:solidFill>
                  <a:srgbClr val="ffffff"/>
                </a:solidFill>
                <a:latin typeface="Trebuchet MS"/>
                <a:ea typeface="DejaVu Sans"/>
              </a:rPr>
              <a:t>CGI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Common Gateway Interface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aucun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à venir</a:t>
            </a:r>
            <a:endParaRPr b="0" lang="fr-FR" sz="1600" spc="-1" strike="noStrike">
              <a:latin typeface="Arial"/>
            </a:endParaRPr>
          </a:p>
          <a:p>
            <a:pPr algn="just">
              <a:lnSpc>
                <a:spcPct val="90000"/>
              </a:lnSpc>
              <a:spcBef>
                <a:spcPts val="717"/>
              </a:spcBef>
            </a:pPr>
            <a:r>
              <a:rPr b="0" lang="fr-FR" sz="1600" spc="-1" strike="noStrike">
                <a:solidFill>
                  <a:srgbClr val="ffffff"/>
                </a:solidFill>
                <a:latin typeface="Trebuchet MS"/>
                <a:ea typeface="DejaVu Sans"/>
              </a:rPr>
              <a:t>JSP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Java Server Pages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	</a:t>
            </a:r>
            <a:endParaRPr b="0" lang="fr-FR" sz="1600" spc="-1" strike="noStrike">
              <a:latin typeface="Arial"/>
            </a:endParaRPr>
          </a:p>
          <a:p>
            <a:pPr algn="just">
              <a:lnSpc>
                <a:spcPct val="90000"/>
              </a:lnSpc>
              <a:spcBef>
                <a:spcPts val="717"/>
              </a:spcBef>
            </a:pPr>
            <a:r>
              <a:rPr b="0" lang="fr-FR" sz="1600" spc="-1" strike="noStrike">
                <a:solidFill>
                  <a:srgbClr val="ffffff"/>
                </a:solidFill>
                <a:latin typeface="Trebuchet MS"/>
                <a:ea typeface="DejaVu Sans"/>
              </a:rPr>
              <a:t>Ruby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aucun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est sous licence ruby</a:t>
            </a:r>
            <a:endParaRPr b="0" lang="fr-FR" sz="1600" spc="-1" strike="noStrike">
              <a:latin typeface="Arial"/>
            </a:endParaRPr>
          </a:p>
          <a:p>
            <a:pPr algn="just">
              <a:lnSpc>
                <a:spcPct val="90000"/>
              </a:lnSpc>
              <a:spcBef>
                <a:spcPts val="717"/>
              </a:spcBef>
            </a:pPr>
            <a:r>
              <a:rPr b="0" lang="fr-FR" sz="1600" spc="-1" strike="noStrike">
                <a:solidFill>
                  <a:srgbClr val="ffffff"/>
                </a:solidFill>
                <a:latin typeface="Trebuchet MS"/>
                <a:ea typeface="DejaVu Sans"/>
              </a:rPr>
              <a:t>Python (langage)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aucun </a:t>
            </a:r>
            <a:r>
              <a:rPr b="0" lang="fr-FR" sz="1600" spc="-1" strike="noStrike">
                <a:solidFill>
                  <a:srgbClr val="ffffff"/>
                </a:solidFill>
                <a:latin typeface="Trebuchet MS"/>
                <a:ea typeface="DejaVu Sans"/>
              </a:rPr>
              <a:t>	</a:t>
            </a:r>
            <a:r>
              <a:rPr b="0" lang="fr-FR" sz="1600" spc="-1" strike="noStrike">
                <a:solidFill>
                  <a:srgbClr val="ffffff"/>
                </a:solidFill>
                <a:latin typeface="Trebuchet MS"/>
                <a:ea typeface="DejaVu Sans"/>
              </a:rPr>
              <a:t>Licence libre: Python</a:t>
            </a:r>
            <a:endParaRPr b="0" lang="fr-FR" sz="1600" spc="-1" strike="noStrike">
              <a:latin typeface="Arial"/>
            </a:endParaRPr>
          </a:p>
          <a:p>
            <a:pPr algn="just">
              <a:lnSpc>
                <a:spcPct val="90000"/>
              </a:lnSpc>
              <a:spcBef>
                <a:spcPts val="717"/>
              </a:spcBef>
            </a:pPr>
            <a:endParaRPr b="0" lang="fr-FR" sz="1600" spc="-1" strike="noStrike">
              <a:latin typeface="Arial"/>
            </a:endParaRPr>
          </a:p>
        </p:txBody>
      </p:sp>
      <p:sp>
        <p:nvSpPr>
          <p:cNvPr id="164" name="CustomShape 3"/>
          <p:cNvSpPr/>
          <p:nvPr/>
        </p:nvSpPr>
        <p:spPr>
          <a:xfrm>
            <a:off x="10734840" y="753120"/>
            <a:ext cx="1310760" cy="1004040"/>
          </a:xfrm>
          <a:prstGeom prst="rect">
            <a:avLst/>
          </a:prstGeom>
          <a:noFill/>
          <a:ln>
            <a:noFill/>
          </a:ln>
        </p:spPr>
        <p:style>
          <a:lnRef idx="0"/>
          <a:fillRef idx="0"/>
          <a:effectRef idx="0"/>
          <a:fontRef idx="minor"/>
        </p:style>
        <p:txBody>
          <a:bodyPr lIns="90000" rIns="90000" tIns="45000" bIns="45000"/>
          <a:p>
            <a:pPr>
              <a:lnSpc>
                <a:spcPct val="100000"/>
              </a:lnSpc>
            </a:pPr>
            <a:r>
              <a:rPr b="0" lang="fr-FR" sz="6000" spc="-1" strike="noStrike">
                <a:solidFill>
                  <a:srgbClr val="000000"/>
                </a:solidFill>
                <a:latin typeface="Trebuchet MS"/>
                <a:ea typeface="DejaVu Sans"/>
              </a:rPr>
              <a:t>I</a:t>
            </a:r>
            <a:endParaRPr b="0" lang="fr-FR" sz="6000" spc="-1" strike="noStrike">
              <a:latin typeface="Arial"/>
            </a:endParaRPr>
          </a:p>
        </p:txBody>
      </p:sp>
      <p:sp>
        <p:nvSpPr>
          <p:cNvPr id="165" name="CustomShape 4"/>
          <p:cNvSpPr/>
          <p:nvPr/>
        </p:nvSpPr>
        <p:spPr>
          <a:xfrm>
            <a:off x="680400" y="861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3.1. coté serveur</a:t>
            </a:r>
            <a:endParaRPr b="0" lang="fr-FR" sz="3600" spc="-1" strike="noStrike">
              <a:latin typeface="Arial"/>
            </a:endParaRPr>
          </a:p>
        </p:txBody>
      </p:sp>
      <p:pic>
        <p:nvPicPr>
          <p:cNvPr id="166" name="Image 3" descr=""/>
          <p:cNvPicPr/>
          <p:nvPr/>
        </p:nvPicPr>
        <p:blipFill>
          <a:blip r:embed="rId1"/>
          <a:stretch/>
        </p:blipFill>
        <p:spPr>
          <a:xfrm>
            <a:off x="2016000" y="4284000"/>
            <a:ext cx="8480880" cy="25300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67" name="CustomShape 1"/>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 Communications Web</a:t>
            </a:r>
            <a:endParaRPr b="0" lang="fr-FR" sz="3600" spc="-1" strike="noStrike">
              <a:latin typeface="Arial"/>
            </a:endParaRPr>
          </a:p>
          <a:p>
            <a:pPr>
              <a:lnSpc>
                <a:spcPct val="90000"/>
              </a:lnSpc>
            </a:pPr>
            <a:r>
              <a:rPr b="0" lang="fr-FR" sz="3600" spc="-1" strike="noStrike">
                <a:solidFill>
                  <a:srgbClr val="000000"/>
                </a:solidFill>
                <a:latin typeface="Trebuchet MS"/>
                <a:ea typeface="DejaVu Sans"/>
              </a:rPr>
              <a:t>3. Langage</a:t>
            </a:r>
            <a:endParaRPr b="0" lang="fr-FR" sz="3600" spc="-1" strike="noStrike">
              <a:latin typeface="Arial"/>
            </a:endParaRPr>
          </a:p>
        </p:txBody>
      </p:sp>
      <p:sp>
        <p:nvSpPr>
          <p:cNvPr id="168" name="CustomShape 2"/>
          <p:cNvSpPr/>
          <p:nvPr/>
        </p:nvSpPr>
        <p:spPr>
          <a:xfrm>
            <a:off x="680400" y="1976760"/>
            <a:ext cx="9613440" cy="3598200"/>
          </a:xfrm>
          <a:prstGeom prst="rect">
            <a:avLst/>
          </a:prstGeom>
          <a:noFill/>
          <a:ln>
            <a:noFill/>
          </a:ln>
        </p:spPr>
        <p:style>
          <a:lnRef idx="0"/>
          <a:fillRef idx="0"/>
          <a:effectRef idx="0"/>
          <a:fontRef idx="minor"/>
        </p:style>
        <p:txBody>
          <a:bodyPr lIns="90000" rIns="90000" tIns="45000" bIns="45000"/>
          <a:p>
            <a:pPr algn="just">
              <a:lnSpc>
                <a:spcPct val="90000"/>
              </a:lnSpc>
              <a:spcBef>
                <a:spcPts val="717"/>
              </a:spcBef>
            </a:pPr>
            <a:r>
              <a:rPr b="0" lang="fr-FR" sz="2400" spc="-1" strike="noStrike">
                <a:solidFill>
                  <a:srgbClr val="ffffff"/>
                </a:solidFill>
                <a:latin typeface="Arial"/>
                <a:ea typeface="Noto Sans CJK SC"/>
              </a:rPr>
              <a:t>Le client side scripting (script côté client) fait en général référence à des programmes dans un contexte web qui s'exécutent côté client navigateur web, par opposition aux scripts server side s'exécutant côté serveur serveur Web.</a:t>
            </a:r>
            <a:endParaRPr b="0" lang="fr-FR" sz="2400" spc="-1" strike="noStrike">
              <a:latin typeface="Arial"/>
            </a:endParaRPr>
          </a:p>
        </p:txBody>
      </p:sp>
      <p:sp>
        <p:nvSpPr>
          <p:cNvPr id="169" name="CustomShape 3"/>
          <p:cNvSpPr/>
          <p:nvPr/>
        </p:nvSpPr>
        <p:spPr>
          <a:xfrm>
            <a:off x="10734840" y="753120"/>
            <a:ext cx="1310760" cy="1004040"/>
          </a:xfrm>
          <a:prstGeom prst="rect">
            <a:avLst/>
          </a:prstGeom>
          <a:noFill/>
          <a:ln>
            <a:noFill/>
          </a:ln>
        </p:spPr>
        <p:style>
          <a:lnRef idx="0"/>
          <a:fillRef idx="0"/>
          <a:effectRef idx="0"/>
          <a:fontRef idx="minor"/>
        </p:style>
        <p:txBody>
          <a:bodyPr lIns="90000" rIns="90000" tIns="45000" bIns="45000"/>
          <a:p>
            <a:pPr>
              <a:lnSpc>
                <a:spcPct val="100000"/>
              </a:lnSpc>
            </a:pPr>
            <a:r>
              <a:rPr b="0" lang="fr-FR" sz="6000" spc="-1" strike="noStrike">
                <a:solidFill>
                  <a:srgbClr val="000000"/>
                </a:solidFill>
                <a:latin typeface="Trebuchet MS"/>
                <a:ea typeface="DejaVu Sans"/>
              </a:rPr>
              <a:t>I</a:t>
            </a:r>
            <a:endParaRPr b="0" lang="fr-FR" sz="6000" spc="-1" strike="noStrike">
              <a:latin typeface="Arial"/>
            </a:endParaRPr>
          </a:p>
        </p:txBody>
      </p:sp>
      <p:sp>
        <p:nvSpPr>
          <p:cNvPr id="170" name="CustomShape 4"/>
          <p:cNvSpPr/>
          <p:nvPr/>
        </p:nvSpPr>
        <p:spPr>
          <a:xfrm>
            <a:off x="680400" y="861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3.2. coté client</a:t>
            </a:r>
            <a:endParaRPr b="0" lang="fr-FR" sz="3600" spc="-1" strike="noStrike">
              <a:latin typeface="Arial"/>
            </a:endParaRPr>
          </a:p>
        </p:txBody>
      </p:sp>
      <p:pic>
        <p:nvPicPr>
          <p:cNvPr id="171" name="" descr=""/>
          <p:cNvPicPr/>
          <p:nvPr/>
        </p:nvPicPr>
        <p:blipFill>
          <a:blip r:embed="rId1"/>
          <a:stretch/>
        </p:blipFill>
        <p:spPr>
          <a:xfrm>
            <a:off x="1656000" y="3885120"/>
            <a:ext cx="9106560" cy="28825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72" name="CustomShape 1"/>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 Communications Web</a:t>
            </a:r>
            <a:endParaRPr b="0" lang="fr-FR" sz="3600" spc="-1" strike="noStrike">
              <a:latin typeface="Arial"/>
            </a:endParaRPr>
          </a:p>
          <a:p>
            <a:pPr>
              <a:lnSpc>
                <a:spcPct val="90000"/>
              </a:lnSpc>
            </a:pPr>
            <a:r>
              <a:rPr b="0" lang="fr-FR" sz="3600" spc="-1" strike="noStrike">
                <a:solidFill>
                  <a:srgbClr val="000000"/>
                </a:solidFill>
                <a:latin typeface="Trebuchet MS"/>
                <a:ea typeface="DejaVu Sans"/>
              </a:rPr>
              <a:t>3. Langage</a:t>
            </a:r>
            <a:endParaRPr b="0" lang="fr-FR" sz="3600" spc="-1" strike="noStrike">
              <a:latin typeface="Arial"/>
            </a:endParaRPr>
          </a:p>
        </p:txBody>
      </p:sp>
      <p:sp>
        <p:nvSpPr>
          <p:cNvPr id="173" name="CustomShape 2"/>
          <p:cNvSpPr/>
          <p:nvPr/>
        </p:nvSpPr>
        <p:spPr>
          <a:xfrm>
            <a:off x="680400" y="1976760"/>
            <a:ext cx="9613440" cy="3598200"/>
          </a:xfrm>
          <a:prstGeom prst="rect">
            <a:avLst/>
          </a:prstGeom>
          <a:noFill/>
          <a:ln>
            <a:noFill/>
          </a:ln>
        </p:spPr>
        <p:style>
          <a:lnRef idx="0"/>
          <a:fillRef idx="0"/>
          <a:effectRef idx="0"/>
          <a:fontRef idx="minor"/>
        </p:style>
        <p:txBody>
          <a:bodyPr lIns="90000" rIns="90000" tIns="45000" bIns="45000"/>
          <a:p>
            <a:pPr algn="just">
              <a:lnSpc>
                <a:spcPct val="90000"/>
              </a:lnSpc>
              <a:spcBef>
                <a:spcPts val="717"/>
              </a:spcBef>
            </a:pPr>
            <a:r>
              <a:rPr b="0" lang="fr-FR" sz="2400" spc="-1" strike="noStrike">
                <a:solidFill>
                  <a:srgbClr val="ffffff"/>
                </a:solidFill>
                <a:latin typeface="Arial"/>
                <a:ea typeface="Noto Sans CJK SC"/>
              </a:rPr>
              <a:t>Le client side scripting (script côté client) fait en général référence à des programmes dans un contexte web qui s'exécutent côté client navigateur web, par opposition aux scripts server side s'exécutant côté serveur serveur Web.</a:t>
            </a:r>
            <a:endParaRPr b="0" lang="fr-FR" sz="2400" spc="-1" strike="noStrike">
              <a:latin typeface="Arial"/>
            </a:endParaRPr>
          </a:p>
        </p:txBody>
      </p:sp>
      <p:sp>
        <p:nvSpPr>
          <p:cNvPr id="174" name="CustomShape 3"/>
          <p:cNvSpPr/>
          <p:nvPr/>
        </p:nvSpPr>
        <p:spPr>
          <a:xfrm>
            <a:off x="10734840" y="753120"/>
            <a:ext cx="1310760" cy="1004040"/>
          </a:xfrm>
          <a:prstGeom prst="rect">
            <a:avLst/>
          </a:prstGeom>
          <a:noFill/>
          <a:ln>
            <a:noFill/>
          </a:ln>
        </p:spPr>
        <p:style>
          <a:lnRef idx="0"/>
          <a:fillRef idx="0"/>
          <a:effectRef idx="0"/>
          <a:fontRef idx="minor"/>
        </p:style>
        <p:txBody>
          <a:bodyPr lIns="90000" rIns="90000" tIns="45000" bIns="45000"/>
          <a:p>
            <a:pPr>
              <a:lnSpc>
                <a:spcPct val="100000"/>
              </a:lnSpc>
            </a:pPr>
            <a:r>
              <a:rPr b="0" lang="fr-FR" sz="6000" spc="-1" strike="noStrike">
                <a:solidFill>
                  <a:srgbClr val="000000"/>
                </a:solidFill>
                <a:latin typeface="Trebuchet MS"/>
                <a:ea typeface="DejaVu Sans"/>
              </a:rPr>
              <a:t>I</a:t>
            </a:r>
            <a:endParaRPr b="0" lang="fr-FR" sz="6000" spc="-1" strike="noStrike">
              <a:latin typeface="Arial"/>
            </a:endParaRPr>
          </a:p>
        </p:txBody>
      </p:sp>
      <p:sp>
        <p:nvSpPr>
          <p:cNvPr id="175" name="CustomShape 4"/>
          <p:cNvSpPr/>
          <p:nvPr/>
        </p:nvSpPr>
        <p:spPr>
          <a:xfrm>
            <a:off x="680400" y="861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3.2. coté client</a:t>
            </a:r>
            <a:endParaRPr b="0" lang="fr-FR" sz="3600" spc="-1" strike="noStrike">
              <a:latin typeface="Arial"/>
            </a:endParaRPr>
          </a:p>
        </p:txBody>
      </p:sp>
      <p:pic>
        <p:nvPicPr>
          <p:cNvPr id="176" name="" descr=""/>
          <p:cNvPicPr/>
          <p:nvPr/>
        </p:nvPicPr>
        <p:blipFill>
          <a:blip r:embed="rId1"/>
          <a:stretch/>
        </p:blipFill>
        <p:spPr>
          <a:xfrm>
            <a:off x="3341880" y="3816000"/>
            <a:ext cx="5225760" cy="30006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77"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Fondamentaux PHP</a:t>
            </a:r>
            <a:endParaRPr b="0" lang="fr-FR" sz="3600" spc="-1" strike="noStrike">
              <a:latin typeface="Arial"/>
            </a:endParaRPr>
          </a:p>
        </p:txBody>
      </p:sp>
      <p:sp>
        <p:nvSpPr>
          <p:cNvPr id="178"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marL="432000" indent="-323280">
              <a:lnSpc>
                <a:spcPct val="90000"/>
              </a:lnSpc>
              <a:spcBef>
                <a:spcPts val="1001"/>
              </a:spcBef>
              <a:buClr>
                <a:srgbClr val="000000"/>
              </a:buClr>
              <a:buFont typeface="StarSymbol"/>
              <a:buAutoNum type="arabicPeriod"/>
            </a:pPr>
            <a:r>
              <a:rPr b="0" lang="fr-FR" sz="3200" spc="-1" strike="noStrike">
                <a:solidFill>
                  <a:srgbClr val="ffffff"/>
                </a:solidFill>
                <a:latin typeface="Trebuchet MS"/>
                <a:ea typeface="DejaVu Sans"/>
              </a:rPr>
              <a:t>Variables</a:t>
            </a:r>
            <a:endParaRPr b="0" lang="fr-FR" sz="3200" spc="-1" strike="noStrike">
              <a:latin typeface="Arial"/>
            </a:endParaRPr>
          </a:p>
          <a:p>
            <a:pPr marL="432000" indent="-323280">
              <a:lnSpc>
                <a:spcPct val="90000"/>
              </a:lnSpc>
              <a:spcBef>
                <a:spcPts val="1001"/>
              </a:spcBef>
              <a:buClr>
                <a:srgbClr val="000000"/>
              </a:buClr>
              <a:buFont typeface="StarSymbol"/>
              <a:buAutoNum type="arabicPeriod"/>
            </a:pPr>
            <a:r>
              <a:rPr b="0" lang="fr-FR" sz="3200" spc="-1" strike="noStrike">
                <a:solidFill>
                  <a:srgbClr val="ffffff"/>
                </a:solidFill>
                <a:latin typeface="Trebuchet MS"/>
                <a:ea typeface="DejaVu Sans"/>
              </a:rPr>
              <a:t>Constantes</a:t>
            </a:r>
            <a:endParaRPr b="0" lang="fr-FR" sz="3200" spc="-1" strike="noStrike">
              <a:latin typeface="Arial"/>
            </a:endParaRPr>
          </a:p>
          <a:p>
            <a:pPr marL="432000" indent="-323280">
              <a:lnSpc>
                <a:spcPct val="90000"/>
              </a:lnSpc>
              <a:spcBef>
                <a:spcPts val="1001"/>
              </a:spcBef>
              <a:buClr>
                <a:srgbClr val="000000"/>
              </a:buClr>
              <a:buFont typeface="StarSymbol"/>
              <a:buAutoNum type="arabicPeriod"/>
            </a:pPr>
            <a:r>
              <a:rPr b="0" lang="fr-FR" sz="3200" spc="-1" strike="noStrike">
                <a:solidFill>
                  <a:srgbClr val="ffffff"/>
                </a:solidFill>
                <a:latin typeface="Trebuchet MS"/>
                <a:ea typeface="DejaVu Sans"/>
              </a:rPr>
              <a:t>Structures conditionnelles</a:t>
            </a:r>
            <a:endParaRPr b="0" lang="fr-FR" sz="3200" spc="-1" strike="noStrike">
              <a:latin typeface="Arial"/>
            </a:endParaRPr>
          </a:p>
          <a:p>
            <a:pPr marL="432000" indent="-323280">
              <a:lnSpc>
                <a:spcPct val="90000"/>
              </a:lnSpc>
              <a:spcBef>
                <a:spcPts val="1001"/>
              </a:spcBef>
              <a:buClr>
                <a:srgbClr val="000000"/>
              </a:buClr>
              <a:buFont typeface="StarSymbol"/>
              <a:buAutoNum type="arabicPeriod"/>
            </a:pPr>
            <a:r>
              <a:rPr b="0" lang="fr-FR" sz="3200" spc="-1" strike="noStrike">
                <a:solidFill>
                  <a:srgbClr val="ffffff"/>
                </a:solidFill>
                <a:latin typeface="Trebuchet MS"/>
                <a:ea typeface="DejaVu Sans"/>
              </a:rPr>
              <a:t>Structures internes</a:t>
            </a:r>
            <a:endParaRPr b="0" lang="fr-FR" sz="3200" spc="-1" strike="noStrike">
              <a:latin typeface="Arial"/>
            </a:endParaRPr>
          </a:p>
          <a:p>
            <a:pPr>
              <a:lnSpc>
                <a:spcPct val="90000"/>
              </a:lnSpc>
              <a:spcBef>
                <a:spcPts val="1001"/>
              </a:spcBef>
            </a:pPr>
            <a:endParaRPr b="0" lang="fr-FR" sz="3200" spc="-1" strike="noStrike">
              <a:latin typeface="Arial"/>
            </a:endParaRPr>
          </a:p>
        </p:txBody>
      </p:sp>
      <p:sp>
        <p:nvSpPr>
          <p:cNvPr id="179"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II</a:t>
            </a:r>
            <a:endParaRPr b="0" lang="fr-FR" sz="4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80" name="CustomShape 1"/>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marL="432000" indent="-323280">
              <a:lnSpc>
                <a:spcPct val="90000"/>
              </a:lnSpc>
              <a:spcBef>
                <a:spcPts val="1001"/>
              </a:spcBef>
              <a:buClr>
                <a:srgbClr val="000000"/>
              </a:buClr>
              <a:buFont typeface="StarSymbol"/>
              <a:buAutoNum type="arabicPeriod"/>
            </a:pPr>
            <a:r>
              <a:rPr b="0" lang="fr-FR" sz="1800" spc="-1" strike="noStrike">
                <a:solidFill>
                  <a:srgbClr val="ffffff"/>
                </a:solidFill>
                <a:latin typeface="Comic Sans MS"/>
                <a:ea typeface="DejaVu Sans"/>
              </a:rPr>
              <a:t>Les noms de variables :</a:t>
            </a:r>
            <a:br/>
            <a:r>
              <a:rPr b="0" lang="fr-FR" sz="1800" spc="-1" strike="noStrike">
                <a:solidFill>
                  <a:srgbClr val="ffffff"/>
                </a:solidFill>
                <a:latin typeface="Comic Sans MS"/>
                <a:ea typeface="DejaVu Sans"/>
              </a:rPr>
              <a:t>- commencent par $ suivi de lettres min-maj, chiffres, _ </a:t>
            </a:r>
            <a:br/>
            <a:r>
              <a:rPr b="0" lang="fr-FR" sz="1800" spc="-1" strike="noStrike">
                <a:solidFill>
                  <a:srgbClr val="ffffff"/>
                </a:solidFill>
                <a:latin typeface="Comic Sans MS"/>
                <a:ea typeface="DejaVu Sans"/>
              </a:rPr>
              <a:t>- sont sensibles à la casse</a:t>
            </a:r>
            <a:br/>
            <a:r>
              <a:rPr b="0" lang="fr-FR" sz="1800" spc="-1" strike="noStrike">
                <a:solidFill>
                  <a:srgbClr val="ffffff"/>
                </a:solidFill>
                <a:latin typeface="Comic Sans MS"/>
                <a:ea typeface="DejaVu Sans"/>
              </a:rPr>
              <a:t>- ne sont pas déclarées</a:t>
            </a:r>
            <a:endParaRPr b="0" lang="fr-FR" sz="1800" spc="-1" strike="noStrike">
              <a:latin typeface="Arial"/>
            </a:endParaRPr>
          </a:p>
          <a:p>
            <a:pPr marL="609480" indent="-608760">
              <a:lnSpc>
                <a:spcPct val="90000"/>
              </a:lnSpc>
              <a:spcBef>
                <a:spcPts val="448"/>
              </a:spcBef>
            </a:pPr>
            <a:r>
              <a:rPr b="0" lang="fr-FR" sz="1800" spc="-1" strike="noStrike">
                <a:solidFill>
                  <a:srgbClr val="ffffff"/>
                </a:solidFill>
                <a:latin typeface="Comic Sans MS"/>
                <a:ea typeface="DejaVu Sans"/>
              </a:rPr>
              <a:t>On peut créer des variables n’importe où. La déclaration des variables</a:t>
            </a:r>
            <a:endParaRPr b="0" lang="fr-FR" sz="1800" spc="-1" strike="noStrike">
              <a:latin typeface="Arial"/>
            </a:endParaRPr>
          </a:p>
          <a:p>
            <a:pPr marL="609480" indent="-608760">
              <a:lnSpc>
                <a:spcPct val="90000"/>
              </a:lnSpc>
              <a:spcBef>
                <a:spcPts val="448"/>
              </a:spcBef>
            </a:pPr>
            <a:r>
              <a:rPr b="0" lang="fr-FR" sz="1800" spc="-1" strike="noStrike">
                <a:solidFill>
                  <a:srgbClr val="ffffff"/>
                </a:solidFill>
                <a:latin typeface="Comic Sans MS"/>
                <a:ea typeface="DejaVu Sans"/>
              </a:rPr>
              <a:t>n’est pas obligatoire. </a:t>
            </a:r>
            <a:endParaRPr b="0" lang="fr-FR" sz="1800" spc="-1" strike="noStrike">
              <a:latin typeface="Arial"/>
            </a:endParaRPr>
          </a:p>
          <a:p>
            <a:pPr marL="609480" indent="-608760">
              <a:lnSpc>
                <a:spcPct val="90000"/>
              </a:lnSpc>
              <a:spcBef>
                <a:spcPts val="448"/>
              </a:spcBef>
            </a:pPr>
            <a:r>
              <a:rPr b="0" lang="fr-FR" sz="1800" spc="-1" strike="noStrike">
                <a:solidFill>
                  <a:srgbClr val="ffffff"/>
                </a:solidFill>
                <a:latin typeface="Comic Sans MS"/>
                <a:ea typeface="DejaVu Sans"/>
              </a:rPr>
              <a:t>L’initialisation des variables n’est pas obligatoire.</a:t>
            </a:r>
            <a:endParaRPr b="0" lang="fr-FR" sz="1800" spc="-1" strike="noStrike">
              <a:latin typeface="Arial"/>
            </a:endParaRPr>
          </a:p>
          <a:p>
            <a:pPr marL="609480" indent="-608760">
              <a:lnSpc>
                <a:spcPct val="90000"/>
              </a:lnSpc>
              <a:spcBef>
                <a:spcPts val="448"/>
              </a:spcBef>
            </a:pPr>
            <a:endParaRPr b="0" lang="fr-FR" sz="1800" spc="-1" strike="noStrike">
              <a:latin typeface="Arial"/>
            </a:endParaRPr>
          </a:p>
          <a:p>
            <a:pPr marL="609480" indent="-608760">
              <a:lnSpc>
                <a:spcPct val="90000"/>
              </a:lnSpc>
              <a:spcBef>
                <a:spcPts val="448"/>
              </a:spcBef>
            </a:pPr>
            <a:r>
              <a:rPr b="0" lang="fr-FR" sz="1800" spc="-1" strike="noStrike">
                <a:solidFill>
                  <a:srgbClr val="000000"/>
                </a:solidFill>
                <a:latin typeface="Comic Sans MS"/>
                <a:ea typeface="DejaVu Sans"/>
              </a:rPr>
              <a:t>&lt;?php</a:t>
            </a:r>
            <a:endParaRPr b="0" lang="fr-FR" sz="1800" spc="-1" strike="noStrike">
              <a:latin typeface="Arial"/>
            </a:endParaRPr>
          </a:p>
          <a:p>
            <a:pPr marL="609480" indent="-608760">
              <a:lnSpc>
                <a:spcPct val="90000"/>
              </a:lnSpc>
              <a:spcBef>
                <a:spcPts val="448"/>
              </a:spcBef>
            </a:pPr>
            <a:r>
              <a:rPr b="0" lang="fr-FR" sz="1800" spc="-1" strike="noStrike">
                <a:solidFill>
                  <a:srgbClr val="000000"/>
                </a:solidFill>
                <a:latin typeface="Comic Sans MS"/>
                <a:ea typeface="DejaVu Sans"/>
              </a:rPr>
              <a:t>$a = 1;</a:t>
            </a:r>
            <a:endParaRPr b="0" lang="fr-FR" sz="1800" spc="-1" strike="noStrike">
              <a:latin typeface="Arial"/>
            </a:endParaRPr>
          </a:p>
          <a:p>
            <a:pPr marL="609480" indent="-608760">
              <a:lnSpc>
                <a:spcPct val="90000"/>
              </a:lnSpc>
              <a:spcBef>
                <a:spcPts val="448"/>
              </a:spcBef>
            </a:pPr>
            <a:r>
              <a:rPr b="0" lang="fr-FR" sz="1800" spc="-1" strike="noStrike">
                <a:solidFill>
                  <a:srgbClr val="000000"/>
                </a:solidFill>
                <a:latin typeface="Comic Sans MS"/>
                <a:ea typeface="DejaVu Sans"/>
              </a:rPr>
              <a:t>$b = $a + 5;</a:t>
            </a:r>
            <a:endParaRPr b="0" lang="fr-FR" sz="1800" spc="-1" strike="noStrike">
              <a:latin typeface="Arial"/>
            </a:endParaRPr>
          </a:p>
          <a:p>
            <a:pPr marL="609480" indent="-608760">
              <a:lnSpc>
                <a:spcPct val="90000"/>
              </a:lnSpc>
              <a:spcBef>
                <a:spcPts val="448"/>
              </a:spcBef>
            </a:pPr>
            <a:r>
              <a:rPr b="0" lang="fr-FR" sz="1800" spc="-1" strike="noStrike">
                <a:solidFill>
                  <a:srgbClr val="000000"/>
                </a:solidFill>
                <a:latin typeface="Comic Sans MS"/>
                <a:ea typeface="DejaVu Sans"/>
              </a:rPr>
              <a:t>$c = "hello ";</a:t>
            </a:r>
            <a:endParaRPr b="0" lang="fr-FR" sz="1800" spc="-1" strike="noStrike">
              <a:latin typeface="Arial"/>
            </a:endParaRPr>
          </a:p>
          <a:p>
            <a:pPr marL="609480" indent="-608760">
              <a:lnSpc>
                <a:spcPct val="90000"/>
              </a:lnSpc>
              <a:spcBef>
                <a:spcPts val="448"/>
              </a:spcBef>
            </a:pPr>
            <a:r>
              <a:rPr b="0" lang="fr-FR" sz="1800" spc="-1" strike="noStrike">
                <a:solidFill>
                  <a:srgbClr val="000000"/>
                </a:solidFill>
                <a:latin typeface="Comic Sans MS"/>
                <a:ea typeface="DejaVu Sans"/>
              </a:rPr>
              <a:t>$c = $b = $a = 1;</a:t>
            </a:r>
            <a:endParaRPr b="0" lang="fr-FR" sz="1800" spc="-1" strike="noStrike">
              <a:latin typeface="Arial"/>
            </a:endParaRPr>
          </a:p>
          <a:p>
            <a:pPr marL="609480" indent="-608760">
              <a:lnSpc>
                <a:spcPct val="90000"/>
              </a:lnSpc>
              <a:spcBef>
                <a:spcPts val="448"/>
              </a:spcBef>
            </a:pPr>
            <a:r>
              <a:rPr b="0" lang="fr-FR" sz="1800" spc="-1" strike="noStrike">
                <a:solidFill>
                  <a:srgbClr val="000000"/>
                </a:solidFill>
                <a:latin typeface="Comic Sans MS"/>
                <a:ea typeface="DejaVu Sans"/>
              </a:rPr>
              <a:t>?&gt;</a:t>
            </a:r>
            <a:endParaRPr b="0" lang="fr-FR" sz="1800" spc="-1" strike="noStrike">
              <a:latin typeface="Arial"/>
            </a:endParaRPr>
          </a:p>
          <a:p>
            <a:pPr marL="609480" indent="-608760">
              <a:lnSpc>
                <a:spcPct val="90000"/>
              </a:lnSpc>
              <a:spcBef>
                <a:spcPts val="499"/>
              </a:spcBef>
            </a:pPr>
            <a:endParaRPr b="0" lang="fr-FR" sz="1800" spc="-1" strike="noStrike">
              <a:latin typeface="Arial"/>
            </a:endParaRPr>
          </a:p>
          <a:p>
            <a:pPr marL="609480" indent="-608760">
              <a:lnSpc>
                <a:spcPct val="90000"/>
              </a:lnSpc>
              <a:spcBef>
                <a:spcPts val="499"/>
              </a:spcBef>
            </a:pPr>
            <a:endParaRPr b="0" lang="fr-FR" sz="1800" spc="-1" strike="noStrike">
              <a:latin typeface="Arial"/>
            </a:endParaRPr>
          </a:p>
          <a:p>
            <a:pPr marL="609480" indent="-608760">
              <a:lnSpc>
                <a:spcPct val="90000"/>
              </a:lnSpc>
              <a:spcBef>
                <a:spcPts val="1001"/>
              </a:spcBef>
            </a:pPr>
            <a:endParaRPr b="0" lang="fr-FR" sz="1800" spc="-1" strike="noStrike">
              <a:latin typeface="Arial"/>
            </a:endParaRPr>
          </a:p>
        </p:txBody>
      </p:sp>
      <p:sp>
        <p:nvSpPr>
          <p:cNvPr id="181" name="CustomShape 2"/>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200" spc="-1" strike="noStrike">
                <a:solidFill>
                  <a:srgbClr val="000000"/>
                </a:solidFill>
                <a:latin typeface="Trebuchet MS"/>
                <a:ea typeface="DejaVu Sans"/>
              </a:rPr>
              <a:t>1. Variables</a:t>
            </a:r>
            <a:endParaRPr b="0" lang="fr-FR" sz="3200" spc="-1" strike="noStrike">
              <a:latin typeface="Arial"/>
            </a:endParaRPr>
          </a:p>
        </p:txBody>
      </p:sp>
      <p:sp>
        <p:nvSpPr>
          <p:cNvPr id="182"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II</a:t>
            </a:r>
            <a:endParaRPr b="0" lang="fr-FR" sz="4400" spc="-1" strike="noStrike">
              <a:latin typeface="Arial"/>
            </a:endParaRPr>
          </a:p>
        </p:txBody>
      </p:sp>
      <p:sp>
        <p:nvSpPr>
          <p:cNvPr id="183" name="CustomShape 4"/>
          <p:cNvSpPr/>
          <p:nvPr/>
        </p:nvSpPr>
        <p:spPr>
          <a:xfrm>
            <a:off x="680400" y="-218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p:txBody>
      </p:sp>
      <p:sp>
        <p:nvSpPr>
          <p:cNvPr id="184" name="CustomShape 5"/>
          <p:cNvSpPr/>
          <p:nvPr/>
        </p:nvSpPr>
        <p:spPr>
          <a:xfrm>
            <a:off x="357480" y="4143240"/>
            <a:ext cx="2571480" cy="1806120"/>
          </a:xfrm>
          <a:custGeom>
            <a:avLst/>
            <a:gdLst/>
            <a:ahLst/>
            <a:rect l="l" t="t" r="r" b="b"/>
            <a:pathLst>
              <a:path w="7146" h="5021">
                <a:moveTo>
                  <a:pt x="836" y="0"/>
                </a:moveTo>
                <a:cubicBezTo>
                  <a:pt x="418" y="0"/>
                  <a:pt x="0" y="418"/>
                  <a:pt x="0" y="836"/>
                </a:cubicBezTo>
                <a:lnTo>
                  <a:pt x="0" y="4183"/>
                </a:lnTo>
                <a:cubicBezTo>
                  <a:pt x="0" y="4601"/>
                  <a:pt x="418" y="5020"/>
                  <a:pt x="836" y="5020"/>
                </a:cubicBezTo>
                <a:lnTo>
                  <a:pt x="6308" y="5020"/>
                </a:lnTo>
                <a:cubicBezTo>
                  <a:pt x="6726" y="5020"/>
                  <a:pt x="7145" y="4601"/>
                  <a:pt x="7145" y="4183"/>
                </a:cubicBezTo>
                <a:lnTo>
                  <a:pt x="7145" y="836"/>
                </a:lnTo>
                <a:cubicBezTo>
                  <a:pt x="7145" y="418"/>
                  <a:pt x="6726" y="0"/>
                  <a:pt x="6308" y="0"/>
                </a:cubicBezTo>
                <a:lnTo>
                  <a:pt x="836" y="0"/>
                </a:lnTo>
              </a:path>
            </a:pathLst>
          </a:custGeom>
          <a:noFill/>
          <a:ln w="25560">
            <a:solidFill>
              <a:srgbClr val="89a4a7"/>
            </a:solidFill>
            <a:miter/>
          </a:ln>
        </p:spPr>
        <p:style>
          <a:lnRef idx="0"/>
          <a:fillRef idx="0"/>
          <a:effectRef idx="0"/>
          <a:fontRef idx="minor"/>
        </p:style>
      </p:sp>
      <p:pic>
        <p:nvPicPr>
          <p:cNvPr id="185" name="Image 5" descr=""/>
          <p:cNvPicPr/>
          <p:nvPr/>
        </p:nvPicPr>
        <p:blipFill>
          <a:blip r:embed="rId1"/>
          <a:stretch/>
        </p:blipFill>
        <p:spPr>
          <a:xfrm>
            <a:off x="5544000" y="4032000"/>
            <a:ext cx="4895640" cy="25560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86" name="CustomShape 1"/>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fr-FR" sz="2400" spc="-1" strike="noStrike">
                <a:solidFill>
                  <a:srgbClr val="ffffff"/>
                </a:solidFill>
                <a:latin typeface="Trebuchet MS"/>
                <a:ea typeface="DejaVu Sans"/>
              </a:rPr>
              <a:t>La fonction </a:t>
            </a:r>
            <a:r>
              <a:rPr b="1" lang="fr-FR" sz="2400" spc="-1" strike="noStrike">
                <a:solidFill>
                  <a:srgbClr val="ffffff"/>
                </a:solidFill>
                <a:latin typeface="Trebuchet MS"/>
                <a:ea typeface="DejaVu Sans"/>
              </a:rPr>
              <a:t>define</a:t>
            </a:r>
            <a:r>
              <a:rPr b="0" lang="fr-FR" sz="2400" spc="-1" strike="noStrike">
                <a:solidFill>
                  <a:srgbClr val="ffffff"/>
                </a:solidFill>
                <a:latin typeface="Trebuchet MS"/>
                <a:ea typeface="DejaVu Sans"/>
              </a:rPr>
              <a:t> permet de définir une constante.</a:t>
            </a:r>
            <a:endParaRPr b="0" lang="fr-FR" sz="2400" spc="-1" strike="noStrike">
              <a:latin typeface="Arial"/>
            </a:endParaRPr>
          </a:p>
          <a:p>
            <a:pPr>
              <a:lnSpc>
                <a:spcPct val="90000"/>
              </a:lnSpc>
              <a:spcBef>
                <a:spcPts val="1001"/>
              </a:spcBef>
            </a:pPr>
            <a:r>
              <a:rPr b="0" lang="fr-FR" sz="2400" spc="-1" strike="noStrike">
                <a:solidFill>
                  <a:srgbClr val="ffffff"/>
                </a:solidFill>
                <a:latin typeface="Trebuchet MS"/>
                <a:ea typeface="DejaVu Sans"/>
              </a:rPr>
              <a:t>Une constante est une zone mémoire identifiée par un nom qui contient une valeur initiale mais non modifiable dans le programme.</a:t>
            </a:r>
            <a:endParaRPr b="0" lang="fr-FR" sz="2400" spc="-1" strike="noStrike">
              <a:latin typeface="Arial"/>
            </a:endParaRPr>
          </a:p>
          <a:p>
            <a:pPr>
              <a:lnSpc>
                <a:spcPct val="90000"/>
              </a:lnSpc>
              <a:spcBef>
                <a:spcPts val="1001"/>
              </a:spcBef>
            </a:pPr>
            <a:r>
              <a:rPr b="0" lang="fr-FR" sz="2400" spc="-1" strike="noStrike">
                <a:solidFill>
                  <a:srgbClr val="ffffff"/>
                </a:solidFill>
                <a:latin typeface="Trebuchet MS"/>
                <a:ea typeface="DejaVu Sans"/>
              </a:rPr>
              <a:t>Le nom d’une constante ne doit pas commencer par un $ car ce préfixe est réservé au nom des variables. </a:t>
            </a:r>
            <a:br/>
            <a:endParaRPr b="0" lang="fr-FR" sz="2400" spc="-1" strike="noStrike">
              <a:latin typeface="Arial"/>
            </a:endParaRPr>
          </a:p>
        </p:txBody>
      </p:sp>
      <p:sp>
        <p:nvSpPr>
          <p:cNvPr id="187" name="CustomShape 2"/>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200" spc="-1" strike="noStrike">
                <a:solidFill>
                  <a:srgbClr val="000000"/>
                </a:solidFill>
                <a:latin typeface="Trebuchet MS"/>
                <a:ea typeface="DejaVu Sans"/>
              </a:rPr>
              <a:t>2. Constantes</a:t>
            </a:r>
            <a:endParaRPr b="0" lang="fr-FR" sz="3200" spc="-1" strike="noStrike">
              <a:latin typeface="Arial"/>
            </a:endParaRPr>
          </a:p>
        </p:txBody>
      </p:sp>
      <p:sp>
        <p:nvSpPr>
          <p:cNvPr id="188"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II</a:t>
            </a:r>
            <a:endParaRPr b="0" lang="fr-FR" sz="4400" spc="-1" strike="noStrike">
              <a:latin typeface="Arial"/>
            </a:endParaRPr>
          </a:p>
        </p:txBody>
      </p:sp>
      <p:sp>
        <p:nvSpPr>
          <p:cNvPr id="189" name="CustomShape 4"/>
          <p:cNvSpPr/>
          <p:nvPr/>
        </p:nvSpPr>
        <p:spPr>
          <a:xfrm>
            <a:off x="680400" y="-218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p:txBody>
      </p:sp>
      <p:pic>
        <p:nvPicPr>
          <p:cNvPr id="190" name="Image 5" descr=""/>
          <p:cNvPicPr/>
          <p:nvPr/>
        </p:nvPicPr>
        <p:blipFill>
          <a:blip r:embed="rId1"/>
          <a:stretch/>
        </p:blipFill>
        <p:spPr>
          <a:xfrm>
            <a:off x="5571360" y="4392360"/>
            <a:ext cx="4796280" cy="2303280"/>
          </a:xfrm>
          <a:prstGeom prst="rect">
            <a:avLst/>
          </a:prstGeom>
          <a:ln>
            <a:noFill/>
          </a:ln>
        </p:spPr>
      </p:pic>
      <p:sp>
        <p:nvSpPr>
          <p:cNvPr id="191" name="CustomShape 5"/>
          <p:cNvSpPr/>
          <p:nvPr/>
        </p:nvSpPr>
        <p:spPr>
          <a:xfrm>
            <a:off x="388800" y="4938840"/>
            <a:ext cx="5099760" cy="1151640"/>
          </a:xfrm>
          <a:prstGeom prst="rect">
            <a:avLst/>
          </a:prstGeom>
          <a:noFill/>
          <a:ln>
            <a:noFill/>
          </a:ln>
        </p:spPr>
        <p:style>
          <a:lnRef idx="0"/>
          <a:fillRef idx="0"/>
          <a:effectRef idx="0"/>
          <a:fontRef idx="minor"/>
        </p:style>
        <p:txBody>
          <a:bodyPr lIns="90000" rIns="90000" tIns="45000" bIns="45000"/>
          <a:p>
            <a:pPr>
              <a:lnSpc>
                <a:spcPct val="100000"/>
              </a:lnSpc>
            </a:pPr>
            <a:r>
              <a:rPr b="0" lang="fr-FR" sz="1800" spc="-1" strike="noStrike">
                <a:latin typeface="Comic Sans MS"/>
              </a:rPr>
              <a:t>Déclaration d’une constante :</a:t>
            </a:r>
            <a:endParaRPr b="0" lang="fr-FR" sz="1800" spc="-1" strike="noStrike">
              <a:latin typeface="Arial"/>
            </a:endParaRPr>
          </a:p>
          <a:p>
            <a:pPr>
              <a:lnSpc>
                <a:spcPct val="100000"/>
              </a:lnSpc>
            </a:pPr>
            <a:r>
              <a:rPr b="0" lang="fr-FR" sz="1800" spc="-1" strike="noStrike">
                <a:latin typeface="Comic Sans MS"/>
              </a:rPr>
              <a:t>#define MAX 100</a:t>
            </a:r>
            <a:endParaRPr b="0" lang="fr-FR" sz="1800" spc="-1" strike="noStrike">
              <a:latin typeface="Arial"/>
            </a:endParaRPr>
          </a:p>
          <a:p>
            <a:pPr>
              <a:lnSpc>
                <a:spcPct val="100000"/>
              </a:lnSpc>
            </a:pPr>
            <a:r>
              <a:rPr b="0" lang="fr-FR" sz="1800" spc="-1" strike="noStrike">
                <a:latin typeface="Comic Sans MS"/>
              </a:rPr>
              <a:t>#define PI 3.14</a:t>
            </a:r>
            <a:endParaRPr b="0" lang="fr-FR"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92" name="CustomShape 1"/>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br/>
            <a:r>
              <a:rPr b="0" lang="fr-FR" sz="3600" spc="-1" strike="noStrike">
                <a:solidFill>
                  <a:srgbClr val="ffffff"/>
                </a:solidFill>
                <a:latin typeface="Trebuchet MS"/>
                <a:ea typeface="DejaVu Sans"/>
              </a:rPr>
              <a:t>3.1 if</a:t>
            </a:r>
            <a:br/>
            <a:r>
              <a:rPr b="0" lang="fr-FR" sz="3600" spc="-1" strike="noStrike">
                <a:solidFill>
                  <a:srgbClr val="ffffff"/>
                </a:solidFill>
                <a:latin typeface="Trebuchet MS"/>
                <a:ea typeface="DejaVu Sans"/>
              </a:rPr>
              <a:t>3.2 if else</a:t>
            </a:r>
            <a:br/>
            <a:r>
              <a:rPr b="0" lang="fr-FR" sz="3600" spc="-1" strike="noStrike">
                <a:solidFill>
                  <a:srgbClr val="ffffff"/>
                </a:solidFill>
                <a:latin typeface="Trebuchet MS"/>
                <a:ea typeface="DejaVu Sans"/>
              </a:rPr>
              <a:t>3.3 opérateur </a:t>
            </a:r>
            <a:br/>
            <a:r>
              <a:rPr b="0" lang="fr-FR" sz="3600" spc="-1" strike="noStrike">
                <a:solidFill>
                  <a:srgbClr val="ffffff"/>
                </a:solidFill>
                <a:latin typeface="Trebuchet MS"/>
                <a:ea typeface="DejaVu Sans"/>
              </a:rPr>
              <a:t>3.4 switch</a:t>
            </a:r>
            <a:endParaRPr b="0" lang="fr-FR" sz="3600" spc="-1" strike="noStrike">
              <a:latin typeface="Arial"/>
            </a:endParaRPr>
          </a:p>
        </p:txBody>
      </p:sp>
      <p:sp>
        <p:nvSpPr>
          <p:cNvPr id="193" name="CustomShape 2"/>
          <p:cNvSpPr/>
          <p:nvPr/>
        </p:nvSpPr>
        <p:spPr>
          <a:xfrm>
            <a:off x="680400" y="753120"/>
            <a:ext cx="9613440" cy="1080000"/>
          </a:xfrm>
          <a:prstGeom prst="rect">
            <a:avLst/>
          </a:prstGeom>
          <a:noFill/>
          <a:ln>
            <a:noFill/>
          </a:ln>
        </p:spPr>
        <p:style>
          <a:lnRef idx="0"/>
          <a:fillRef idx="0"/>
          <a:effectRef idx="0"/>
          <a:fontRef idx="minor"/>
        </p:style>
      </p:sp>
      <p:sp>
        <p:nvSpPr>
          <p:cNvPr id="194" name="CustomShape 3"/>
          <p:cNvSpPr/>
          <p:nvPr/>
        </p:nvSpPr>
        <p:spPr>
          <a:xfrm>
            <a:off x="10734840" y="753120"/>
            <a:ext cx="1284480" cy="759960"/>
          </a:xfrm>
          <a:prstGeom prst="rect">
            <a:avLst/>
          </a:prstGeom>
          <a:noFill/>
          <a:ln>
            <a:noFill/>
          </a:ln>
        </p:spPr>
        <p:style>
          <a:lnRef idx="0"/>
          <a:fillRef idx="0"/>
          <a:effectRef idx="0"/>
          <a:fontRef idx="minor"/>
        </p:style>
      </p:sp>
      <p:sp>
        <p:nvSpPr>
          <p:cNvPr id="195" name="CustomShape 4"/>
          <p:cNvSpPr/>
          <p:nvPr/>
        </p:nvSpPr>
        <p:spPr>
          <a:xfrm>
            <a:off x="680400" y="-218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p:txBody>
      </p:sp>
      <p:sp>
        <p:nvSpPr>
          <p:cNvPr id="196" name="CustomShape 5"/>
          <p:cNvSpPr/>
          <p:nvPr/>
        </p:nvSpPr>
        <p:spPr>
          <a:xfrm>
            <a:off x="1118880" y="961200"/>
            <a:ext cx="6729120" cy="62244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latin typeface="Trebuchet MS"/>
              </a:rPr>
              <a:t>3. Structures conditionnelles</a:t>
            </a:r>
            <a:endParaRPr b="0" lang="fr-FR" sz="3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97" name="CustomShape 1"/>
          <p:cNvSpPr/>
          <p:nvPr/>
        </p:nvSpPr>
        <p:spPr>
          <a:xfrm>
            <a:off x="388800" y="2005560"/>
            <a:ext cx="9613440" cy="4084920"/>
          </a:xfrm>
          <a:prstGeom prst="rect">
            <a:avLst/>
          </a:prstGeom>
          <a:noFill/>
          <a:ln>
            <a:noFill/>
          </a:ln>
        </p:spPr>
        <p:style>
          <a:lnRef idx="0"/>
          <a:fillRef idx="0"/>
          <a:effectRef idx="0"/>
          <a:fontRef idx="minor"/>
        </p:style>
      </p:sp>
      <p:sp>
        <p:nvSpPr>
          <p:cNvPr id="198" name="CustomShape 2"/>
          <p:cNvSpPr/>
          <p:nvPr/>
        </p:nvSpPr>
        <p:spPr>
          <a:xfrm>
            <a:off x="680400" y="753120"/>
            <a:ext cx="9613440" cy="1080000"/>
          </a:xfrm>
          <a:prstGeom prst="rect">
            <a:avLst/>
          </a:prstGeom>
          <a:noFill/>
          <a:ln>
            <a:noFill/>
          </a:ln>
        </p:spPr>
        <p:style>
          <a:lnRef idx="0"/>
          <a:fillRef idx="0"/>
          <a:effectRef idx="0"/>
          <a:fontRef idx="minor"/>
        </p:style>
      </p:sp>
      <p:sp>
        <p:nvSpPr>
          <p:cNvPr id="199" name="CustomShape 3"/>
          <p:cNvSpPr/>
          <p:nvPr/>
        </p:nvSpPr>
        <p:spPr>
          <a:xfrm>
            <a:off x="10734840" y="753120"/>
            <a:ext cx="1284480" cy="759960"/>
          </a:xfrm>
          <a:prstGeom prst="rect">
            <a:avLst/>
          </a:prstGeom>
          <a:noFill/>
          <a:ln>
            <a:noFill/>
          </a:ln>
        </p:spPr>
        <p:style>
          <a:lnRef idx="0"/>
          <a:fillRef idx="0"/>
          <a:effectRef idx="0"/>
          <a:fontRef idx="minor"/>
        </p:style>
      </p:sp>
      <p:sp>
        <p:nvSpPr>
          <p:cNvPr id="200" name="CustomShape 4"/>
          <p:cNvSpPr/>
          <p:nvPr/>
        </p:nvSpPr>
        <p:spPr>
          <a:xfrm>
            <a:off x="680400" y="-182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p:txBody>
      </p:sp>
      <p:sp>
        <p:nvSpPr>
          <p:cNvPr id="201" name="CustomShape 5"/>
          <p:cNvSpPr/>
          <p:nvPr/>
        </p:nvSpPr>
        <p:spPr>
          <a:xfrm>
            <a:off x="733320" y="2430360"/>
            <a:ext cx="9490320" cy="2277000"/>
          </a:xfrm>
          <a:prstGeom prst="rect">
            <a:avLst/>
          </a:prstGeom>
          <a:noFill/>
          <a:ln>
            <a:noFill/>
          </a:ln>
        </p:spPr>
        <p:style>
          <a:lnRef idx="0"/>
          <a:fillRef idx="0"/>
          <a:effectRef idx="0"/>
          <a:fontRef idx="minor"/>
        </p:style>
        <p:txBody>
          <a:bodyPr lIns="90000" rIns="90000" tIns="45000" bIns="45000"/>
          <a:p>
            <a:pPr>
              <a:lnSpc>
                <a:spcPct val="100000"/>
              </a:lnSpc>
              <a:spcBef>
                <a:spcPts val="907"/>
              </a:spcBef>
              <a:spcAft>
                <a:spcPts val="709"/>
              </a:spcAft>
            </a:pPr>
            <a:r>
              <a:rPr b="0" lang="fr-FR" sz="2800" spc="-1" strike="noStrike">
                <a:solidFill>
                  <a:srgbClr val="ffffff"/>
                </a:solidFill>
                <a:latin typeface="Arial"/>
                <a:ea typeface="Noto Sans CJK SC"/>
              </a:rPr>
              <a:t>Une structure conditionnelle est un ensemble d'instructions qui permet de contrôler l'exécution du code. ... </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Les structures de contrôle conditionnelles qui permettent d'exécuter certaines parties du code si une condition spécifique est remplie.</a:t>
            </a:r>
            <a:endParaRPr b="0" lang="fr-FR" sz="2800" spc="-1" strike="noStrike">
              <a:latin typeface="Arial"/>
            </a:endParaRPr>
          </a:p>
        </p:txBody>
      </p:sp>
      <p:sp>
        <p:nvSpPr>
          <p:cNvPr id="202" name="CustomShape 6"/>
          <p:cNvSpPr/>
          <p:nvPr/>
        </p:nvSpPr>
        <p:spPr>
          <a:xfrm>
            <a:off x="1118520" y="961200"/>
            <a:ext cx="6729120" cy="62244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latin typeface="Trebuchet MS"/>
              </a:rPr>
              <a:t>3. Structures conditionnelles</a:t>
            </a:r>
            <a:endParaRPr b="0" lang="fr-FR" sz="36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03" name="CustomShape 1"/>
          <p:cNvSpPr/>
          <p:nvPr/>
        </p:nvSpPr>
        <p:spPr>
          <a:xfrm>
            <a:off x="388800" y="2005560"/>
            <a:ext cx="9613440" cy="4084920"/>
          </a:xfrm>
          <a:prstGeom prst="rect">
            <a:avLst/>
          </a:prstGeom>
          <a:noFill/>
          <a:ln>
            <a:noFill/>
          </a:ln>
        </p:spPr>
        <p:style>
          <a:lnRef idx="0"/>
          <a:fillRef idx="0"/>
          <a:effectRef idx="0"/>
          <a:fontRef idx="minor"/>
        </p:style>
      </p:sp>
      <p:sp>
        <p:nvSpPr>
          <p:cNvPr id="204" name="CustomShape 2"/>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200" spc="-1" strike="noStrike">
                <a:solidFill>
                  <a:srgbClr val="000000"/>
                </a:solidFill>
                <a:latin typeface="Trebuchet MS"/>
                <a:ea typeface="DejaVu Sans"/>
              </a:rPr>
              <a:t>	</a:t>
            </a:r>
            <a:r>
              <a:rPr b="0" lang="fr-FR" sz="3200" spc="-1" strike="noStrike">
                <a:solidFill>
                  <a:srgbClr val="000000"/>
                </a:solidFill>
                <a:latin typeface="Trebuchet MS"/>
                <a:ea typeface="DejaVu Sans"/>
              </a:rPr>
              <a:t>	</a:t>
            </a:r>
            <a:r>
              <a:rPr b="0" lang="fr-FR" sz="3200" spc="-1" strike="noStrike">
                <a:solidFill>
                  <a:srgbClr val="000000"/>
                </a:solidFill>
                <a:latin typeface="Trebuchet MS"/>
                <a:ea typeface="DejaVu Sans"/>
              </a:rPr>
              <a:t>3.1. Instruction if</a:t>
            </a:r>
            <a:endParaRPr b="0" lang="fr-FR" sz="3200" spc="-1" strike="noStrike">
              <a:latin typeface="Arial"/>
            </a:endParaRPr>
          </a:p>
        </p:txBody>
      </p:sp>
      <p:sp>
        <p:nvSpPr>
          <p:cNvPr id="205" name="CustomShape 3"/>
          <p:cNvSpPr/>
          <p:nvPr/>
        </p:nvSpPr>
        <p:spPr>
          <a:xfrm>
            <a:off x="10734840" y="753120"/>
            <a:ext cx="1284480" cy="759960"/>
          </a:xfrm>
          <a:prstGeom prst="rect">
            <a:avLst/>
          </a:prstGeom>
          <a:noFill/>
          <a:ln>
            <a:noFill/>
          </a:ln>
        </p:spPr>
        <p:style>
          <a:lnRef idx="0"/>
          <a:fillRef idx="0"/>
          <a:effectRef idx="0"/>
          <a:fontRef idx="minor"/>
        </p:style>
      </p:sp>
      <p:sp>
        <p:nvSpPr>
          <p:cNvPr id="206" name="CustomShape 4"/>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a:p>
            <a:pPr>
              <a:lnSpc>
                <a:spcPct val="90000"/>
              </a:lnSpc>
            </a:pPr>
            <a:r>
              <a:rPr b="0" lang="fr-FR" sz="3600" spc="-1" strike="noStrike">
                <a:solidFill>
                  <a:srgbClr val="ffffff"/>
                </a:solidFill>
                <a:latin typeface="Trebuchet MS"/>
                <a:ea typeface="DejaVu Sans"/>
              </a:rPr>
              <a:t>	</a:t>
            </a:r>
            <a:r>
              <a:rPr b="0" lang="fr-FR" sz="3600" spc="-1" strike="noStrike">
                <a:solidFill>
                  <a:srgbClr val="000000"/>
                </a:solidFill>
                <a:latin typeface="Trebuchet MS"/>
                <a:ea typeface="DejaVu Sans"/>
              </a:rPr>
              <a:t>3. Structures conditionnelles</a:t>
            </a:r>
            <a:endParaRPr b="0" lang="fr-FR" sz="3600" spc="-1" strike="noStrike">
              <a:latin typeface="Arial"/>
            </a:endParaRPr>
          </a:p>
        </p:txBody>
      </p:sp>
      <p:sp>
        <p:nvSpPr>
          <p:cNvPr id="207" name="CustomShape 5"/>
          <p:cNvSpPr/>
          <p:nvPr/>
        </p:nvSpPr>
        <p:spPr>
          <a:xfrm>
            <a:off x="661320" y="1990440"/>
            <a:ext cx="9490320" cy="4021200"/>
          </a:xfrm>
          <a:prstGeom prst="rect">
            <a:avLst/>
          </a:prstGeom>
          <a:noFill/>
          <a:ln>
            <a:noFill/>
          </a:ln>
        </p:spPr>
        <p:style>
          <a:lnRef idx="0"/>
          <a:fillRef idx="0"/>
          <a:effectRef idx="0"/>
          <a:fontRef idx="minor"/>
        </p:style>
        <p:txBody>
          <a:bodyPr lIns="90000" rIns="90000" tIns="45000" bIns="45000"/>
          <a:p>
            <a:pPr algn="just">
              <a:lnSpc>
                <a:spcPct val="90000"/>
              </a:lnSpc>
              <a:spcBef>
                <a:spcPts val="1001"/>
              </a:spcBef>
            </a:pPr>
            <a:r>
              <a:rPr b="0" lang="fr-FR" sz="2900" spc="-1" strike="noStrike">
                <a:solidFill>
                  <a:srgbClr val="ffffff"/>
                </a:solidFill>
                <a:latin typeface="Trebuchet MS"/>
                <a:ea typeface="Noto Sans CJK SC"/>
              </a:rPr>
              <a:t>L'instruction if est la structure de test la plus basique, on la retrouve dans tous les langages (avec une syntaxe différente...). Elle permet d'exécuter une série d'instruction si jamais une condition est réalisée.</a:t>
            </a:r>
            <a:endParaRPr b="0" lang="fr-FR" sz="2900" spc="-1" strike="noStrike">
              <a:latin typeface="Arial"/>
            </a:endParaRPr>
          </a:p>
          <a:p>
            <a:pPr>
              <a:lnSpc>
                <a:spcPct val="120000"/>
              </a:lnSpc>
              <a:spcBef>
                <a:spcPts val="1001"/>
              </a:spcBef>
            </a:pPr>
            <a:r>
              <a:rPr b="0" i="1" lang="fr-FR" sz="2400" spc="-1" strike="noStrike" u="sng">
                <a:solidFill>
                  <a:srgbClr val="ffffff"/>
                </a:solidFill>
                <a:uFillTx/>
                <a:latin typeface="Trebuchet MS"/>
                <a:ea typeface="Noto Sans CJK SC"/>
              </a:rPr>
              <a:t>Syntaxe: </a:t>
            </a:r>
            <a:endParaRPr b="0" lang="fr-FR" sz="2400" spc="-1" strike="noStrike">
              <a:latin typeface="Arial"/>
            </a:endParaRPr>
          </a:p>
          <a:p>
            <a:pPr>
              <a:lnSpc>
                <a:spcPct val="120000"/>
              </a:lnSpc>
              <a:spcBef>
                <a:spcPts val="1001"/>
              </a:spcBef>
            </a:pPr>
            <a:r>
              <a:rPr b="0" lang="fr-FR" sz="2000" spc="-1" strike="noStrike">
                <a:solidFill>
                  <a:srgbClr val="ffffff"/>
                </a:solidFill>
                <a:latin typeface="Trebuchet MS"/>
                <a:ea typeface="Noto Sans CJK SC"/>
              </a:rPr>
              <a:t>if (condition réalisée) { </a:t>
            </a:r>
            <a:endParaRPr b="0" lang="fr-FR" sz="2000" spc="-1" strike="noStrike">
              <a:latin typeface="Arial"/>
            </a:endParaRPr>
          </a:p>
          <a:p>
            <a:pPr>
              <a:lnSpc>
                <a:spcPct val="120000"/>
              </a:lnSpc>
              <a:spcBef>
                <a:spcPts val="1001"/>
              </a:spcBef>
            </a:pPr>
            <a:r>
              <a:rPr b="0" lang="fr-FR" sz="2000" spc="-1" strike="noStrike">
                <a:solidFill>
                  <a:srgbClr val="ffffff"/>
                </a:solidFill>
                <a:latin typeface="Trebuchet MS"/>
                <a:ea typeface="Noto Sans CJK SC"/>
              </a:rPr>
              <a:t>   </a:t>
            </a:r>
            <a:r>
              <a:rPr b="0" lang="fr-FR" sz="2000" spc="-1" strike="noStrike">
                <a:solidFill>
                  <a:srgbClr val="ffffff"/>
                </a:solidFill>
                <a:latin typeface="Trebuchet MS"/>
                <a:ea typeface="Noto Sans CJK SC"/>
              </a:rPr>
              <a:t>Instruction</a:t>
            </a:r>
            <a:endParaRPr b="0" lang="fr-FR" sz="2000" spc="-1" strike="noStrike">
              <a:latin typeface="Arial"/>
            </a:endParaRPr>
          </a:p>
          <a:p>
            <a:pPr>
              <a:lnSpc>
                <a:spcPct val="120000"/>
              </a:lnSpc>
              <a:spcBef>
                <a:spcPts val="1001"/>
              </a:spcBef>
            </a:pPr>
            <a:r>
              <a:rPr b="0" lang="fr-FR" sz="2000" spc="-1" strike="noStrike">
                <a:solidFill>
                  <a:srgbClr val="ffffff"/>
                </a:solidFill>
                <a:latin typeface="Trebuchet MS"/>
                <a:ea typeface="Noto Sans CJK SC"/>
              </a:rPr>
              <a:t>} </a:t>
            </a:r>
            <a:endParaRPr b="0" lang="fr-FR" sz="2000" spc="-1" strike="noStrike">
              <a:latin typeface="Arial"/>
            </a:endParaRPr>
          </a:p>
        </p:txBody>
      </p:sp>
      <p:pic>
        <p:nvPicPr>
          <p:cNvPr id="208" name="Image 5" descr=""/>
          <p:cNvPicPr/>
          <p:nvPr/>
        </p:nvPicPr>
        <p:blipFill>
          <a:blip r:embed="rId1"/>
          <a:stretch/>
        </p:blipFill>
        <p:spPr>
          <a:xfrm>
            <a:off x="5688000" y="3672000"/>
            <a:ext cx="4967640" cy="31212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09" name="CustomShape 1"/>
          <p:cNvSpPr/>
          <p:nvPr/>
        </p:nvSpPr>
        <p:spPr>
          <a:xfrm>
            <a:off x="388800" y="2005560"/>
            <a:ext cx="9613440" cy="4084920"/>
          </a:xfrm>
          <a:prstGeom prst="rect">
            <a:avLst/>
          </a:prstGeom>
          <a:noFill/>
          <a:ln>
            <a:noFill/>
          </a:ln>
        </p:spPr>
        <p:style>
          <a:lnRef idx="0"/>
          <a:fillRef idx="0"/>
          <a:effectRef idx="0"/>
          <a:fontRef idx="minor"/>
        </p:style>
      </p:sp>
      <p:sp>
        <p:nvSpPr>
          <p:cNvPr id="210" name="CustomShape 2"/>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200" spc="-1" strike="noStrike">
                <a:solidFill>
                  <a:srgbClr val="000000"/>
                </a:solidFill>
                <a:latin typeface="Trebuchet MS"/>
                <a:ea typeface="DejaVu Sans"/>
              </a:rPr>
              <a:t>	</a:t>
            </a:r>
            <a:r>
              <a:rPr b="0" lang="fr-FR" sz="3200" spc="-1" strike="noStrike">
                <a:solidFill>
                  <a:srgbClr val="000000"/>
                </a:solidFill>
                <a:latin typeface="Trebuchet MS"/>
                <a:ea typeface="DejaVu Sans"/>
              </a:rPr>
              <a:t>	</a:t>
            </a:r>
            <a:r>
              <a:rPr b="0" lang="fr-FR" sz="3200" spc="-1" strike="noStrike">
                <a:solidFill>
                  <a:srgbClr val="000000"/>
                </a:solidFill>
                <a:latin typeface="Trebuchet MS"/>
                <a:ea typeface="DejaVu Sans"/>
              </a:rPr>
              <a:t>3.2. Instruction if … else</a:t>
            </a:r>
            <a:endParaRPr b="0" lang="fr-FR" sz="3200" spc="-1" strike="noStrike">
              <a:latin typeface="Arial"/>
            </a:endParaRPr>
          </a:p>
        </p:txBody>
      </p:sp>
      <p:sp>
        <p:nvSpPr>
          <p:cNvPr id="211" name="CustomShape 3"/>
          <p:cNvSpPr/>
          <p:nvPr/>
        </p:nvSpPr>
        <p:spPr>
          <a:xfrm>
            <a:off x="10734840" y="753120"/>
            <a:ext cx="1284480" cy="759960"/>
          </a:xfrm>
          <a:prstGeom prst="rect">
            <a:avLst/>
          </a:prstGeom>
          <a:noFill/>
          <a:ln>
            <a:noFill/>
          </a:ln>
        </p:spPr>
        <p:style>
          <a:lnRef idx="0"/>
          <a:fillRef idx="0"/>
          <a:effectRef idx="0"/>
          <a:fontRef idx="minor"/>
        </p:style>
      </p:sp>
      <p:sp>
        <p:nvSpPr>
          <p:cNvPr id="212" name="CustomShape 4"/>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a:p>
            <a:pPr>
              <a:lnSpc>
                <a:spcPct val="90000"/>
              </a:lnSpc>
            </a:pPr>
            <a:r>
              <a:rPr b="0" lang="fr-FR" sz="3600" spc="-1" strike="noStrike">
                <a:solidFill>
                  <a:srgbClr val="ffffff"/>
                </a:solidFill>
                <a:latin typeface="Trebuchet MS"/>
                <a:ea typeface="DejaVu Sans"/>
              </a:rPr>
              <a:t>	</a:t>
            </a:r>
            <a:r>
              <a:rPr b="0" lang="fr-FR" sz="3600" spc="-1" strike="noStrike">
                <a:solidFill>
                  <a:srgbClr val="000000"/>
                </a:solidFill>
                <a:latin typeface="Trebuchet MS"/>
                <a:ea typeface="DejaVu Sans"/>
              </a:rPr>
              <a:t>3. Structures conditionnelles</a:t>
            </a:r>
            <a:endParaRPr b="0" lang="fr-FR" sz="3600" spc="-1" strike="noStrike">
              <a:latin typeface="Arial"/>
            </a:endParaRPr>
          </a:p>
        </p:txBody>
      </p:sp>
      <p:sp>
        <p:nvSpPr>
          <p:cNvPr id="213" name="CustomShape 5"/>
          <p:cNvSpPr/>
          <p:nvPr/>
        </p:nvSpPr>
        <p:spPr>
          <a:xfrm>
            <a:off x="661320" y="1990440"/>
            <a:ext cx="9490320" cy="5330520"/>
          </a:xfrm>
          <a:prstGeom prst="rect">
            <a:avLst/>
          </a:prstGeom>
          <a:noFill/>
          <a:ln>
            <a:noFill/>
          </a:ln>
        </p:spPr>
        <p:style>
          <a:lnRef idx="0"/>
          <a:fillRef idx="0"/>
          <a:effectRef idx="0"/>
          <a:fontRef idx="minor"/>
        </p:style>
        <p:txBody>
          <a:bodyPr lIns="90000" rIns="90000" tIns="45000" bIns="45000"/>
          <a:p>
            <a:pPr algn="just">
              <a:lnSpc>
                <a:spcPct val="90000"/>
              </a:lnSpc>
              <a:spcBef>
                <a:spcPts val="1001"/>
              </a:spcBef>
            </a:pPr>
            <a:r>
              <a:rPr b="0" lang="fr-FR" sz="2800" spc="-1" strike="noStrike">
                <a:solidFill>
                  <a:srgbClr val="ffffff"/>
                </a:solidFill>
                <a:latin typeface="Trebuchet MS"/>
                <a:ea typeface="Noto Sans CJK SC"/>
              </a:rPr>
              <a:t>L'expression </a:t>
            </a:r>
            <a:r>
              <a:rPr b="0" i="1" lang="fr-FR" sz="2800" spc="-1" strike="noStrike">
                <a:solidFill>
                  <a:srgbClr val="ffffff"/>
                </a:solidFill>
                <a:latin typeface="Trebuchet MS"/>
                <a:ea typeface="Noto Sans CJK SC"/>
              </a:rPr>
              <a:t>if ... else</a:t>
            </a:r>
            <a:r>
              <a:rPr b="0" lang="fr-FR" sz="2800" spc="-1" strike="noStrike">
                <a:solidFill>
                  <a:srgbClr val="ffffff"/>
                </a:solidFill>
                <a:latin typeface="Trebuchet MS"/>
                <a:ea typeface="Noto Sans CJK SC"/>
              </a:rPr>
              <a:t> permet d'exécuter une autre série d'instruction en cas de non-réalisation de la condition.</a:t>
            </a:r>
            <a:endParaRPr b="0" lang="fr-FR" sz="2800" spc="-1" strike="noStrike">
              <a:latin typeface="Arial"/>
            </a:endParaRPr>
          </a:p>
          <a:p>
            <a:pPr>
              <a:lnSpc>
                <a:spcPct val="120000"/>
              </a:lnSpc>
              <a:spcBef>
                <a:spcPts val="1001"/>
              </a:spcBef>
            </a:pPr>
            <a:r>
              <a:rPr b="0" i="1" lang="fr-FR" sz="1800" spc="-1" strike="noStrike" u="sng">
                <a:solidFill>
                  <a:srgbClr val="ffffff"/>
                </a:solidFill>
                <a:uFillTx/>
                <a:latin typeface="Trebuchet MS"/>
                <a:ea typeface="Noto Sans CJK SC"/>
              </a:rPr>
              <a:t>Syntaxe: </a:t>
            </a:r>
            <a:endParaRPr b="0" lang="fr-FR" sz="1800" spc="-1" strike="noStrike">
              <a:latin typeface="Arial"/>
            </a:endParaRPr>
          </a:p>
          <a:p>
            <a:pPr>
              <a:lnSpc>
                <a:spcPct val="120000"/>
              </a:lnSpc>
              <a:spcBef>
                <a:spcPts val="1001"/>
              </a:spcBef>
            </a:pPr>
            <a:r>
              <a:rPr b="0" lang="fr-FR" sz="1700" spc="-1" strike="noStrike">
                <a:solidFill>
                  <a:srgbClr val="ffffff"/>
                </a:solidFill>
                <a:latin typeface="Trebuchet MS"/>
                <a:ea typeface="Noto Sans CJK SC"/>
              </a:rPr>
              <a:t>if (condition réalisée) { </a:t>
            </a:r>
            <a:endParaRPr b="0" lang="fr-FR" sz="1700" spc="-1" strike="noStrike">
              <a:latin typeface="Arial"/>
            </a:endParaRPr>
          </a:p>
          <a:p>
            <a:pPr>
              <a:lnSpc>
                <a:spcPct val="120000"/>
              </a:lnSpc>
              <a:spcBef>
                <a:spcPts val="1001"/>
              </a:spcBef>
            </a:pPr>
            <a:r>
              <a:rPr b="0" lang="fr-FR" sz="1700" spc="-1" strike="noStrike">
                <a:solidFill>
                  <a:srgbClr val="ffffff"/>
                </a:solidFill>
                <a:latin typeface="Trebuchet MS"/>
                <a:ea typeface="Noto Sans CJK SC"/>
              </a:rPr>
              <a:t>   </a:t>
            </a:r>
            <a:r>
              <a:rPr b="0" lang="fr-FR" sz="1700" spc="-1" strike="noStrike">
                <a:solidFill>
                  <a:srgbClr val="ffffff"/>
                </a:solidFill>
                <a:latin typeface="Trebuchet MS"/>
                <a:ea typeface="Noto Sans CJK SC"/>
              </a:rPr>
              <a:t>Instructions A</a:t>
            </a:r>
            <a:endParaRPr b="0" lang="fr-FR" sz="1700" spc="-1" strike="noStrike">
              <a:latin typeface="Arial"/>
            </a:endParaRPr>
          </a:p>
          <a:p>
            <a:pPr>
              <a:lnSpc>
                <a:spcPct val="120000"/>
              </a:lnSpc>
              <a:spcBef>
                <a:spcPts val="1001"/>
              </a:spcBef>
            </a:pPr>
            <a:r>
              <a:rPr b="0" lang="fr-FR" sz="1700" spc="-1" strike="noStrike">
                <a:solidFill>
                  <a:srgbClr val="ffffff"/>
                </a:solidFill>
                <a:latin typeface="Trebuchet MS"/>
                <a:ea typeface="Noto Sans CJK SC"/>
              </a:rPr>
              <a:t>} </a:t>
            </a:r>
            <a:br/>
            <a:r>
              <a:rPr b="0" lang="fr-FR" sz="1700" spc="-1" strike="noStrike">
                <a:solidFill>
                  <a:srgbClr val="ffffff"/>
                </a:solidFill>
                <a:latin typeface="Trebuchet MS"/>
                <a:ea typeface="Noto Sans CJK SC"/>
              </a:rPr>
              <a:t>else { </a:t>
            </a:r>
            <a:endParaRPr b="0" lang="fr-FR" sz="1700" spc="-1" strike="noStrike">
              <a:latin typeface="Arial"/>
            </a:endParaRPr>
          </a:p>
          <a:p>
            <a:pPr>
              <a:lnSpc>
                <a:spcPct val="120000"/>
              </a:lnSpc>
              <a:spcBef>
                <a:spcPts val="1001"/>
              </a:spcBef>
            </a:pPr>
            <a:r>
              <a:rPr b="0" lang="fr-FR" sz="1700" spc="-1" strike="noStrike">
                <a:solidFill>
                  <a:srgbClr val="ffffff"/>
                </a:solidFill>
                <a:latin typeface="Trebuchet MS"/>
                <a:ea typeface="Noto Sans CJK SC"/>
              </a:rPr>
              <a:t>  </a:t>
            </a:r>
            <a:r>
              <a:rPr b="0" lang="fr-FR" sz="1700" spc="-1" strike="noStrike">
                <a:solidFill>
                  <a:srgbClr val="ffffff"/>
                </a:solidFill>
                <a:latin typeface="Trebuchet MS"/>
                <a:ea typeface="Noto Sans CJK SC"/>
              </a:rPr>
              <a:t>Instruction B </a:t>
            </a:r>
            <a:endParaRPr b="0" lang="fr-FR" sz="1700" spc="-1" strike="noStrike">
              <a:latin typeface="Arial"/>
            </a:endParaRPr>
          </a:p>
          <a:p>
            <a:pPr>
              <a:lnSpc>
                <a:spcPct val="120000"/>
              </a:lnSpc>
              <a:spcBef>
                <a:spcPts val="1001"/>
              </a:spcBef>
            </a:pPr>
            <a:r>
              <a:rPr b="0" lang="fr-FR" sz="1700" spc="-1" strike="noStrike">
                <a:solidFill>
                  <a:srgbClr val="ffffff"/>
                </a:solidFill>
                <a:latin typeface="Trebuchet MS"/>
                <a:ea typeface="Noto Sans CJK SC"/>
              </a:rPr>
              <a:t>}</a:t>
            </a:r>
            <a:br/>
            <a:endParaRPr b="0" lang="fr-FR" sz="1700" spc="-1" strike="noStrike">
              <a:latin typeface="Arial"/>
            </a:endParaRPr>
          </a:p>
          <a:p>
            <a:pPr algn="just">
              <a:lnSpc>
                <a:spcPct val="90000"/>
              </a:lnSpc>
              <a:spcBef>
                <a:spcPts val="1001"/>
              </a:spcBef>
            </a:pPr>
            <a:br/>
            <a:endParaRPr b="0" lang="fr-FR" sz="1700" spc="-1" strike="noStrike">
              <a:latin typeface="Arial"/>
            </a:endParaRPr>
          </a:p>
          <a:p>
            <a:pPr algn="just">
              <a:lnSpc>
                <a:spcPct val="90000"/>
              </a:lnSpc>
              <a:spcBef>
                <a:spcPts val="1001"/>
              </a:spcBef>
            </a:pPr>
            <a:endParaRPr b="0" lang="fr-FR" sz="1700" spc="-1" strike="noStrike">
              <a:latin typeface="Arial"/>
            </a:endParaRPr>
          </a:p>
        </p:txBody>
      </p:sp>
      <p:pic>
        <p:nvPicPr>
          <p:cNvPr id="214" name="Image 4" descr=""/>
          <p:cNvPicPr/>
          <p:nvPr/>
        </p:nvPicPr>
        <p:blipFill>
          <a:blip r:embed="rId1"/>
          <a:stretch/>
        </p:blipFill>
        <p:spPr>
          <a:xfrm>
            <a:off x="4248000" y="3168000"/>
            <a:ext cx="6317280" cy="312804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30" name="CustomShape 1"/>
          <p:cNvSpPr/>
          <p:nvPr/>
        </p:nvSpPr>
        <p:spPr>
          <a:xfrm>
            <a:off x="437400" y="198720"/>
            <a:ext cx="10071360" cy="1552680"/>
          </a:xfrm>
          <a:prstGeom prst="rect">
            <a:avLst/>
          </a:prstGeom>
          <a:noFill/>
          <a:ln>
            <a:noFill/>
          </a:ln>
        </p:spPr>
        <p:style>
          <a:lnRef idx="0"/>
          <a:fillRef idx="0"/>
          <a:effectRef idx="0"/>
          <a:fontRef idx="minor"/>
        </p:style>
        <p:txBody>
          <a:bodyPr lIns="90000" rIns="90000" tIns="45000" bIns="45000"/>
          <a:p>
            <a:pPr>
              <a:lnSpc>
                <a:spcPct val="100000"/>
              </a:lnSpc>
            </a:pPr>
            <a:r>
              <a:rPr b="1" lang="fr-FR" sz="9600" spc="-1" strike="noStrike">
                <a:solidFill>
                  <a:srgbClr val="000000"/>
                </a:solidFill>
                <a:latin typeface="Trebuchet MS"/>
                <a:ea typeface="DejaVu Sans"/>
              </a:rPr>
              <a:t>Plan</a:t>
            </a:r>
            <a:endParaRPr b="0" lang="fr-FR" sz="9600" spc="-1" strike="noStrike">
              <a:latin typeface="Arial"/>
            </a:endParaRPr>
          </a:p>
        </p:txBody>
      </p:sp>
      <p:sp>
        <p:nvSpPr>
          <p:cNvPr id="131" name="CustomShape 2"/>
          <p:cNvSpPr/>
          <p:nvPr/>
        </p:nvSpPr>
        <p:spPr>
          <a:xfrm>
            <a:off x="583200" y="1768320"/>
            <a:ext cx="9925560" cy="3075840"/>
          </a:xfrm>
          <a:prstGeom prst="rect">
            <a:avLst/>
          </a:prstGeom>
          <a:noFill/>
          <a:ln>
            <a:noFill/>
          </a:ln>
        </p:spPr>
        <p:style>
          <a:lnRef idx="0"/>
          <a:fillRef idx="0"/>
          <a:effectRef idx="0"/>
          <a:fontRef idx="minor"/>
        </p:style>
        <p:txBody>
          <a:bodyPr lIns="90000" rIns="90000" tIns="45000" bIns="45000"/>
          <a:p>
            <a:pPr>
              <a:lnSpc>
                <a:spcPct val="100000"/>
              </a:lnSpc>
            </a:pPr>
            <a:r>
              <a:rPr b="0" lang="fr-FR" sz="2800" spc="-1" strike="noStrike">
                <a:solidFill>
                  <a:srgbClr val="ffffff"/>
                </a:solidFill>
                <a:latin typeface="Trebuchet MS"/>
                <a:ea typeface="DejaVu Sans"/>
              </a:rPr>
              <a:t>I- Communication Web</a:t>
            </a:r>
            <a:br/>
            <a:r>
              <a:rPr b="0" lang="fr-FR" sz="2800" spc="-1" strike="noStrike">
                <a:solidFill>
                  <a:srgbClr val="ffffff"/>
                </a:solidFill>
                <a:latin typeface="Trebuchet MS"/>
                <a:ea typeface="DejaVu Sans"/>
              </a:rPr>
              <a:t>II- Fondamentaux PHP</a:t>
            </a:r>
            <a:br/>
            <a:r>
              <a:rPr b="0" lang="fr-FR" sz="2800" spc="-1" strike="noStrike">
                <a:solidFill>
                  <a:srgbClr val="ffffff"/>
                </a:solidFill>
                <a:latin typeface="Trebuchet MS"/>
                <a:ea typeface="DejaVu Sans"/>
              </a:rPr>
              <a:t>III- Tableaux</a:t>
            </a:r>
            <a:br/>
            <a:r>
              <a:rPr b="0" lang="fr-FR" sz="2800" spc="-1" strike="noStrike">
                <a:solidFill>
                  <a:srgbClr val="ffffff"/>
                </a:solidFill>
                <a:latin typeface="Trebuchet MS"/>
                <a:ea typeface="DejaVu Sans"/>
              </a:rPr>
              <a:t>IV- Fonctions</a:t>
            </a:r>
            <a:br/>
            <a:r>
              <a:rPr b="0" lang="fr-FR" sz="2800" spc="-1" strike="noStrike">
                <a:solidFill>
                  <a:srgbClr val="ffffff"/>
                </a:solidFill>
                <a:latin typeface="Trebuchet MS"/>
                <a:ea typeface="DejaVu Sans"/>
              </a:rPr>
              <a:t>V- Fiches</a:t>
            </a:r>
            <a:br/>
            <a:r>
              <a:rPr b="0" lang="fr-FR" sz="2800" spc="-1" strike="noStrike">
                <a:solidFill>
                  <a:srgbClr val="ffffff"/>
                </a:solidFill>
                <a:latin typeface="Trebuchet MS"/>
                <a:ea typeface="DejaVu Sans"/>
              </a:rPr>
              <a:t>VI- Formulaires</a:t>
            </a:r>
            <a:br/>
            <a:r>
              <a:rPr b="0" lang="fr-FR" sz="2800" spc="-1" strike="noStrike">
                <a:solidFill>
                  <a:srgbClr val="ffffff"/>
                </a:solidFill>
                <a:latin typeface="Trebuchet MS"/>
                <a:ea typeface="DejaVu Sans"/>
              </a:rPr>
              <a:t>VII- Liens</a:t>
            </a:r>
            <a:endParaRPr b="0" lang="fr-FR"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15" name="CustomShape 1"/>
          <p:cNvSpPr/>
          <p:nvPr/>
        </p:nvSpPr>
        <p:spPr>
          <a:xfrm>
            <a:off x="388800" y="2005560"/>
            <a:ext cx="9613440" cy="4084920"/>
          </a:xfrm>
          <a:prstGeom prst="rect">
            <a:avLst/>
          </a:prstGeom>
          <a:noFill/>
          <a:ln>
            <a:noFill/>
          </a:ln>
        </p:spPr>
        <p:style>
          <a:lnRef idx="0"/>
          <a:fillRef idx="0"/>
          <a:effectRef idx="0"/>
          <a:fontRef idx="minor"/>
        </p:style>
      </p:sp>
      <p:sp>
        <p:nvSpPr>
          <p:cNvPr id="216" name="CustomShape 2"/>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200" spc="-1" strike="noStrike">
                <a:solidFill>
                  <a:srgbClr val="000000"/>
                </a:solidFill>
                <a:latin typeface="Trebuchet MS"/>
                <a:ea typeface="DejaVu Sans"/>
              </a:rPr>
              <a:t>	</a:t>
            </a:r>
            <a:r>
              <a:rPr b="0" lang="fr-FR" sz="3200" spc="-1" strike="noStrike">
                <a:solidFill>
                  <a:srgbClr val="000000"/>
                </a:solidFill>
                <a:latin typeface="Trebuchet MS"/>
                <a:ea typeface="DejaVu Sans"/>
              </a:rPr>
              <a:t>	</a:t>
            </a:r>
            <a:r>
              <a:rPr b="0" lang="fr-FR" sz="3200" spc="-1" strike="noStrike">
                <a:solidFill>
                  <a:srgbClr val="000000"/>
                </a:solidFill>
                <a:latin typeface="Trebuchet MS"/>
                <a:ea typeface="DejaVu Sans"/>
              </a:rPr>
              <a:t>3.3. Instruction if / elseif / else </a:t>
            </a:r>
            <a:endParaRPr b="0" lang="fr-FR" sz="3200" spc="-1" strike="noStrike">
              <a:latin typeface="Arial"/>
            </a:endParaRPr>
          </a:p>
        </p:txBody>
      </p:sp>
      <p:sp>
        <p:nvSpPr>
          <p:cNvPr id="217" name="CustomShape 3"/>
          <p:cNvSpPr/>
          <p:nvPr/>
        </p:nvSpPr>
        <p:spPr>
          <a:xfrm>
            <a:off x="10734840" y="753120"/>
            <a:ext cx="1284480" cy="759960"/>
          </a:xfrm>
          <a:prstGeom prst="rect">
            <a:avLst/>
          </a:prstGeom>
          <a:noFill/>
          <a:ln>
            <a:noFill/>
          </a:ln>
        </p:spPr>
        <p:style>
          <a:lnRef idx="0"/>
          <a:fillRef idx="0"/>
          <a:effectRef idx="0"/>
          <a:fontRef idx="minor"/>
        </p:style>
      </p:sp>
      <p:sp>
        <p:nvSpPr>
          <p:cNvPr id="218" name="CustomShape 4"/>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a:p>
            <a:pPr>
              <a:lnSpc>
                <a:spcPct val="90000"/>
              </a:lnSpc>
            </a:pPr>
            <a:r>
              <a:rPr b="0" lang="fr-FR" sz="3600" spc="-1" strike="noStrike">
                <a:solidFill>
                  <a:srgbClr val="ffffff"/>
                </a:solidFill>
                <a:latin typeface="Trebuchet MS"/>
                <a:ea typeface="DejaVu Sans"/>
              </a:rPr>
              <a:t>	</a:t>
            </a:r>
            <a:r>
              <a:rPr b="0" lang="fr-FR" sz="3600" spc="-1" strike="noStrike">
                <a:solidFill>
                  <a:srgbClr val="000000"/>
                </a:solidFill>
                <a:latin typeface="Trebuchet MS"/>
                <a:ea typeface="DejaVu Sans"/>
              </a:rPr>
              <a:t>3. Structures conditionnelles</a:t>
            </a:r>
            <a:endParaRPr b="0" lang="fr-FR" sz="3600" spc="-1" strike="noStrike">
              <a:latin typeface="Arial"/>
            </a:endParaRPr>
          </a:p>
        </p:txBody>
      </p:sp>
      <p:sp>
        <p:nvSpPr>
          <p:cNvPr id="219" name="CustomShape 5"/>
          <p:cNvSpPr/>
          <p:nvPr/>
        </p:nvSpPr>
        <p:spPr>
          <a:xfrm>
            <a:off x="661320" y="1990440"/>
            <a:ext cx="9490320" cy="4901400"/>
          </a:xfrm>
          <a:prstGeom prst="rect">
            <a:avLst/>
          </a:prstGeom>
          <a:noFill/>
          <a:ln>
            <a:noFill/>
          </a:ln>
        </p:spPr>
        <p:style>
          <a:lnRef idx="0"/>
          <a:fillRef idx="0"/>
          <a:effectRef idx="0"/>
          <a:fontRef idx="minor"/>
        </p:style>
        <p:txBody>
          <a:bodyPr lIns="90000" rIns="90000" tIns="45000" bIns="45000"/>
          <a:p>
            <a:pPr algn="just">
              <a:lnSpc>
                <a:spcPct val="90000"/>
              </a:lnSpc>
              <a:spcBef>
                <a:spcPts val="1001"/>
              </a:spcBef>
            </a:pPr>
            <a:r>
              <a:rPr b="0" lang="fr-FR" sz="2400" spc="-1" strike="noStrike">
                <a:solidFill>
                  <a:srgbClr val="ffffff"/>
                </a:solidFill>
                <a:latin typeface="Arial"/>
                <a:ea typeface="Noto Sans CJK SC"/>
              </a:rPr>
              <a:t>Si l'expression conditionnelle peut retourner différents résultats (plus que deux comme vrai ou faux), on peut utiliser "elseif" :</a:t>
            </a:r>
            <a:endParaRPr b="0" lang="fr-FR" sz="2400" spc="-1" strike="noStrike">
              <a:latin typeface="Arial"/>
            </a:endParaRPr>
          </a:p>
          <a:p>
            <a:pPr algn="just">
              <a:lnSpc>
                <a:spcPct val="90000"/>
              </a:lnSpc>
              <a:spcBef>
                <a:spcPts val="1001"/>
              </a:spcBef>
            </a:pPr>
            <a:r>
              <a:rPr b="0" lang="fr-FR" sz="2400" spc="-1" strike="noStrike">
                <a:solidFill>
                  <a:srgbClr val="ffffff"/>
                </a:solidFill>
                <a:latin typeface="Arial"/>
                <a:ea typeface="Noto Sans CJK SC"/>
              </a:rPr>
              <a:t>if (expression conditionnelle 1) {</a:t>
            </a:r>
            <a:endParaRPr b="0" lang="fr-FR" sz="2400" spc="-1" strike="noStrike">
              <a:latin typeface="Arial"/>
            </a:endParaRPr>
          </a:p>
          <a:p>
            <a:pPr algn="just">
              <a:lnSpc>
                <a:spcPct val="90000"/>
              </a:lnSpc>
              <a:spcBef>
                <a:spcPts val="1001"/>
              </a:spcBef>
            </a:pPr>
            <a:r>
              <a:rPr b="0" lang="fr-FR" sz="2400" spc="-1" strike="noStrike">
                <a:solidFill>
                  <a:srgbClr val="ffffff"/>
                </a:solidFill>
                <a:latin typeface="Arial"/>
                <a:ea typeface="Noto Sans CJK SC"/>
              </a:rPr>
              <a:t>instruction(s) à exécuter si la condition 1 est vraie</a:t>
            </a:r>
            <a:endParaRPr b="0" lang="fr-FR" sz="2400" spc="-1" strike="noStrike">
              <a:latin typeface="Arial"/>
            </a:endParaRPr>
          </a:p>
          <a:p>
            <a:pPr algn="just">
              <a:lnSpc>
                <a:spcPct val="90000"/>
              </a:lnSpc>
              <a:spcBef>
                <a:spcPts val="1001"/>
              </a:spcBef>
            </a:pPr>
            <a:r>
              <a:rPr b="0" lang="fr-FR" sz="2400" spc="-1" strike="noStrike">
                <a:solidFill>
                  <a:srgbClr val="ffffff"/>
                </a:solidFill>
                <a:latin typeface="Arial"/>
                <a:ea typeface="Noto Sans CJK SC"/>
              </a:rPr>
              <a:t>}</a:t>
            </a:r>
            <a:endParaRPr b="0" lang="fr-FR" sz="2400" spc="-1" strike="noStrike">
              <a:latin typeface="Arial"/>
            </a:endParaRPr>
          </a:p>
          <a:p>
            <a:pPr algn="just">
              <a:lnSpc>
                <a:spcPct val="90000"/>
              </a:lnSpc>
              <a:spcBef>
                <a:spcPts val="1001"/>
              </a:spcBef>
            </a:pPr>
            <a:r>
              <a:rPr b="0" lang="fr-FR" sz="2400" spc="-1" strike="noStrike">
                <a:solidFill>
                  <a:srgbClr val="ffffff"/>
                </a:solidFill>
                <a:latin typeface="Arial"/>
                <a:ea typeface="Noto Sans CJK SC"/>
              </a:rPr>
              <a:t>elseif (expression conditionnelle 2) {</a:t>
            </a:r>
            <a:endParaRPr b="0" lang="fr-FR" sz="2400" spc="-1" strike="noStrike">
              <a:latin typeface="Arial"/>
            </a:endParaRPr>
          </a:p>
          <a:p>
            <a:pPr algn="just">
              <a:lnSpc>
                <a:spcPct val="90000"/>
              </a:lnSpc>
              <a:spcBef>
                <a:spcPts val="1001"/>
              </a:spcBef>
            </a:pPr>
            <a:r>
              <a:rPr b="0" lang="fr-FR" sz="2400" spc="-1" strike="noStrike">
                <a:solidFill>
                  <a:srgbClr val="ffffff"/>
                </a:solidFill>
                <a:latin typeface="Arial"/>
                <a:ea typeface="Noto Sans CJK SC"/>
              </a:rPr>
              <a:t>instruction(s) à exécuter si la condition 2 est vraie</a:t>
            </a:r>
            <a:endParaRPr b="0" lang="fr-FR" sz="2400" spc="-1" strike="noStrike">
              <a:latin typeface="Arial"/>
            </a:endParaRPr>
          </a:p>
          <a:p>
            <a:pPr algn="just">
              <a:lnSpc>
                <a:spcPct val="90000"/>
              </a:lnSpc>
              <a:spcBef>
                <a:spcPts val="1001"/>
              </a:spcBef>
            </a:pPr>
            <a:r>
              <a:rPr b="0" lang="fr-FR" sz="2400" spc="-1" strike="noStrike">
                <a:solidFill>
                  <a:srgbClr val="ffffff"/>
                </a:solidFill>
                <a:latin typeface="Arial"/>
                <a:ea typeface="Noto Sans CJK SC"/>
              </a:rPr>
              <a:t>}</a:t>
            </a:r>
            <a:endParaRPr b="0" lang="fr-FR" sz="2400" spc="-1" strike="noStrike">
              <a:latin typeface="Arial"/>
            </a:endParaRPr>
          </a:p>
          <a:p>
            <a:pPr algn="just">
              <a:lnSpc>
                <a:spcPct val="90000"/>
              </a:lnSpc>
              <a:spcBef>
                <a:spcPts val="1001"/>
              </a:spcBef>
            </a:pPr>
            <a:r>
              <a:rPr b="0" lang="fr-FR" sz="2400" spc="-1" strike="noStrike">
                <a:solidFill>
                  <a:srgbClr val="ffffff"/>
                </a:solidFill>
                <a:latin typeface="Arial"/>
                <a:ea typeface="Noto Sans CJK SC"/>
              </a:rPr>
              <a:t>else (expression conditionnelle) {</a:t>
            </a:r>
            <a:endParaRPr b="0" lang="fr-FR" sz="2400" spc="-1" strike="noStrike">
              <a:latin typeface="Arial"/>
            </a:endParaRPr>
          </a:p>
          <a:p>
            <a:pPr algn="just">
              <a:lnSpc>
                <a:spcPct val="90000"/>
              </a:lnSpc>
              <a:spcBef>
                <a:spcPts val="1001"/>
              </a:spcBef>
            </a:pPr>
            <a:r>
              <a:rPr b="0" lang="fr-FR" sz="2400" spc="-1" strike="noStrike">
                <a:solidFill>
                  <a:srgbClr val="ffffff"/>
                </a:solidFill>
                <a:latin typeface="Arial"/>
                <a:ea typeface="Noto Sans CJK SC"/>
              </a:rPr>
              <a:t>instruction(s) à exécuter si toutes les valeurs des expressions précédentes sont fausses</a:t>
            </a:r>
            <a:endParaRPr b="0" lang="fr-FR" sz="2400" spc="-1" strike="noStrike">
              <a:latin typeface="Arial"/>
            </a:endParaRPr>
          </a:p>
          <a:p>
            <a:pPr algn="just">
              <a:lnSpc>
                <a:spcPct val="90000"/>
              </a:lnSpc>
              <a:spcBef>
                <a:spcPts val="1001"/>
              </a:spcBef>
            </a:pPr>
            <a:r>
              <a:rPr b="0" lang="fr-FR" sz="2400" spc="-1" strike="noStrike">
                <a:solidFill>
                  <a:srgbClr val="ffffff"/>
                </a:solidFill>
                <a:latin typeface="Arial"/>
                <a:ea typeface="Noto Sans CJK SC"/>
              </a:rPr>
              <a:t>}</a:t>
            </a:r>
            <a:endParaRPr b="0" lang="fr-FR"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20" name="CustomShape 1"/>
          <p:cNvSpPr/>
          <p:nvPr/>
        </p:nvSpPr>
        <p:spPr>
          <a:xfrm>
            <a:off x="388800" y="2005560"/>
            <a:ext cx="9613440" cy="4084920"/>
          </a:xfrm>
          <a:prstGeom prst="rect">
            <a:avLst/>
          </a:prstGeom>
          <a:noFill/>
          <a:ln>
            <a:noFill/>
          </a:ln>
        </p:spPr>
        <p:style>
          <a:lnRef idx="0"/>
          <a:fillRef idx="0"/>
          <a:effectRef idx="0"/>
          <a:fontRef idx="minor"/>
        </p:style>
      </p:sp>
      <p:sp>
        <p:nvSpPr>
          <p:cNvPr id="221" name="CustomShape 2"/>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200" spc="-1" strike="noStrike">
                <a:solidFill>
                  <a:srgbClr val="000000"/>
                </a:solidFill>
                <a:latin typeface="Trebuchet MS"/>
                <a:ea typeface="DejaVu Sans"/>
              </a:rPr>
              <a:t>	</a:t>
            </a:r>
            <a:r>
              <a:rPr b="0" lang="fr-FR" sz="3200" spc="-1" strike="noStrike">
                <a:solidFill>
                  <a:srgbClr val="000000"/>
                </a:solidFill>
                <a:latin typeface="Trebuchet MS"/>
                <a:ea typeface="DejaVu Sans"/>
              </a:rPr>
              <a:t>	</a:t>
            </a:r>
            <a:r>
              <a:rPr b="0" lang="fr-FR" sz="3200" spc="-1" strike="noStrike">
                <a:solidFill>
                  <a:srgbClr val="000000"/>
                </a:solidFill>
                <a:latin typeface="Trebuchet MS"/>
                <a:ea typeface="DejaVu Sans"/>
              </a:rPr>
              <a:t>3.4. Switch</a:t>
            </a:r>
            <a:endParaRPr b="0" lang="fr-FR" sz="3200" spc="-1" strike="noStrike">
              <a:latin typeface="Arial"/>
            </a:endParaRPr>
          </a:p>
        </p:txBody>
      </p:sp>
      <p:sp>
        <p:nvSpPr>
          <p:cNvPr id="222" name="CustomShape 3"/>
          <p:cNvSpPr/>
          <p:nvPr/>
        </p:nvSpPr>
        <p:spPr>
          <a:xfrm>
            <a:off x="10734840" y="753120"/>
            <a:ext cx="1284480" cy="759960"/>
          </a:xfrm>
          <a:prstGeom prst="rect">
            <a:avLst/>
          </a:prstGeom>
          <a:noFill/>
          <a:ln>
            <a:noFill/>
          </a:ln>
        </p:spPr>
        <p:style>
          <a:lnRef idx="0"/>
          <a:fillRef idx="0"/>
          <a:effectRef idx="0"/>
          <a:fontRef idx="minor"/>
        </p:style>
      </p:sp>
      <p:sp>
        <p:nvSpPr>
          <p:cNvPr id="223" name="CustomShape 4"/>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a:p>
            <a:pPr>
              <a:lnSpc>
                <a:spcPct val="90000"/>
              </a:lnSpc>
            </a:pPr>
            <a:r>
              <a:rPr b="0" lang="fr-FR" sz="3600" spc="-1" strike="noStrike">
                <a:solidFill>
                  <a:srgbClr val="ffffff"/>
                </a:solidFill>
                <a:latin typeface="Trebuchet MS"/>
                <a:ea typeface="DejaVu Sans"/>
              </a:rPr>
              <a:t>	</a:t>
            </a:r>
            <a:r>
              <a:rPr b="0" lang="fr-FR" sz="3600" spc="-1" strike="noStrike">
                <a:solidFill>
                  <a:srgbClr val="000000"/>
                </a:solidFill>
                <a:latin typeface="Trebuchet MS"/>
                <a:ea typeface="DejaVu Sans"/>
              </a:rPr>
              <a:t>3. Structures conditionnelles</a:t>
            </a:r>
            <a:endParaRPr b="0" lang="fr-FR" sz="3600" spc="-1" strike="noStrike">
              <a:latin typeface="Arial"/>
            </a:endParaRPr>
          </a:p>
        </p:txBody>
      </p:sp>
      <p:sp>
        <p:nvSpPr>
          <p:cNvPr id="224" name="CustomShape 5"/>
          <p:cNvSpPr/>
          <p:nvPr/>
        </p:nvSpPr>
        <p:spPr>
          <a:xfrm>
            <a:off x="661320" y="1990440"/>
            <a:ext cx="9490320" cy="4201200"/>
          </a:xfrm>
          <a:prstGeom prst="rect">
            <a:avLst/>
          </a:prstGeom>
          <a:noFill/>
          <a:ln>
            <a:noFill/>
          </a:ln>
        </p:spPr>
        <p:style>
          <a:lnRef idx="0"/>
          <a:fillRef idx="0"/>
          <a:effectRef idx="0"/>
          <a:fontRef idx="minor"/>
        </p:style>
        <p:txBody>
          <a:bodyPr lIns="90000" rIns="90000" tIns="45000" bIns="45000"/>
          <a:p>
            <a:pPr algn="just">
              <a:lnSpc>
                <a:spcPct val="90000"/>
              </a:lnSpc>
              <a:spcBef>
                <a:spcPts val="1001"/>
              </a:spcBef>
            </a:pPr>
            <a:r>
              <a:rPr b="0" lang="fr-FR" sz="2400" spc="-1" strike="noStrike">
                <a:solidFill>
                  <a:srgbClr val="ffffff"/>
                </a:solidFill>
                <a:latin typeface="Arial"/>
                <a:ea typeface="Noto Sans CJK SC"/>
              </a:rPr>
              <a:t>L'instruction switch clarifie le code et évite plusieurs if imbriqués ou l'utilisation de elseif.</a:t>
            </a:r>
            <a:endParaRPr b="0" lang="fr-FR" sz="2400" spc="-1" strike="noStrike">
              <a:latin typeface="Arial"/>
            </a:endParaRPr>
          </a:p>
          <a:p>
            <a:pPr algn="just">
              <a:lnSpc>
                <a:spcPct val="90000"/>
              </a:lnSpc>
              <a:spcBef>
                <a:spcPts val="1001"/>
              </a:spcBef>
            </a:pPr>
            <a:r>
              <a:rPr b="0" lang="fr-FR" sz="2400" spc="-1" strike="noStrike">
                <a:solidFill>
                  <a:srgbClr val="ffffff"/>
                </a:solidFill>
                <a:latin typeface="Arial"/>
                <a:ea typeface="Noto Sans CJK SC"/>
              </a:rPr>
              <a:t>Cette instruction liste une série d'actions à exécuter en fonction du résultat d'une variable. PHP n'exécutera que le cas où la valeur présente dans la liste est égale à l'expression conditionnelle à évaluer au départ. En effet, la commande break permet de sortir du swich dès que la valeur a été trouvée et le code correspondant exécuté.</a:t>
            </a:r>
            <a:endParaRPr b="0" lang="fr-FR"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25" name="CustomShape 1"/>
          <p:cNvSpPr/>
          <p:nvPr/>
        </p:nvSpPr>
        <p:spPr>
          <a:xfrm>
            <a:off x="388800" y="2005560"/>
            <a:ext cx="9613440" cy="4084920"/>
          </a:xfrm>
          <a:prstGeom prst="rect">
            <a:avLst/>
          </a:prstGeom>
          <a:noFill/>
          <a:ln>
            <a:noFill/>
          </a:ln>
        </p:spPr>
        <p:style>
          <a:lnRef idx="0"/>
          <a:fillRef idx="0"/>
          <a:effectRef idx="0"/>
          <a:fontRef idx="minor"/>
        </p:style>
      </p:sp>
      <p:sp>
        <p:nvSpPr>
          <p:cNvPr id="226" name="CustomShape 2"/>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200" spc="-1" strike="noStrike">
                <a:solidFill>
                  <a:srgbClr val="000000"/>
                </a:solidFill>
                <a:latin typeface="Trebuchet MS"/>
                <a:ea typeface="DejaVu Sans"/>
              </a:rPr>
              <a:t>	</a:t>
            </a:r>
            <a:r>
              <a:rPr b="0" lang="fr-FR" sz="3200" spc="-1" strike="noStrike">
                <a:solidFill>
                  <a:srgbClr val="000000"/>
                </a:solidFill>
                <a:latin typeface="Trebuchet MS"/>
                <a:ea typeface="DejaVu Sans"/>
              </a:rPr>
              <a:t>	</a:t>
            </a:r>
            <a:r>
              <a:rPr b="0" lang="fr-FR" sz="3200" spc="-1" strike="noStrike">
                <a:solidFill>
                  <a:srgbClr val="000000"/>
                </a:solidFill>
                <a:latin typeface="Trebuchet MS"/>
                <a:ea typeface="DejaVu Sans"/>
              </a:rPr>
              <a:t>3.4. Switch</a:t>
            </a:r>
            <a:endParaRPr b="0" lang="fr-FR" sz="3200" spc="-1" strike="noStrike">
              <a:latin typeface="Arial"/>
            </a:endParaRPr>
          </a:p>
        </p:txBody>
      </p:sp>
      <p:sp>
        <p:nvSpPr>
          <p:cNvPr id="227" name="CustomShape 3"/>
          <p:cNvSpPr/>
          <p:nvPr/>
        </p:nvSpPr>
        <p:spPr>
          <a:xfrm>
            <a:off x="10734840" y="753120"/>
            <a:ext cx="1284480" cy="759960"/>
          </a:xfrm>
          <a:prstGeom prst="rect">
            <a:avLst/>
          </a:prstGeom>
          <a:noFill/>
          <a:ln>
            <a:noFill/>
          </a:ln>
        </p:spPr>
        <p:style>
          <a:lnRef idx="0"/>
          <a:fillRef idx="0"/>
          <a:effectRef idx="0"/>
          <a:fontRef idx="minor"/>
        </p:style>
      </p:sp>
      <p:sp>
        <p:nvSpPr>
          <p:cNvPr id="228" name="CustomShape 4"/>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a:p>
            <a:pPr>
              <a:lnSpc>
                <a:spcPct val="90000"/>
              </a:lnSpc>
            </a:pPr>
            <a:r>
              <a:rPr b="0" lang="fr-FR" sz="3600" spc="-1" strike="noStrike">
                <a:solidFill>
                  <a:srgbClr val="ffffff"/>
                </a:solidFill>
                <a:latin typeface="Trebuchet MS"/>
                <a:ea typeface="DejaVu Sans"/>
              </a:rPr>
              <a:t>	</a:t>
            </a:r>
            <a:r>
              <a:rPr b="0" lang="fr-FR" sz="3600" spc="-1" strike="noStrike">
                <a:solidFill>
                  <a:srgbClr val="000000"/>
                </a:solidFill>
                <a:latin typeface="Trebuchet MS"/>
                <a:ea typeface="DejaVu Sans"/>
              </a:rPr>
              <a:t>3. Structures conditionnelles</a:t>
            </a:r>
            <a:endParaRPr b="0" lang="fr-FR" sz="3600" spc="-1" strike="noStrike">
              <a:latin typeface="Arial"/>
            </a:endParaRPr>
          </a:p>
        </p:txBody>
      </p:sp>
      <p:sp>
        <p:nvSpPr>
          <p:cNvPr id="229" name="CustomShape 5"/>
          <p:cNvSpPr/>
          <p:nvPr/>
        </p:nvSpPr>
        <p:spPr>
          <a:xfrm>
            <a:off x="661320" y="1918440"/>
            <a:ext cx="9490320" cy="5136840"/>
          </a:xfrm>
          <a:prstGeom prst="rect">
            <a:avLst/>
          </a:prstGeom>
          <a:noFill/>
          <a:ln>
            <a:noFill/>
          </a:ln>
        </p:spPr>
        <p:style>
          <a:lnRef idx="0"/>
          <a:fillRef idx="0"/>
          <a:effectRef idx="0"/>
          <a:fontRef idx="minor"/>
        </p:style>
        <p:txBody>
          <a:bodyPr lIns="90000" rIns="90000" tIns="45000" bIns="45000"/>
          <a:p>
            <a:pPr algn="just">
              <a:lnSpc>
                <a:spcPct val="90000"/>
              </a:lnSpc>
              <a:spcBef>
                <a:spcPts val="717"/>
              </a:spcBef>
            </a:pPr>
            <a:r>
              <a:rPr b="0" lang="fr-FR" sz="1800" spc="-1" strike="noStrike">
                <a:solidFill>
                  <a:srgbClr val="ffffff"/>
                </a:solidFill>
                <a:latin typeface="Arial"/>
                <a:ea typeface="Noto Sans CJK SC"/>
              </a:rPr>
              <a:t>Syntaxe :</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switch ($variable) {</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case valeur1 :</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instruction(s) 1;</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break;</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case valeur2 :</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instruction(s) 2;</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break;</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case valeurn :</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instruction(s) n;</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break;</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default :</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instruction(s) par défaut si aucune valeur ne correspond à la valeur de la variable</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break;</a:t>
            </a:r>
            <a:endParaRPr b="0" lang="fr-FR" sz="1800" spc="-1" strike="noStrike">
              <a:latin typeface="Arial"/>
            </a:endParaRPr>
          </a:p>
          <a:p>
            <a:pPr algn="just">
              <a:lnSpc>
                <a:spcPct val="90000"/>
              </a:lnSpc>
              <a:spcBef>
                <a:spcPts val="717"/>
              </a:spcBef>
            </a:pPr>
            <a:r>
              <a:rPr b="0" lang="fr-FR" sz="1800" spc="-1" strike="noStrike">
                <a:solidFill>
                  <a:srgbClr val="ffffff"/>
                </a:solidFill>
                <a:latin typeface="Arial"/>
                <a:ea typeface="Noto Sans CJK SC"/>
              </a:rPr>
              <a:t>} </a:t>
            </a:r>
            <a:endParaRPr b="0" lang="fr-FR"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30" name="CustomShape 1"/>
          <p:cNvSpPr/>
          <p:nvPr/>
        </p:nvSpPr>
        <p:spPr>
          <a:xfrm>
            <a:off x="388800" y="2005560"/>
            <a:ext cx="9613440" cy="4084920"/>
          </a:xfrm>
          <a:prstGeom prst="rect">
            <a:avLst/>
          </a:prstGeom>
          <a:noFill/>
          <a:ln>
            <a:noFill/>
          </a:ln>
        </p:spPr>
        <p:style>
          <a:lnRef idx="0"/>
          <a:fillRef idx="0"/>
          <a:effectRef idx="0"/>
          <a:fontRef idx="minor"/>
        </p:style>
      </p:sp>
      <p:sp>
        <p:nvSpPr>
          <p:cNvPr id="231" name="CustomShape 2"/>
          <p:cNvSpPr/>
          <p:nvPr/>
        </p:nvSpPr>
        <p:spPr>
          <a:xfrm>
            <a:off x="680400" y="753120"/>
            <a:ext cx="9613440" cy="1080000"/>
          </a:xfrm>
          <a:prstGeom prst="rect">
            <a:avLst/>
          </a:prstGeom>
          <a:noFill/>
          <a:ln>
            <a:noFill/>
          </a:ln>
        </p:spPr>
        <p:style>
          <a:lnRef idx="0"/>
          <a:fillRef idx="0"/>
          <a:effectRef idx="0"/>
          <a:fontRef idx="minor"/>
        </p:style>
      </p:sp>
      <p:sp>
        <p:nvSpPr>
          <p:cNvPr id="232" name="CustomShape 3"/>
          <p:cNvSpPr/>
          <p:nvPr/>
        </p:nvSpPr>
        <p:spPr>
          <a:xfrm>
            <a:off x="10734840" y="753120"/>
            <a:ext cx="1284480" cy="759960"/>
          </a:xfrm>
          <a:prstGeom prst="rect">
            <a:avLst/>
          </a:prstGeom>
          <a:noFill/>
          <a:ln>
            <a:noFill/>
          </a:ln>
        </p:spPr>
        <p:style>
          <a:lnRef idx="0"/>
          <a:fillRef idx="0"/>
          <a:effectRef idx="0"/>
          <a:fontRef idx="minor"/>
        </p:style>
      </p:sp>
      <p:sp>
        <p:nvSpPr>
          <p:cNvPr id="233" name="CustomShape 4"/>
          <p:cNvSpPr/>
          <p:nvPr/>
        </p:nvSpPr>
        <p:spPr>
          <a:xfrm>
            <a:off x="680400" y="-182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p:txBody>
      </p:sp>
      <p:sp>
        <p:nvSpPr>
          <p:cNvPr id="234" name="CustomShape 5"/>
          <p:cNvSpPr/>
          <p:nvPr/>
        </p:nvSpPr>
        <p:spPr>
          <a:xfrm>
            <a:off x="733320" y="2430360"/>
            <a:ext cx="9490320" cy="2892600"/>
          </a:xfrm>
          <a:prstGeom prst="rect">
            <a:avLst/>
          </a:prstGeom>
          <a:noFill/>
          <a:ln>
            <a:noFill/>
          </a:ln>
        </p:spPr>
        <p:style>
          <a:lnRef idx="0"/>
          <a:fillRef idx="0"/>
          <a:effectRef idx="0"/>
          <a:fontRef idx="minor"/>
        </p:style>
        <p:txBody>
          <a:bodyPr lIns="90000" rIns="90000" tIns="45000" bIns="45000"/>
          <a:p>
            <a:pPr>
              <a:lnSpc>
                <a:spcPct val="100000"/>
              </a:lnSpc>
              <a:spcBef>
                <a:spcPts val="907"/>
              </a:spcBef>
              <a:spcAft>
                <a:spcPts val="709"/>
              </a:spcAft>
            </a:pPr>
            <a:r>
              <a:rPr b="0" lang="fr-FR" sz="2800" spc="-1" strike="noStrike">
                <a:solidFill>
                  <a:srgbClr val="ffffff"/>
                </a:solidFill>
                <a:latin typeface="Arial"/>
                <a:ea typeface="Noto Sans CJK SC"/>
              </a:rPr>
              <a:t>Les boucles sont :</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4. 1. For </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4.2. While </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4.3. Foreach </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4.4. Do</a:t>
            </a:r>
            <a:endParaRPr b="0" lang="fr-FR" sz="2800" spc="-1" strike="noStrike">
              <a:latin typeface="Arial"/>
            </a:endParaRPr>
          </a:p>
        </p:txBody>
      </p:sp>
      <p:sp>
        <p:nvSpPr>
          <p:cNvPr id="235" name="CustomShape 6"/>
          <p:cNvSpPr/>
          <p:nvPr/>
        </p:nvSpPr>
        <p:spPr>
          <a:xfrm>
            <a:off x="1118520" y="961200"/>
            <a:ext cx="6729120" cy="62244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latin typeface="Trebuchet MS"/>
              </a:rPr>
              <a:t>4. Structures internes </a:t>
            </a:r>
            <a:endParaRPr b="0" lang="fr-FR" sz="36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36" name="CustomShape 1"/>
          <p:cNvSpPr/>
          <p:nvPr/>
        </p:nvSpPr>
        <p:spPr>
          <a:xfrm>
            <a:off x="388800" y="2005560"/>
            <a:ext cx="9613440" cy="4084920"/>
          </a:xfrm>
          <a:prstGeom prst="rect">
            <a:avLst/>
          </a:prstGeom>
          <a:noFill/>
          <a:ln>
            <a:noFill/>
          </a:ln>
        </p:spPr>
        <p:style>
          <a:lnRef idx="0"/>
          <a:fillRef idx="0"/>
          <a:effectRef idx="0"/>
          <a:fontRef idx="minor"/>
        </p:style>
      </p:sp>
      <p:sp>
        <p:nvSpPr>
          <p:cNvPr id="237" name="CustomShape 2"/>
          <p:cNvSpPr/>
          <p:nvPr/>
        </p:nvSpPr>
        <p:spPr>
          <a:xfrm>
            <a:off x="680400" y="753120"/>
            <a:ext cx="9613440" cy="1080000"/>
          </a:xfrm>
          <a:prstGeom prst="rect">
            <a:avLst/>
          </a:prstGeom>
          <a:noFill/>
          <a:ln>
            <a:noFill/>
          </a:ln>
        </p:spPr>
        <p:style>
          <a:lnRef idx="0"/>
          <a:fillRef idx="0"/>
          <a:effectRef idx="0"/>
          <a:fontRef idx="minor"/>
        </p:style>
      </p:sp>
      <p:sp>
        <p:nvSpPr>
          <p:cNvPr id="238" name="CustomShape 3"/>
          <p:cNvSpPr/>
          <p:nvPr/>
        </p:nvSpPr>
        <p:spPr>
          <a:xfrm>
            <a:off x="10734840" y="753120"/>
            <a:ext cx="1284480" cy="759960"/>
          </a:xfrm>
          <a:prstGeom prst="rect">
            <a:avLst/>
          </a:prstGeom>
          <a:noFill/>
          <a:ln>
            <a:noFill/>
          </a:ln>
        </p:spPr>
        <p:style>
          <a:lnRef idx="0"/>
          <a:fillRef idx="0"/>
          <a:effectRef idx="0"/>
          <a:fontRef idx="minor"/>
        </p:style>
      </p:sp>
      <p:sp>
        <p:nvSpPr>
          <p:cNvPr id="239" name="CustomShape 4"/>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a:p>
            <a:pPr>
              <a:lnSpc>
                <a:spcPct val="90000"/>
              </a:lnSpc>
            </a:pPr>
            <a:r>
              <a:rPr b="0" lang="fr-FR" sz="3600" spc="-1" strike="noStrike">
                <a:solidFill>
                  <a:srgbClr val="000000"/>
                </a:solidFill>
                <a:latin typeface="Trebuchet MS"/>
                <a:ea typeface="DejaVu Sans"/>
              </a:rPr>
              <a:t>4.Structures internes</a:t>
            </a:r>
            <a:endParaRPr b="0" lang="fr-FR" sz="3600" spc="-1" strike="noStrike">
              <a:latin typeface="Arial"/>
            </a:endParaRPr>
          </a:p>
        </p:txBody>
      </p:sp>
      <p:sp>
        <p:nvSpPr>
          <p:cNvPr id="240" name="CustomShape 5"/>
          <p:cNvSpPr/>
          <p:nvPr/>
        </p:nvSpPr>
        <p:spPr>
          <a:xfrm>
            <a:off x="733320" y="2430360"/>
            <a:ext cx="9490320" cy="3657240"/>
          </a:xfrm>
          <a:prstGeom prst="rect">
            <a:avLst/>
          </a:prstGeom>
          <a:noFill/>
          <a:ln>
            <a:noFill/>
          </a:ln>
        </p:spPr>
        <p:style>
          <a:lnRef idx="0"/>
          <a:fillRef idx="0"/>
          <a:effectRef idx="0"/>
          <a:fontRef idx="minor"/>
        </p:style>
        <p:txBody>
          <a:bodyPr lIns="90000" rIns="90000" tIns="45000" bIns="45000"/>
          <a:p>
            <a:pPr>
              <a:lnSpc>
                <a:spcPct val="100000"/>
              </a:lnSpc>
              <a:spcBef>
                <a:spcPts val="907"/>
              </a:spcBef>
              <a:spcAft>
                <a:spcPts val="709"/>
              </a:spcAft>
            </a:pPr>
            <a:r>
              <a:rPr b="0" lang="fr-FR" sz="2800" spc="-1" strike="noStrike">
                <a:solidFill>
                  <a:srgbClr val="ffffff"/>
                </a:solidFill>
                <a:latin typeface="Arial"/>
                <a:ea typeface="Noto Sans CJK SC"/>
              </a:rPr>
              <a:t>En PHP, la boucle for s'utilise avec la syntaxe suivante: instruction for, suivi d'une parenthèse ouvrante, suivi de la condition initiale (l'initialisation), suivi d'un point-virgule, suivi de la condition nécessaire à la poursuite de l'exécution de la boucle, suivi d'un point-virgule, suivi de l'opération à effectuer avant le nouveau test de condition, suivi d'une parenthèse fermante et enfin l'instruction (ou le bloc d'instructions) à exécuter (tant que la condition est vérifiée).</a:t>
            </a:r>
            <a:endParaRPr b="0" lang="fr-FR" sz="2800" spc="-1" strike="noStrike">
              <a:latin typeface="Arial"/>
            </a:endParaRPr>
          </a:p>
        </p:txBody>
      </p:sp>
      <p:sp>
        <p:nvSpPr>
          <p:cNvPr id="241" name="CustomShape 6"/>
          <p:cNvSpPr/>
          <p:nvPr/>
        </p:nvSpPr>
        <p:spPr>
          <a:xfrm>
            <a:off x="1118520" y="1141200"/>
            <a:ext cx="6729120" cy="62244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latin typeface="Trebuchet MS"/>
              </a:rPr>
              <a:t>4.1. Boucle For </a:t>
            </a:r>
            <a:endParaRPr b="0" lang="fr-FR" sz="36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42" name="CustomShape 1"/>
          <p:cNvSpPr/>
          <p:nvPr/>
        </p:nvSpPr>
        <p:spPr>
          <a:xfrm>
            <a:off x="388800" y="2005560"/>
            <a:ext cx="9613440" cy="4084920"/>
          </a:xfrm>
          <a:prstGeom prst="rect">
            <a:avLst/>
          </a:prstGeom>
          <a:noFill/>
          <a:ln>
            <a:noFill/>
          </a:ln>
        </p:spPr>
        <p:style>
          <a:lnRef idx="0"/>
          <a:fillRef idx="0"/>
          <a:effectRef idx="0"/>
          <a:fontRef idx="minor"/>
        </p:style>
      </p:sp>
      <p:sp>
        <p:nvSpPr>
          <p:cNvPr id="243" name="CustomShape 2"/>
          <p:cNvSpPr/>
          <p:nvPr/>
        </p:nvSpPr>
        <p:spPr>
          <a:xfrm>
            <a:off x="680400" y="753120"/>
            <a:ext cx="9613440" cy="1080000"/>
          </a:xfrm>
          <a:prstGeom prst="rect">
            <a:avLst/>
          </a:prstGeom>
          <a:noFill/>
          <a:ln>
            <a:noFill/>
          </a:ln>
        </p:spPr>
        <p:style>
          <a:lnRef idx="0"/>
          <a:fillRef idx="0"/>
          <a:effectRef idx="0"/>
          <a:fontRef idx="minor"/>
        </p:style>
      </p:sp>
      <p:sp>
        <p:nvSpPr>
          <p:cNvPr id="244" name="CustomShape 3"/>
          <p:cNvSpPr/>
          <p:nvPr/>
        </p:nvSpPr>
        <p:spPr>
          <a:xfrm>
            <a:off x="10734840" y="753120"/>
            <a:ext cx="1284480" cy="759960"/>
          </a:xfrm>
          <a:prstGeom prst="rect">
            <a:avLst/>
          </a:prstGeom>
          <a:noFill/>
          <a:ln>
            <a:noFill/>
          </a:ln>
        </p:spPr>
        <p:style>
          <a:lnRef idx="0"/>
          <a:fillRef idx="0"/>
          <a:effectRef idx="0"/>
          <a:fontRef idx="minor"/>
        </p:style>
      </p:sp>
      <p:sp>
        <p:nvSpPr>
          <p:cNvPr id="245" name="CustomShape 4"/>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a:p>
            <a:pPr>
              <a:lnSpc>
                <a:spcPct val="90000"/>
              </a:lnSpc>
            </a:pPr>
            <a:r>
              <a:rPr b="0" lang="fr-FR" sz="3600" spc="-1" strike="noStrike">
                <a:solidFill>
                  <a:srgbClr val="000000"/>
                </a:solidFill>
                <a:latin typeface="Trebuchet MS"/>
                <a:ea typeface="DejaVu Sans"/>
              </a:rPr>
              <a:t>4.Structures internes</a:t>
            </a:r>
            <a:endParaRPr b="0" lang="fr-FR" sz="3600" spc="-1" strike="noStrike">
              <a:latin typeface="Arial"/>
            </a:endParaRPr>
          </a:p>
        </p:txBody>
      </p:sp>
      <p:sp>
        <p:nvSpPr>
          <p:cNvPr id="246" name="CustomShape 5"/>
          <p:cNvSpPr/>
          <p:nvPr/>
        </p:nvSpPr>
        <p:spPr>
          <a:xfrm>
            <a:off x="733320" y="2430360"/>
            <a:ext cx="9490320" cy="4492080"/>
          </a:xfrm>
          <a:prstGeom prst="rect">
            <a:avLst/>
          </a:prstGeom>
          <a:noFill/>
          <a:ln>
            <a:noFill/>
          </a:ln>
        </p:spPr>
        <p:style>
          <a:lnRef idx="0"/>
          <a:fillRef idx="0"/>
          <a:effectRef idx="0"/>
          <a:fontRef idx="minor"/>
        </p:style>
        <p:txBody>
          <a:bodyPr lIns="90000" rIns="90000" tIns="45000" bIns="45000"/>
          <a:p>
            <a:pPr>
              <a:lnSpc>
                <a:spcPct val="100000"/>
              </a:lnSpc>
              <a:spcBef>
                <a:spcPts val="907"/>
              </a:spcBef>
              <a:spcAft>
                <a:spcPts val="709"/>
              </a:spcAft>
            </a:pPr>
            <a:r>
              <a:rPr b="0" lang="fr-FR" sz="2800" spc="-1" strike="noStrike">
                <a:solidFill>
                  <a:srgbClr val="ffffff"/>
                </a:solidFill>
                <a:latin typeface="Arial"/>
                <a:ea typeface="Noto Sans CJK SC"/>
              </a:rPr>
              <a:t>Ainsi pour afficher 10 fois 'Ceci est une boucle for en PHP' on pourra exécuter le code suivant</a:t>
            </a:r>
            <a:endParaRPr b="0" lang="fr-FR" sz="2800" spc="-1" strike="noStrike">
              <a:latin typeface="Arial"/>
            </a:endParaRPr>
          </a:p>
          <a:p>
            <a:pPr>
              <a:lnSpc>
                <a:spcPct val="100000"/>
              </a:lnSpc>
              <a:spcBef>
                <a:spcPts val="907"/>
              </a:spcBef>
              <a:spcAft>
                <a:spcPts val="709"/>
              </a:spcAft>
            </a:pP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&lt;?php</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for ($i=0; $i&lt;10; $i++) {</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    </a:t>
            </a:r>
            <a:r>
              <a:rPr b="0" lang="fr-FR" sz="2800" spc="-1" strike="noStrike">
                <a:solidFill>
                  <a:srgbClr val="ffffff"/>
                </a:solidFill>
                <a:latin typeface="Arial"/>
                <a:ea typeface="Noto Sans CJK SC"/>
              </a:rPr>
              <a:t>echo 'Ceci est une boucle for en PHP';</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?&gt;</a:t>
            </a:r>
            <a:endParaRPr b="0" lang="fr-FR" sz="2800" spc="-1" strike="noStrike">
              <a:latin typeface="Arial"/>
            </a:endParaRPr>
          </a:p>
        </p:txBody>
      </p:sp>
      <p:sp>
        <p:nvSpPr>
          <p:cNvPr id="247" name="CustomShape 6"/>
          <p:cNvSpPr/>
          <p:nvPr/>
        </p:nvSpPr>
        <p:spPr>
          <a:xfrm>
            <a:off x="1118520" y="1141200"/>
            <a:ext cx="6729120" cy="62244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latin typeface="Trebuchet MS"/>
              </a:rPr>
              <a:t>4.1. Boucle For </a:t>
            </a:r>
            <a:endParaRPr b="0" lang="fr-FR" sz="36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48" name="CustomShape 1"/>
          <p:cNvSpPr/>
          <p:nvPr/>
        </p:nvSpPr>
        <p:spPr>
          <a:xfrm>
            <a:off x="388800" y="2005560"/>
            <a:ext cx="9613440" cy="4084920"/>
          </a:xfrm>
          <a:prstGeom prst="rect">
            <a:avLst/>
          </a:prstGeom>
          <a:noFill/>
          <a:ln>
            <a:noFill/>
          </a:ln>
        </p:spPr>
        <p:style>
          <a:lnRef idx="0"/>
          <a:fillRef idx="0"/>
          <a:effectRef idx="0"/>
          <a:fontRef idx="minor"/>
        </p:style>
      </p:sp>
      <p:sp>
        <p:nvSpPr>
          <p:cNvPr id="249" name="CustomShape 2"/>
          <p:cNvSpPr/>
          <p:nvPr/>
        </p:nvSpPr>
        <p:spPr>
          <a:xfrm>
            <a:off x="680400" y="753120"/>
            <a:ext cx="9613440" cy="1080000"/>
          </a:xfrm>
          <a:prstGeom prst="rect">
            <a:avLst/>
          </a:prstGeom>
          <a:noFill/>
          <a:ln>
            <a:noFill/>
          </a:ln>
        </p:spPr>
        <p:style>
          <a:lnRef idx="0"/>
          <a:fillRef idx="0"/>
          <a:effectRef idx="0"/>
          <a:fontRef idx="minor"/>
        </p:style>
      </p:sp>
      <p:sp>
        <p:nvSpPr>
          <p:cNvPr id="250" name="CustomShape 3"/>
          <p:cNvSpPr/>
          <p:nvPr/>
        </p:nvSpPr>
        <p:spPr>
          <a:xfrm>
            <a:off x="10734840" y="753120"/>
            <a:ext cx="1284480" cy="759960"/>
          </a:xfrm>
          <a:prstGeom prst="rect">
            <a:avLst/>
          </a:prstGeom>
          <a:noFill/>
          <a:ln>
            <a:noFill/>
          </a:ln>
        </p:spPr>
        <p:style>
          <a:lnRef idx="0"/>
          <a:fillRef idx="0"/>
          <a:effectRef idx="0"/>
          <a:fontRef idx="minor"/>
        </p:style>
      </p:sp>
      <p:sp>
        <p:nvSpPr>
          <p:cNvPr id="251" name="CustomShape 4"/>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a:p>
            <a:pPr>
              <a:lnSpc>
                <a:spcPct val="90000"/>
              </a:lnSpc>
            </a:pPr>
            <a:r>
              <a:rPr b="0" lang="fr-FR" sz="3600" spc="-1" strike="noStrike">
                <a:solidFill>
                  <a:srgbClr val="000000"/>
                </a:solidFill>
                <a:latin typeface="Trebuchet MS"/>
                <a:ea typeface="DejaVu Sans"/>
              </a:rPr>
              <a:t>4.Structures internes</a:t>
            </a:r>
            <a:endParaRPr b="0" lang="fr-FR" sz="3600" spc="-1" strike="noStrike">
              <a:latin typeface="Arial"/>
            </a:endParaRPr>
          </a:p>
        </p:txBody>
      </p:sp>
      <p:sp>
        <p:nvSpPr>
          <p:cNvPr id="252" name="CustomShape 5"/>
          <p:cNvSpPr/>
          <p:nvPr/>
        </p:nvSpPr>
        <p:spPr>
          <a:xfrm>
            <a:off x="733320" y="1962360"/>
            <a:ext cx="9490320" cy="4960800"/>
          </a:xfrm>
          <a:prstGeom prst="rect">
            <a:avLst/>
          </a:prstGeom>
          <a:noFill/>
          <a:ln>
            <a:noFill/>
          </a:ln>
        </p:spPr>
        <p:style>
          <a:lnRef idx="0"/>
          <a:fillRef idx="0"/>
          <a:effectRef idx="0"/>
          <a:fontRef idx="minor"/>
        </p:style>
        <p:txBody>
          <a:bodyPr lIns="90000" rIns="90000" tIns="45000" bIns="45000"/>
          <a:p>
            <a:pPr>
              <a:lnSpc>
                <a:spcPct val="100000"/>
              </a:lnSpc>
              <a:spcBef>
                <a:spcPts val="907"/>
              </a:spcBef>
              <a:spcAft>
                <a:spcPts val="709"/>
              </a:spcAft>
            </a:pPr>
            <a:r>
              <a:rPr b="0" lang="fr-FR" sz="2800" spc="-1" strike="noStrike">
                <a:solidFill>
                  <a:srgbClr val="ffffff"/>
                </a:solidFill>
                <a:latin typeface="Arial"/>
                <a:ea typeface="Noto Sans CJK SC"/>
              </a:rPr>
              <a:t>Une boucle while s'écrit de la façon suivante: instruction while suivi, entres parenthèses, de la condition à remplir pour que l'instruction ou le bloc d'instructions qui suit soit exécuté. </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Syntaxe :</a:t>
            </a:r>
            <a:endParaRPr b="0" lang="fr-FR" sz="2800" spc="-1" strike="noStrike">
              <a:latin typeface="Arial"/>
            </a:endParaRPr>
          </a:p>
          <a:p>
            <a:pPr>
              <a:lnSpc>
                <a:spcPct val="100000"/>
              </a:lnSpc>
              <a:spcBef>
                <a:spcPts val="624"/>
              </a:spcBef>
              <a:spcAft>
                <a:spcPts val="425"/>
              </a:spcAft>
            </a:pPr>
            <a:r>
              <a:rPr b="0" lang="fr-FR" sz="2800" spc="-1" strike="noStrike">
                <a:solidFill>
                  <a:srgbClr val="ffffff"/>
                </a:solidFill>
                <a:latin typeface="Arial"/>
                <a:ea typeface="Noto Sans CJK SC"/>
              </a:rPr>
              <a:t>&lt;?php</a:t>
            </a:r>
            <a:endParaRPr b="0" lang="fr-FR" sz="2800" spc="-1" strike="noStrike">
              <a:latin typeface="Arial"/>
            </a:endParaRPr>
          </a:p>
          <a:p>
            <a:pPr>
              <a:lnSpc>
                <a:spcPct val="100000"/>
              </a:lnSpc>
              <a:spcBef>
                <a:spcPts val="624"/>
              </a:spcBef>
              <a:spcAft>
                <a:spcPts val="425"/>
              </a:spcAft>
            </a:pPr>
            <a:r>
              <a:rPr b="0" lang="fr-FR" sz="2800" spc="-1" strike="noStrike">
                <a:solidFill>
                  <a:srgbClr val="ffffff"/>
                </a:solidFill>
                <a:latin typeface="Arial"/>
                <a:ea typeface="Noto Sans CJK SC"/>
              </a:rPr>
              <a:t>while ($condition) {</a:t>
            </a:r>
            <a:endParaRPr b="0" lang="fr-FR" sz="2800" spc="-1" strike="noStrike">
              <a:latin typeface="Arial"/>
            </a:endParaRPr>
          </a:p>
          <a:p>
            <a:pPr>
              <a:lnSpc>
                <a:spcPct val="100000"/>
              </a:lnSpc>
              <a:spcBef>
                <a:spcPts val="624"/>
              </a:spcBef>
              <a:spcAft>
                <a:spcPts val="425"/>
              </a:spcAft>
            </a:pPr>
            <a:r>
              <a:rPr b="0" lang="fr-FR" sz="2800" spc="-1" strike="noStrike">
                <a:solidFill>
                  <a:srgbClr val="ffffff"/>
                </a:solidFill>
                <a:latin typeface="Arial"/>
                <a:ea typeface="Noto Sans CJK SC"/>
              </a:rPr>
              <a:t>    </a:t>
            </a:r>
            <a:r>
              <a:rPr b="0" lang="fr-FR" sz="2800" spc="-1" strike="noStrike">
                <a:solidFill>
                  <a:srgbClr val="ffffff"/>
                </a:solidFill>
                <a:latin typeface="Arial"/>
                <a:ea typeface="Noto Sans CJK SC"/>
              </a:rPr>
              <a:t>// instructions</a:t>
            </a:r>
            <a:endParaRPr b="0" lang="fr-FR" sz="2800" spc="-1" strike="noStrike">
              <a:latin typeface="Arial"/>
            </a:endParaRPr>
          </a:p>
          <a:p>
            <a:pPr>
              <a:lnSpc>
                <a:spcPct val="100000"/>
              </a:lnSpc>
              <a:spcBef>
                <a:spcPts val="624"/>
              </a:spcBef>
              <a:spcAft>
                <a:spcPts val="425"/>
              </a:spcAft>
            </a:pPr>
            <a:r>
              <a:rPr b="0" lang="fr-FR" sz="2800" spc="-1" strike="noStrike">
                <a:solidFill>
                  <a:srgbClr val="ffffff"/>
                </a:solidFill>
                <a:latin typeface="Arial"/>
                <a:ea typeface="Noto Sans CJK SC"/>
              </a:rPr>
              <a:t>}</a:t>
            </a:r>
            <a:endParaRPr b="0" lang="fr-FR" sz="2800" spc="-1" strike="noStrike">
              <a:latin typeface="Arial"/>
            </a:endParaRPr>
          </a:p>
          <a:p>
            <a:pPr>
              <a:lnSpc>
                <a:spcPct val="100000"/>
              </a:lnSpc>
              <a:spcBef>
                <a:spcPts val="624"/>
              </a:spcBef>
              <a:spcAft>
                <a:spcPts val="425"/>
              </a:spcAft>
            </a:pPr>
            <a:r>
              <a:rPr b="0" lang="fr-FR" sz="2800" spc="-1" strike="noStrike">
                <a:solidFill>
                  <a:srgbClr val="ffffff"/>
                </a:solidFill>
                <a:latin typeface="Arial"/>
                <a:ea typeface="Noto Sans CJK SC"/>
              </a:rPr>
              <a:t>?&gt;</a:t>
            </a:r>
            <a:endParaRPr b="0" lang="fr-FR" sz="2800" spc="-1" strike="noStrike">
              <a:latin typeface="Arial"/>
            </a:endParaRPr>
          </a:p>
        </p:txBody>
      </p:sp>
      <p:sp>
        <p:nvSpPr>
          <p:cNvPr id="253" name="CustomShape 6"/>
          <p:cNvSpPr/>
          <p:nvPr/>
        </p:nvSpPr>
        <p:spPr>
          <a:xfrm>
            <a:off x="1118520" y="1141200"/>
            <a:ext cx="6729120" cy="62244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latin typeface="Trebuchet MS"/>
              </a:rPr>
              <a:t>4.2. Boucle While</a:t>
            </a:r>
            <a:endParaRPr b="0" lang="fr-FR" sz="36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54" name="CustomShape 1"/>
          <p:cNvSpPr/>
          <p:nvPr/>
        </p:nvSpPr>
        <p:spPr>
          <a:xfrm>
            <a:off x="388800" y="2005560"/>
            <a:ext cx="9613440" cy="4084920"/>
          </a:xfrm>
          <a:prstGeom prst="rect">
            <a:avLst/>
          </a:prstGeom>
          <a:noFill/>
          <a:ln>
            <a:noFill/>
          </a:ln>
        </p:spPr>
        <p:style>
          <a:lnRef idx="0"/>
          <a:fillRef idx="0"/>
          <a:effectRef idx="0"/>
          <a:fontRef idx="minor"/>
        </p:style>
      </p:sp>
      <p:sp>
        <p:nvSpPr>
          <p:cNvPr id="255" name="CustomShape 2"/>
          <p:cNvSpPr/>
          <p:nvPr/>
        </p:nvSpPr>
        <p:spPr>
          <a:xfrm>
            <a:off x="680400" y="753120"/>
            <a:ext cx="9613440" cy="1080000"/>
          </a:xfrm>
          <a:prstGeom prst="rect">
            <a:avLst/>
          </a:prstGeom>
          <a:noFill/>
          <a:ln>
            <a:noFill/>
          </a:ln>
        </p:spPr>
        <p:style>
          <a:lnRef idx="0"/>
          <a:fillRef idx="0"/>
          <a:effectRef idx="0"/>
          <a:fontRef idx="minor"/>
        </p:style>
      </p:sp>
      <p:sp>
        <p:nvSpPr>
          <p:cNvPr id="256" name="CustomShape 3"/>
          <p:cNvSpPr/>
          <p:nvPr/>
        </p:nvSpPr>
        <p:spPr>
          <a:xfrm>
            <a:off x="10734840" y="753120"/>
            <a:ext cx="1284480" cy="759960"/>
          </a:xfrm>
          <a:prstGeom prst="rect">
            <a:avLst/>
          </a:prstGeom>
          <a:noFill/>
          <a:ln>
            <a:noFill/>
          </a:ln>
        </p:spPr>
        <p:style>
          <a:lnRef idx="0"/>
          <a:fillRef idx="0"/>
          <a:effectRef idx="0"/>
          <a:fontRef idx="minor"/>
        </p:style>
      </p:sp>
      <p:sp>
        <p:nvSpPr>
          <p:cNvPr id="257" name="CustomShape 4"/>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a:p>
            <a:pPr>
              <a:lnSpc>
                <a:spcPct val="90000"/>
              </a:lnSpc>
            </a:pPr>
            <a:r>
              <a:rPr b="0" lang="fr-FR" sz="3600" spc="-1" strike="noStrike">
                <a:solidFill>
                  <a:srgbClr val="000000"/>
                </a:solidFill>
                <a:latin typeface="Trebuchet MS"/>
                <a:ea typeface="DejaVu Sans"/>
              </a:rPr>
              <a:t>4.Structures internes</a:t>
            </a:r>
            <a:endParaRPr b="0" lang="fr-FR" sz="3600" spc="-1" strike="noStrike">
              <a:latin typeface="Arial"/>
            </a:endParaRPr>
          </a:p>
        </p:txBody>
      </p:sp>
      <p:sp>
        <p:nvSpPr>
          <p:cNvPr id="258" name="CustomShape 5"/>
          <p:cNvSpPr/>
          <p:nvPr/>
        </p:nvSpPr>
        <p:spPr>
          <a:xfrm>
            <a:off x="733320" y="1962360"/>
            <a:ext cx="9490320" cy="5079600"/>
          </a:xfrm>
          <a:prstGeom prst="rect">
            <a:avLst/>
          </a:prstGeom>
          <a:noFill/>
          <a:ln>
            <a:noFill/>
          </a:ln>
        </p:spPr>
        <p:style>
          <a:lnRef idx="0"/>
          <a:fillRef idx="0"/>
          <a:effectRef idx="0"/>
          <a:fontRef idx="minor"/>
        </p:style>
        <p:txBody>
          <a:bodyPr lIns="90000" rIns="90000" tIns="45000" bIns="45000"/>
          <a:p>
            <a:pPr>
              <a:lnSpc>
                <a:spcPct val="100000"/>
              </a:lnSpc>
              <a:spcBef>
                <a:spcPts val="907"/>
              </a:spcBef>
              <a:spcAft>
                <a:spcPts val="709"/>
              </a:spcAft>
            </a:pPr>
            <a:r>
              <a:rPr b="0" lang="fr-FR" sz="2800" spc="-1" strike="noStrike">
                <a:solidFill>
                  <a:srgbClr val="ffffff"/>
                </a:solidFill>
                <a:latin typeface="Arial"/>
                <a:ea typeface="Noto Sans CJK SC"/>
              </a:rPr>
              <a:t>L'instruction foreach est une fonction PHP très pratique. Elle est utilisable pour parcourir un tableau (ou les membres d'un objet. Il est ainsi possible d'afficher l'ensemble des éléments d'un tableau et les clés associées de la façon suivante:</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&lt;?php</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foreach ($tableau as $valeur) {</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    </a:t>
            </a:r>
            <a:r>
              <a:rPr b="0" lang="fr-FR" sz="2800" spc="-1" strike="noStrike">
                <a:solidFill>
                  <a:srgbClr val="ffffff"/>
                </a:solidFill>
                <a:latin typeface="Arial"/>
                <a:ea typeface="Noto Sans CJK SC"/>
              </a:rPr>
              <a:t>echo $valeur.'&lt;br /&gt;'."\n";</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a:t>
            </a:r>
            <a:endParaRPr b="0" lang="fr-FR" sz="2800" spc="-1" strike="noStrike">
              <a:latin typeface="Arial"/>
            </a:endParaRPr>
          </a:p>
          <a:p>
            <a:pPr>
              <a:lnSpc>
                <a:spcPct val="100000"/>
              </a:lnSpc>
              <a:spcBef>
                <a:spcPts val="907"/>
              </a:spcBef>
              <a:spcAft>
                <a:spcPts val="709"/>
              </a:spcAft>
            </a:pPr>
            <a:r>
              <a:rPr b="0" lang="fr-FR" sz="2800" spc="-1" strike="noStrike">
                <a:solidFill>
                  <a:srgbClr val="ffffff"/>
                </a:solidFill>
                <a:latin typeface="Arial"/>
                <a:ea typeface="Noto Sans CJK SC"/>
              </a:rPr>
              <a:t>?&gt;</a:t>
            </a:r>
            <a:endParaRPr b="0" lang="fr-FR" sz="2800" spc="-1" strike="noStrike">
              <a:latin typeface="Arial"/>
            </a:endParaRPr>
          </a:p>
        </p:txBody>
      </p:sp>
      <p:sp>
        <p:nvSpPr>
          <p:cNvPr id="259" name="CustomShape 6"/>
          <p:cNvSpPr/>
          <p:nvPr/>
        </p:nvSpPr>
        <p:spPr>
          <a:xfrm>
            <a:off x="1118520" y="1141200"/>
            <a:ext cx="6729120" cy="62244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latin typeface="Trebuchet MS"/>
              </a:rPr>
              <a:t>4.3. Boucle Foreach</a:t>
            </a:r>
            <a:endParaRPr b="0" lang="fr-FR" sz="36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60" name="CustomShape 1"/>
          <p:cNvSpPr/>
          <p:nvPr/>
        </p:nvSpPr>
        <p:spPr>
          <a:xfrm>
            <a:off x="388800" y="2005560"/>
            <a:ext cx="9613440" cy="4084920"/>
          </a:xfrm>
          <a:prstGeom prst="rect">
            <a:avLst/>
          </a:prstGeom>
          <a:noFill/>
          <a:ln>
            <a:noFill/>
          </a:ln>
        </p:spPr>
        <p:style>
          <a:lnRef idx="0"/>
          <a:fillRef idx="0"/>
          <a:effectRef idx="0"/>
          <a:fontRef idx="minor"/>
        </p:style>
      </p:sp>
      <p:sp>
        <p:nvSpPr>
          <p:cNvPr id="261" name="CustomShape 2"/>
          <p:cNvSpPr/>
          <p:nvPr/>
        </p:nvSpPr>
        <p:spPr>
          <a:xfrm>
            <a:off x="680400" y="753120"/>
            <a:ext cx="9613440" cy="1080000"/>
          </a:xfrm>
          <a:prstGeom prst="rect">
            <a:avLst/>
          </a:prstGeom>
          <a:noFill/>
          <a:ln>
            <a:noFill/>
          </a:ln>
        </p:spPr>
        <p:style>
          <a:lnRef idx="0"/>
          <a:fillRef idx="0"/>
          <a:effectRef idx="0"/>
          <a:fontRef idx="minor"/>
        </p:style>
      </p:sp>
      <p:sp>
        <p:nvSpPr>
          <p:cNvPr id="262" name="CustomShape 3"/>
          <p:cNvSpPr/>
          <p:nvPr/>
        </p:nvSpPr>
        <p:spPr>
          <a:xfrm>
            <a:off x="10734840" y="753120"/>
            <a:ext cx="1284480" cy="759960"/>
          </a:xfrm>
          <a:prstGeom prst="rect">
            <a:avLst/>
          </a:prstGeom>
          <a:noFill/>
          <a:ln>
            <a:noFill/>
          </a:ln>
        </p:spPr>
        <p:style>
          <a:lnRef idx="0"/>
          <a:fillRef idx="0"/>
          <a:effectRef idx="0"/>
          <a:fontRef idx="minor"/>
        </p:style>
      </p:sp>
      <p:sp>
        <p:nvSpPr>
          <p:cNvPr id="263" name="CustomShape 4"/>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II. Fondamentaux PHP</a:t>
            </a:r>
            <a:endParaRPr b="0" lang="fr-FR" sz="3600" spc="-1" strike="noStrike">
              <a:latin typeface="Arial"/>
            </a:endParaRPr>
          </a:p>
          <a:p>
            <a:pPr>
              <a:lnSpc>
                <a:spcPct val="90000"/>
              </a:lnSpc>
            </a:pPr>
            <a:r>
              <a:rPr b="0" lang="fr-FR" sz="3600" spc="-1" strike="noStrike">
                <a:solidFill>
                  <a:srgbClr val="000000"/>
                </a:solidFill>
                <a:latin typeface="Trebuchet MS"/>
                <a:ea typeface="DejaVu Sans"/>
              </a:rPr>
              <a:t>4.Structures internes</a:t>
            </a:r>
            <a:endParaRPr b="0" lang="fr-FR" sz="3600" spc="-1" strike="noStrike">
              <a:latin typeface="Arial"/>
            </a:endParaRPr>
          </a:p>
        </p:txBody>
      </p:sp>
      <p:sp>
        <p:nvSpPr>
          <p:cNvPr id="264" name="CustomShape 5"/>
          <p:cNvSpPr/>
          <p:nvPr/>
        </p:nvSpPr>
        <p:spPr>
          <a:xfrm>
            <a:off x="733320" y="1962360"/>
            <a:ext cx="9490320" cy="4759920"/>
          </a:xfrm>
          <a:prstGeom prst="rect">
            <a:avLst/>
          </a:prstGeom>
          <a:noFill/>
          <a:ln>
            <a:noFill/>
          </a:ln>
        </p:spPr>
        <p:style>
          <a:lnRef idx="0"/>
          <a:fillRef idx="0"/>
          <a:effectRef idx="0"/>
          <a:fontRef idx="minor"/>
        </p:style>
        <p:txBody>
          <a:bodyPr lIns="90000" rIns="90000" tIns="45000" bIns="45000"/>
          <a:p>
            <a:pPr>
              <a:lnSpc>
                <a:spcPct val="100000"/>
              </a:lnSpc>
              <a:spcBef>
                <a:spcPts val="624"/>
              </a:spcBef>
              <a:spcAft>
                <a:spcPts val="425"/>
              </a:spcAft>
            </a:pPr>
            <a:r>
              <a:rPr b="0" lang="fr-FR" sz="2800" spc="-1" strike="noStrike">
                <a:solidFill>
                  <a:srgbClr val="ffffff"/>
                </a:solidFill>
                <a:latin typeface="Arial"/>
                <a:ea typeface="Noto Sans CJK SC"/>
              </a:rPr>
              <a:t>L'instruction do est associée au terme while (qui est parfois baptisé until dans d'autres langages que PHP). Elle est similaire à la boucle while à ceci près que les instructions sont exécutées au moins une fois, la condition n'étant testé pour la première fois qu'après exécution des instructions.</a:t>
            </a:r>
            <a:endParaRPr b="0" lang="fr-FR" sz="2800" spc="-1" strike="noStrike">
              <a:latin typeface="Arial"/>
            </a:endParaRPr>
          </a:p>
          <a:p>
            <a:pPr>
              <a:lnSpc>
                <a:spcPct val="100000"/>
              </a:lnSpc>
              <a:spcBef>
                <a:spcPts val="57"/>
              </a:spcBef>
            </a:pPr>
            <a:r>
              <a:rPr b="0" lang="fr-FR" sz="2200" spc="-1" strike="noStrike">
                <a:solidFill>
                  <a:srgbClr val="ffffff"/>
                </a:solidFill>
                <a:latin typeface="Arial"/>
                <a:ea typeface="Noto Sans CJK SC"/>
              </a:rPr>
              <a:t>&lt;?php</a:t>
            </a:r>
            <a:endParaRPr b="0" lang="fr-FR" sz="2200" spc="-1" strike="noStrike">
              <a:latin typeface="Arial"/>
            </a:endParaRPr>
          </a:p>
          <a:p>
            <a:pPr>
              <a:lnSpc>
                <a:spcPct val="100000"/>
              </a:lnSpc>
              <a:spcBef>
                <a:spcPts val="57"/>
              </a:spcBef>
            </a:pPr>
            <a:r>
              <a:rPr b="0" lang="fr-FR" sz="2200" spc="-1" strike="noStrike">
                <a:solidFill>
                  <a:srgbClr val="ffffff"/>
                </a:solidFill>
                <a:latin typeface="Arial"/>
                <a:ea typeface="Noto Sans CJK SC"/>
              </a:rPr>
              <a:t>$i = 5;</a:t>
            </a:r>
            <a:endParaRPr b="0" lang="fr-FR" sz="2200" spc="-1" strike="noStrike">
              <a:latin typeface="Arial"/>
            </a:endParaRPr>
          </a:p>
          <a:p>
            <a:pPr>
              <a:lnSpc>
                <a:spcPct val="100000"/>
              </a:lnSpc>
              <a:spcBef>
                <a:spcPts val="57"/>
              </a:spcBef>
            </a:pPr>
            <a:r>
              <a:rPr b="0" lang="fr-FR" sz="2200" spc="-1" strike="noStrike">
                <a:solidFill>
                  <a:srgbClr val="ffffff"/>
                </a:solidFill>
                <a:latin typeface="Arial"/>
                <a:ea typeface="Noto Sans CJK SC"/>
              </a:rPr>
              <a:t>do {</a:t>
            </a:r>
            <a:endParaRPr b="0" lang="fr-FR" sz="2200" spc="-1" strike="noStrike">
              <a:latin typeface="Arial"/>
            </a:endParaRPr>
          </a:p>
          <a:p>
            <a:pPr>
              <a:lnSpc>
                <a:spcPct val="100000"/>
              </a:lnSpc>
              <a:spcBef>
                <a:spcPts val="57"/>
              </a:spcBef>
            </a:pPr>
            <a:r>
              <a:rPr b="0" lang="fr-FR" sz="2200" spc="-1" strike="noStrike">
                <a:solidFill>
                  <a:srgbClr val="ffffff"/>
                </a:solidFill>
                <a:latin typeface="Arial"/>
                <a:ea typeface="Noto Sans CJK SC"/>
              </a:rPr>
              <a:t>    </a:t>
            </a:r>
            <a:r>
              <a:rPr b="0" lang="fr-FR" sz="2200" spc="-1" strike="noStrike">
                <a:solidFill>
                  <a:srgbClr val="ffffff"/>
                </a:solidFill>
                <a:latin typeface="Arial"/>
                <a:ea typeface="Noto Sans CJK SC"/>
              </a:rPr>
              <a:t>echo $i;</a:t>
            </a:r>
            <a:endParaRPr b="0" lang="fr-FR" sz="2200" spc="-1" strike="noStrike">
              <a:latin typeface="Arial"/>
            </a:endParaRPr>
          </a:p>
          <a:p>
            <a:pPr>
              <a:lnSpc>
                <a:spcPct val="100000"/>
              </a:lnSpc>
              <a:spcBef>
                <a:spcPts val="57"/>
              </a:spcBef>
            </a:pPr>
            <a:r>
              <a:rPr b="0" lang="fr-FR" sz="2200" spc="-1" strike="noStrike">
                <a:solidFill>
                  <a:srgbClr val="ffffff"/>
                </a:solidFill>
                <a:latin typeface="Arial"/>
                <a:ea typeface="Noto Sans CJK SC"/>
              </a:rPr>
              <a:t>    </a:t>
            </a:r>
            <a:r>
              <a:rPr b="0" lang="fr-FR" sz="2200" spc="-1" strike="noStrike">
                <a:solidFill>
                  <a:srgbClr val="ffffff"/>
                </a:solidFill>
                <a:latin typeface="Arial"/>
                <a:ea typeface="Noto Sans CJK SC"/>
              </a:rPr>
              <a:t>$i++;</a:t>
            </a:r>
            <a:endParaRPr b="0" lang="fr-FR" sz="2200" spc="-1" strike="noStrike">
              <a:latin typeface="Arial"/>
            </a:endParaRPr>
          </a:p>
          <a:p>
            <a:pPr>
              <a:lnSpc>
                <a:spcPct val="100000"/>
              </a:lnSpc>
              <a:spcBef>
                <a:spcPts val="57"/>
              </a:spcBef>
            </a:pPr>
            <a:r>
              <a:rPr b="0" lang="fr-FR" sz="2200" spc="-1" strike="noStrike">
                <a:solidFill>
                  <a:srgbClr val="ffffff"/>
                </a:solidFill>
                <a:latin typeface="Arial"/>
                <a:ea typeface="Noto Sans CJK SC"/>
              </a:rPr>
              <a:t>} while ($i&lt;9);</a:t>
            </a:r>
            <a:endParaRPr b="0" lang="fr-FR" sz="2200" spc="-1" strike="noStrike">
              <a:latin typeface="Arial"/>
            </a:endParaRPr>
          </a:p>
          <a:p>
            <a:pPr>
              <a:lnSpc>
                <a:spcPct val="100000"/>
              </a:lnSpc>
              <a:spcBef>
                <a:spcPts val="57"/>
              </a:spcBef>
            </a:pPr>
            <a:r>
              <a:rPr b="0" lang="fr-FR" sz="2200" spc="-1" strike="noStrike">
                <a:solidFill>
                  <a:srgbClr val="ffffff"/>
                </a:solidFill>
                <a:latin typeface="Arial"/>
                <a:ea typeface="Noto Sans CJK SC"/>
              </a:rPr>
              <a:t>?&gt;</a:t>
            </a:r>
            <a:endParaRPr b="0" lang="fr-FR" sz="2200" spc="-1" strike="noStrike">
              <a:latin typeface="Arial"/>
            </a:endParaRPr>
          </a:p>
        </p:txBody>
      </p:sp>
      <p:sp>
        <p:nvSpPr>
          <p:cNvPr id="265" name="CustomShape 6"/>
          <p:cNvSpPr/>
          <p:nvPr/>
        </p:nvSpPr>
        <p:spPr>
          <a:xfrm>
            <a:off x="1118520" y="1141200"/>
            <a:ext cx="6729120" cy="622440"/>
          </a:xfrm>
          <a:prstGeom prst="rect">
            <a:avLst/>
          </a:prstGeom>
          <a:noFill/>
          <a:ln>
            <a:noFill/>
          </a:ln>
        </p:spPr>
        <p:style>
          <a:lnRef idx="0"/>
          <a:fillRef idx="0"/>
          <a:effectRef idx="0"/>
          <a:fontRef idx="minor"/>
        </p:style>
        <p:txBody>
          <a:bodyPr lIns="90000" rIns="90000" tIns="45000" bIns="45000"/>
          <a:p>
            <a:pPr>
              <a:lnSpc>
                <a:spcPct val="100000"/>
              </a:lnSpc>
            </a:pPr>
            <a:r>
              <a:rPr b="0" lang="fr-FR" sz="3600" spc="-1" strike="noStrike">
                <a:solidFill>
                  <a:srgbClr val="000000"/>
                </a:solidFill>
                <a:latin typeface="Trebuchet MS"/>
              </a:rPr>
              <a:t>4.4. Boucle Do… While</a:t>
            </a:r>
            <a:endParaRPr b="0" lang="fr-FR" sz="36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66"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TABLEAU</a:t>
            </a:r>
            <a:endParaRPr b="0" lang="fr-FR" sz="3600" spc="-1" strike="noStrike">
              <a:latin typeface="Arial"/>
            </a:endParaRPr>
          </a:p>
        </p:txBody>
      </p:sp>
      <p:sp>
        <p:nvSpPr>
          <p:cNvPr id="267"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marL="432000" indent="-323280">
              <a:lnSpc>
                <a:spcPct val="90000"/>
              </a:lnSpc>
              <a:spcBef>
                <a:spcPts val="1001"/>
              </a:spcBef>
              <a:buClr>
                <a:srgbClr val="000000"/>
              </a:buClr>
              <a:buFont typeface="StarSymbol"/>
              <a:buAutoNum type="arabicPeriod"/>
            </a:pPr>
            <a:r>
              <a:rPr b="0" lang="fr-FR" sz="3200" spc="-1" strike="noStrike">
                <a:solidFill>
                  <a:srgbClr val="ffffff"/>
                </a:solidFill>
                <a:latin typeface="Trebuchet MS"/>
                <a:ea typeface="DejaVu Sans"/>
              </a:rPr>
              <a:t>Tableau numérique</a:t>
            </a:r>
            <a:endParaRPr b="0" lang="fr-FR" sz="3200" spc="-1" strike="noStrike">
              <a:latin typeface="Arial"/>
            </a:endParaRPr>
          </a:p>
          <a:p>
            <a:pPr marL="432000" indent="-323280">
              <a:lnSpc>
                <a:spcPct val="90000"/>
              </a:lnSpc>
              <a:spcBef>
                <a:spcPts val="1001"/>
              </a:spcBef>
              <a:buClr>
                <a:srgbClr val="000000"/>
              </a:buClr>
              <a:buFont typeface="StarSymbol"/>
              <a:buAutoNum type="arabicPeriod"/>
            </a:pPr>
            <a:r>
              <a:rPr b="0" lang="fr-FR" sz="3200" spc="-1" strike="noStrike">
                <a:solidFill>
                  <a:srgbClr val="ffffff"/>
                </a:solidFill>
                <a:latin typeface="Trebuchet MS"/>
                <a:ea typeface="DejaVu Sans"/>
              </a:rPr>
              <a:t>Tableau associatifs</a:t>
            </a:r>
            <a:endParaRPr b="0" lang="fr-FR" sz="3200" spc="-1" strike="noStrike">
              <a:latin typeface="Arial"/>
            </a:endParaRPr>
          </a:p>
          <a:p>
            <a:pPr marL="432000" indent="-323280">
              <a:lnSpc>
                <a:spcPct val="90000"/>
              </a:lnSpc>
              <a:spcBef>
                <a:spcPts val="1001"/>
              </a:spcBef>
              <a:buClr>
                <a:srgbClr val="000000"/>
              </a:buClr>
              <a:buFont typeface="StarSymbol"/>
              <a:buAutoNum type="arabicPeriod"/>
            </a:pPr>
            <a:r>
              <a:rPr b="0" lang="fr-FR" sz="3200" spc="-1" strike="noStrike">
                <a:solidFill>
                  <a:srgbClr val="ffffff"/>
                </a:solidFill>
                <a:latin typeface="Trebuchet MS"/>
                <a:ea typeface="DejaVu Sans"/>
              </a:rPr>
              <a:t>Goals</a:t>
            </a:r>
            <a:endParaRPr b="0" lang="fr-FR" sz="3200" spc="-1" strike="noStrike">
              <a:latin typeface="Arial"/>
            </a:endParaRPr>
          </a:p>
          <a:p>
            <a:pPr>
              <a:lnSpc>
                <a:spcPct val="90000"/>
              </a:lnSpc>
              <a:spcBef>
                <a:spcPts val="1001"/>
              </a:spcBef>
            </a:pPr>
            <a:endParaRPr b="0" lang="fr-FR" sz="3200" spc="-1" strike="noStrike">
              <a:latin typeface="Arial"/>
            </a:endParaRPr>
          </a:p>
        </p:txBody>
      </p:sp>
      <p:sp>
        <p:nvSpPr>
          <p:cNvPr id="268"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III</a:t>
            </a:r>
            <a:endParaRPr b="0" lang="fr-FR" sz="4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32"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Communications Web</a:t>
            </a:r>
            <a:endParaRPr b="0" lang="fr-FR" sz="3600" spc="-1" strike="noStrike">
              <a:latin typeface="Arial"/>
            </a:endParaRPr>
          </a:p>
        </p:txBody>
      </p:sp>
      <p:sp>
        <p:nvSpPr>
          <p:cNvPr id="133" name="CustomShape 2"/>
          <p:cNvSpPr/>
          <p:nvPr/>
        </p:nvSpPr>
        <p:spPr>
          <a:xfrm>
            <a:off x="680400" y="2336760"/>
            <a:ext cx="9613440" cy="3598200"/>
          </a:xfrm>
          <a:prstGeom prst="rect">
            <a:avLst/>
          </a:prstGeom>
          <a:noFill/>
          <a:ln>
            <a:noFill/>
          </a:ln>
        </p:spPr>
        <p:style>
          <a:lnRef idx="0"/>
          <a:fillRef idx="0"/>
          <a:effectRef idx="0"/>
          <a:fontRef idx="minor"/>
        </p:style>
        <p:txBody>
          <a:bodyPr lIns="90000" rIns="90000" tIns="45000" bIns="45000"/>
          <a:p>
            <a:pPr algn="just">
              <a:lnSpc>
                <a:spcPct val="100000"/>
              </a:lnSpc>
            </a:pPr>
            <a:r>
              <a:rPr b="0" lang="fr-FR" sz="2800" spc="-1" strike="noStrike">
                <a:solidFill>
                  <a:srgbClr val="ffffff"/>
                </a:solidFill>
                <a:latin typeface="Trebuchet MS"/>
                <a:ea typeface="Noto Sans CJK SC"/>
              </a:rPr>
              <a:t>1.</a:t>
            </a:r>
            <a:r>
              <a:rPr b="0" lang="fr-FR" sz="2800" spc="-1" strike="noStrike">
                <a:solidFill>
                  <a:srgbClr val="ffffff"/>
                </a:solidFill>
                <a:latin typeface="Trebuchet MS"/>
                <a:ea typeface="Noto Sans CJK SC"/>
              </a:rPr>
              <a:t>	</a:t>
            </a:r>
            <a:r>
              <a:rPr b="0" lang="fr-FR" sz="2800" spc="-1" strike="noStrike">
                <a:solidFill>
                  <a:srgbClr val="ffffff"/>
                </a:solidFill>
                <a:latin typeface="Trebuchet MS"/>
                <a:ea typeface="Noto Sans CJK SC"/>
              </a:rPr>
              <a:t>Serveur web</a:t>
            </a:r>
            <a:endParaRPr b="0" lang="fr-FR" sz="2800" spc="-1" strike="noStrike">
              <a:latin typeface="Arial"/>
            </a:endParaRPr>
          </a:p>
          <a:p>
            <a:pPr algn="just">
              <a:lnSpc>
                <a:spcPct val="100000"/>
              </a:lnSpc>
            </a:pPr>
            <a:r>
              <a:rPr b="0" lang="fr-FR" sz="2800" spc="-1" strike="noStrike">
                <a:solidFill>
                  <a:srgbClr val="ffffff"/>
                </a:solidFill>
                <a:latin typeface="Trebuchet MS"/>
                <a:ea typeface="Noto Sans CJK SC"/>
              </a:rPr>
              <a:t>2.</a:t>
            </a:r>
            <a:r>
              <a:rPr b="0" lang="fr-FR" sz="2800" spc="-1" strike="noStrike">
                <a:solidFill>
                  <a:srgbClr val="ffffff"/>
                </a:solidFill>
                <a:latin typeface="Trebuchet MS"/>
                <a:ea typeface="Noto Sans CJK SC"/>
              </a:rPr>
              <a:t>	</a:t>
            </a:r>
            <a:r>
              <a:rPr b="0" lang="fr-FR" sz="2800" spc="-1" strike="noStrike">
                <a:solidFill>
                  <a:srgbClr val="ffffff"/>
                </a:solidFill>
                <a:latin typeface="Trebuchet MS"/>
                <a:ea typeface="Noto Sans CJK SC"/>
              </a:rPr>
              <a:t>Client</a:t>
            </a:r>
            <a:endParaRPr b="0" lang="fr-FR" sz="2800" spc="-1" strike="noStrike">
              <a:latin typeface="Arial"/>
            </a:endParaRPr>
          </a:p>
          <a:p>
            <a:pPr algn="just">
              <a:lnSpc>
                <a:spcPct val="100000"/>
              </a:lnSpc>
            </a:pPr>
            <a:r>
              <a:rPr b="0" lang="fr-FR" sz="2800" spc="-1" strike="noStrike">
                <a:solidFill>
                  <a:srgbClr val="ffffff"/>
                </a:solidFill>
                <a:latin typeface="Trebuchet MS"/>
                <a:ea typeface="Noto Sans CJK SC"/>
              </a:rPr>
              <a:t>3.</a:t>
            </a:r>
            <a:r>
              <a:rPr b="0" lang="fr-FR" sz="2800" spc="-1" strike="noStrike">
                <a:solidFill>
                  <a:srgbClr val="ffffff"/>
                </a:solidFill>
                <a:latin typeface="Trebuchet MS"/>
                <a:ea typeface="Noto Sans CJK SC"/>
              </a:rPr>
              <a:t>	</a:t>
            </a:r>
            <a:r>
              <a:rPr b="0" lang="fr-FR" sz="2800" spc="-1" strike="noStrike">
                <a:solidFill>
                  <a:srgbClr val="ffffff"/>
                </a:solidFill>
                <a:latin typeface="Trebuchet MS"/>
                <a:ea typeface="Noto Sans CJK SC"/>
              </a:rPr>
              <a:t>Langages</a:t>
            </a:r>
            <a:endParaRPr b="0" lang="fr-FR" sz="2800" spc="-1" strike="noStrike">
              <a:latin typeface="Arial"/>
            </a:endParaRPr>
          </a:p>
        </p:txBody>
      </p:sp>
      <p:sp>
        <p:nvSpPr>
          <p:cNvPr id="134" name="CustomShape 3"/>
          <p:cNvSpPr/>
          <p:nvPr/>
        </p:nvSpPr>
        <p:spPr>
          <a:xfrm>
            <a:off x="10734840" y="753120"/>
            <a:ext cx="1310760" cy="1004040"/>
          </a:xfrm>
          <a:prstGeom prst="rect">
            <a:avLst/>
          </a:prstGeom>
          <a:noFill/>
          <a:ln>
            <a:noFill/>
          </a:ln>
        </p:spPr>
        <p:style>
          <a:lnRef idx="0"/>
          <a:fillRef idx="0"/>
          <a:effectRef idx="0"/>
          <a:fontRef idx="minor"/>
        </p:style>
        <p:txBody>
          <a:bodyPr lIns="90000" rIns="90000" tIns="45000" bIns="45000"/>
          <a:p>
            <a:pPr>
              <a:lnSpc>
                <a:spcPct val="100000"/>
              </a:lnSpc>
            </a:pPr>
            <a:r>
              <a:rPr b="0" lang="fr-FR" sz="6000" spc="-1" strike="noStrike">
                <a:solidFill>
                  <a:srgbClr val="000000"/>
                </a:solidFill>
                <a:latin typeface="Trebuchet MS"/>
                <a:ea typeface="DejaVu Sans"/>
              </a:rPr>
              <a:t>I</a:t>
            </a:r>
            <a:endParaRPr b="0" lang="fr-FR" sz="6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69"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TABLEAU</a:t>
            </a:r>
            <a:endParaRPr b="0" lang="fr-FR" sz="3600" spc="-1" strike="noStrike">
              <a:latin typeface="Arial"/>
            </a:endParaRPr>
          </a:p>
        </p:txBody>
      </p:sp>
      <p:sp>
        <p:nvSpPr>
          <p:cNvPr id="270"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fr-FR" sz="2800" spc="-1" strike="noStrike">
                <a:solidFill>
                  <a:srgbClr val="ffffff"/>
                </a:solidFill>
                <a:latin typeface="Trebuchet MS"/>
                <a:ea typeface="Noto Sans CJK SC"/>
              </a:rPr>
              <a:t>Un </a:t>
            </a:r>
            <a:r>
              <a:rPr b="1" lang="fr-FR" sz="2800" spc="-1" strike="noStrike">
                <a:solidFill>
                  <a:srgbClr val="ffffff"/>
                </a:solidFill>
                <a:latin typeface="Trebuchet MS"/>
                <a:ea typeface="Noto Sans CJK SC"/>
              </a:rPr>
              <a:t>tableau</a:t>
            </a:r>
            <a:r>
              <a:rPr b="0" lang="fr-FR" sz="2800" spc="-1" strike="noStrike">
                <a:solidFill>
                  <a:srgbClr val="ffffff"/>
                </a:solidFill>
                <a:latin typeface="Trebuchet MS"/>
                <a:ea typeface="Noto Sans CJK SC"/>
              </a:rPr>
              <a:t> en </a:t>
            </a:r>
            <a:r>
              <a:rPr b="1" lang="fr-FR" sz="2800" spc="-1" strike="noStrike">
                <a:solidFill>
                  <a:srgbClr val="ffffff"/>
                </a:solidFill>
                <a:latin typeface="Trebuchet MS"/>
                <a:ea typeface="Noto Sans CJK SC"/>
              </a:rPr>
              <a:t>PHP</a:t>
            </a:r>
            <a:r>
              <a:rPr b="0" lang="fr-FR" sz="2800" spc="-1" strike="noStrike">
                <a:solidFill>
                  <a:srgbClr val="ffffff"/>
                </a:solidFill>
                <a:latin typeface="Trebuchet MS"/>
                <a:ea typeface="Noto Sans CJK SC"/>
              </a:rPr>
              <a:t> est en fait une carte ordonnée. Une carte est un type qui associe des valeurs à des clés. ... On peut avoir, comme valeur d'un </a:t>
            </a:r>
            <a:r>
              <a:rPr b="1" lang="fr-FR" sz="2800" spc="-1" strike="noStrike">
                <a:solidFill>
                  <a:srgbClr val="ffffff"/>
                </a:solidFill>
                <a:latin typeface="Trebuchet MS"/>
                <a:ea typeface="Noto Sans CJK SC"/>
              </a:rPr>
              <a:t>tableau</a:t>
            </a:r>
            <a:r>
              <a:rPr b="0" lang="fr-FR" sz="2800" spc="-1" strike="noStrike">
                <a:solidFill>
                  <a:srgbClr val="ffffff"/>
                </a:solidFill>
                <a:latin typeface="Trebuchet MS"/>
                <a:ea typeface="Noto Sans CJK SC"/>
              </a:rPr>
              <a:t>, d'autres tableaux, multidimensionnels ou non.</a:t>
            </a:r>
            <a:endParaRPr b="0" lang="fr-FR" sz="2800" spc="-1" strike="noStrike">
              <a:latin typeface="Arial"/>
            </a:endParaRPr>
          </a:p>
        </p:txBody>
      </p:sp>
      <p:sp>
        <p:nvSpPr>
          <p:cNvPr id="271"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III</a:t>
            </a:r>
            <a:endParaRPr b="0" lang="fr-FR" sz="44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72"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III. TABLEAU</a:t>
            </a:r>
            <a:endParaRPr b="0" lang="fr-FR" sz="3600" spc="-1" strike="noStrike">
              <a:latin typeface="Arial"/>
            </a:endParaRPr>
          </a:p>
        </p:txBody>
      </p:sp>
      <p:sp>
        <p:nvSpPr>
          <p:cNvPr id="273"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pPr>
            <a:r>
              <a:rPr b="0" lang="fr-FR" sz="2600" spc="-1" strike="noStrike">
                <a:solidFill>
                  <a:srgbClr val="ffffff"/>
                </a:solidFill>
                <a:latin typeface="Trebuchet MS"/>
                <a:ea typeface="Noto Sans CJK SC"/>
              </a:rPr>
              <a:t>Avant toute chose, il est bon de préciser qu'un tableau PHP et un tableau HTML sont deux choses complètement différentes. Un tableaux PHP a pour fonction de stocker et manipuler des informations tandis qu'un tableau HTML sert à présenter des données sur un écran.</a:t>
            </a:r>
            <a:endParaRPr b="0" lang="fr-FR" sz="2600" spc="-1" strike="noStrike">
              <a:latin typeface="Arial"/>
            </a:endParaRPr>
          </a:p>
          <a:p>
            <a:pPr algn="just">
              <a:lnSpc>
                <a:spcPct val="100000"/>
              </a:lnSpc>
            </a:pPr>
            <a:endParaRPr b="0" lang="fr-FR" sz="2600" spc="-1" strike="noStrike">
              <a:latin typeface="Arial"/>
            </a:endParaRPr>
          </a:p>
          <a:p>
            <a:pPr algn="just">
              <a:lnSpc>
                <a:spcPct val="100000"/>
              </a:lnSpc>
            </a:pPr>
            <a:r>
              <a:rPr b="0" lang="fr-FR" sz="2600" spc="-1" strike="noStrike">
                <a:solidFill>
                  <a:srgbClr val="ffffff"/>
                </a:solidFill>
                <a:latin typeface="Trebuchet MS"/>
                <a:ea typeface="Noto Sans CJK SC"/>
              </a:rPr>
              <a:t>Les tableaux, aussi appelés arrays en anglais, sont des types de données structurés permettant de grouper des informations ensemble. A la différence des types primitifs (entiers, réels, flottants, booléens, chaînes de caractères), les tableaux peuvent stocker une ou plusieurs valeurs à la fois (de types différents). </a:t>
            </a:r>
            <a:endParaRPr b="0" lang="fr-FR" sz="2600" spc="-1" strike="noStrike">
              <a:latin typeface="Arial"/>
            </a:endParaRPr>
          </a:p>
        </p:txBody>
      </p:sp>
      <p:sp>
        <p:nvSpPr>
          <p:cNvPr id="274"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III</a:t>
            </a:r>
            <a:endParaRPr b="0" lang="fr-FR" sz="4400" spc="-1" strike="noStrike">
              <a:latin typeface="Arial"/>
            </a:endParaRPr>
          </a:p>
        </p:txBody>
      </p:sp>
      <p:sp>
        <p:nvSpPr>
          <p:cNvPr id="275" name="CustomShape 4"/>
          <p:cNvSpPr/>
          <p:nvPr/>
        </p:nvSpPr>
        <p:spPr>
          <a:xfrm>
            <a:off x="680400" y="717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1. Tableau numérique</a:t>
            </a:r>
            <a:endParaRPr b="0" lang="fr-FR" sz="36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76"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III. TABLEAU</a:t>
            </a:r>
            <a:endParaRPr b="0" lang="fr-FR" sz="3600" spc="-1" strike="noStrike">
              <a:latin typeface="Arial"/>
            </a:endParaRPr>
          </a:p>
        </p:txBody>
      </p:sp>
      <p:sp>
        <p:nvSpPr>
          <p:cNvPr id="277"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fr-FR" sz="1800" spc="-1" strike="noStrike">
                <a:solidFill>
                  <a:srgbClr val="ffffff"/>
                </a:solidFill>
                <a:latin typeface="Trebuchet MS"/>
                <a:ea typeface="Noto Sans CJK SC"/>
              </a:rPr>
              <a:t>Déclaration et initialisation de tableaux</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&lt;?php</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 Déclaration d'un tableau vide</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$fruits = array();</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 Déclaration d'un tableau indexé numériquement</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$legumes = array('carotte','poivron','aubergine','chou');</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 Déclaration d'un tableau associatif</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$identite = array(</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'nom' =&gt; 'Hamon',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'prenom' =&gt; 'Hugo',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'age' =&gt; 19,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'estEtudiant' =&gt; true</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?&gt;</a:t>
            </a:r>
            <a:endParaRPr b="0" lang="fr-FR" sz="1800" spc="-1" strike="noStrike">
              <a:latin typeface="Arial"/>
            </a:endParaRPr>
          </a:p>
        </p:txBody>
      </p:sp>
      <p:sp>
        <p:nvSpPr>
          <p:cNvPr id="278"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III</a:t>
            </a:r>
            <a:endParaRPr b="0" lang="fr-FR" sz="4400" spc="-1" strike="noStrike">
              <a:latin typeface="Arial"/>
            </a:endParaRPr>
          </a:p>
        </p:txBody>
      </p:sp>
      <p:sp>
        <p:nvSpPr>
          <p:cNvPr id="279" name="CustomShape 4"/>
          <p:cNvSpPr/>
          <p:nvPr/>
        </p:nvSpPr>
        <p:spPr>
          <a:xfrm>
            <a:off x="680400" y="717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1. Tableau numérique</a:t>
            </a:r>
            <a:endParaRPr b="0" lang="fr-FR" sz="36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80"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III. TABLEAU</a:t>
            </a:r>
            <a:endParaRPr b="0" lang="fr-FR" sz="3600" spc="-1" strike="noStrike">
              <a:latin typeface="Arial"/>
            </a:endParaRPr>
          </a:p>
        </p:txBody>
      </p:sp>
      <p:sp>
        <p:nvSpPr>
          <p:cNvPr id="281"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Un tableau associatif est un tableau composé de couples clé chainée / valeur. A chaque clé est référencée une valeur. Nous avons vu précédemment comment déclarer un tableau associatif et lui associer des valeurs référencées par des clés.</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Pour accéder à l'une des valeurs du tableau, il suffit d'y faire référence de la manière suivante : $tableau['cle']. </a:t>
            </a:r>
            <a:endParaRPr b="0" lang="fr-FR" sz="1800" spc="-1" strike="noStrike">
              <a:latin typeface="Arial"/>
            </a:endParaRPr>
          </a:p>
        </p:txBody>
      </p:sp>
      <p:sp>
        <p:nvSpPr>
          <p:cNvPr id="282"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III</a:t>
            </a:r>
            <a:endParaRPr b="0" lang="fr-FR" sz="4400" spc="-1" strike="noStrike">
              <a:latin typeface="Arial"/>
            </a:endParaRPr>
          </a:p>
        </p:txBody>
      </p:sp>
      <p:sp>
        <p:nvSpPr>
          <p:cNvPr id="283" name="CustomShape 4"/>
          <p:cNvSpPr/>
          <p:nvPr/>
        </p:nvSpPr>
        <p:spPr>
          <a:xfrm>
            <a:off x="680400" y="717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2. Tableau associatif</a:t>
            </a:r>
            <a:endParaRPr b="0" lang="fr-FR" sz="36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84"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III. TABLEAU</a:t>
            </a:r>
            <a:endParaRPr b="0" lang="fr-FR" sz="3600" spc="-1" strike="noStrike">
              <a:latin typeface="Arial"/>
            </a:endParaRPr>
          </a:p>
        </p:txBody>
      </p:sp>
      <p:sp>
        <p:nvSpPr>
          <p:cNvPr id="285"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fr-FR" sz="1800" spc="-1" strike="noStrike">
                <a:solidFill>
                  <a:srgbClr val="ffffff"/>
                </a:solidFill>
                <a:latin typeface="Trebuchet MS"/>
                <a:ea typeface="Noto Sans CJK SC"/>
              </a:rPr>
              <a:t>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 Déclaration d'un tableau associatif</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$identite = array(</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'nom' =&gt; 'Hamon',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'prenom' =&gt; 'Hugo',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'age' =&gt; 19,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'estEtudiant' =&gt; true</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r>
              <a:rPr b="0" lang="fr-FR" sz="1800" spc="-1" strike="noStrike">
                <a:solidFill>
                  <a:srgbClr val="ffffff"/>
                </a:solidFill>
                <a:latin typeface="Trebuchet MS"/>
                <a:ea typeface="Noto Sans CJK SC"/>
              </a:rPr>
              <a:t>);</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 </a:t>
            </a:r>
            <a:endParaRPr b="0" lang="fr-FR" sz="1800" spc="-1" strike="noStrike">
              <a:latin typeface="Arial"/>
            </a:endParaRPr>
          </a:p>
          <a:p>
            <a:pPr>
              <a:lnSpc>
                <a:spcPct val="100000"/>
              </a:lnSpc>
            </a:pPr>
            <a:r>
              <a:rPr b="0" lang="fr-FR" sz="1800" spc="-1" strike="noStrike">
                <a:solidFill>
                  <a:srgbClr val="ffffff"/>
                </a:solidFill>
                <a:latin typeface="Trebuchet MS"/>
                <a:ea typeface="Noto Sans CJK SC"/>
              </a:rPr>
              <a:t>?&gt;</a:t>
            </a:r>
            <a:endParaRPr b="0" lang="fr-FR" sz="1800" spc="-1" strike="noStrike">
              <a:latin typeface="Arial"/>
            </a:endParaRPr>
          </a:p>
        </p:txBody>
      </p:sp>
      <p:sp>
        <p:nvSpPr>
          <p:cNvPr id="286"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III</a:t>
            </a:r>
            <a:endParaRPr b="0" lang="fr-FR" sz="4400" spc="-1" strike="noStrike">
              <a:latin typeface="Arial"/>
            </a:endParaRPr>
          </a:p>
        </p:txBody>
      </p:sp>
      <p:sp>
        <p:nvSpPr>
          <p:cNvPr id="287" name="CustomShape 4"/>
          <p:cNvSpPr/>
          <p:nvPr/>
        </p:nvSpPr>
        <p:spPr>
          <a:xfrm>
            <a:off x="680400" y="717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2. Tableau associatif</a:t>
            </a:r>
            <a:endParaRPr b="0" lang="fr-FR" sz="36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88"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III. TABLEAU</a:t>
            </a:r>
            <a:endParaRPr b="0" lang="fr-FR" sz="3600" spc="-1" strike="noStrike">
              <a:latin typeface="Arial"/>
            </a:endParaRPr>
          </a:p>
        </p:txBody>
      </p:sp>
      <p:sp>
        <p:nvSpPr>
          <p:cNvPr id="289"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pPr>
            <a:r>
              <a:rPr b="0" lang="fr-FR" sz="2800" spc="-1" strike="noStrike">
                <a:solidFill>
                  <a:srgbClr val="ffffff"/>
                </a:solidFill>
                <a:latin typeface="Trebuchet MS"/>
                <a:ea typeface="Noto Sans CJK SC"/>
              </a:rPr>
              <a:t>Nous venons de voir comment créer des tableaux simples à une seule dimension. On les appelle aussi « vecteurs ». Mais il est également possible de créer des tableaux à plusieurs dimensions. Ce sont des tableaux de tableaux. Prenons un exemple simple. Nous allons concevoir une « matrice » (tableau à 2 dimensions) représentant une partie gagnante d'un jeu de morpion. Un jeu de morpion se représente visuellement par un tableau de 3 lignes sur 3 colonnes. Notre matrice aura donc ses caractéristiques</a:t>
            </a:r>
            <a:endParaRPr b="0" lang="fr-FR" sz="2800" spc="-1" strike="noStrike">
              <a:latin typeface="Arial"/>
            </a:endParaRPr>
          </a:p>
        </p:txBody>
      </p:sp>
      <p:sp>
        <p:nvSpPr>
          <p:cNvPr id="290"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III</a:t>
            </a:r>
            <a:endParaRPr b="0" lang="fr-FR" sz="4400" spc="-1" strike="noStrike">
              <a:latin typeface="Arial"/>
            </a:endParaRPr>
          </a:p>
        </p:txBody>
      </p:sp>
      <p:sp>
        <p:nvSpPr>
          <p:cNvPr id="291" name="CustomShape 4"/>
          <p:cNvSpPr/>
          <p:nvPr/>
        </p:nvSpPr>
        <p:spPr>
          <a:xfrm>
            <a:off x="680400" y="717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3. Tableau multidimensionnel</a:t>
            </a:r>
            <a:endParaRPr b="0" lang="fr-FR" sz="36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92"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III. TABLEAU</a:t>
            </a:r>
            <a:endParaRPr b="0" lang="fr-FR" sz="3600" spc="-1" strike="noStrike">
              <a:latin typeface="Arial"/>
            </a:endParaRPr>
          </a:p>
        </p:txBody>
      </p:sp>
      <p:sp>
        <p:nvSpPr>
          <p:cNvPr id="293"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pPr>
            <a:r>
              <a:rPr b="0" lang="fr-FR" sz="2800" spc="-1" strike="noStrike">
                <a:solidFill>
                  <a:srgbClr val="ffffff"/>
                </a:solidFill>
                <a:latin typeface="Trebuchet MS"/>
                <a:ea typeface="Noto Sans CJK SC"/>
              </a:rPr>
              <a:t>Exemple de création d'une matrice (tableau 2D)</a:t>
            </a:r>
            <a:endParaRPr b="0" lang="fr-FR" sz="2800" spc="-1" strike="noStrike">
              <a:latin typeface="Arial"/>
            </a:endParaRPr>
          </a:p>
          <a:p>
            <a:pPr algn="just">
              <a:lnSpc>
                <a:spcPct val="100000"/>
              </a:lnSpc>
            </a:pPr>
            <a:endParaRPr b="0" lang="fr-FR" sz="2800" spc="-1" strike="noStrike">
              <a:latin typeface="Arial"/>
            </a:endParaRPr>
          </a:p>
          <a:p>
            <a:pPr algn="just">
              <a:lnSpc>
                <a:spcPct val="100000"/>
              </a:lnSpc>
            </a:pPr>
            <a:r>
              <a:rPr b="0" lang="fr-FR" sz="2800" spc="-1" strike="noStrike">
                <a:solidFill>
                  <a:srgbClr val="ffffff"/>
                </a:solidFill>
                <a:latin typeface="Trebuchet MS"/>
                <a:ea typeface="Noto Sans CJK SC"/>
              </a:rPr>
              <a:t>&lt;?php</a:t>
            </a:r>
            <a:endParaRPr b="0" lang="fr-FR" sz="2800" spc="-1" strike="noStrike">
              <a:latin typeface="Arial"/>
            </a:endParaRPr>
          </a:p>
          <a:p>
            <a:pPr algn="just">
              <a:lnSpc>
                <a:spcPct val="100000"/>
              </a:lnSpc>
            </a:pPr>
            <a:r>
              <a:rPr b="0" lang="fr-FR" sz="2800" spc="-1" strike="noStrike">
                <a:solidFill>
                  <a:srgbClr val="ffffff"/>
                </a:solidFill>
                <a:latin typeface="Trebuchet MS"/>
                <a:ea typeface="Noto Sans CJK SC"/>
              </a:rPr>
              <a:t>  </a:t>
            </a:r>
            <a:r>
              <a:rPr b="0" lang="fr-FR" sz="2800" spc="-1" strike="noStrike">
                <a:solidFill>
                  <a:srgbClr val="ffffff"/>
                </a:solidFill>
                <a:latin typeface="Trebuchet MS"/>
                <a:ea typeface="Noto Sans CJK SC"/>
              </a:rPr>
              <a:t>// Déclaration de la matrice</a:t>
            </a:r>
            <a:endParaRPr b="0" lang="fr-FR" sz="2800" spc="-1" strike="noStrike">
              <a:latin typeface="Arial"/>
            </a:endParaRPr>
          </a:p>
          <a:p>
            <a:pPr algn="just">
              <a:lnSpc>
                <a:spcPct val="100000"/>
              </a:lnSpc>
            </a:pPr>
            <a:r>
              <a:rPr b="0" lang="fr-FR" sz="2800" spc="-1" strike="noStrike">
                <a:solidFill>
                  <a:srgbClr val="ffffff"/>
                </a:solidFill>
                <a:latin typeface="Trebuchet MS"/>
                <a:ea typeface="Noto Sans CJK SC"/>
              </a:rPr>
              <a:t>  </a:t>
            </a:r>
            <a:r>
              <a:rPr b="0" lang="fr-FR" sz="2800" spc="-1" strike="noStrike">
                <a:solidFill>
                  <a:srgbClr val="ffffff"/>
                </a:solidFill>
                <a:latin typeface="Trebuchet MS"/>
                <a:ea typeface="Noto Sans CJK SC"/>
              </a:rPr>
              <a:t>$matrice = array();</a:t>
            </a:r>
            <a:endParaRPr b="0" lang="fr-FR" sz="2800" spc="-1" strike="noStrike">
              <a:latin typeface="Arial"/>
            </a:endParaRPr>
          </a:p>
          <a:p>
            <a:pPr algn="just">
              <a:lnSpc>
                <a:spcPct val="100000"/>
              </a:lnSpc>
            </a:pPr>
            <a:r>
              <a:rPr b="0" lang="fr-FR" sz="2800" spc="-1" strike="noStrike">
                <a:solidFill>
                  <a:srgbClr val="ffffff"/>
                </a:solidFill>
                <a:latin typeface="Trebuchet MS"/>
                <a:ea typeface="Noto Sans CJK SC"/>
              </a:rPr>
              <a:t>  </a:t>
            </a:r>
            <a:r>
              <a:rPr b="0" lang="fr-FR" sz="2800" spc="-1" strike="noStrike">
                <a:solidFill>
                  <a:srgbClr val="ffffff"/>
                </a:solidFill>
                <a:latin typeface="Trebuchet MS"/>
                <a:ea typeface="Noto Sans CJK SC"/>
              </a:rPr>
              <a:t>$matrice[0] = array('X','O','X');</a:t>
            </a:r>
            <a:endParaRPr b="0" lang="fr-FR" sz="2800" spc="-1" strike="noStrike">
              <a:latin typeface="Arial"/>
            </a:endParaRPr>
          </a:p>
          <a:p>
            <a:pPr algn="just">
              <a:lnSpc>
                <a:spcPct val="100000"/>
              </a:lnSpc>
            </a:pPr>
            <a:r>
              <a:rPr b="0" lang="fr-FR" sz="2800" spc="-1" strike="noStrike">
                <a:solidFill>
                  <a:srgbClr val="ffffff"/>
                </a:solidFill>
                <a:latin typeface="Trebuchet MS"/>
                <a:ea typeface="Noto Sans CJK SC"/>
              </a:rPr>
              <a:t>  </a:t>
            </a:r>
            <a:r>
              <a:rPr b="0" lang="fr-FR" sz="2800" spc="-1" strike="noStrike">
                <a:solidFill>
                  <a:srgbClr val="ffffff"/>
                </a:solidFill>
                <a:latin typeface="Trebuchet MS"/>
                <a:ea typeface="Noto Sans CJK SC"/>
              </a:rPr>
              <a:t>$matrice[1] = array('X','X','O');</a:t>
            </a:r>
            <a:endParaRPr b="0" lang="fr-FR" sz="2800" spc="-1" strike="noStrike">
              <a:latin typeface="Arial"/>
            </a:endParaRPr>
          </a:p>
          <a:p>
            <a:pPr algn="just">
              <a:lnSpc>
                <a:spcPct val="100000"/>
              </a:lnSpc>
            </a:pPr>
            <a:r>
              <a:rPr b="0" lang="fr-FR" sz="2800" spc="-1" strike="noStrike">
                <a:solidFill>
                  <a:srgbClr val="ffffff"/>
                </a:solidFill>
                <a:latin typeface="Trebuchet MS"/>
                <a:ea typeface="Noto Sans CJK SC"/>
              </a:rPr>
              <a:t>  </a:t>
            </a:r>
            <a:r>
              <a:rPr b="0" lang="fr-FR" sz="2800" spc="-1" strike="noStrike">
                <a:solidFill>
                  <a:srgbClr val="ffffff"/>
                </a:solidFill>
                <a:latin typeface="Trebuchet MS"/>
                <a:ea typeface="Noto Sans CJK SC"/>
              </a:rPr>
              <a:t>$matrice[2] = array('X','O','O');</a:t>
            </a:r>
            <a:endParaRPr b="0" lang="fr-FR" sz="2800" spc="-1" strike="noStrike">
              <a:latin typeface="Arial"/>
            </a:endParaRPr>
          </a:p>
          <a:p>
            <a:pPr algn="just">
              <a:lnSpc>
                <a:spcPct val="100000"/>
              </a:lnSpc>
            </a:pPr>
            <a:r>
              <a:rPr b="0" lang="fr-FR" sz="2800" spc="-1" strike="noStrike">
                <a:solidFill>
                  <a:srgbClr val="ffffff"/>
                </a:solidFill>
                <a:latin typeface="Trebuchet MS"/>
                <a:ea typeface="Noto Sans CJK SC"/>
              </a:rPr>
              <a:t>?&gt;</a:t>
            </a:r>
            <a:endParaRPr b="0" lang="fr-FR" sz="2800" spc="-1" strike="noStrike">
              <a:latin typeface="Arial"/>
            </a:endParaRPr>
          </a:p>
        </p:txBody>
      </p:sp>
      <p:sp>
        <p:nvSpPr>
          <p:cNvPr id="294"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III</a:t>
            </a:r>
            <a:endParaRPr b="0" lang="fr-FR" sz="4400" spc="-1" strike="noStrike">
              <a:latin typeface="Arial"/>
            </a:endParaRPr>
          </a:p>
        </p:txBody>
      </p:sp>
      <p:sp>
        <p:nvSpPr>
          <p:cNvPr id="295" name="CustomShape 4"/>
          <p:cNvSpPr/>
          <p:nvPr/>
        </p:nvSpPr>
        <p:spPr>
          <a:xfrm>
            <a:off x="680400" y="717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3. Tableau multidimensionnel</a:t>
            </a:r>
            <a:endParaRPr b="0" lang="fr-FR" sz="36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96"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FONCTIONS</a:t>
            </a:r>
            <a:endParaRPr b="0" lang="fr-FR" sz="3600" spc="-1" strike="noStrike">
              <a:latin typeface="Arial"/>
            </a:endParaRPr>
          </a:p>
        </p:txBody>
      </p:sp>
      <p:sp>
        <p:nvSpPr>
          <p:cNvPr id="297"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191"/>
              </a:spcBef>
              <a:spcAft>
                <a:spcPts val="992"/>
              </a:spcAft>
            </a:pPr>
            <a:r>
              <a:rPr b="0" lang="fr-FR" sz="2800" spc="-1" strike="noStrike">
                <a:solidFill>
                  <a:srgbClr val="ffffff"/>
                </a:solidFill>
                <a:latin typeface="Trebuchet MS"/>
                <a:ea typeface="DejaVu Sans"/>
              </a:rPr>
              <a:t>Une fonction est une série d'instructions qui effectue des actions et qui retourne une valeur. En général, dès que vous avez besoin d'effectuer des opérations un peu longues dont vous aurez à nouveau besoin plus tard, il est conseillé de vérifier s'il n'existe pas déjà une fonction qui fait cela pour vous. Et si la fonction n'existe pas, vous avez la possibilité de la créer.</a:t>
            </a:r>
            <a:endParaRPr b="0" lang="fr-FR" sz="2800" spc="-1" strike="noStrike">
              <a:latin typeface="Arial"/>
            </a:endParaRPr>
          </a:p>
          <a:p>
            <a:pPr algn="just">
              <a:lnSpc>
                <a:spcPct val="90000"/>
              </a:lnSpc>
              <a:spcBef>
                <a:spcPts val="1001"/>
              </a:spcBef>
            </a:pPr>
            <a:endParaRPr b="0" lang="fr-FR" sz="2800" spc="-1" strike="noStrike">
              <a:latin typeface="Arial"/>
            </a:endParaRPr>
          </a:p>
        </p:txBody>
      </p:sp>
      <p:sp>
        <p:nvSpPr>
          <p:cNvPr id="298"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IV</a:t>
            </a:r>
            <a:endParaRPr b="0" lang="fr-FR" sz="44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299"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FONCTIONS</a:t>
            </a:r>
            <a:endParaRPr b="0" lang="fr-FR" sz="3600" spc="-1" strike="noStrike">
              <a:latin typeface="Arial"/>
            </a:endParaRPr>
          </a:p>
        </p:txBody>
      </p:sp>
      <p:sp>
        <p:nvSpPr>
          <p:cNvPr id="300"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907"/>
              </a:spcBef>
              <a:spcAft>
                <a:spcPts val="709"/>
              </a:spcAft>
            </a:pPr>
            <a:r>
              <a:rPr b="0" lang="fr-FR" sz="2600" spc="-1" strike="noStrike">
                <a:solidFill>
                  <a:srgbClr val="ffffff"/>
                </a:solidFill>
                <a:latin typeface="Trebuchet MS"/>
                <a:ea typeface="Noto Sans CJK SC"/>
              </a:rPr>
              <a:t>Syntaxe :</a:t>
            </a:r>
            <a:endParaRPr b="0" lang="fr-FR" sz="2600" spc="-1" strike="noStrike">
              <a:latin typeface="Arial"/>
            </a:endParaRPr>
          </a:p>
          <a:p>
            <a:pPr algn="just">
              <a:lnSpc>
                <a:spcPct val="100000"/>
              </a:lnSpc>
              <a:spcBef>
                <a:spcPts val="907"/>
              </a:spcBef>
              <a:spcAft>
                <a:spcPts val="709"/>
              </a:spcAft>
            </a:pPr>
            <a:r>
              <a:rPr b="0" lang="fr-FR" sz="2600" spc="-1" strike="noStrike">
                <a:solidFill>
                  <a:srgbClr val="ffffff"/>
                </a:solidFill>
                <a:latin typeface="Trebuchet MS"/>
                <a:ea typeface="Noto Sans CJK SC"/>
              </a:rPr>
              <a:t>&lt;?php</a:t>
            </a:r>
            <a:endParaRPr b="0" lang="fr-FR" sz="2600" spc="-1" strike="noStrike">
              <a:latin typeface="Arial"/>
            </a:endParaRPr>
          </a:p>
          <a:p>
            <a:pPr algn="just">
              <a:lnSpc>
                <a:spcPct val="100000"/>
              </a:lnSpc>
              <a:spcBef>
                <a:spcPts val="907"/>
              </a:spcBef>
              <a:spcAft>
                <a:spcPts val="709"/>
              </a:spcAft>
            </a:pPr>
            <a:r>
              <a:rPr b="0" lang="fr-FR" sz="2600" spc="-1" strike="noStrike">
                <a:solidFill>
                  <a:srgbClr val="ffffff"/>
                </a:solidFill>
                <a:latin typeface="Trebuchet MS"/>
                <a:ea typeface="Noto Sans CJK SC"/>
              </a:rPr>
              <a:t>function nom_fonction($arg_1, $arg_2, /* ..., */ $arg_n)</a:t>
            </a:r>
            <a:endParaRPr b="0" lang="fr-FR" sz="2600" spc="-1" strike="noStrike">
              <a:latin typeface="Arial"/>
            </a:endParaRPr>
          </a:p>
          <a:p>
            <a:pPr algn="just">
              <a:lnSpc>
                <a:spcPct val="100000"/>
              </a:lnSpc>
              <a:spcBef>
                <a:spcPts val="907"/>
              </a:spcBef>
              <a:spcAft>
                <a:spcPts val="709"/>
              </a:spcAft>
            </a:pPr>
            <a:r>
              <a:rPr b="0" lang="fr-FR" sz="2600" spc="-1" strike="noStrike">
                <a:solidFill>
                  <a:srgbClr val="ffffff"/>
                </a:solidFill>
                <a:latin typeface="Trebuchet MS"/>
                <a:ea typeface="Noto Sans CJK SC"/>
              </a:rPr>
              <a:t>{</a:t>
            </a:r>
            <a:endParaRPr b="0" lang="fr-FR" sz="2600" spc="-1" strike="noStrike">
              <a:latin typeface="Arial"/>
            </a:endParaRPr>
          </a:p>
          <a:p>
            <a:pPr algn="just">
              <a:lnSpc>
                <a:spcPct val="100000"/>
              </a:lnSpc>
              <a:spcBef>
                <a:spcPts val="907"/>
              </a:spcBef>
              <a:spcAft>
                <a:spcPts val="709"/>
              </a:spcAft>
            </a:pPr>
            <a:r>
              <a:rPr b="0" lang="fr-FR" sz="2600" spc="-1" strike="noStrike">
                <a:solidFill>
                  <a:srgbClr val="ffffff"/>
                </a:solidFill>
                <a:latin typeface="Trebuchet MS"/>
                <a:ea typeface="Noto Sans CJK SC"/>
              </a:rPr>
              <a:t>    </a:t>
            </a:r>
            <a:r>
              <a:rPr b="0" lang="fr-FR" sz="2600" spc="-1" strike="noStrike">
                <a:solidFill>
                  <a:srgbClr val="ffffff"/>
                </a:solidFill>
                <a:latin typeface="Trebuchet MS"/>
                <a:ea typeface="Noto Sans CJK SC"/>
              </a:rPr>
              <a:t>echo "Exemple de fonction.\n";</a:t>
            </a:r>
            <a:endParaRPr b="0" lang="fr-FR" sz="2600" spc="-1" strike="noStrike">
              <a:latin typeface="Arial"/>
            </a:endParaRPr>
          </a:p>
          <a:p>
            <a:pPr algn="just">
              <a:lnSpc>
                <a:spcPct val="100000"/>
              </a:lnSpc>
              <a:spcBef>
                <a:spcPts val="907"/>
              </a:spcBef>
              <a:spcAft>
                <a:spcPts val="709"/>
              </a:spcAft>
            </a:pPr>
            <a:r>
              <a:rPr b="0" lang="fr-FR" sz="2600" spc="-1" strike="noStrike">
                <a:solidFill>
                  <a:srgbClr val="ffffff"/>
                </a:solidFill>
                <a:latin typeface="Trebuchet MS"/>
                <a:ea typeface="Noto Sans CJK SC"/>
              </a:rPr>
              <a:t>    </a:t>
            </a:r>
            <a:r>
              <a:rPr b="0" lang="fr-FR" sz="2600" spc="-1" strike="noStrike">
                <a:solidFill>
                  <a:srgbClr val="ffffff"/>
                </a:solidFill>
                <a:latin typeface="Trebuchet MS"/>
                <a:ea typeface="Noto Sans CJK SC"/>
              </a:rPr>
              <a:t>return $retval;</a:t>
            </a:r>
            <a:endParaRPr b="0" lang="fr-FR" sz="2600" spc="-1" strike="noStrike">
              <a:latin typeface="Arial"/>
            </a:endParaRPr>
          </a:p>
          <a:p>
            <a:pPr algn="just">
              <a:lnSpc>
                <a:spcPct val="100000"/>
              </a:lnSpc>
              <a:spcBef>
                <a:spcPts val="907"/>
              </a:spcBef>
              <a:spcAft>
                <a:spcPts val="709"/>
              </a:spcAft>
            </a:pPr>
            <a:r>
              <a:rPr b="0" lang="fr-FR" sz="2600" spc="-1" strike="noStrike">
                <a:solidFill>
                  <a:srgbClr val="ffffff"/>
                </a:solidFill>
                <a:latin typeface="Trebuchet MS"/>
                <a:ea typeface="Noto Sans CJK SC"/>
              </a:rPr>
              <a:t>}</a:t>
            </a:r>
            <a:endParaRPr b="0" lang="fr-FR" sz="2600" spc="-1" strike="noStrike">
              <a:latin typeface="Arial"/>
            </a:endParaRPr>
          </a:p>
          <a:p>
            <a:pPr algn="just">
              <a:lnSpc>
                <a:spcPct val="100000"/>
              </a:lnSpc>
              <a:spcBef>
                <a:spcPts val="907"/>
              </a:spcBef>
              <a:spcAft>
                <a:spcPts val="709"/>
              </a:spcAft>
            </a:pPr>
            <a:r>
              <a:rPr b="0" lang="fr-FR" sz="2600" spc="-1" strike="noStrike">
                <a:solidFill>
                  <a:srgbClr val="ffffff"/>
                </a:solidFill>
                <a:latin typeface="Trebuchet MS"/>
                <a:ea typeface="Noto Sans CJK SC"/>
              </a:rPr>
              <a:t>?&gt;</a:t>
            </a:r>
            <a:endParaRPr b="0" lang="fr-FR" sz="2600" spc="-1" strike="noStrike">
              <a:latin typeface="Arial"/>
            </a:endParaRPr>
          </a:p>
          <a:p>
            <a:pPr algn="just">
              <a:lnSpc>
                <a:spcPct val="100000"/>
              </a:lnSpc>
              <a:spcBef>
                <a:spcPts val="907"/>
              </a:spcBef>
              <a:spcAft>
                <a:spcPts val="709"/>
              </a:spcAft>
            </a:pPr>
            <a:endParaRPr b="0" lang="fr-FR" sz="2600" spc="-1" strike="noStrike">
              <a:latin typeface="Arial"/>
            </a:endParaRPr>
          </a:p>
        </p:txBody>
      </p:sp>
      <p:sp>
        <p:nvSpPr>
          <p:cNvPr id="301"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IV</a:t>
            </a:r>
            <a:endParaRPr b="0" lang="fr-FR" sz="44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02" name="CustomShape 1"/>
          <p:cNvSpPr/>
          <p:nvPr/>
        </p:nvSpPr>
        <p:spPr>
          <a:xfrm>
            <a:off x="680400" y="-182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IV. FONCTIONS</a:t>
            </a:r>
            <a:endParaRPr b="0" lang="fr-FR" sz="3600" spc="-1" strike="noStrike">
              <a:latin typeface="Arial"/>
            </a:endParaRPr>
          </a:p>
        </p:txBody>
      </p:sp>
      <p:sp>
        <p:nvSpPr>
          <p:cNvPr id="303"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1"/>
              </a:spcBef>
              <a:spcAft>
                <a:spcPts val="992"/>
              </a:spcAft>
            </a:pPr>
            <a:r>
              <a:rPr b="1" lang="fr-FR" sz="2200" spc="-1" strike="noStrike">
                <a:solidFill>
                  <a:srgbClr val="ffffff"/>
                </a:solidFill>
                <a:latin typeface="Trebuchet MS"/>
                <a:ea typeface="DejaVu Sans"/>
              </a:rPr>
              <a:t>En PHP, il y a déjà des fonctions prédéfinies que l'on peut utiliser immédiatement.</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    </a:t>
            </a:r>
            <a:r>
              <a:rPr b="1" lang="fr-FR" sz="2200" spc="-1" strike="noStrike">
                <a:solidFill>
                  <a:srgbClr val="ffffff"/>
                </a:solidFill>
                <a:latin typeface="Trebuchet MS"/>
                <a:ea typeface="DejaVu Sans"/>
              </a:rPr>
              <a:t>fonction mathématique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abs — Valeur absolue</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acos — Arc cosinus</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acosh — Arc cosinus hyperbolique</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asin — Arc sinus</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asinh — Arc sinus hyperbolique</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atan2 — Arc tangent de deux variables</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atan — Arc tangente</a:t>
            </a:r>
            <a:endParaRPr b="0" lang="fr-FR" sz="2200" spc="-1" strike="noStrike">
              <a:latin typeface="Arial"/>
            </a:endParaRPr>
          </a:p>
          <a:p>
            <a:pPr>
              <a:lnSpc>
                <a:spcPct val="90000"/>
              </a:lnSpc>
              <a:spcBef>
                <a:spcPts val="1001"/>
              </a:spcBef>
            </a:pPr>
            <a:endParaRPr b="0" lang="fr-FR" sz="2200" spc="-1" strike="noStrike">
              <a:latin typeface="Arial"/>
            </a:endParaRPr>
          </a:p>
        </p:txBody>
      </p:sp>
      <p:sp>
        <p:nvSpPr>
          <p:cNvPr id="304"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IV</a:t>
            </a:r>
            <a:endParaRPr b="0" lang="fr-FR" sz="4400" spc="-1" strike="noStrike">
              <a:latin typeface="Arial"/>
            </a:endParaRPr>
          </a:p>
        </p:txBody>
      </p:sp>
      <p:sp>
        <p:nvSpPr>
          <p:cNvPr id="305"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1. Fonctions prédéfinies</a:t>
            </a:r>
            <a:endParaRPr b="0" lang="fr-FR" sz="36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35"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Communications Web</a:t>
            </a:r>
            <a:endParaRPr b="0" lang="fr-FR" sz="3600" spc="-1" strike="noStrike">
              <a:latin typeface="Arial"/>
            </a:endParaRPr>
          </a:p>
        </p:txBody>
      </p:sp>
      <p:sp>
        <p:nvSpPr>
          <p:cNvPr id="136" name="CustomShape 2"/>
          <p:cNvSpPr/>
          <p:nvPr/>
        </p:nvSpPr>
        <p:spPr>
          <a:xfrm>
            <a:off x="680400" y="2336760"/>
            <a:ext cx="9613440" cy="3598200"/>
          </a:xfrm>
          <a:prstGeom prst="rect">
            <a:avLst/>
          </a:prstGeom>
          <a:noFill/>
          <a:ln>
            <a:noFill/>
          </a:ln>
        </p:spPr>
        <p:style>
          <a:lnRef idx="0"/>
          <a:fillRef idx="0"/>
          <a:effectRef idx="0"/>
          <a:fontRef idx="minor"/>
        </p:style>
        <p:txBody>
          <a:bodyPr lIns="90000" rIns="90000" tIns="45000" bIns="45000"/>
          <a:p>
            <a:pPr algn="just">
              <a:lnSpc>
                <a:spcPct val="100000"/>
              </a:lnSpc>
            </a:pPr>
            <a:r>
              <a:rPr b="0" lang="fr-FR" sz="2200" spc="-1" strike="noStrike">
                <a:solidFill>
                  <a:srgbClr val="ffffff"/>
                </a:solidFill>
                <a:latin typeface="Trebuchet MS"/>
                <a:ea typeface="Noto Sans CJK SC"/>
              </a:rPr>
              <a:t>Le </a:t>
            </a:r>
            <a:r>
              <a:rPr b="1" lang="fr-FR" sz="2200" spc="-1" strike="noStrike">
                <a:solidFill>
                  <a:srgbClr val="ffffff"/>
                </a:solidFill>
                <a:latin typeface="Trebuchet MS"/>
                <a:ea typeface="Noto Sans CJK SC"/>
              </a:rPr>
              <a:t>Web</a:t>
            </a:r>
            <a:r>
              <a:rPr b="0" lang="fr-FR" sz="2200" spc="-1" strike="noStrike">
                <a:solidFill>
                  <a:srgbClr val="ffffff"/>
                </a:solidFill>
                <a:latin typeface="Trebuchet MS"/>
                <a:ea typeface="Noto Sans CJK SC"/>
              </a:rPr>
              <a:t> est le terme communément employé pour parler du World Wide Web, ou WWW, traduit en français par la toile d'araignée mondiale. Il fait référence au système </a:t>
            </a:r>
            <a:r>
              <a:rPr b="0" lang="fr-FR" sz="2200" spc="-1" strike="noStrike" u="sng">
                <a:solidFill>
                  <a:srgbClr val="0000ff"/>
                </a:solidFill>
                <a:uFillTx/>
                <a:latin typeface="Trebuchet MS"/>
                <a:ea typeface="Noto Sans CJK SC"/>
                <a:hlinkClick r:id="rId1"/>
              </a:rPr>
              <a:t>hypertexte</a:t>
            </a:r>
            <a:r>
              <a:rPr b="0" lang="fr-FR" sz="2200" spc="-1" strike="noStrike">
                <a:solidFill>
                  <a:srgbClr val="ffffff"/>
                </a:solidFill>
                <a:latin typeface="Trebuchet MS"/>
                <a:ea typeface="Noto Sans CJK SC"/>
              </a:rPr>
              <a:t> fonctionnant sur le réseau informatique mondial Internet. Par abus de langage, le </a:t>
            </a:r>
            <a:r>
              <a:rPr b="1" lang="fr-FR" sz="2200" spc="-1" strike="noStrike">
                <a:solidFill>
                  <a:srgbClr val="ffffff"/>
                </a:solidFill>
                <a:latin typeface="Trebuchet MS"/>
                <a:ea typeface="Noto Sans CJK SC"/>
              </a:rPr>
              <a:t>Web</a:t>
            </a:r>
            <a:r>
              <a:rPr b="0" lang="fr-FR" sz="2200" spc="-1" strike="noStrike">
                <a:solidFill>
                  <a:srgbClr val="ffffff"/>
                </a:solidFill>
                <a:latin typeface="Trebuchet MS"/>
                <a:ea typeface="Noto Sans CJK SC"/>
              </a:rPr>
              <a:t> désigne de façon plus large tout ce qui se rapproche à cet univers internet.</a:t>
            </a:r>
            <a:endParaRPr b="0" lang="fr-FR" sz="2200" spc="-1" strike="noStrike">
              <a:latin typeface="Arial"/>
            </a:endParaRPr>
          </a:p>
        </p:txBody>
      </p:sp>
      <p:sp>
        <p:nvSpPr>
          <p:cNvPr id="137" name="CustomShape 3"/>
          <p:cNvSpPr/>
          <p:nvPr/>
        </p:nvSpPr>
        <p:spPr>
          <a:xfrm>
            <a:off x="10734840" y="753120"/>
            <a:ext cx="1310760" cy="1004040"/>
          </a:xfrm>
          <a:prstGeom prst="rect">
            <a:avLst/>
          </a:prstGeom>
          <a:noFill/>
          <a:ln>
            <a:noFill/>
          </a:ln>
        </p:spPr>
        <p:style>
          <a:lnRef idx="0"/>
          <a:fillRef idx="0"/>
          <a:effectRef idx="0"/>
          <a:fontRef idx="minor"/>
        </p:style>
        <p:txBody>
          <a:bodyPr lIns="90000" rIns="90000" tIns="45000" bIns="45000"/>
          <a:p>
            <a:pPr>
              <a:lnSpc>
                <a:spcPct val="100000"/>
              </a:lnSpc>
            </a:pPr>
            <a:r>
              <a:rPr b="0" lang="fr-FR" sz="6000" spc="-1" strike="noStrike">
                <a:solidFill>
                  <a:srgbClr val="000000"/>
                </a:solidFill>
                <a:latin typeface="Trebuchet MS"/>
                <a:ea typeface="DejaVu Sans"/>
              </a:rPr>
              <a:t>I</a:t>
            </a:r>
            <a:endParaRPr b="0" lang="fr-FR" sz="6000" spc="-1" strike="noStrike">
              <a:latin typeface="Arial"/>
            </a:endParaRPr>
          </a:p>
        </p:txBody>
      </p:sp>
      <p:pic>
        <p:nvPicPr>
          <p:cNvPr id="138" name="" descr=""/>
          <p:cNvPicPr/>
          <p:nvPr/>
        </p:nvPicPr>
        <p:blipFill>
          <a:blip r:embed="rId2"/>
          <a:stretch/>
        </p:blipFill>
        <p:spPr>
          <a:xfrm>
            <a:off x="4237920" y="4172400"/>
            <a:ext cx="3753720" cy="28112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06" name="CustomShape 1"/>
          <p:cNvSpPr/>
          <p:nvPr/>
        </p:nvSpPr>
        <p:spPr>
          <a:xfrm>
            <a:off x="680400" y="-182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IV. FONCTIONS</a:t>
            </a:r>
            <a:endParaRPr b="0" lang="fr-FR" sz="3600" spc="-1" strike="noStrike">
              <a:latin typeface="Arial"/>
            </a:endParaRPr>
          </a:p>
        </p:txBody>
      </p:sp>
      <p:sp>
        <p:nvSpPr>
          <p:cNvPr id="307"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1"/>
              </a:spcBef>
              <a:spcAft>
                <a:spcPts val="992"/>
              </a:spcAft>
            </a:pPr>
            <a:r>
              <a:rPr b="1" lang="fr-FR" sz="2200" spc="-1" strike="noStrike">
                <a:solidFill>
                  <a:srgbClr val="ffffff"/>
                </a:solidFill>
                <a:latin typeface="Trebuchet MS"/>
                <a:ea typeface="DejaVu Sans"/>
              </a:rPr>
              <a:t>addcslashes — Ajoute des slash dans une chaîne, à la mode du langage C</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addslashes — Ajoute des anti-slash dans une chaîne</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bin2hex — Convertit des données binaires en représentation hexadécimale</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chop — Alias de rtrim</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chr — Retourne un caractère spécifique</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chunk_split — Scinde une chaîne</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convert_cyr_string — Convertit une chaîne d’un jeu de caractères cyrillique à l’autre</a:t>
            </a:r>
            <a:endParaRPr b="0" lang="fr-FR" sz="2200" spc="-1" strike="noStrike">
              <a:latin typeface="Arial"/>
            </a:endParaRPr>
          </a:p>
          <a:p>
            <a:pPr>
              <a:lnSpc>
                <a:spcPct val="100000"/>
              </a:lnSpc>
              <a:spcBef>
                <a:spcPts val="1191"/>
              </a:spcBef>
              <a:spcAft>
                <a:spcPts val="992"/>
              </a:spcAft>
            </a:pPr>
            <a:endParaRPr b="0" lang="fr-FR" sz="2200" spc="-1" strike="noStrike">
              <a:latin typeface="Arial"/>
            </a:endParaRPr>
          </a:p>
          <a:p>
            <a:pPr>
              <a:lnSpc>
                <a:spcPct val="100000"/>
              </a:lnSpc>
              <a:spcBef>
                <a:spcPts val="1191"/>
              </a:spcBef>
              <a:spcAft>
                <a:spcPts val="992"/>
              </a:spcAft>
            </a:pPr>
            <a:endParaRPr b="0" lang="fr-FR" sz="2200" spc="-1" strike="noStrike">
              <a:latin typeface="Arial"/>
            </a:endParaRPr>
          </a:p>
        </p:txBody>
      </p:sp>
      <p:sp>
        <p:nvSpPr>
          <p:cNvPr id="308"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IV</a:t>
            </a:r>
            <a:endParaRPr b="0" lang="fr-FR" sz="4400" spc="-1" strike="noStrike">
              <a:latin typeface="Arial"/>
            </a:endParaRPr>
          </a:p>
        </p:txBody>
      </p:sp>
      <p:sp>
        <p:nvSpPr>
          <p:cNvPr id="309"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2. Fonctions de traitement de chaînes de caractères</a:t>
            </a:r>
            <a:endParaRPr b="0" lang="fr-FR" sz="36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10" name="CustomShape 1"/>
          <p:cNvSpPr/>
          <p:nvPr/>
        </p:nvSpPr>
        <p:spPr>
          <a:xfrm>
            <a:off x="680400" y="-182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IV. FONCTIONS</a:t>
            </a:r>
            <a:endParaRPr b="0" lang="fr-FR" sz="3600" spc="-1" strike="noStrike">
              <a:latin typeface="Arial"/>
            </a:endParaRPr>
          </a:p>
        </p:txBody>
      </p:sp>
      <p:sp>
        <p:nvSpPr>
          <p:cNvPr id="311"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1"/>
              </a:spcBef>
              <a:spcAft>
                <a:spcPts val="992"/>
              </a:spcAft>
            </a:pPr>
            <a:r>
              <a:rPr b="1" lang="fr-FR" sz="2200" spc="-1" strike="noStrike">
                <a:solidFill>
                  <a:srgbClr val="ffffff"/>
                </a:solidFill>
                <a:latin typeface="Trebuchet MS"/>
                <a:ea typeface="DejaVu Sans"/>
              </a:rPr>
              <a:t>checkdate — Valide une date grégorienne</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date_add — Alias de DateTime::add</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date_create_from_format — Alias de DateTime::createFromFormat</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date_create_immutable_from_format — Alias de DateTimeImmutable::createFromFormat</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date_create_immutable — Alias de DateTimeImmutable::__construct</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date_create — Alias de DateTime::__construct</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date_date_set — Alias de DateTime::setDate</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date_default_timezone_get — Récupère le décalage horaire par défaut utilisé par toutes les fonctions date/heure d'un script</a:t>
            </a:r>
            <a:endParaRPr b="0" lang="fr-FR" sz="2200" spc="-1" strike="noStrike">
              <a:latin typeface="Arial"/>
            </a:endParaRPr>
          </a:p>
          <a:p>
            <a:pPr>
              <a:lnSpc>
                <a:spcPct val="100000"/>
              </a:lnSpc>
              <a:spcBef>
                <a:spcPts val="1191"/>
              </a:spcBef>
              <a:spcAft>
                <a:spcPts val="992"/>
              </a:spcAft>
            </a:pPr>
            <a:endParaRPr b="0" lang="fr-FR" sz="2200" spc="-1" strike="noStrike">
              <a:latin typeface="Arial"/>
            </a:endParaRPr>
          </a:p>
          <a:p>
            <a:pPr>
              <a:lnSpc>
                <a:spcPct val="100000"/>
              </a:lnSpc>
              <a:spcBef>
                <a:spcPts val="1191"/>
              </a:spcBef>
              <a:spcAft>
                <a:spcPts val="992"/>
              </a:spcAft>
            </a:pPr>
            <a:endParaRPr b="0" lang="fr-FR" sz="2200" spc="-1" strike="noStrike">
              <a:latin typeface="Arial"/>
            </a:endParaRPr>
          </a:p>
        </p:txBody>
      </p:sp>
      <p:sp>
        <p:nvSpPr>
          <p:cNvPr id="312"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IV</a:t>
            </a:r>
            <a:endParaRPr b="0" lang="fr-FR" sz="4400" spc="-1" strike="noStrike">
              <a:latin typeface="Arial"/>
            </a:endParaRPr>
          </a:p>
        </p:txBody>
      </p:sp>
      <p:sp>
        <p:nvSpPr>
          <p:cNvPr id="313"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3. Fonctions date/heure</a:t>
            </a:r>
            <a:endParaRPr b="0" lang="fr-FR" sz="36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14" name="CustomShape 1"/>
          <p:cNvSpPr/>
          <p:nvPr/>
        </p:nvSpPr>
        <p:spPr>
          <a:xfrm>
            <a:off x="680400" y="-182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IV. FONCTIONS</a:t>
            </a:r>
            <a:endParaRPr b="0" lang="fr-FR" sz="3600" spc="-1" strike="noStrike">
              <a:latin typeface="Arial"/>
            </a:endParaRPr>
          </a:p>
        </p:txBody>
      </p:sp>
      <p:sp>
        <p:nvSpPr>
          <p:cNvPr id="315"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1"/>
              </a:spcBef>
              <a:spcAft>
                <a:spcPts val="992"/>
              </a:spcAft>
            </a:pPr>
            <a:r>
              <a:rPr b="1" lang="fr-FR" sz="2200" spc="-1" strike="noStrike">
                <a:solidFill>
                  <a:srgbClr val="ffffff"/>
                </a:solidFill>
                <a:latin typeface="Trebuchet MS"/>
                <a:ea typeface="DejaVu Sans"/>
              </a:rPr>
              <a:t>Les méthodes magiques sont des méthodes qui, si elles sont déclarées dans une classe, ont une fonction déjà prévue par le langage.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Méthodes magiques</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__construct() : Constructeur de la classe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__destruct() : Destructeur de la classe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__set() : Déclenchée lors de l'accès en écriture à une propriété de l'objet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__get() : Déclenchée lors de l'accès en lecture à une propriété de l'objet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__call() : Déclenchée lors de l'appel d'une méthode inexistante de la classe (appel non statique)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__callstatic() : Déclenchée lors de l'appel d'une méthode inexistante de la classe (appel statique) : disponible depuis PHP 5.3 et 6.0 ;</a:t>
            </a:r>
            <a:endParaRPr b="0" lang="fr-FR" sz="2200" spc="-1" strike="noStrike">
              <a:latin typeface="Arial"/>
            </a:endParaRPr>
          </a:p>
          <a:p>
            <a:pPr>
              <a:lnSpc>
                <a:spcPct val="100000"/>
              </a:lnSpc>
              <a:spcBef>
                <a:spcPts val="1191"/>
              </a:spcBef>
              <a:spcAft>
                <a:spcPts val="992"/>
              </a:spcAft>
            </a:pPr>
            <a:endParaRPr b="0" lang="fr-FR" sz="2200" spc="-1" strike="noStrike">
              <a:latin typeface="Arial"/>
            </a:endParaRPr>
          </a:p>
          <a:p>
            <a:pPr>
              <a:lnSpc>
                <a:spcPct val="100000"/>
              </a:lnSpc>
              <a:spcBef>
                <a:spcPts val="1191"/>
              </a:spcBef>
              <a:spcAft>
                <a:spcPts val="992"/>
              </a:spcAft>
            </a:pPr>
            <a:endParaRPr b="0" lang="fr-FR" sz="2200" spc="-1" strike="noStrike">
              <a:latin typeface="Arial"/>
            </a:endParaRPr>
          </a:p>
          <a:p>
            <a:pPr>
              <a:lnSpc>
                <a:spcPct val="100000"/>
              </a:lnSpc>
              <a:spcBef>
                <a:spcPts val="1191"/>
              </a:spcBef>
              <a:spcAft>
                <a:spcPts val="992"/>
              </a:spcAft>
            </a:pPr>
            <a:endParaRPr b="0" lang="fr-FR" sz="2200" spc="-1" strike="noStrike">
              <a:latin typeface="Arial"/>
            </a:endParaRPr>
          </a:p>
        </p:txBody>
      </p:sp>
      <p:sp>
        <p:nvSpPr>
          <p:cNvPr id="316"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IV</a:t>
            </a:r>
            <a:endParaRPr b="0" lang="fr-FR" sz="4400" spc="-1" strike="noStrike">
              <a:latin typeface="Arial"/>
            </a:endParaRPr>
          </a:p>
        </p:txBody>
      </p:sp>
      <p:sp>
        <p:nvSpPr>
          <p:cNvPr id="317"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4. Fonctions magiques</a:t>
            </a:r>
            <a:endParaRPr b="0" lang="fr-FR" sz="36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18" name="CustomShape 1"/>
          <p:cNvSpPr/>
          <p:nvPr/>
        </p:nvSpPr>
        <p:spPr>
          <a:xfrm>
            <a:off x="680400" y="-182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IV. FONCTIONS</a:t>
            </a:r>
            <a:endParaRPr b="0" lang="fr-FR" sz="3600" spc="-1" strike="noStrike">
              <a:latin typeface="Arial"/>
            </a:endParaRPr>
          </a:p>
        </p:txBody>
      </p:sp>
      <p:sp>
        <p:nvSpPr>
          <p:cNvPr id="319"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1"/>
              </a:spcBef>
              <a:spcAft>
                <a:spcPts val="992"/>
              </a:spcAft>
            </a:pPr>
            <a:r>
              <a:rPr b="1" lang="fr-FR" sz="2200" spc="-1" strike="noStrike">
                <a:solidFill>
                  <a:srgbClr val="ffffff"/>
                </a:solidFill>
                <a:latin typeface="Trebuchet MS"/>
                <a:ea typeface="DejaVu Sans"/>
              </a:rPr>
              <a:t>__isset() : Déclenchée si on applique isset() à une propriété de l'objet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__unset() : Déclenchée si on applique unset() à une propriété de l'objet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__sleep() : Exécutée si la fonction serialize() est appliquée à l'objet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__wakeup() : Exécutée si la fonction unserialize() est appliquée à l'objet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__toString() : Appelée lorsque l'on essaie d'afficher directement l'objet : echo $object;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__set_state() : Méthode statique lancée lorsque l'on applique la fonction var_export() à l'objet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__clone() : Appelés lorsque l'on essaie de cloner l'objet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__autoload() : Cette fonction n'est pas une méthode, elle est déclarée dans le scope global et permet d'automatiser les "include/require" de classes PHP.</a:t>
            </a:r>
            <a:endParaRPr b="0" lang="fr-FR" sz="2200" spc="-1" strike="noStrike">
              <a:latin typeface="Arial"/>
            </a:endParaRPr>
          </a:p>
        </p:txBody>
      </p:sp>
      <p:sp>
        <p:nvSpPr>
          <p:cNvPr id="320"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IV</a:t>
            </a:r>
            <a:endParaRPr b="0" lang="fr-FR" sz="4400" spc="-1" strike="noStrike">
              <a:latin typeface="Arial"/>
            </a:endParaRPr>
          </a:p>
        </p:txBody>
      </p:sp>
      <p:sp>
        <p:nvSpPr>
          <p:cNvPr id="321"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4. Fonctions magiques (suite)</a:t>
            </a:r>
            <a:endParaRPr b="0" lang="fr-FR" sz="36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22"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FICHIERS</a:t>
            </a:r>
            <a:endParaRPr b="0" lang="fr-FR" sz="3600" spc="-1" strike="noStrike">
              <a:latin typeface="Arial"/>
            </a:endParaRPr>
          </a:p>
        </p:txBody>
      </p:sp>
      <p:sp>
        <p:nvSpPr>
          <p:cNvPr id="323"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757"/>
              </a:spcBef>
              <a:spcAft>
                <a:spcPts val="1559"/>
              </a:spcAft>
            </a:pPr>
            <a:r>
              <a:rPr b="1" lang="fr-FR" sz="2200" spc="-1" strike="noStrike">
                <a:solidFill>
                  <a:srgbClr val="ffffff"/>
                </a:solidFill>
                <a:latin typeface="Trebuchet MS"/>
                <a:ea typeface="Noto Sans CJK SC"/>
              </a:rPr>
              <a:t>Techniquement un fichier est une information numérique constituée d'une séquence d'octets, c'est-à-dire d'une séquence de nombres, permettant des usages divers.</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Les principaux types de fichiers sont :</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 </a:t>
            </a:r>
            <a:r>
              <a:rPr b="1" lang="fr-FR" sz="2200" spc="-1" strike="noStrike">
                <a:solidFill>
                  <a:srgbClr val="ffffff"/>
                </a:solidFill>
                <a:latin typeface="Arial"/>
                <a:ea typeface="Noto Sans CJK SC"/>
              </a:rPr>
              <a:t>Les fichiers physiques : enregistrés sur le disque dur. Il s’agit des fichiers que l’on a l’habitude de rencontrer ;</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 </a:t>
            </a:r>
            <a:r>
              <a:rPr b="1" lang="fr-FR" sz="2200" spc="-1" strike="noStrike">
                <a:solidFill>
                  <a:srgbClr val="ffffff"/>
                </a:solidFill>
                <a:latin typeface="Arial"/>
                <a:ea typeface="Noto Sans CJK SC"/>
              </a:rPr>
              <a:t>Les répertoires : sont des fichiers « nœuds » de l’arborescence pouvant contenir des fichiers physiques ou d’autres répertoires.</a:t>
            </a:r>
            <a:endParaRPr b="0" lang="fr-FR" sz="2200" spc="-1" strike="noStrike">
              <a:latin typeface="Arial"/>
            </a:endParaRPr>
          </a:p>
          <a:p>
            <a:pPr algn="just">
              <a:lnSpc>
                <a:spcPct val="100000"/>
              </a:lnSpc>
              <a:spcBef>
                <a:spcPts val="1757"/>
              </a:spcBef>
              <a:spcAft>
                <a:spcPts val="1559"/>
              </a:spcAft>
            </a:pPr>
            <a:r>
              <a:rPr b="1" lang="fr-FR" sz="2200" spc="-1" strike="noStrike">
                <a:solidFill>
                  <a:srgbClr val="ffffff"/>
                </a:solidFill>
                <a:latin typeface="Arial"/>
                <a:ea typeface="Noto Sans CJK SC"/>
              </a:rPr>
              <a:t>– </a:t>
            </a:r>
            <a:r>
              <a:rPr b="1" lang="fr-FR" sz="2200" spc="-1" strike="noStrike">
                <a:solidFill>
                  <a:srgbClr val="ffffff"/>
                </a:solidFill>
                <a:latin typeface="Arial"/>
                <a:ea typeface="Noto Sans CJK SC"/>
              </a:rPr>
              <a:t>Les liens : sont des fichiers spéciaux permettant d’avoir accès a un fichier a plusieurs endroits de l’arborescence</a:t>
            </a:r>
            <a:endParaRPr b="0" lang="fr-FR" sz="2200" spc="-1" strike="noStrike">
              <a:latin typeface="Arial"/>
            </a:endParaRPr>
          </a:p>
          <a:p>
            <a:pPr algn="just">
              <a:lnSpc>
                <a:spcPct val="90000"/>
              </a:lnSpc>
              <a:spcBef>
                <a:spcPts val="1568"/>
              </a:spcBef>
              <a:spcAft>
                <a:spcPts val="567"/>
              </a:spcAft>
            </a:pPr>
            <a:endParaRPr b="0" lang="fr-FR" sz="2200" spc="-1" strike="noStrike">
              <a:latin typeface="Arial"/>
            </a:endParaRPr>
          </a:p>
          <a:p>
            <a:pPr algn="just">
              <a:lnSpc>
                <a:spcPct val="90000"/>
              </a:lnSpc>
              <a:spcBef>
                <a:spcPts val="1568"/>
              </a:spcBef>
              <a:spcAft>
                <a:spcPts val="567"/>
              </a:spcAft>
            </a:pPr>
            <a:endParaRPr b="0" lang="fr-FR" sz="2200" spc="-1" strike="noStrike">
              <a:latin typeface="Arial"/>
            </a:endParaRPr>
          </a:p>
        </p:txBody>
      </p:sp>
      <p:sp>
        <p:nvSpPr>
          <p:cNvPr id="324"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a:t>
            </a:r>
            <a:endParaRPr b="0" lang="fr-FR" sz="44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25"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FICHIERS</a:t>
            </a:r>
            <a:endParaRPr b="0" lang="fr-FR" sz="3600" spc="-1" strike="noStrike">
              <a:latin typeface="Arial"/>
            </a:endParaRPr>
          </a:p>
        </p:txBody>
      </p:sp>
      <p:sp>
        <p:nvSpPr>
          <p:cNvPr id="326"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757"/>
              </a:spcBef>
              <a:spcAft>
                <a:spcPts val="1559"/>
              </a:spcAft>
            </a:pPr>
            <a:r>
              <a:rPr b="1" lang="fr-FR" sz="2200" spc="-1" strike="noStrike">
                <a:solidFill>
                  <a:srgbClr val="ffffff"/>
                </a:solidFill>
                <a:latin typeface="Trebuchet MS"/>
                <a:ea typeface="Noto Sans CJK SC"/>
              </a:rPr>
              <a:t>1. Manipulation</a:t>
            </a:r>
            <a:endParaRPr b="0" lang="fr-FR" sz="2200" spc="-1" strike="noStrike">
              <a:latin typeface="Arial"/>
            </a:endParaRPr>
          </a:p>
          <a:p>
            <a:pPr algn="just">
              <a:lnSpc>
                <a:spcPct val="100000"/>
              </a:lnSpc>
              <a:spcBef>
                <a:spcPts val="1757"/>
              </a:spcBef>
              <a:spcAft>
                <a:spcPts val="1559"/>
              </a:spcAft>
            </a:pPr>
            <a:r>
              <a:rPr b="1" lang="fr-FR" sz="2200" spc="-1" strike="noStrike">
                <a:solidFill>
                  <a:srgbClr val="ffffff"/>
                </a:solidFill>
                <a:latin typeface="Trebuchet MS"/>
                <a:ea typeface="Noto Sans CJK SC"/>
              </a:rPr>
              <a:t>2. Ouverture de fichier : fopen</a:t>
            </a:r>
            <a:endParaRPr b="0" lang="fr-FR" sz="2200" spc="-1" strike="noStrike">
              <a:latin typeface="Arial"/>
            </a:endParaRPr>
          </a:p>
          <a:p>
            <a:pPr algn="just">
              <a:lnSpc>
                <a:spcPct val="100000"/>
              </a:lnSpc>
              <a:spcBef>
                <a:spcPts val="1757"/>
              </a:spcBef>
              <a:spcAft>
                <a:spcPts val="1559"/>
              </a:spcAft>
            </a:pPr>
            <a:r>
              <a:rPr b="1" lang="fr-FR" sz="2200" spc="-1" strike="noStrike">
                <a:solidFill>
                  <a:srgbClr val="ffffff"/>
                </a:solidFill>
                <a:latin typeface="Trebuchet MS"/>
                <a:ea typeface="Noto Sans CJK SC"/>
              </a:rPr>
              <a:t>3. Mode description</a:t>
            </a:r>
            <a:endParaRPr b="0" lang="fr-FR" sz="2200" spc="-1" strike="noStrike">
              <a:latin typeface="Arial"/>
            </a:endParaRPr>
          </a:p>
          <a:p>
            <a:pPr algn="just">
              <a:lnSpc>
                <a:spcPct val="100000"/>
              </a:lnSpc>
              <a:spcBef>
                <a:spcPts val="1757"/>
              </a:spcBef>
              <a:spcAft>
                <a:spcPts val="1559"/>
              </a:spcAft>
            </a:pPr>
            <a:r>
              <a:rPr b="1" lang="fr-FR" sz="2200" spc="-1" strike="noStrike">
                <a:solidFill>
                  <a:srgbClr val="ffffff"/>
                </a:solidFill>
                <a:latin typeface="Trebuchet MS"/>
                <a:ea typeface="Noto Sans CJK SC"/>
              </a:rPr>
              <a:t>3. Lire un fichier : fread</a:t>
            </a:r>
            <a:endParaRPr b="0" lang="fr-FR" sz="2200" spc="-1" strike="noStrike">
              <a:latin typeface="Arial"/>
            </a:endParaRPr>
          </a:p>
          <a:p>
            <a:pPr algn="just">
              <a:lnSpc>
                <a:spcPct val="100000"/>
              </a:lnSpc>
              <a:spcBef>
                <a:spcPts val="1757"/>
              </a:spcBef>
              <a:spcAft>
                <a:spcPts val="1559"/>
              </a:spcAft>
            </a:pPr>
            <a:r>
              <a:rPr b="1" lang="fr-FR" sz="2200" spc="-1" strike="noStrike">
                <a:solidFill>
                  <a:srgbClr val="ffffff"/>
                </a:solidFill>
                <a:latin typeface="Trebuchet MS"/>
                <a:ea typeface="Noto Sans CJK SC"/>
              </a:rPr>
              <a:t>4. Ecrire sur un fichier : fwrite</a:t>
            </a:r>
            <a:endParaRPr b="0" lang="fr-FR" sz="2200" spc="-1" strike="noStrike">
              <a:latin typeface="Arial"/>
            </a:endParaRPr>
          </a:p>
          <a:p>
            <a:pPr algn="just">
              <a:lnSpc>
                <a:spcPct val="100000"/>
              </a:lnSpc>
              <a:spcBef>
                <a:spcPts val="1757"/>
              </a:spcBef>
              <a:spcAft>
                <a:spcPts val="1559"/>
              </a:spcAft>
            </a:pPr>
            <a:r>
              <a:rPr b="1" lang="fr-FR" sz="2200" spc="-1" strike="noStrike">
                <a:solidFill>
                  <a:srgbClr val="ffffff"/>
                </a:solidFill>
                <a:latin typeface="Trebuchet MS"/>
                <a:ea typeface="Noto Sans CJK SC"/>
              </a:rPr>
              <a:t>5. Fermer un fichier : fclose</a:t>
            </a:r>
            <a:endParaRPr b="0" lang="fr-FR" sz="2200" spc="-1" strike="noStrike">
              <a:latin typeface="Arial"/>
            </a:endParaRPr>
          </a:p>
        </p:txBody>
      </p:sp>
      <p:sp>
        <p:nvSpPr>
          <p:cNvPr id="327"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a:t>
            </a:r>
            <a:endParaRPr b="0" lang="fr-FR" sz="44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28"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V. FICHIERS</a:t>
            </a:r>
            <a:endParaRPr b="0" lang="fr-FR" sz="3600" spc="-1" strike="noStrike">
              <a:latin typeface="Arial"/>
            </a:endParaRPr>
          </a:p>
        </p:txBody>
      </p:sp>
      <p:sp>
        <p:nvSpPr>
          <p:cNvPr id="329"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191"/>
              </a:spcBef>
              <a:spcAft>
                <a:spcPts val="992"/>
              </a:spcAft>
            </a:pPr>
            <a:r>
              <a:rPr b="1" lang="fr-FR" sz="2600" spc="-1" strike="noStrike">
                <a:solidFill>
                  <a:srgbClr val="ffffff"/>
                </a:solidFill>
                <a:latin typeface="Arial"/>
                <a:ea typeface="Noto Sans CJK SC"/>
              </a:rPr>
              <a:t>Les données que l’on peut souhaiter manipuler (textes, images, . . .) sont souvent fournies sous forme de fichiers ;l’objectif  est d’apprendre à effectuer un certain nombre de tâches les concernant, en particulier :– ouvrir un fichier ;– lire le contenu d’un fichier ;– modifier le contenu d’un fichier ;– fermer un fichier.</a:t>
            </a:r>
            <a:endParaRPr b="0" lang="fr-FR" sz="2600" spc="-1" strike="noStrike">
              <a:latin typeface="Arial"/>
            </a:endParaRPr>
          </a:p>
          <a:p>
            <a:pPr algn="just">
              <a:lnSpc>
                <a:spcPct val="100000"/>
              </a:lnSpc>
              <a:spcBef>
                <a:spcPts val="1191"/>
              </a:spcBef>
              <a:spcAft>
                <a:spcPts val="992"/>
              </a:spcAft>
            </a:pPr>
            <a:endParaRPr b="0" lang="fr-FR" sz="2600" spc="-1" strike="noStrike">
              <a:latin typeface="Arial"/>
            </a:endParaRPr>
          </a:p>
          <a:p>
            <a:pPr algn="just">
              <a:lnSpc>
                <a:spcPct val="100000"/>
              </a:lnSpc>
              <a:spcBef>
                <a:spcPts val="1191"/>
              </a:spcBef>
              <a:spcAft>
                <a:spcPts val="992"/>
              </a:spcAft>
            </a:pPr>
            <a:endParaRPr b="0" lang="fr-FR" sz="2600" spc="-1" strike="noStrike">
              <a:latin typeface="Arial"/>
            </a:endParaRPr>
          </a:p>
          <a:p>
            <a:pPr algn="just">
              <a:lnSpc>
                <a:spcPct val="100000"/>
              </a:lnSpc>
              <a:spcBef>
                <a:spcPts val="1191"/>
              </a:spcBef>
              <a:spcAft>
                <a:spcPts val="992"/>
              </a:spcAft>
            </a:pPr>
            <a:endParaRPr b="0" lang="fr-FR" sz="2600" spc="-1" strike="noStrike">
              <a:latin typeface="Arial"/>
            </a:endParaRPr>
          </a:p>
          <a:p>
            <a:pPr algn="just">
              <a:lnSpc>
                <a:spcPct val="100000"/>
              </a:lnSpc>
              <a:spcBef>
                <a:spcPts val="1191"/>
              </a:spcBef>
              <a:spcAft>
                <a:spcPts val="992"/>
              </a:spcAft>
            </a:pPr>
            <a:endParaRPr b="0" lang="fr-FR" sz="2600" spc="-1" strike="noStrike">
              <a:latin typeface="Arial"/>
            </a:endParaRPr>
          </a:p>
          <a:p>
            <a:pPr algn="just">
              <a:lnSpc>
                <a:spcPct val="100000"/>
              </a:lnSpc>
              <a:spcBef>
                <a:spcPts val="1757"/>
              </a:spcBef>
              <a:spcAft>
                <a:spcPts val="1559"/>
              </a:spcAft>
            </a:pPr>
            <a:endParaRPr b="0" lang="fr-FR" sz="2600" spc="-1" strike="noStrike">
              <a:latin typeface="Arial"/>
            </a:endParaRPr>
          </a:p>
        </p:txBody>
      </p:sp>
      <p:sp>
        <p:nvSpPr>
          <p:cNvPr id="330"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a:t>
            </a:r>
            <a:endParaRPr b="0" lang="fr-FR" sz="4400" spc="-1" strike="noStrike">
              <a:latin typeface="Arial"/>
            </a:endParaRPr>
          </a:p>
        </p:txBody>
      </p:sp>
      <p:sp>
        <p:nvSpPr>
          <p:cNvPr id="331"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1. Manipulation de fichier</a:t>
            </a:r>
            <a:endParaRPr b="0" lang="fr-FR" sz="36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32"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V. FICHIERS</a:t>
            </a:r>
            <a:endParaRPr b="0" lang="fr-FR" sz="3600" spc="-1" strike="noStrike">
              <a:latin typeface="Arial"/>
            </a:endParaRPr>
          </a:p>
        </p:txBody>
      </p:sp>
      <p:sp>
        <p:nvSpPr>
          <p:cNvPr id="333"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191"/>
              </a:spcBef>
              <a:spcAft>
                <a:spcPts val="992"/>
              </a:spcAft>
            </a:pPr>
            <a:r>
              <a:rPr b="1" lang="fr-FR" sz="2200" spc="-1" strike="noStrike">
                <a:solidFill>
                  <a:srgbClr val="ffffff"/>
                </a:solidFill>
                <a:latin typeface="Arial"/>
                <a:ea typeface="Noto Sans CJK SC"/>
              </a:rPr>
              <a:t>   </a:t>
            </a:r>
            <a:r>
              <a:rPr b="1" lang="fr-FR" sz="2200" spc="-1" strike="noStrike">
                <a:solidFill>
                  <a:srgbClr val="ffffff"/>
                </a:solidFill>
                <a:latin typeface="Arial"/>
                <a:ea typeface="Noto Sans CJK SC"/>
              </a:rPr>
              <a:t>	</a:t>
            </a:r>
            <a:r>
              <a:rPr b="1" lang="fr-FR" sz="2200" spc="-1" strike="noStrike">
                <a:solidFill>
                  <a:srgbClr val="ffffff"/>
                </a:solidFill>
                <a:latin typeface="Arial"/>
                <a:ea typeface="Noto Sans CJK SC"/>
              </a:rPr>
              <a:t>	</a:t>
            </a:r>
            <a:r>
              <a:rPr b="1" lang="fr-FR" sz="2200" spc="-1" strike="noStrike">
                <a:solidFill>
                  <a:srgbClr val="ffffff"/>
                </a:solidFill>
                <a:latin typeface="Arial"/>
                <a:ea typeface="Noto Sans CJK SC"/>
              </a:rPr>
              <a:t>La fonction fopen</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La fonction PHP de base pour l'ouverture d'un fichier est la fonction fopen(). Sa syntaxe est la suivante :</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fopen(fichier, mode);</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    </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Le premier argument de la fonction open peut être le nom du fichier lui-même ou un chemin d'accès vers le fichier lui-même :</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    </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Par exemple : /www/site/fichier.txt, ou fichier.txt</a:t>
            </a: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p:txBody>
      </p:sp>
      <p:sp>
        <p:nvSpPr>
          <p:cNvPr id="334"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a:t>
            </a:r>
            <a:endParaRPr b="0" lang="fr-FR" sz="4400" spc="-1" strike="noStrike">
              <a:latin typeface="Arial"/>
            </a:endParaRPr>
          </a:p>
        </p:txBody>
      </p:sp>
      <p:sp>
        <p:nvSpPr>
          <p:cNvPr id="335"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2. Ouvrir un fichier : fopen</a:t>
            </a:r>
            <a:endParaRPr b="0" lang="fr-FR" sz="36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36"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V. FICHIERS</a:t>
            </a:r>
            <a:endParaRPr b="0" lang="fr-FR" sz="3600" spc="-1" strike="noStrike">
              <a:latin typeface="Arial"/>
            </a:endParaRPr>
          </a:p>
        </p:txBody>
      </p:sp>
      <p:sp>
        <p:nvSpPr>
          <p:cNvPr id="337"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191"/>
              </a:spcBef>
              <a:spcAft>
                <a:spcPts val="992"/>
              </a:spcAft>
            </a:pPr>
            <a:r>
              <a:rPr b="1" lang="fr-FR" sz="2200" spc="-1" strike="noStrike">
                <a:solidFill>
                  <a:srgbClr val="ffffff"/>
                </a:solidFill>
                <a:latin typeface="Arial"/>
                <a:ea typeface="Noto Sans CJK SC"/>
              </a:rPr>
              <a:t>   </a:t>
            </a:r>
            <a:r>
              <a:rPr b="1" lang="fr-FR" sz="2200" spc="-1" strike="noStrike">
                <a:solidFill>
                  <a:srgbClr val="ffffff"/>
                </a:solidFill>
                <a:latin typeface="Arial"/>
                <a:ea typeface="Noto Sans CJK SC"/>
              </a:rPr>
              <a:t>	</a:t>
            </a:r>
            <a:r>
              <a:rPr b="1" lang="fr-FR" sz="2200" spc="-1" strike="noStrike">
                <a:solidFill>
                  <a:srgbClr val="ffffff"/>
                </a:solidFill>
                <a:latin typeface="Arial"/>
                <a:ea typeface="Noto Sans CJK SC"/>
              </a:rPr>
              <a:t>	</a:t>
            </a:r>
            <a:r>
              <a:rPr b="1" lang="fr-FR" sz="2200" spc="-1" strike="noStrike">
                <a:solidFill>
                  <a:srgbClr val="ffffff"/>
                </a:solidFill>
                <a:latin typeface="Arial"/>
                <a:ea typeface="Noto Sans CJK SC"/>
              </a:rPr>
              <a:t>Mode Description</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r ouverture en lecture seulement</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w ouverture en écriture seulement (Si le fichier n’existe pas, il sera créé)</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a ouverture en écriture seulement avec ajout du contenu à la fin du fichier (Si le</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fichier n’existe pas, il sera créé)</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r+ ouverture en lecture et écriture</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w+ ouverture en lecture et écriture (Si le fichier n’existe pas il sera créé)</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a+ ouverture en lecture et écriture avec ajout du contenu à la fin du fichier (Si le fichier n’existe pas, il sera créé)</a:t>
            </a: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p:txBody>
      </p:sp>
      <p:sp>
        <p:nvSpPr>
          <p:cNvPr id="338"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a:t>
            </a:r>
            <a:endParaRPr b="0" lang="fr-FR" sz="4400" spc="-1" strike="noStrike">
              <a:latin typeface="Arial"/>
            </a:endParaRPr>
          </a:p>
        </p:txBody>
      </p:sp>
      <p:sp>
        <p:nvSpPr>
          <p:cNvPr id="339"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3. Mode Description</a:t>
            </a:r>
            <a:endParaRPr b="0" lang="fr-FR" sz="36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40"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V. FICHIERS</a:t>
            </a:r>
            <a:endParaRPr b="0" lang="fr-FR" sz="3600" spc="-1" strike="noStrike">
              <a:latin typeface="Arial"/>
            </a:endParaRPr>
          </a:p>
        </p:txBody>
      </p:sp>
      <p:sp>
        <p:nvSpPr>
          <p:cNvPr id="341"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191"/>
              </a:spcBef>
              <a:spcAft>
                <a:spcPts val="992"/>
              </a:spcAft>
            </a:pPr>
            <a:r>
              <a:rPr b="1" lang="fr-FR" sz="2200" spc="-1" strike="noStrike">
                <a:solidFill>
                  <a:srgbClr val="ffffff"/>
                </a:solidFill>
                <a:latin typeface="Arial"/>
                <a:ea typeface="Noto Sans CJK SC"/>
              </a:rPr>
              <a:t>Pour lire un fichier en PHP, nous allons cette fois-ci utiliser la fonction fread(), abréviation de « file read » ou « lire le fichier » en français.</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Cette fonction va prendre en arguments le résultat renvoyé par fopen() et le nombre de Bytes maximum qui doivent être lus.</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Une astuce ici : pour être sûr de toujours lire l’entièreté de notre fichier, nous pouvons utiliser la fonction filesize() qui va justement renvoyer la taille d’un fichier. En lui passant notre fichier en argument, filesize() va donc renvoyer exactement sa taille qu’on va pouvoir passer à fread() (en supposant bien entendu qu'on commence à lire le fichier à partir du début).</a:t>
            </a: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p:txBody>
      </p:sp>
      <p:sp>
        <p:nvSpPr>
          <p:cNvPr id="342"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a:t>
            </a:r>
            <a:endParaRPr b="0" lang="fr-FR" sz="4400" spc="-1" strike="noStrike">
              <a:latin typeface="Arial"/>
            </a:endParaRPr>
          </a:p>
        </p:txBody>
      </p:sp>
      <p:sp>
        <p:nvSpPr>
          <p:cNvPr id="343"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4. Lire un fichier : fread</a:t>
            </a:r>
            <a:endParaRPr b="0" lang="fr-FR" sz="36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39"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Communications Web</a:t>
            </a:r>
            <a:endParaRPr b="0" lang="fr-FR" sz="3600" spc="-1" strike="noStrike">
              <a:latin typeface="Arial"/>
            </a:endParaRPr>
          </a:p>
        </p:txBody>
      </p:sp>
      <p:sp>
        <p:nvSpPr>
          <p:cNvPr id="140" name="CustomShape 2"/>
          <p:cNvSpPr/>
          <p:nvPr/>
        </p:nvSpPr>
        <p:spPr>
          <a:xfrm>
            <a:off x="680400" y="2336760"/>
            <a:ext cx="9613440" cy="3598200"/>
          </a:xfrm>
          <a:prstGeom prst="rect">
            <a:avLst/>
          </a:prstGeom>
          <a:noFill/>
          <a:ln>
            <a:noFill/>
          </a:ln>
        </p:spPr>
        <p:style>
          <a:lnRef idx="0"/>
          <a:fillRef idx="0"/>
          <a:effectRef idx="0"/>
          <a:fontRef idx="minor"/>
        </p:style>
        <p:txBody>
          <a:bodyPr lIns="90000" rIns="90000" tIns="45000" bIns="45000"/>
          <a:p>
            <a:pPr>
              <a:lnSpc>
                <a:spcPct val="100000"/>
              </a:lnSpc>
            </a:pPr>
            <a:r>
              <a:rPr b="0" lang="fr-FR" sz="2200" spc="-1" strike="noStrike">
                <a:solidFill>
                  <a:srgbClr val="ffffff"/>
                </a:solidFill>
                <a:latin typeface="Trebuchet MS"/>
                <a:ea typeface="Noto Sans CJK SC"/>
              </a:rPr>
              <a:t>La communication web est donc l’ensemble des données reliées par des liens hypertextes, sur Internet.</a:t>
            </a:r>
            <a:endParaRPr b="0" lang="fr-FR" sz="2200" spc="-1" strike="noStrike">
              <a:latin typeface="Arial"/>
            </a:endParaRPr>
          </a:p>
        </p:txBody>
      </p:sp>
      <p:sp>
        <p:nvSpPr>
          <p:cNvPr id="141" name="CustomShape 3"/>
          <p:cNvSpPr/>
          <p:nvPr/>
        </p:nvSpPr>
        <p:spPr>
          <a:xfrm>
            <a:off x="10734840" y="753120"/>
            <a:ext cx="1310760" cy="1004040"/>
          </a:xfrm>
          <a:prstGeom prst="rect">
            <a:avLst/>
          </a:prstGeom>
          <a:noFill/>
          <a:ln>
            <a:noFill/>
          </a:ln>
        </p:spPr>
        <p:style>
          <a:lnRef idx="0"/>
          <a:fillRef idx="0"/>
          <a:effectRef idx="0"/>
          <a:fontRef idx="minor"/>
        </p:style>
        <p:txBody>
          <a:bodyPr lIns="90000" rIns="90000" tIns="45000" bIns="45000"/>
          <a:p>
            <a:pPr>
              <a:lnSpc>
                <a:spcPct val="100000"/>
              </a:lnSpc>
            </a:pPr>
            <a:r>
              <a:rPr b="0" lang="fr-FR" sz="6000" spc="-1" strike="noStrike">
                <a:solidFill>
                  <a:srgbClr val="000000"/>
                </a:solidFill>
                <a:latin typeface="Trebuchet MS"/>
                <a:ea typeface="DejaVu Sans"/>
              </a:rPr>
              <a:t>I</a:t>
            </a:r>
            <a:endParaRPr b="0" lang="fr-FR" sz="6000" spc="-1" strike="noStrike">
              <a:latin typeface="Arial"/>
            </a:endParaRPr>
          </a:p>
        </p:txBody>
      </p:sp>
      <p:pic>
        <p:nvPicPr>
          <p:cNvPr id="142" name="" descr=""/>
          <p:cNvPicPr/>
          <p:nvPr/>
        </p:nvPicPr>
        <p:blipFill>
          <a:blip r:embed="rId1"/>
          <a:stretch/>
        </p:blipFill>
        <p:spPr>
          <a:xfrm>
            <a:off x="1800000" y="3256920"/>
            <a:ext cx="8474760" cy="32947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44"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V. FICHIERS</a:t>
            </a:r>
            <a:endParaRPr b="0" lang="fr-FR" sz="3600" spc="-1" strike="noStrike">
              <a:latin typeface="Arial"/>
            </a:endParaRPr>
          </a:p>
        </p:txBody>
      </p:sp>
      <p:sp>
        <p:nvSpPr>
          <p:cNvPr id="345"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191"/>
              </a:spcBef>
              <a:spcAft>
                <a:spcPts val="992"/>
              </a:spcAft>
            </a:pPr>
            <a:r>
              <a:rPr b="1" lang="fr-FR" sz="2200" spc="-1" strike="noStrike">
                <a:solidFill>
                  <a:srgbClr val="ffffff"/>
                </a:solidFill>
                <a:latin typeface="Arial"/>
                <a:ea typeface="Noto Sans CJK SC"/>
              </a:rPr>
              <a:t>Pour écrire dans un fichier en PHP, nous allons utiliser la fonction fwrite().</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Cette fonction va prendre en arguments l’information renvoyée par fopen() ainsi que le texte à écrire.</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La fonction fwrite n'est qu'un exemple de fonction pour l'écriture dans un fichier texte mais il y en a encore d'autres.</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La fonction fputs() par exemple, ne présente pas de différence importante avec fwrite() c'est juste son alias.</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Une autre fonction très intéressante à connaître est la fonction file_put_contents. Elle prend en paramètre une adresse de fichier et une chaîne de caractères. En effet, dans les versions récente de PHP, on a essayé de rendre plus rapide certaines opérations. Avec la fonction file_put_contents il n'est pas nécessaire d'ouvrir un fichier. Ce dernier se créera automatiquement ou s'il existe déjà, son contenu sera écrasé.</a:t>
            </a: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p:txBody>
      </p:sp>
      <p:sp>
        <p:nvSpPr>
          <p:cNvPr id="346"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a:t>
            </a:r>
            <a:endParaRPr b="0" lang="fr-FR" sz="4400" spc="-1" strike="noStrike">
              <a:latin typeface="Arial"/>
            </a:endParaRPr>
          </a:p>
        </p:txBody>
      </p:sp>
      <p:sp>
        <p:nvSpPr>
          <p:cNvPr id="347"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5. Ecrire sur un fichier : fwrite</a:t>
            </a:r>
            <a:endParaRPr b="0" lang="fr-FR" sz="36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48" name="CustomShape 1"/>
          <p:cNvSpPr/>
          <p:nvPr/>
        </p:nvSpPr>
        <p:spPr>
          <a:xfrm>
            <a:off x="680400" y="-146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V. FICHIERS</a:t>
            </a:r>
            <a:endParaRPr b="0" lang="fr-FR" sz="3600" spc="-1" strike="noStrike">
              <a:latin typeface="Arial"/>
            </a:endParaRPr>
          </a:p>
        </p:txBody>
      </p:sp>
      <p:sp>
        <p:nvSpPr>
          <p:cNvPr id="349"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191"/>
              </a:spcBef>
              <a:spcAft>
                <a:spcPts val="992"/>
              </a:spcAft>
            </a:pPr>
            <a:r>
              <a:rPr b="1" lang="fr-FR" sz="2200" spc="-1" strike="noStrike">
                <a:solidFill>
                  <a:srgbClr val="ffffff"/>
                </a:solidFill>
                <a:latin typeface="Arial"/>
                <a:ea typeface="Noto Sans CJK SC"/>
              </a:rPr>
              <a:t>Fermeture d'un fichier : fclose</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Après tout traitement effectué sur un fichier, on doit le fermer par la fonction fclose() comme suit :</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&lt;php</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    </a:t>
            </a:r>
            <a:r>
              <a:rPr b="1" lang="fr-FR" sz="2200" spc="-1" strike="noStrike">
                <a:solidFill>
                  <a:srgbClr val="ffffff"/>
                </a:solidFill>
                <a:latin typeface="Arial"/>
                <a:ea typeface="Noto Sans CJK SC"/>
              </a:rPr>
              <a:t>fclose($fic);</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?&gt;</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Arial"/>
                <a:ea typeface="Noto Sans CJK SC"/>
              </a:rPr>
              <a:t>Cette fonction retourne true si la fermeture du fichier a réussi et false dans le cas contraire.</a:t>
            </a: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a:p>
            <a:pPr algn="just">
              <a:lnSpc>
                <a:spcPct val="100000"/>
              </a:lnSpc>
              <a:spcBef>
                <a:spcPts val="1191"/>
              </a:spcBef>
              <a:spcAft>
                <a:spcPts val="992"/>
              </a:spcAft>
            </a:pPr>
            <a:endParaRPr b="0" lang="fr-FR" sz="2200" spc="-1" strike="noStrike">
              <a:latin typeface="Arial"/>
            </a:endParaRPr>
          </a:p>
        </p:txBody>
      </p:sp>
      <p:sp>
        <p:nvSpPr>
          <p:cNvPr id="350"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a:t>
            </a:r>
            <a:endParaRPr b="0" lang="fr-FR" sz="4400" spc="-1" strike="noStrike">
              <a:latin typeface="Arial"/>
            </a:endParaRPr>
          </a:p>
        </p:txBody>
      </p:sp>
      <p:sp>
        <p:nvSpPr>
          <p:cNvPr id="351"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6. Fermer un fichier : fclose</a:t>
            </a:r>
            <a:endParaRPr b="0" lang="fr-FR" sz="36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52"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FORMULAIRE</a:t>
            </a:r>
            <a:endParaRPr b="0" lang="fr-FR" sz="3600" spc="-1" strike="noStrike">
              <a:latin typeface="Arial"/>
            </a:endParaRPr>
          </a:p>
        </p:txBody>
      </p:sp>
      <p:sp>
        <p:nvSpPr>
          <p:cNvPr id="353"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1"/>
              </a:spcBef>
              <a:spcAft>
                <a:spcPts val="992"/>
              </a:spcAft>
            </a:pPr>
            <a:r>
              <a:rPr b="1" lang="fr-FR" sz="2200" spc="-1" strike="noStrike">
                <a:solidFill>
                  <a:srgbClr val="ffffff"/>
                </a:solidFill>
                <a:latin typeface="Trebuchet MS"/>
                <a:ea typeface="DejaVu Sans"/>
              </a:rPr>
              <a:t>Un formulaire est un outil de base indispensable pour les sites Web dynamiques puisqu’il permet à l’utilisateur de saisir des informations et donc d’interagir avec le site.</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 </a:t>
            </a:r>
            <a:r>
              <a:rPr b="1" lang="fr-FR" sz="2200" spc="-1" strike="noStrike">
                <a:solidFill>
                  <a:srgbClr val="ffffff"/>
                </a:solidFill>
                <a:latin typeface="Trebuchet MS"/>
                <a:ea typeface="DejaVu Sans"/>
              </a:rPr>
              <a:t>Il Un formulaire HTML est défini entre les balises</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 </a:t>
            </a:r>
            <a:r>
              <a:rPr b="1" lang="fr-FR" sz="2200" spc="-1" strike="noStrike">
                <a:solidFill>
                  <a:srgbClr val="ffffff"/>
                </a:solidFill>
                <a:latin typeface="Trebuchet MS"/>
                <a:ea typeface="DejaVu Sans"/>
              </a:rPr>
              <a:t>&lt;FORM&gt;</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et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&lt; \FORM&gt;</a:t>
            </a:r>
            <a:endParaRPr b="0" lang="fr-FR" sz="2200" spc="-1" strike="noStrike">
              <a:latin typeface="Arial"/>
            </a:endParaRPr>
          </a:p>
          <a:p>
            <a:pPr>
              <a:lnSpc>
                <a:spcPct val="100000"/>
              </a:lnSpc>
              <a:spcBef>
                <a:spcPts val="1191"/>
              </a:spcBef>
              <a:spcAft>
                <a:spcPts val="992"/>
              </a:spcAft>
            </a:pPr>
            <a:endParaRPr b="0" lang="fr-FR" sz="2200" spc="-1" strike="noStrike">
              <a:latin typeface="Arial"/>
            </a:endParaRPr>
          </a:p>
          <a:p>
            <a:pPr>
              <a:lnSpc>
                <a:spcPct val="100000"/>
              </a:lnSpc>
              <a:spcBef>
                <a:spcPts val="1191"/>
              </a:spcBef>
              <a:spcAft>
                <a:spcPts val="992"/>
              </a:spcAft>
            </a:pPr>
            <a:endParaRPr b="0" lang="fr-FR" sz="2200" spc="-1" strike="noStrike">
              <a:latin typeface="Arial"/>
            </a:endParaRPr>
          </a:p>
          <a:p>
            <a:pPr>
              <a:lnSpc>
                <a:spcPct val="90000"/>
              </a:lnSpc>
              <a:spcBef>
                <a:spcPts val="1001"/>
              </a:spcBef>
            </a:pPr>
            <a:endParaRPr b="0" lang="fr-FR" sz="2200" spc="-1" strike="noStrike">
              <a:latin typeface="Arial"/>
            </a:endParaRPr>
          </a:p>
          <a:p>
            <a:pPr>
              <a:lnSpc>
                <a:spcPct val="90000"/>
              </a:lnSpc>
              <a:spcBef>
                <a:spcPts val="1001"/>
              </a:spcBef>
            </a:pPr>
            <a:endParaRPr b="0" lang="fr-FR" sz="2200" spc="-1" strike="noStrike">
              <a:latin typeface="Arial"/>
            </a:endParaRPr>
          </a:p>
        </p:txBody>
      </p:sp>
      <p:sp>
        <p:nvSpPr>
          <p:cNvPr id="354"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VI</a:t>
            </a:r>
            <a:endParaRPr b="0" lang="fr-FR" sz="44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55" name="CustomShape 1"/>
          <p:cNvSpPr/>
          <p:nvPr/>
        </p:nvSpPr>
        <p:spPr>
          <a:xfrm>
            <a:off x="680400" y="-182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VI. FORMULAIRE</a:t>
            </a:r>
            <a:endParaRPr b="0" lang="fr-FR" sz="3600" spc="-1" strike="noStrike">
              <a:latin typeface="Arial"/>
            </a:endParaRPr>
          </a:p>
        </p:txBody>
      </p:sp>
      <p:sp>
        <p:nvSpPr>
          <p:cNvPr id="356"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1"/>
              </a:spcBef>
              <a:spcAft>
                <a:spcPts val="992"/>
              </a:spcAft>
            </a:pPr>
            <a:r>
              <a:rPr b="1" lang="fr-FR" sz="2200" spc="-1" strike="noStrike">
                <a:solidFill>
                  <a:srgbClr val="ffffff"/>
                </a:solidFill>
                <a:latin typeface="Trebuchet MS"/>
                <a:ea typeface="DejaVu Sans"/>
              </a:rPr>
              <a:t>Syntaxe</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&lt; FORM</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 ACTION = " URL de traitement "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 METHOD = " GET " | " POST "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 NAME = " nom_formulaire " ]</a:t>
            </a:r>
            <a:endParaRPr b="0" lang="fr-FR" sz="2200" spc="-1" strike="noStrike">
              <a:latin typeface="Arial"/>
            </a:endParaRPr>
          </a:p>
          <a:p>
            <a:pPr>
              <a:lnSpc>
                <a:spcPct val="100000"/>
              </a:lnSpc>
              <a:spcBef>
                <a:spcPts val="1191"/>
              </a:spcBef>
              <a:spcAft>
                <a:spcPts val="992"/>
              </a:spcAft>
            </a:pPr>
            <a:r>
              <a:rPr b="1" lang="fr-FR" sz="2200" spc="-1" strike="noStrike">
                <a:solidFill>
                  <a:srgbClr val="ffffff"/>
                </a:solidFill>
                <a:latin typeface="Trebuchet MS"/>
                <a:ea typeface="DejaVu Sans"/>
              </a:rPr>
              <a:t>&lt;/ FORM &gt;</a:t>
            </a:r>
            <a:endParaRPr b="0" lang="fr-FR" sz="2200" spc="-1" strike="noStrike">
              <a:latin typeface="Arial"/>
            </a:endParaRPr>
          </a:p>
        </p:txBody>
      </p:sp>
      <p:sp>
        <p:nvSpPr>
          <p:cNvPr id="357"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VI</a:t>
            </a:r>
            <a:endParaRPr b="0" lang="fr-FR" sz="4400" spc="-1" strike="noStrike">
              <a:latin typeface="Arial"/>
            </a:endParaRPr>
          </a:p>
        </p:txBody>
      </p:sp>
      <p:sp>
        <p:nvSpPr>
          <p:cNvPr id="358"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Les champs d’un formulaire</a:t>
            </a:r>
            <a:endParaRPr b="0" lang="fr-FR" sz="36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59" name="CustomShape 1"/>
          <p:cNvSpPr/>
          <p:nvPr/>
        </p:nvSpPr>
        <p:spPr>
          <a:xfrm>
            <a:off x="680400" y="-182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VI. FORMULAIRE</a:t>
            </a:r>
            <a:endParaRPr b="0" lang="fr-FR" sz="3600" spc="-1" strike="noStrike">
              <a:latin typeface="Arial"/>
            </a:endParaRPr>
          </a:p>
        </p:txBody>
      </p:sp>
      <p:sp>
        <p:nvSpPr>
          <p:cNvPr id="360"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marL="216000" indent="-215640" algn="just">
              <a:lnSpc>
                <a:spcPct val="100000"/>
              </a:lnSpc>
              <a:spcBef>
                <a:spcPts val="907"/>
              </a:spcBef>
              <a:spcAft>
                <a:spcPts val="709"/>
              </a:spcAft>
              <a:buClr>
                <a:srgbClr val="000000"/>
              </a:buClr>
              <a:buSzPct val="45000"/>
              <a:buFont typeface="Wingdings" charset="2"/>
              <a:buChar char=""/>
            </a:pPr>
            <a:r>
              <a:rPr b="1" lang="fr-FR" sz="1800" spc="-1" strike="noStrike">
                <a:solidFill>
                  <a:srgbClr val="ffffff"/>
                </a:solidFill>
                <a:latin typeface="Trebuchet MS"/>
                <a:ea typeface="DejaVu Sans"/>
              </a:rPr>
              <a:t>ACTION : URL relative ou absolue, qui va traiter le formulaire, en ce qui nous concerne, un script PHP. Si rien n’est spécifié, la même URL que la page est utilisée</a:t>
            </a:r>
            <a:endParaRPr b="0" lang="fr-FR" sz="1800" spc="-1" strike="noStrike">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1" lang="fr-FR" sz="1800" spc="-1" strike="noStrike">
                <a:solidFill>
                  <a:srgbClr val="ffffff"/>
                </a:solidFill>
                <a:latin typeface="Trebuchet MS"/>
                <a:ea typeface="DejaVu Sans"/>
              </a:rPr>
              <a:t>METHOD : mode de transmission vers le serveur des informations saisies dans le formulaire.</a:t>
            </a:r>
            <a:endParaRPr b="0" lang="fr-FR" sz="1800" spc="-1" strike="noStrike">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1" lang="fr-FR" sz="1800" spc="-1" strike="noStrike">
                <a:solidFill>
                  <a:srgbClr val="ffffff"/>
                </a:solidFill>
                <a:latin typeface="Trebuchet MS"/>
                <a:ea typeface="DejaVu Sans"/>
              </a:rPr>
              <a:t>GET (valeur par défaut) : les données du formulaire sont transmises dans L’URL</a:t>
            </a:r>
            <a:endParaRPr b="0" lang="fr-FR" sz="1800" spc="-1" strike="noStrike">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1" lang="fr-FR" sz="1800" spc="-1" strike="noStrike">
                <a:solidFill>
                  <a:srgbClr val="ffffff"/>
                </a:solidFill>
                <a:latin typeface="Trebuchet MS"/>
                <a:ea typeface="DejaVu Sans"/>
              </a:rPr>
              <a:t>POST : les données du formulaire sont transmises dans le corps de la requête.</a:t>
            </a:r>
            <a:endParaRPr b="0" lang="fr-FR" sz="1800" spc="-1" strike="noStrike">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1" lang="fr-FR" sz="1800" spc="-1" strike="noStrike">
                <a:solidFill>
                  <a:srgbClr val="ffffff"/>
                </a:solidFill>
                <a:latin typeface="Trebuchet MS"/>
                <a:ea typeface="DejaVu Sans"/>
              </a:rPr>
              <a:t>NAME : nom du formulaire. Si la page HTML contient plusieurs formulaires, le nom permet de les différencier. En ce qui nous concerne, ce nom ne présente pas d’intérêt car il n’est pas récupéré dans le script de traitement du formulaire</a:t>
            </a:r>
            <a:endParaRPr b="0" lang="fr-FR" sz="1800" spc="-1" strike="noStrike">
              <a:latin typeface="Arial"/>
            </a:endParaRPr>
          </a:p>
        </p:txBody>
      </p:sp>
      <p:sp>
        <p:nvSpPr>
          <p:cNvPr id="361"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VI</a:t>
            </a:r>
            <a:endParaRPr b="0" lang="fr-FR" sz="4400" spc="-1" strike="noStrike">
              <a:latin typeface="Arial"/>
            </a:endParaRPr>
          </a:p>
        </p:txBody>
      </p:sp>
      <p:sp>
        <p:nvSpPr>
          <p:cNvPr id="362"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Rôles des composants d’un formulaire</a:t>
            </a:r>
            <a:endParaRPr b="0" lang="fr-FR" sz="36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63" name="CustomShape 1"/>
          <p:cNvSpPr/>
          <p:nvPr/>
        </p:nvSpPr>
        <p:spPr>
          <a:xfrm>
            <a:off x="680400" y="-182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VI. FORMULAIRE</a:t>
            </a:r>
            <a:endParaRPr b="0" lang="fr-FR" sz="3600" spc="-1" strike="noStrike">
              <a:latin typeface="Arial"/>
            </a:endParaRPr>
          </a:p>
        </p:txBody>
      </p:sp>
      <p:sp>
        <p:nvSpPr>
          <p:cNvPr id="364" name="CustomShape 2"/>
          <p:cNvSpPr/>
          <p:nvPr/>
        </p:nvSpPr>
        <p:spPr>
          <a:xfrm>
            <a:off x="388800" y="2005560"/>
            <a:ext cx="9613440" cy="4084920"/>
          </a:xfrm>
          <a:prstGeom prst="rect">
            <a:avLst/>
          </a:prstGeom>
          <a:noFill/>
          <a:ln>
            <a:noFill/>
          </a:ln>
        </p:spPr>
        <p:style>
          <a:lnRef idx="0"/>
          <a:fillRef idx="0"/>
          <a:effectRef idx="0"/>
          <a:fontRef idx="minor"/>
        </p:style>
      </p:sp>
      <p:sp>
        <p:nvSpPr>
          <p:cNvPr id="365"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VI</a:t>
            </a:r>
            <a:endParaRPr b="0" lang="fr-FR" sz="4400" spc="-1" strike="noStrike">
              <a:latin typeface="Arial"/>
            </a:endParaRPr>
          </a:p>
        </p:txBody>
      </p:sp>
      <p:sp>
        <p:nvSpPr>
          <p:cNvPr id="366"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Exemple</a:t>
            </a:r>
            <a:endParaRPr b="0" lang="fr-FR" sz="3600" spc="-1" strike="noStrike">
              <a:latin typeface="Arial"/>
            </a:endParaRPr>
          </a:p>
        </p:txBody>
      </p:sp>
      <p:pic>
        <p:nvPicPr>
          <p:cNvPr id="367" name="" descr=""/>
          <p:cNvPicPr/>
          <p:nvPr/>
        </p:nvPicPr>
        <p:blipFill>
          <a:blip r:embed="rId1"/>
          <a:stretch/>
        </p:blipFill>
        <p:spPr>
          <a:xfrm>
            <a:off x="388800" y="2088000"/>
            <a:ext cx="9935640" cy="4247640"/>
          </a:xfrm>
          <a:prstGeom prst="rect">
            <a:avLst/>
          </a:prstGeom>
          <a:ln>
            <a:noFill/>
          </a:ln>
        </p:spPr>
      </p:pic>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68" name="CustomShape 1"/>
          <p:cNvSpPr/>
          <p:nvPr/>
        </p:nvSpPr>
        <p:spPr>
          <a:xfrm>
            <a:off x="680400" y="-254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VII. LIENS</a:t>
            </a:r>
            <a:endParaRPr b="0" lang="fr-FR" sz="3600" spc="-1" strike="noStrike">
              <a:latin typeface="Arial"/>
            </a:endParaRPr>
          </a:p>
        </p:txBody>
      </p:sp>
      <p:sp>
        <p:nvSpPr>
          <p:cNvPr id="369"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191"/>
              </a:spcBef>
              <a:spcAft>
                <a:spcPts val="992"/>
              </a:spcAft>
            </a:pPr>
            <a:r>
              <a:rPr b="1" lang="fr-FR" sz="2200" spc="-1" strike="noStrike">
                <a:solidFill>
                  <a:srgbClr val="ffffff"/>
                </a:solidFill>
                <a:latin typeface="Trebuchet MS"/>
                <a:ea typeface="DejaVu Sans"/>
              </a:rPr>
              <a:t>URL avec paramètres</a:t>
            </a:r>
            <a:endParaRPr b="0" lang="fr-FR" sz="2200" spc="-1" strike="noStrike">
              <a:latin typeface="Arial"/>
            </a:endParaRPr>
          </a:p>
          <a:p>
            <a:pPr algn="just">
              <a:lnSpc>
                <a:spcPct val="100000"/>
              </a:lnSpc>
              <a:spcBef>
                <a:spcPts val="1191"/>
              </a:spcBef>
              <a:spcAft>
                <a:spcPts val="992"/>
              </a:spcAft>
            </a:pPr>
            <a:r>
              <a:rPr b="1" lang="fr-FR" sz="2200" spc="-1" strike="noStrike">
                <a:solidFill>
                  <a:srgbClr val="ffffff"/>
                </a:solidFill>
                <a:latin typeface="Trebuchet MS"/>
                <a:ea typeface="DejaVu Sans"/>
              </a:rPr>
              <a:t>Une URL (Uniform Ressource Location) est une adresse qui permet d’accéder à une page web. On peut ajouter des paramètres (que l’on veut faire passer à la page) à la fin de l’adresse : - Les paramètres sont séparés de l’adresse par un point d’interrogation ? - Les paramètres transmis sont de la forme nom du paramètre = valeur du paramètres - les paramètres sont séparés entre eux par le symbole &amp;</a:t>
            </a:r>
            <a:endParaRPr b="0" lang="fr-FR" sz="2200" spc="-1" strike="noStrike">
              <a:latin typeface="Arial"/>
            </a:endParaRPr>
          </a:p>
          <a:p>
            <a:pPr algn="just">
              <a:lnSpc>
                <a:spcPct val="90000"/>
              </a:lnSpc>
              <a:spcBef>
                <a:spcPts val="1001"/>
              </a:spcBef>
            </a:pPr>
            <a:endParaRPr b="0" lang="fr-FR" sz="2200" spc="-1" strike="noStrike">
              <a:latin typeface="Arial"/>
            </a:endParaRPr>
          </a:p>
        </p:txBody>
      </p:sp>
      <p:sp>
        <p:nvSpPr>
          <p:cNvPr id="370"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VII</a:t>
            </a:r>
            <a:endParaRPr b="0" lang="fr-FR" sz="4400" spc="-1" strike="noStrike">
              <a:latin typeface="Arial"/>
            </a:endParaRPr>
          </a:p>
        </p:txBody>
      </p:sp>
      <p:sp>
        <p:nvSpPr>
          <p:cNvPr id="371"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Gestion des variables</a:t>
            </a:r>
            <a:endParaRPr b="0" lang="fr-FR" sz="36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72" name="CustomShape 1"/>
          <p:cNvSpPr/>
          <p:nvPr/>
        </p:nvSpPr>
        <p:spPr>
          <a:xfrm>
            <a:off x="680400" y="-254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VII. LIENS</a:t>
            </a:r>
            <a:endParaRPr b="0" lang="fr-FR" sz="3600" spc="-1" strike="noStrike">
              <a:latin typeface="Arial"/>
            </a:endParaRPr>
          </a:p>
        </p:txBody>
      </p:sp>
      <p:sp>
        <p:nvSpPr>
          <p:cNvPr id="373"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907"/>
              </a:spcBef>
              <a:spcAft>
                <a:spcPts val="709"/>
              </a:spcAft>
            </a:pPr>
            <a:r>
              <a:rPr b="1" lang="fr-FR" sz="1800" spc="-1" strike="noStrike">
                <a:solidFill>
                  <a:srgbClr val="ffffff"/>
                </a:solidFill>
                <a:latin typeface="Trebuchet MS"/>
                <a:ea typeface="DejaVu Sans"/>
              </a:rPr>
              <a:t>Maintenant que nous savons cela, nous pouvons créer des liens en HTML qui transmettent des paramètres d'une page vers une autre.</a:t>
            </a:r>
            <a:endParaRPr b="0" lang="fr-FR" sz="1800" spc="-1" strike="noStrike">
              <a:latin typeface="Arial"/>
            </a:endParaRPr>
          </a:p>
          <a:p>
            <a:pPr algn="just">
              <a:lnSpc>
                <a:spcPct val="100000"/>
              </a:lnSpc>
              <a:spcBef>
                <a:spcPts val="907"/>
              </a:spcBef>
              <a:spcAft>
                <a:spcPts val="709"/>
              </a:spcAft>
            </a:pPr>
            <a:r>
              <a:rPr b="1" lang="fr-FR" sz="1800" spc="-1" strike="noStrike">
                <a:solidFill>
                  <a:srgbClr val="ffffff"/>
                </a:solidFill>
                <a:latin typeface="Trebuchet MS"/>
                <a:ea typeface="DejaVu Sans"/>
              </a:rPr>
              <a:t>Imaginons que vous avez deux fichiers sur votre site :</a:t>
            </a:r>
            <a:endParaRPr b="0" lang="fr-FR" sz="1800" spc="-1" strike="noStrike">
              <a:latin typeface="Arial"/>
            </a:endParaRPr>
          </a:p>
          <a:p>
            <a:pPr algn="just">
              <a:lnSpc>
                <a:spcPct val="100000"/>
              </a:lnSpc>
              <a:spcBef>
                <a:spcPts val="907"/>
              </a:spcBef>
              <a:spcAft>
                <a:spcPts val="709"/>
              </a:spcAft>
            </a:pPr>
            <a:r>
              <a:rPr b="1" lang="fr-FR" sz="1800" spc="-1" strike="noStrike">
                <a:solidFill>
                  <a:srgbClr val="ffffff"/>
                </a:solidFill>
                <a:latin typeface="Trebuchet MS"/>
                <a:ea typeface="DejaVu Sans"/>
              </a:rPr>
              <a:t>index.php(l'accueil) ;</a:t>
            </a:r>
            <a:endParaRPr b="0" lang="fr-FR" sz="1800" spc="-1" strike="noStrike">
              <a:latin typeface="Arial"/>
            </a:endParaRPr>
          </a:p>
          <a:p>
            <a:pPr algn="just">
              <a:lnSpc>
                <a:spcPct val="100000"/>
              </a:lnSpc>
              <a:spcBef>
                <a:spcPts val="907"/>
              </a:spcBef>
              <a:spcAft>
                <a:spcPts val="709"/>
              </a:spcAft>
            </a:pPr>
            <a:r>
              <a:rPr b="1" lang="fr-FR" sz="1800" spc="-1" strike="noStrike">
                <a:solidFill>
                  <a:srgbClr val="ffffff"/>
                </a:solidFill>
                <a:latin typeface="Trebuchet MS"/>
                <a:ea typeface="DejaVu Sans"/>
              </a:rPr>
              <a:t>bonjour.php.</a:t>
            </a:r>
            <a:endParaRPr b="0" lang="fr-FR" sz="1800" spc="-1" strike="noStrike">
              <a:latin typeface="Arial"/>
            </a:endParaRPr>
          </a:p>
          <a:p>
            <a:pPr algn="just">
              <a:lnSpc>
                <a:spcPct val="100000"/>
              </a:lnSpc>
              <a:spcBef>
                <a:spcPts val="907"/>
              </a:spcBef>
              <a:spcAft>
                <a:spcPts val="709"/>
              </a:spcAft>
            </a:pPr>
            <a:r>
              <a:rPr b="1" lang="fr-FR" sz="1800" spc="-1" strike="noStrike">
                <a:solidFill>
                  <a:srgbClr val="ffffff"/>
                </a:solidFill>
                <a:latin typeface="Trebuchet MS"/>
                <a:ea typeface="DejaVu Sans"/>
              </a:rPr>
              <a:t>Nous voulons faire un lien de index.php qui mène à bonjour.php et qui lui transmet des informations dans l'URL, comme le schématise la figure suivante.</a:t>
            </a:r>
            <a:endParaRPr b="0" lang="fr-FR" sz="1800" spc="-1" strike="noStrike">
              <a:latin typeface="Arial"/>
            </a:endParaRPr>
          </a:p>
          <a:p>
            <a:pPr algn="just">
              <a:lnSpc>
                <a:spcPct val="100000"/>
              </a:lnSpc>
              <a:spcBef>
                <a:spcPts val="907"/>
              </a:spcBef>
              <a:spcAft>
                <a:spcPts val="709"/>
              </a:spcAft>
            </a:pPr>
            <a:endParaRPr b="0" lang="fr-FR" sz="1800" spc="-1" strike="noStrike">
              <a:latin typeface="Arial"/>
            </a:endParaRPr>
          </a:p>
          <a:p>
            <a:pPr algn="just">
              <a:lnSpc>
                <a:spcPct val="100000"/>
              </a:lnSpc>
              <a:spcBef>
                <a:spcPts val="907"/>
              </a:spcBef>
              <a:spcAft>
                <a:spcPts val="709"/>
              </a:spcAft>
            </a:pPr>
            <a:r>
              <a:rPr b="1" lang="fr-FR" sz="1800" spc="-1" strike="noStrike">
                <a:solidFill>
                  <a:srgbClr val="ffffff"/>
                </a:solidFill>
                <a:latin typeface="Trebuchet MS"/>
                <a:ea typeface="DejaVu Sans"/>
              </a:rPr>
              <a:t>Lien entre index.php et bonjour.php</a:t>
            </a:r>
            <a:endParaRPr b="0" lang="fr-FR" sz="1800" spc="-1" strike="noStrike">
              <a:latin typeface="Arial"/>
            </a:endParaRPr>
          </a:p>
          <a:p>
            <a:pPr algn="just">
              <a:lnSpc>
                <a:spcPct val="100000"/>
              </a:lnSpc>
              <a:spcBef>
                <a:spcPts val="907"/>
              </a:spcBef>
              <a:spcAft>
                <a:spcPts val="709"/>
              </a:spcAft>
            </a:pPr>
            <a:r>
              <a:rPr b="1" lang="fr-FR" sz="1800" spc="-1" strike="noStrike">
                <a:solidFill>
                  <a:srgbClr val="ffffff"/>
                </a:solidFill>
                <a:latin typeface="Trebuchet MS"/>
                <a:ea typeface="DejaVu Sans"/>
              </a:rPr>
              <a:t>Pour cela, ouvre index.php(puisque c'est lui qui contiendra le lien) et insérez-y par exemple le code suivant :</a:t>
            </a:r>
            <a:endParaRPr b="0" lang="fr-FR" sz="1800" spc="-1" strike="noStrike">
              <a:latin typeface="Arial"/>
            </a:endParaRPr>
          </a:p>
          <a:p>
            <a:pPr algn="just">
              <a:lnSpc>
                <a:spcPct val="100000"/>
              </a:lnSpc>
              <a:spcBef>
                <a:spcPts val="907"/>
              </a:spcBef>
              <a:spcAft>
                <a:spcPts val="709"/>
              </a:spcAft>
            </a:pPr>
            <a:r>
              <a:rPr b="1" lang="fr-FR" sz="1800" spc="-1" strike="noStrike">
                <a:solidFill>
                  <a:srgbClr val="ffffff"/>
                </a:solidFill>
                <a:latin typeface="Trebuchet MS"/>
                <a:ea typeface="DejaVu Sans"/>
              </a:rPr>
              <a:t>&lt;a href="bonjour.php?nom=Dupont&amp;amp;prenom=Jean"&gt;Dis-moi bonjour !&lt;/a&gt;</a:t>
            </a:r>
            <a:endParaRPr b="0" lang="fr-FR" sz="1800" spc="-1" strike="noStrike">
              <a:latin typeface="Arial"/>
            </a:endParaRPr>
          </a:p>
          <a:p>
            <a:pPr algn="just">
              <a:lnSpc>
                <a:spcPct val="100000"/>
              </a:lnSpc>
              <a:spcBef>
                <a:spcPts val="907"/>
              </a:spcBef>
              <a:spcAft>
                <a:spcPts val="709"/>
              </a:spcAft>
            </a:pPr>
            <a:r>
              <a:rPr b="1" lang="fr-FR" sz="1800" spc="-1" strike="noStrike">
                <a:solidFill>
                  <a:srgbClr val="ffffff"/>
                </a:solidFill>
                <a:latin typeface="Trebuchet MS"/>
                <a:ea typeface="DejaVu Sans"/>
              </a:rPr>
              <a:t>.</a:t>
            </a:r>
            <a:endParaRPr b="0" lang="fr-FR" sz="1800" spc="-1" strike="noStrike">
              <a:latin typeface="Arial"/>
            </a:endParaRPr>
          </a:p>
          <a:p>
            <a:pPr algn="just">
              <a:lnSpc>
                <a:spcPct val="100000"/>
              </a:lnSpc>
              <a:spcBef>
                <a:spcPts val="907"/>
              </a:spcBef>
              <a:spcAft>
                <a:spcPts val="709"/>
              </a:spcAft>
            </a:pPr>
            <a:endParaRPr b="0" lang="fr-FR" sz="1800" spc="-1" strike="noStrike">
              <a:latin typeface="Arial"/>
            </a:endParaRPr>
          </a:p>
          <a:p>
            <a:pPr algn="just">
              <a:lnSpc>
                <a:spcPct val="100000"/>
              </a:lnSpc>
              <a:spcBef>
                <a:spcPts val="907"/>
              </a:spcBef>
              <a:spcAft>
                <a:spcPts val="709"/>
              </a:spcAft>
            </a:pPr>
            <a:endParaRPr b="0" lang="fr-FR" sz="1800" spc="-1" strike="noStrike">
              <a:latin typeface="Arial"/>
            </a:endParaRPr>
          </a:p>
          <a:p>
            <a:pPr algn="just">
              <a:lnSpc>
                <a:spcPct val="100000"/>
              </a:lnSpc>
              <a:spcBef>
                <a:spcPts val="907"/>
              </a:spcBef>
              <a:spcAft>
                <a:spcPts val="709"/>
              </a:spcAft>
            </a:pPr>
            <a:endParaRPr b="0" lang="fr-FR" sz="1800" spc="-1" strike="noStrike">
              <a:latin typeface="Arial"/>
            </a:endParaRPr>
          </a:p>
          <a:p>
            <a:pPr algn="just">
              <a:lnSpc>
                <a:spcPct val="100000"/>
              </a:lnSpc>
              <a:spcBef>
                <a:spcPts val="907"/>
              </a:spcBef>
              <a:spcAft>
                <a:spcPts val="709"/>
              </a:spcAft>
            </a:pPr>
            <a:endParaRPr b="0" lang="fr-FR" sz="1800" spc="-1" strike="noStrike">
              <a:latin typeface="Arial"/>
            </a:endParaRPr>
          </a:p>
        </p:txBody>
      </p:sp>
      <p:sp>
        <p:nvSpPr>
          <p:cNvPr id="374" name="CustomShape 3"/>
          <p:cNvSpPr/>
          <p:nvPr/>
        </p:nvSpPr>
        <p:spPr>
          <a:xfrm>
            <a:off x="10734840" y="753120"/>
            <a:ext cx="1284480" cy="759960"/>
          </a:xfrm>
          <a:prstGeom prst="rect">
            <a:avLst/>
          </a:prstGeom>
          <a:noFill/>
          <a:ln>
            <a:noFill/>
          </a:ln>
        </p:spPr>
        <p:style>
          <a:lnRef idx="0"/>
          <a:fillRef idx="0"/>
          <a:effectRef idx="0"/>
          <a:fontRef idx="minor"/>
        </p:style>
        <p:txBody>
          <a:bodyPr lIns="90000" rIns="90000" tIns="45000" bIns="45000"/>
          <a:p>
            <a:pPr>
              <a:lnSpc>
                <a:spcPct val="100000"/>
              </a:lnSpc>
            </a:pPr>
            <a:r>
              <a:rPr b="0" lang="fr-FR" sz="4400" spc="-1" strike="noStrike">
                <a:solidFill>
                  <a:srgbClr val="000000"/>
                </a:solidFill>
                <a:latin typeface="Trebuchet MS"/>
                <a:ea typeface="DejaVu Sans"/>
              </a:rPr>
              <a:t>VII</a:t>
            </a:r>
            <a:endParaRPr b="0" lang="fr-FR" sz="4400" spc="-1" strike="noStrike">
              <a:latin typeface="Arial"/>
            </a:endParaRPr>
          </a:p>
        </p:txBody>
      </p:sp>
      <p:sp>
        <p:nvSpPr>
          <p:cNvPr id="375"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Création de liens avec des parametres</a:t>
            </a:r>
            <a:endParaRPr b="0" lang="fr-FR" sz="36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376" name="CustomShape 1"/>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fr-FR" sz="3600" spc="-1" strike="noStrike">
                <a:solidFill>
                  <a:srgbClr val="000000"/>
                </a:solidFill>
                <a:latin typeface="Trebuchet MS"/>
                <a:ea typeface="DejaVu Sans"/>
              </a:rPr>
              <a:t>Fin</a:t>
            </a:r>
            <a:endParaRPr b="0" lang="fr-FR" sz="3600" spc="-1" strike="noStrike">
              <a:latin typeface="Arial"/>
            </a:endParaRPr>
          </a:p>
        </p:txBody>
      </p:sp>
      <p:sp>
        <p:nvSpPr>
          <p:cNvPr id="377" name="CustomShape 2"/>
          <p:cNvSpPr/>
          <p:nvPr/>
        </p:nvSpPr>
        <p:spPr>
          <a:xfrm>
            <a:off x="388800" y="2005560"/>
            <a:ext cx="9613440" cy="408492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endParaRPr b="0" lang="fr-FR" sz="1800" spc="-1" strike="noStrike">
              <a:latin typeface="Arial"/>
            </a:endParaRPr>
          </a:p>
          <a:p>
            <a:pPr algn="ctr">
              <a:lnSpc>
                <a:spcPct val="90000"/>
              </a:lnSpc>
              <a:spcBef>
                <a:spcPts val="1001"/>
              </a:spcBef>
            </a:pPr>
            <a:endParaRPr b="0" lang="fr-FR" sz="1800" spc="-1" strike="noStrike">
              <a:latin typeface="Arial"/>
            </a:endParaRPr>
          </a:p>
          <a:p>
            <a:pPr algn="ctr">
              <a:lnSpc>
                <a:spcPct val="90000"/>
              </a:lnSpc>
              <a:spcBef>
                <a:spcPts val="1001"/>
              </a:spcBef>
            </a:pPr>
            <a:endParaRPr b="0" lang="fr-FR" sz="1800" spc="-1" strike="noStrike">
              <a:latin typeface="Arial"/>
            </a:endParaRPr>
          </a:p>
          <a:p>
            <a:pPr algn="ctr">
              <a:lnSpc>
                <a:spcPct val="90000"/>
              </a:lnSpc>
              <a:spcBef>
                <a:spcPts val="1001"/>
              </a:spcBef>
            </a:pPr>
            <a:r>
              <a:rPr b="0" lang="fr-FR" sz="3200" spc="-1" strike="noStrike">
                <a:solidFill>
                  <a:srgbClr val="ffffff"/>
                </a:solidFill>
                <a:latin typeface="Trebuchet MS"/>
                <a:ea typeface="DejaVu Sans"/>
              </a:rPr>
              <a:t>Merci de votre attention</a:t>
            </a:r>
            <a:endParaRPr b="0" lang="fr-FR" sz="3200" spc="-1" strike="noStrike">
              <a:latin typeface="Arial"/>
            </a:endParaRPr>
          </a:p>
        </p:txBody>
      </p:sp>
      <p:sp>
        <p:nvSpPr>
          <p:cNvPr id="378" name="CustomShape 3"/>
          <p:cNvSpPr/>
          <p:nvPr/>
        </p:nvSpPr>
        <p:spPr>
          <a:xfrm>
            <a:off x="10734840" y="753120"/>
            <a:ext cx="1284480" cy="759960"/>
          </a:xfrm>
          <a:prstGeom prst="rect">
            <a:avLst/>
          </a:prstGeom>
          <a:noFill/>
          <a:ln>
            <a:noFill/>
          </a:ln>
        </p:spPr>
        <p:style>
          <a:lnRef idx="0"/>
          <a:fillRef idx="0"/>
          <a:effectRef idx="0"/>
          <a:fontRef idx="minor"/>
        </p:style>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43" name="CustomShape 1"/>
          <p:cNvSpPr/>
          <p:nvPr/>
        </p:nvSpPr>
        <p:spPr>
          <a:xfrm>
            <a:off x="680400" y="-218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 Communications Web</a:t>
            </a:r>
            <a:endParaRPr b="0" lang="fr-FR" sz="3600" spc="-1" strike="noStrike">
              <a:latin typeface="Arial"/>
            </a:endParaRPr>
          </a:p>
        </p:txBody>
      </p:sp>
      <p:sp>
        <p:nvSpPr>
          <p:cNvPr id="144" name="CustomShape 2"/>
          <p:cNvSpPr/>
          <p:nvPr/>
        </p:nvSpPr>
        <p:spPr>
          <a:xfrm>
            <a:off x="680400" y="1940760"/>
            <a:ext cx="9613440" cy="3598200"/>
          </a:xfrm>
          <a:prstGeom prst="rect">
            <a:avLst/>
          </a:prstGeom>
          <a:noFill/>
          <a:ln>
            <a:noFill/>
          </a:ln>
        </p:spPr>
        <p:style>
          <a:lnRef idx="0"/>
          <a:fillRef idx="0"/>
          <a:effectRef idx="0"/>
          <a:fontRef idx="minor"/>
        </p:style>
        <p:txBody>
          <a:bodyPr lIns="90000" rIns="90000" tIns="45000" bIns="45000"/>
          <a:p>
            <a:pPr algn="just">
              <a:lnSpc>
                <a:spcPct val="90000"/>
              </a:lnSpc>
              <a:spcBef>
                <a:spcPts val="1001"/>
              </a:spcBef>
            </a:pPr>
            <a:r>
              <a:rPr b="0" lang="fr-FR" sz="2800" spc="-1" strike="noStrike">
                <a:solidFill>
                  <a:srgbClr val="ffffff"/>
                </a:solidFill>
                <a:latin typeface="Trebuchet MS"/>
                <a:ea typeface="DejaVu Sans"/>
              </a:rPr>
              <a:t>Un serveur web est spécifiquement un serveur multi-service utilisé pour publier des sites web sur Internet ou un intranet. L'expression « serveur Web » désigne également le logiciel utilisé sur le serveur pour exécuter les requêtes HTTP, le protocole de communication employé sur le World Wide Web.</a:t>
            </a:r>
            <a:endParaRPr b="0" lang="fr-FR" sz="2800" spc="-1" strike="noStrike">
              <a:latin typeface="Arial"/>
            </a:endParaRPr>
          </a:p>
          <a:p>
            <a:pPr algn="just">
              <a:lnSpc>
                <a:spcPct val="90000"/>
              </a:lnSpc>
              <a:spcBef>
                <a:spcPts val="1001"/>
              </a:spcBef>
            </a:pPr>
            <a:endParaRPr b="0" lang="fr-FR" sz="2800" spc="-1" strike="noStrike">
              <a:latin typeface="Arial"/>
            </a:endParaRPr>
          </a:p>
          <a:p>
            <a:pPr algn="just">
              <a:lnSpc>
                <a:spcPct val="90000"/>
              </a:lnSpc>
              <a:spcBef>
                <a:spcPts val="1001"/>
              </a:spcBef>
            </a:pPr>
            <a:endParaRPr b="0" lang="fr-FR" sz="2800" spc="-1" strike="noStrike">
              <a:latin typeface="Arial"/>
            </a:endParaRPr>
          </a:p>
        </p:txBody>
      </p:sp>
      <p:sp>
        <p:nvSpPr>
          <p:cNvPr id="145" name="CustomShape 3"/>
          <p:cNvSpPr/>
          <p:nvPr/>
        </p:nvSpPr>
        <p:spPr>
          <a:xfrm>
            <a:off x="10734840" y="753120"/>
            <a:ext cx="1310760" cy="1004040"/>
          </a:xfrm>
          <a:prstGeom prst="rect">
            <a:avLst/>
          </a:prstGeom>
          <a:noFill/>
          <a:ln>
            <a:noFill/>
          </a:ln>
        </p:spPr>
        <p:style>
          <a:lnRef idx="0"/>
          <a:fillRef idx="0"/>
          <a:effectRef idx="0"/>
          <a:fontRef idx="minor"/>
        </p:style>
        <p:txBody>
          <a:bodyPr lIns="90000" rIns="90000" tIns="45000" bIns="45000"/>
          <a:p>
            <a:pPr>
              <a:lnSpc>
                <a:spcPct val="100000"/>
              </a:lnSpc>
            </a:pPr>
            <a:r>
              <a:rPr b="0" lang="fr-FR" sz="6000" spc="-1" strike="noStrike">
                <a:solidFill>
                  <a:srgbClr val="000000"/>
                </a:solidFill>
                <a:latin typeface="Trebuchet MS"/>
                <a:ea typeface="DejaVu Sans"/>
              </a:rPr>
              <a:t>I</a:t>
            </a:r>
            <a:endParaRPr b="0" lang="fr-FR" sz="6000" spc="-1" strike="noStrike">
              <a:latin typeface="Arial"/>
            </a:endParaRPr>
          </a:p>
        </p:txBody>
      </p:sp>
      <p:pic>
        <p:nvPicPr>
          <p:cNvPr id="146" name="" descr=""/>
          <p:cNvPicPr/>
          <p:nvPr/>
        </p:nvPicPr>
        <p:blipFill>
          <a:blip r:embed="rId1"/>
          <a:stretch/>
        </p:blipFill>
        <p:spPr>
          <a:xfrm>
            <a:off x="4500360" y="4355640"/>
            <a:ext cx="3563280" cy="2736000"/>
          </a:xfrm>
          <a:prstGeom prst="rect">
            <a:avLst/>
          </a:prstGeom>
          <a:ln>
            <a:noFill/>
          </a:ln>
        </p:spPr>
      </p:pic>
      <p:sp>
        <p:nvSpPr>
          <p:cNvPr id="147"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1. Serveur web</a:t>
            </a:r>
            <a:endParaRPr b="0" lang="fr-FR" sz="3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48" name="CustomShape 1"/>
          <p:cNvSpPr/>
          <p:nvPr/>
        </p:nvSpPr>
        <p:spPr>
          <a:xfrm>
            <a:off x="680400" y="-218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 Communications Web</a:t>
            </a:r>
            <a:endParaRPr b="0" lang="fr-FR" sz="3600" spc="-1" strike="noStrike">
              <a:latin typeface="Arial"/>
            </a:endParaRPr>
          </a:p>
        </p:txBody>
      </p:sp>
      <p:sp>
        <p:nvSpPr>
          <p:cNvPr id="149" name="CustomShape 2"/>
          <p:cNvSpPr/>
          <p:nvPr/>
        </p:nvSpPr>
        <p:spPr>
          <a:xfrm>
            <a:off x="680400" y="2336760"/>
            <a:ext cx="9613440" cy="3598200"/>
          </a:xfrm>
          <a:prstGeom prst="rect">
            <a:avLst/>
          </a:prstGeom>
          <a:noFill/>
          <a:ln>
            <a:noFill/>
          </a:ln>
        </p:spPr>
        <p:style>
          <a:lnRef idx="0"/>
          <a:fillRef idx="0"/>
          <a:effectRef idx="0"/>
          <a:fontRef idx="minor"/>
        </p:style>
        <p:txBody>
          <a:bodyPr lIns="90000" rIns="90000" tIns="45000" bIns="45000"/>
          <a:p>
            <a:pPr algn="just">
              <a:lnSpc>
                <a:spcPct val="90000"/>
              </a:lnSpc>
              <a:spcBef>
                <a:spcPts val="1001"/>
              </a:spcBef>
            </a:pPr>
            <a:r>
              <a:rPr b="0" lang="fr-FR" sz="2800" spc="-1" strike="noStrike">
                <a:solidFill>
                  <a:srgbClr val="ffffff"/>
                </a:solidFill>
                <a:latin typeface="Trebuchet MS"/>
                <a:ea typeface="DejaVu Sans"/>
              </a:rPr>
              <a:t>Un serveur web diffuse généralement des sites web, il peut contenir d'autres services liés comme l'envoi d'e-mails, du streaming, le transfert de fichiers par FTP, etc. </a:t>
            </a:r>
            <a:endParaRPr b="0" lang="fr-FR" sz="2800" spc="-1" strike="noStrike">
              <a:latin typeface="Arial"/>
            </a:endParaRPr>
          </a:p>
        </p:txBody>
      </p:sp>
      <p:sp>
        <p:nvSpPr>
          <p:cNvPr id="150" name="CustomShape 3"/>
          <p:cNvSpPr/>
          <p:nvPr/>
        </p:nvSpPr>
        <p:spPr>
          <a:xfrm>
            <a:off x="10734840" y="753120"/>
            <a:ext cx="1310760" cy="1004040"/>
          </a:xfrm>
          <a:prstGeom prst="rect">
            <a:avLst/>
          </a:prstGeom>
          <a:noFill/>
          <a:ln>
            <a:noFill/>
          </a:ln>
        </p:spPr>
        <p:style>
          <a:lnRef idx="0"/>
          <a:fillRef idx="0"/>
          <a:effectRef idx="0"/>
          <a:fontRef idx="minor"/>
        </p:style>
        <p:txBody>
          <a:bodyPr lIns="90000" rIns="90000" tIns="45000" bIns="45000"/>
          <a:p>
            <a:pPr>
              <a:lnSpc>
                <a:spcPct val="100000"/>
              </a:lnSpc>
            </a:pPr>
            <a:r>
              <a:rPr b="0" lang="fr-FR" sz="6000" spc="-1" strike="noStrike">
                <a:solidFill>
                  <a:srgbClr val="000000"/>
                </a:solidFill>
                <a:latin typeface="Trebuchet MS"/>
                <a:ea typeface="DejaVu Sans"/>
              </a:rPr>
              <a:t>I</a:t>
            </a:r>
            <a:endParaRPr b="0" lang="fr-FR" sz="6000" spc="-1" strike="noStrike">
              <a:latin typeface="Arial"/>
            </a:endParaRPr>
          </a:p>
        </p:txBody>
      </p:sp>
      <p:sp>
        <p:nvSpPr>
          <p:cNvPr id="151"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1. Serveur web</a:t>
            </a:r>
            <a:endParaRPr b="0" lang="fr-FR" sz="3600" spc="-1" strike="noStrike">
              <a:latin typeface="Arial"/>
            </a:endParaRPr>
          </a:p>
        </p:txBody>
      </p:sp>
      <p:pic>
        <p:nvPicPr>
          <p:cNvPr id="152" name="" descr=""/>
          <p:cNvPicPr/>
          <p:nvPr/>
        </p:nvPicPr>
        <p:blipFill>
          <a:blip r:embed="rId1"/>
          <a:stretch/>
        </p:blipFill>
        <p:spPr>
          <a:xfrm>
            <a:off x="4500720" y="4356000"/>
            <a:ext cx="3563280" cy="27360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53" name="CustomShape 1"/>
          <p:cNvSpPr/>
          <p:nvPr/>
        </p:nvSpPr>
        <p:spPr>
          <a:xfrm>
            <a:off x="680400" y="-21888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 Communications Web</a:t>
            </a:r>
            <a:endParaRPr b="0" lang="fr-FR" sz="3600" spc="-1" strike="noStrike">
              <a:latin typeface="Arial"/>
            </a:endParaRPr>
          </a:p>
        </p:txBody>
      </p:sp>
      <p:sp>
        <p:nvSpPr>
          <p:cNvPr id="154" name="CustomShape 2"/>
          <p:cNvSpPr/>
          <p:nvPr/>
        </p:nvSpPr>
        <p:spPr>
          <a:xfrm>
            <a:off x="680400" y="1976760"/>
            <a:ext cx="9613440" cy="3598200"/>
          </a:xfrm>
          <a:prstGeom prst="rect">
            <a:avLst/>
          </a:prstGeom>
          <a:noFill/>
          <a:ln>
            <a:noFill/>
          </a:ln>
        </p:spPr>
        <p:style>
          <a:lnRef idx="0"/>
          <a:fillRef idx="0"/>
          <a:effectRef idx="0"/>
          <a:fontRef idx="minor"/>
        </p:style>
        <p:txBody>
          <a:bodyPr lIns="90000" rIns="90000" tIns="45000" bIns="45000"/>
          <a:p>
            <a:pPr algn="just">
              <a:lnSpc>
                <a:spcPct val="90000"/>
              </a:lnSpc>
              <a:spcBef>
                <a:spcPts val="1001"/>
              </a:spcBef>
            </a:pPr>
            <a:r>
              <a:rPr b="0" lang="fr-FR" sz="2200" spc="-1" strike="noStrike">
                <a:solidFill>
                  <a:srgbClr val="ffffff"/>
                </a:solidFill>
                <a:latin typeface="Trebuchet MS"/>
                <a:ea typeface="DejaVu Sans"/>
              </a:rPr>
              <a:t>Dans un réseau informatique, un client est le logiciel qui envoie des demandes à un serveur. ... L'ordinateur client est généralement un ordinateur personnel ordinaire, équipés de logiciels relatifs aux différents types de demandes qui vont être envoyées, comme un navigateur web, un logiciel client pour le World wide web</a:t>
            </a:r>
            <a:endParaRPr b="0" lang="fr-FR" sz="2200" spc="-1" strike="noStrike">
              <a:latin typeface="Arial"/>
            </a:endParaRPr>
          </a:p>
        </p:txBody>
      </p:sp>
      <p:sp>
        <p:nvSpPr>
          <p:cNvPr id="155" name="CustomShape 3"/>
          <p:cNvSpPr/>
          <p:nvPr/>
        </p:nvSpPr>
        <p:spPr>
          <a:xfrm>
            <a:off x="10734840" y="753120"/>
            <a:ext cx="1310760" cy="1004040"/>
          </a:xfrm>
          <a:prstGeom prst="rect">
            <a:avLst/>
          </a:prstGeom>
          <a:noFill/>
          <a:ln>
            <a:noFill/>
          </a:ln>
        </p:spPr>
        <p:style>
          <a:lnRef idx="0"/>
          <a:fillRef idx="0"/>
          <a:effectRef idx="0"/>
          <a:fontRef idx="minor"/>
        </p:style>
        <p:txBody>
          <a:bodyPr lIns="90000" rIns="90000" tIns="45000" bIns="45000"/>
          <a:p>
            <a:pPr>
              <a:lnSpc>
                <a:spcPct val="100000"/>
              </a:lnSpc>
            </a:pPr>
            <a:r>
              <a:rPr b="0" lang="fr-FR" sz="6000" spc="-1" strike="noStrike">
                <a:solidFill>
                  <a:srgbClr val="000000"/>
                </a:solidFill>
                <a:latin typeface="Trebuchet MS"/>
                <a:ea typeface="DejaVu Sans"/>
              </a:rPr>
              <a:t>I</a:t>
            </a:r>
            <a:endParaRPr b="0" lang="fr-FR" sz="6000" spc="-1" strike="noStrike">
              <a:latin typeface="Arial"/>
            </a:endParaRPr>
          </a:p>
        </p:txBody>
      </p:sp>
      <p:sp>
        <p:nvSpPr>
          <p:cNvPr id="156" name="CustomShape 4"/>
          <p:cNvSpPr/>
          <p:nvPr/>
        </p:nvSpPr>
        <p:spPr>
          <a:xfrm>
            <a:off x="680400" y="753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2. Client</a:t>
            </a:r>
            <a:endParaRPr b="0" lang="fr-FR" sz="3600" spc="-1" strike="noStrike">
              <a:latin typeface="Arial"/>
            </a:endParaRPr>
          </a:p>
        </p:txBody>
      </p:sp>
      <p:pic>
        <p:nvPicPr>
          <p:cNvPr id="157" name="" descr=""/>
          <p:cNvPicPr/>
          <p:nvPr/>
        </p:nvPicPr>
        <p:blipFill>
          <a:blip r:embed="rId1"/>
          <a:stretch/>
        </p:blipFill>
        <p:spPr>
          <a:xfrm>
            <a:off x="3600000" y="3816000"/>
            <a:ext cx="5051520" cy="29062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6b3"/>
        </a:solidFill>
      </p:bgPr>
    </p:bg>
    <p:spTree>
      <p:nvGrpSpPr>
        <p:cNvPr id="1" name=""/>
        <p:cNvGrpSpPr/>
        <p:nvPr/>
      </p:nvGrpSpPr>
      <p:grpSpPr>
        <a:xfrm>
          <a:off x="0" y="0"/>
          <a:ext cx="0" cy="0"/>
          <a:chOff x="0" y="0"/>
          <a:chExt cx="0" cy="0"/>
        </a:xfrm>
      </p:grpSpPr>
      <p:sp>
        <p:nvSpPr>
          <p:cNvPr id="158" name="CustomShape 1"/>
          <p:cNvSpPr/>
          <p:nvPr/>
        </p:nvSpPr>
        <p:spPr>
          <a:xfrm>
            <a:off x="680400" y="69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ffffff"/>
                </a:solidFill>
                <a:latin typeface="Trebuchet MS"/>
                <a:ea typeface="DejaVu Sans"/>
              </a:rPr>
              <a:t>I. Communications Web</a:t>
            </a:r>
            <a:endParaRPr b="0" lang="fr-FR" sz="3600" spc="-1" strike="noStrike">
              <a:latin typeface="Arial"/>
            </a:endParaRPr>
          </a:p>
          <a:p>
            <a:pPr>
              <a:lnSpc>
                <a:spcPct val="90000"/>
              </a:lnSpc>
            </a:pPr>
            <a:r>
              <a:rPr b="0" lang="fr-FR" sz="3600" spc="-1" strike="noStrike">
                <a:solidFill>
                  <a:srgbClr val="000000"/>
                </a:solidFill>
                <a:latin typeface="Trebuchet MS"/>
                <a:ea typeface="DejaVu Sans"/>
              </a:rPr>
              <a:t>3. Langage</a:t>
            </a:r>
            <a:endParaRPr b="0" lang="fr-FR" sz="3600" spc="-1" strike="noStrike">
              <a:latin typeface="Arial"/>
            </a:endParaRPr>
          </a:p>
        </p:txBody>
      </p:sp>
      <p:sp>
        <p:nvSpPr>
          <p:cNvPr id="159" name="CustomShape 2"/>
          <p:cNvSpPr/>
          <p:nvPr/>
        </p:nvSpPr>
        <p:spPr>
          <a:xfrm>
            <a:off x="680400" y="1976760"/>
            <a:ext cx="9613440" cy="3598200"/>
          </a:xfrm>
          <a:prstGeom prst="rect">
            <a:avLst/>
          </a:prstGeom>
          <a:noFill/>
          <a:ln>
            <a:noFill/>
          </a:ln>
        </p:spPr>
        <p:style>
          <a:lnRef idx="0"/>
          <a:fillRef idx="0"/>
          <a:effectRef idx="0"/>
          <a:fontRef idx="minor"/>
        </p:style>
        <p:txBody>
          <a:bodyPr lIns="90000" rIns="90000" tIns="45000" bIns="45000"/>
          <a:p>
            <a:pPr algn="just">
              <a:lnSpc>
                <a:spcPct val="90000"/>
              </a:lnSpc>
              <a:spcBef>
                <a:spcPts val="717"/>
              </a:spcBef>
            </a:pPr>
            <a:r>
              <a:rPr b="0" lang="fr-FR" sz="2800" spc="-1" strike="noStrike">
                <a:solidFill>
                  <a:srgbClr val="ffffff"/>
                </a:solidFill>
                <a:latin typeface="Trebuchet MS"/>
                <a:ea typeface="Noto Sans CJK SC"/>
              </a:rPr>
              <a:t>Un langage serveur, ou plus précisément un langage de script côté serveur (de l'anglais : server-side scripting) est un langage de programmation mis en œuvre sur un serveur HTTP pour produire une page Web dynamique.</a:t>
            </a:r>
            <a:endParaRPr b="0" lang="fr-FR" sz="2800" spc="-1" strike="noStrike">
              <a:latin typeface="Arial"/>
            </a:endParaRPr>
          </a:p>
        </p:txBody>
      </p:sp>
      <p:sp>
        <p:nvSpPr>
          <p:cNvPr id="160" name="CustomShape 3"/>
          <p:cNvSpPr/>
          <p:nvPr/>
        </p:nvSpPr>
        <p:spPr>
          <a:xfrm>
            <a:off x="10734840" y="753120"/>
            <a:ext cx="1310760" cy="1004040"/>
          </a:xfrm>
          <a:prstGeom prst="rect">
            <a:avLst/>
          </a:prstGeom>
          <a:noFill/>
          <a:ln>
            <a:noFill/>
          </a:ln>
        </p:spPr>
        <p:style>
          <a:lnRef idx="0"/>
          <a:fillRef idx="0"/>
          <a:effectRef idx="0"/>
          <a:fontRef idx="minor"/>
        </p:style>
        <p:txBody>
          <a:bodyPr lIns="90000" rIns="90000" tIns="45000" bIns="45000"/>
          <a:p>
            <a:pPr>
              <a:lnSpc>
                <a:spcPct val="100000"/>
              </a:lnSpc>
            </a:pPr>
            <a:r>
              <a:rPr b="0" lang="fr-FR" sz="6000" spc="-1" strike="noStrike">
                <a:solidFill>
                  <a:srgbClr val="000000"/>
                </a:solidFill>
                <a:latin typeface="Trebuchet MS"/>
                <a:ea typeface="DejaVu Sans"/>
              </a:rPr>
              <a:t>I</a:t>
            </a:r>
            <a:endParaRPr b="0" lang="fr-FR" sz="6000" spc="-1" strike="noStrike">
              <a:latin typeface="Arial"/>
            </a:endParaRPr>
          </a:p>
        </p:txBody>
      </p:sp>
      <p:sp>
        <p:nvSpPr>
          <p:cNvPr id="161" name="CustomShape 4"/>
          <p:cNvSpPr/>
          <p:nvPr/>
        </p:nvSpPr>
        <p:spPr>
          <a:xfrm>
            <a:off x="680400" y="861120"/>
            <a:ext cx="9613440" cy="1080000"/>
          </a:xfrm>
          <a:prstGeom prst="rect">
            <a:avLst/>
          </a:prstGeom>
          <a:noFill/>
          <a:ln>
            <a:noFill/>
          </a:ln>
        </p:spPr>
        <p:style>
          <a:lnRef idx="0"/>
          <a:fillRef idx="0"/>
          <a:effectRef idx="0"/>
          <a:fontRef idx="minor"/>
        </p:style>
        <p:txBody>
          <a:bodyPr lIns="90000" rIns="90000" tIns="45000" bIns="45000" anchor="ctr"/>
          <a:p>
            <a:pPr>
              <a:lnSpc>
                <a:spcPct val="90000"/>
              </a:lnSpc>
            </a:pPr>
            <a:r>
              <a:rPr b="0" lang="fr-FR" sz="3600" spc="-1" strike="noStrike">
                <a:solidFill>
                  <a:srgbClr val="000000"/>
                </a:solidFill>
                <a:latin typeface="Trebuchet MS"/>
                <a:ea typeface="DejaVu Sans"/>
              </a:rPr>
              <a:t>3.1. coté serveur</a:t>
            </a:r>
            <a:endParaRPr b="0" lang="fr-FR" sz="3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TM04033917[[fn=Berlin]]</Template>
  <TotalTime>1400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2019-08-18T20:49:02Z</dcterms:created>
  <dc:creator>mar.madinaba@gmail.com</dc:creator>
  <dc:description/>
  <dc:language>fr-FR</dc:language>
  <cp:lastModifiedBy/>
  <dcterms:modified xsi:type="dcterms:W3CDTF">2019-08-22T02:25:38Z</dcterms:modified>
  <cp:revision>135</cp:revision>
  <dc:subject/>
  <dc:title>Team Jambar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Personnalisé</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