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806"/>
    <a:srgbClr val="FE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/>
    <p:restoredTop sz="96654"/>
  </p:normalViewPr>
  <p:slideViewPr>
    <p:cSldViewPr snapToGrid="0" snapToObjects="1">
      <p:cViewPr varScale="1">
        <p:scale>
          <a:sx n="157" d="100"/>
          <a:sy n="15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C190-3935-524D-9482-32ED96D38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79714-0BF8-214D-A0BF-B69155EF0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3AF70-97CA-7840-A242-53DC5269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45FB-7A1A-B34F-AACC-D2433C4C398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A7C4C-66F1-3544-AF6B-F50A39FA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B3758-60D4-904F-8E28-163E1E0B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9D28-8DB2-D54E-94C9-FA76AC5C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5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D732-2E32-E348-BF81-84931432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79E14-845C-864B-97DD-4EF7302CE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1D0E1-8DE5-4947-B110-B0C2FD12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45FB-7A1A-B34F-AACC-D2433C4C398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5058B-DC55-854A-B700-532FD016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5AACB-5DB4-E442-8EFA-BFDDF559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9D28-8DB2-D54E-94C9-FA76AC5C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4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D6B88-E8A8-B847-849F-683A5393A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944F9-8E25-1742-9420-700ADEA9A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B5AC7-F1B2-6B4A-B3E5-7AA9238D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45FB-7A1A-B34F-AACC-D2433C4C398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43A9D-0FBF-194F-B722-058D33FA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0D4EF-7D83-8241-93FE-F6A3B3FC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9D28-8DB2-D54E-94C9-FA76AC5C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5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CA55-6131-6545-BF8D-597F2080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6995-2992-2C4A-9202-4653EFC97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01590-7DFA-F342-9460-77E43740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45FB-7A1A-B34F-AACC-D2433C4C398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B91E8-62AC-FF43-A51C-236A212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4D952-8206-8C46-8413-2366B3E2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9D28-8DB2-D54E-94C9-FA76AC5C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3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3BDA-8AB7-1649-BF31-D1DF5EB8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65F83-A016-804F-A0B9-2A400AF1D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D4D0-E2D0-274D-BFE3-AB95CEF6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45FB-7A1A-B34F-AACC-D2433C4C398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E7389-729D-F14C-BC9F-B038D072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2229-C921-3D4A-B12E-4A7F003B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9D28-8DB2-D54E-94C9-FA76AC5C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3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F416-13DB-2744-961D-EB428064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D5E0D-A194-A844-812C-3449079F1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BFD4A-3F11-4741-B842-C520193D6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92D71-F906-8A4D-86AE-102A39E0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45FB-7A1A-B34F-AACC-D2433C4C398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4C503-3D18-BD44-8E53-B092DD71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E7F76-186F-984B-B737-46D624CF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9D28-8DB2-D54E-94C9-FA76AC5C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0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508B-9952-514D-89D7-86EDFE57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55E82-B704-EB49-93C8-BA2B14E60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5FD32-02E3-D745-9112-2C85B8DE0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46640-C89A-544E-B2BA-5E59DF78C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DE50E-5E9E-2443-AF87-564A3AD44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6071C-A2E2-2646-9636-DFBE37AC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45FB-7A1A-B34F-AACC-D2433C4C398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9DD15-DBD3-2E42-8019-80E2E50B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AB920-0326-1D4F-8A82-1F3409F9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9D28-8DB2-D54E-94C9-FA76AC5C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7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98B9-D341-4B43-9B53-1B5DC219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62B67-30D8-D047-8B86-3702E7BE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45FB-7A1A-B34F-AACC-D2433C4C398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18E5A-37E6-994D-80C1-BA7ED365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44C08-C410-3847-BE92-21743317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9D28-8DB2-D54E-94C9-FA76AC5C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CFEA9-3412-D64F-9DF3-D826EA3E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45FB-7A1A-B34F-AACC-D2433C4C398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8A77E-A968-1542-974A-78CA0C91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0CFA3-1937-9C43-9560-F54116D8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9D28-8DB2-D54E-94C9-FA76AC5C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4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6308-EB4C-D544-A63C-EEE9E2B6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23504-6428-1245-878F-55CC6C834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D560E-3EFC-EE4D-BC7F-AA6BF2E21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964F-BDAE-724D-8A00-5A1AD135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45FB-7A1A-B34F-AACC-D2433C4C398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9A364-060E-5A42-A08A-B9810C65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76BED-E5D4-D64F-B8CE-EBAB1580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9D28-8DB2-D54E-94C9-FA76AC5C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3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79DE-3D96-254D-8CCC-E750F4FC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15BC6-A65B-D04F-A589-D76ED3F47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4FDF6-13A6-0746-818C-1A23E062B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5176F-25F0-A14C-A8EC-E449D45B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45FB-7A1A-B34F-AACC-D2433C4C398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4B68C-D664-A342-80D7-A338E0ED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8C112-E75C-E24D-A874-731033B9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9D28-8DB2-D54E-94C9-FA76AC5C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1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CDA78-B931-2F48-A31E-3538773F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E4CF-A3CB-4349-994F-F4FECEEE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9A42-29C5-674D-82AB-4458663B2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845FB-7A1A-B34F-AACC-D2433C4C398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BCAFB-370E-D04D-8099-67A73471E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0479C-8D53-4446-98F4-9FD49853A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9D28-8DB2-D54E-94C9-FA76AC5C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EBE9-4075-534D-BF91-A2AD18CC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Altitude Balloon Experiment</a:t>
            </a:r>
          </a:p>
        </p:txBody>
      </p:sp>
    </p:spTree>
    <p:extLst>
      <p:ext uri="{BB962C8B-B14F-4D97-AF65-F5344CB8AC3E}">
        <p14:creationId xmlns:p14="http://schemas.microsoft.com/office/powerpoint/2010/main" val="15493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E982414-45C4-594E-BA90-3AE025A1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848" y="2383822"/>
            <a:ext cx="1173017" cy="87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y APM2.5 UBlox NEO-M8N GPS Module GYGPSV1-8M 3-5V GYGPSV5-NEO for Pixhawk  APM at affordable prices — free shipping, real reviews with photos — Joom">
            <a:extLst>
              <a:ext uri="{FF2B5EF4-FFF2-40B4-BE49-F238E27FC236}">
                <a16:creationId xmlns:a16="http://schemas.microsoft.com/office/drawing/2014/main" id="{4E65C7B8-2E73-1C4F-A94D-8AD9CF634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6" t="7860" r="18266" b="6394"/>
          <a:stretch/>
        </p:blipFill>
        <p:spPr bwMode="auto">
          <a:xfrm rot="16200000">
            <a:off x="7430151" y="3411006"/>
            <a:ext cx="533752" cy="72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blox GPS Module with Ceramic Antenna GPS Receiver TTL9600 for APM PIX PX4  CC3D Other RC Parts &amp;amp; Accessories Radio Control Toys">
            <a:extLst>
              <a:ext uri="{FF2B5EF4-FFF2-40B4-BE49-F238E27FC236}">
                <a16:creationId xmlns:a16="http://schemas.microsoft.com/office/drawing/2014/main" id="{6FA8CF94-4608-8346-BE50-436956626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9" t="20605" r="15387" b="18385"/>
          <a:stretch/>
        </p:blipFill>
        <p:spPr bwMode="auto">
          <a:xfrm rot="10800000">
            <a:off x="8282907" y="3504685"/>
            <a:ext cx="612697" cy="53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CEF74F-FA83-934F-8F63-18CEAE99BB7A}"/>
              </a:ext>
            </a:extLst>
          </p:cNvPr>
          <p:cNvCxnSpPr>
            <a:stCxn id="1032" idx="3"/>
            <a:endCxn id="1030" idx="2"/>
          </p:cNvCxnSpPr>
          <p:nvPr/>
        </p:nvCxnSpPr>
        <p:spPr>
          <a:xfrm flipH="1">
            <a:off x="8057583" y="3771562"/>
            <a:ext cx="2253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E32 433T30D E32 TTL 1W 7500M 1W SX1278 SX1276 LoRa 433MHz Tầm Xa 7500M RF  Thu Phát 433M LORA E32 433T30D 1B|lora sx1276|lora sx1278lora module -  AliExpress">
            <a:extLst>
              <a:ext uri="{FF2B5EF4-FFF2-40B4-BE49-F238E27FC236}">
                <a16:creationId xmlns:a16="http://schemas.microsoft.com/office/drawing/2014/main" id="{A93FD174-FCE7-5F47-B73D-CD69A198D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1" t="30231" r="5027" b="31485"/>
          <a:stretch/>
        </p:blipFill>
        <p:spPr bwMode="auto">
          <a:xfrm>
            <a:off x="7335317" y="1481818"/>
            <a:ext cx="1537311" cy="66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s0039 keyestudio DS3231 Clock Module - Keyestudio Wiki">
            <a:extLst>
              <a:ext uri="{FF2B5EF4-FFF2-40B4-BE49-F238E27FC236}">
                <a16:creationId xmlns:a16="http://schemas.microsoft.com/office/drawing/2014/main" id="{1567E076-B71B-784E-A2A2-5FB6BC05A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276139" y="4398076"/>
            <a:ext cx="491232" cy="27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832FB5-8B8C-8C49-BA52-7E68C6D4EC40}"/>
              </a:ext>
            </a:extLst>
          </p:cNvPr>
          <p:cNvCxnSpPr>
            <a:cxnSpLocks/>
            <a:endCxn id="1034" idx="1"/>
          </p:cNvCxnSpPr>
          <p:nvPr/>
        </p:nvCxnSpPr>
        <p:spPr>
          <a:xfrm flipV="1">
            <a:off x="5435007" y="1812270"/>
            <a:ext cx="1900310" cy="330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2567A7-F903-8146-B982-1784E6120485}"/>
              </a:ext>
            </a:extLst>
          </p:cNvPr>
          <p:cNvCxnSpPr>
            <a:cxnSpLocks/>
            <a:endCxn id="1028" idx="1"/>
          </p:cNvCxnSpPr>
          <p:nvPr/>
        </p:nvCxnSpPr>
        <p:spPr>
          <a:xfrm flipV="1">
            <a:off x="5450186" y="2823704"/>
            <a:ext cx="1848662" cy="99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E34F88-C67E-9348-B8F6-DCF1859A49E6}"/>
              </a:ext>
            </a:extLst>
          </p:cNvPr>
          <p:cNvCxnSpPr>
            <a:cxnSpLocks/>
            <a:endCxn id="1030" idx="0"/>
          </p:cNvCxnSpPr>
          <p:nvPr/>
        </p:nvCxnSpPr>
        <p:spPr>
          <a:xfrm>
            <a:off x="5449609" y="3644576"/>
            <a:ext cx="1886863" cy="126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1422AF-1ABF-6A4D-9667-7ACB08275313}"/>
              </a:ext>
            </a:extLst>
          </p:cNvPr>
          <p:cNvCxnSpPr>
            <a:cxnSpLocks/>
            <a:endCxn id="1036" idx="3"/>
          </p:cNvCxnSpPr>
          <p:nvPr/>
        </p:nvCxnSpPr>
        <p:spPr>
          <a:xfrm>
            <a:off x="6531255" y="4398076"/>
            <a:ext cx="744884" cy="137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8FB86F-4403-2A40-BC36-720D81B57932}"/>
              </a:ext>
            </a:extLst>
          </p:cNvPr>
          <p:cNvSpPr txBox="1"/>
          <p:nvPr/>
        </p:nvSpPr>
        <p:spPr>
          <a:xfrm>
            <a:off x="10276084" y="1502481"/>
            <a:ext cx="1537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Lora E32 Module</a:t>
            </a:r>
            <a:r>
              <a:rPr lang="en-US" sz="1200" dirty="0"/>
              <a:t> </a:t>
            </a:r>
            <a:r>
              <a:rPr lang="en-US" sz="1000" dirty="0"/>
              <a:t>Radio transceiver to send/receive data to ground station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67A6B9-DF4B-0647-AD66-9F1A8152764D}"/>
              </a:ext>
            </a:extLst>
          </p:cNvPr>
          <p:cNvSpPr txBox="1"/>
          <p:nvPr/>
        </p:nvSpPr>
        <p:spPr>
          <a:xfrm>
            <a:off x="10276084" y="2515819"/>
            <a:ext cx="15373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BME680 Module</a:t>
            </a:r>
            <a:r>
              <a:rPr lang="en-US" sz="1200" dirty="0"/>
              <a:t> </a:t>
            </a:r>
            <a:r>
              <a:rPr lang="en-US" sz="1000" dirty="0"/>
              <a:t>Pressure, Humidity, Temp and Air Quality sensor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7AAF28-0219-2D41-A581-F317E5352B4E}"/>
              </a:ext>
            </a:extLst>
          </p:cNvPr>
          <p:cNvSpPr txBox="1"/>
          <p:nvPr/>
        </p:nvSpPr>
        <p:spPr>
          <a:xfrm>
            <a:off x="10276084" y="3469765"/>
            <a:ext cx="17020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Ublox</a:t>
            </a:r>
            <a:r>
              <a:rPr lang="en-US" sz="1400" dirty="0"/>
              <a:t> M8N Module</a:t>
            </a:r>
            <a:r>
              <a:rPr lang="en-US" sz="1200" dirty="0"/>
              <a:t> </a:t>
            </a:r>
            <a:r>
              <a:rPr lang="en-US" sz="1000" dirty="0"/>
              <a:t>GPS Position and altitude Sensor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2A7850-1F11-B545-BA89-FD4F9B448F9C}"/>
              </a:ext>
            </a:extLst>
          </p:cNvPr>
          <p:cNvSpPr txBox="1"/>
          <p:nvPr/>
        </p:nvSpPr>
        <p:spPr>
          <a:xfrm>
            <a:off x="9316016" y="4304788"/>
            <a:ext cx="17020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RTC DS3231 Module</a:t>
            </a:r>
            <a:r>
              <a:rPr lang="en-US" sz="1200" dirty="0"/>
              <a:t> </a:t>
            </a:r>
            <a:r>
              <a:rPr lang="en-US" sz="1000" dirty="0"/>
              <a:t>Realtime Clock module with inbuild battery</a:t>
            </a:r>
            <a:endParaRPr lang="en-US" sz="120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6437A43A-9FC8-434C-A9A8-4299022A2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2" t="29324" r="19396" b="23671"/>
          <a:stretch/>
        </p:blipFill>
        <p:spPr bwMode="auto">
          <a:xfrm rot="10800000">
            <a:off x="1858209" y="3409776"/>
            <a:ext cx="1985493" cy="150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ED2E68-F440-9547-A667-64F2FE01A01F}"/>
              </a:ext>
            </a:extLst>
          </p:cNvPr>
          <p:cNvCxnSpPr>
            <a:cxnSpLocks/>
            <a:stCxn id="1038" idx="1"/>
          </p:cNvCxnSpPr>
          <p:nvPr/>
        </p:nvCxnSpPr>
        <p:spPr>
          <a:xfrm>
            <a:off x="3843702" y="4162633"/>
            <a:ext cx="1406989" cy="370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EB01A3-160D-8F4F-B052-A6A18CF88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" t="26820" r="2040" b="27519"/>
          <a:stretch/>
        </p:blipFill>
        <p:spPr bwMode="auto">
          <a:xfrm rot="5400000">
            <a:off x="4499150" y="2553703"/>
            <a:ext cx="2860896" cy="135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53B0619-C6A0-D844-9332-F287230D8762}"/>
              </a:ext>
            </a:extLst>
          </p:cNvPr>
          <p:cNvSpPr txBox="1"/>
          <p:nvPr/>
        </p:nvSpPr>
        <p:spPr>
          <a:xfrm>
            <a:off x="93142" y="3854857"/>
            <a:ext cx="17020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LiPo Battery</a:t>
            </a:r>
          </a:p>
          <a:p>
            <a:r>
              <a:rPr lang="en-US" sz="1000" dirty="0"/>
              <a:t>6000 </a:t>
            </a:r>
            <a:r>
              <a:rPr lang="en-US" sz="1000" dirty="0" err="1"/>
              <a:t>mAh</a:t>
            </a:r>
            <a:r>
              <a:rPr lang="en-US" sz="1000" dirty="0"/>
              <a:t> battery for powering the whole system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09A9F0-1279-9A40-A104-AC4DE9DD440C}"/>
              </a:ext>
            </a:extLst>
          </p:cNvPr>
          <p:cNvSpPr txBox="1"/>
          <p:nvPr/>
        </p:nvSpPr>
        <p:spPr>
          <a:xfrm>
            <a:off x="5074447" y="846320"/>
            <a:ext cx="17103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Raspberry Pi Zero W</a:t>
            </a:r>
            <a:r>
              <a:rPr lang="en-US" sz="1200" dirty="0"/>
              <a:t> </a:t>
            </a:r>
            <a:r>
              <a:rPr lang="en-US" sz="1000" dirty="0"/>
              <a:t>Single-board computer running Linux</a:t>
            </a:r>
            <a:endParaRPr lang="en-US" sz="1200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80E7AA64-E48E-CF4D-B32B-EBEF3CA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455" y="883513"/>
            <a:ext cx="422785" cy="54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Ra®️ · GitHub">
            <a:extLst>
              <a:ext uri="{FF2B5EF4-FFF2-40B4-BE49-F238E27FC236}">
                <a16:creationId xmlns:a16="http://schemas.microsoft.com/office/drawing/2014/main" id="{15D2A49C-1DE5-E049-9A93-30072143AD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3" t="25587" r="11533" b="24653"/>
          <a:stretch/>
        </p:blipFill>
        <p:spPr bwMode="auto">
          <a:xfrm>
            <a:off x="9257159" y="1579424"/>
            <a:ext cx="909882" cy="61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66FF6280-D5F4-934A-B200-5ECAD766A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975" y="2515819"/>
            <a:ext cx="766249" cy="61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u-blox | Electronic components. Distributor, online shop – Transfer  Multisort Elektronik">
            <a:extLst>
              <a:ext uri="{FF2B5EF4-FFF2-40B4-BE49-F238E27FC236}">
                <a16:creationId xmlns:a16="http://schemas.microsoft.com/office/drawing/2014/main" id="{F5B2B92E-E275-7448-96BA-FD6E9E39D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215" y="3589723"/>
            <a:ext cx="906826" cy="3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5V 1A Power Bank Charger Board Charging Circuit PCB Board Power Supply Step  Up Boost Module Mobile Phone For 18650 Battery DIY|Instrument Parts &amp;amp;  Accessories| - AliExpress">
            <a:extLst>
              <a:ext uri="{FF2B5EF4-FFF2-40B4-BE49-F238E27FC236}">
                <a16:creationId xmlns:a16="http://schemas.microsoft.com/office/drawing/2014/main" id="{89E3819B-1EEA-C847-AD77-639DE2ADE7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6" t="21909" r="8315" b="54892"/>
          <a:stretch/>
        </p:blipFill>
        <p:spPr bwMode="auto">
          <a:xfrm rot="5400000">
            <a:off x="3713369" y="3984573"/>
            <a:ext cx="1505715" cy="4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042DA8B-DB8E-7441-ACC6-A21117ABF606}"/>
              </a:ext>
            </a:extLst>
          </p:cNvPr>
          <p:cNvSpPr txBox="1"/>
          <p:nvPr/>
        </p:nvSpPr>
        <p:spPr>
          <a:xfrm>
            <a:off x="3646884" y="5305871"/>
            <a:ext cx="18552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IP5209 BMS</a:t>
            </a:r>
          </a:p>
          <a:p>
            <a:r>
              <a:rPr lang="en-US" sz="1000" dirty="0"/>
              <a:t>Battery management system, synchronous switching charger</a:t>
            </a:r>
            <a:endParaRPr lang="en-US" sz="1200" dirty="0"/>
          </a:p>
        </p:txBody>
      </p:sp>
      <p:pic>
        <p:nvPicPr>
          <p:cNvPr id="1050" name="Picture 26" descr="Wifi Antenna Icons - Download Free Vector Icons | Noun Project">
            <a:extLst>
              <a:ext uri="{FF2B5EF4-FFF2-40B4-BE49-F238E27FC236}">
                <a16:creationId xmlns:a16="http://schemas.microsoft.com/office/drawing/2014/main" id="{270883DE-EC6A-2445-9082-0E2DF6E91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016" y="448422"/>
            <a:ext cx="645094" cy="64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FAF53A9-E4C6-FD4B-8016-0DF2A55E8BC8}"/>
              </a:ext>
            </a:extLst>
          </p:cNvPr>
          <p:cNvCxnSpPr>
            <a:cxnSpLocks/>
          </p:cNvCxnSpPr>
          <p:nvPr/>
        </p:nvCxnSpPr>
        <p:spPr>
          <a:xfrm flipH="1" flipV="1">
            <a:off x="8872628" y="1093516"/>
            <a:ext cx="1" cy="883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B0C414-84F9-3042-8332-E257A32357E5}"/>
              </a:ext>
            </a:extLst>
          </p:cNvPr>
          <p:cNvCxnSpPr>
            <a:cxnSpLocks/>
            <a:endCxn id="1050" idx="2"/>
          </p:cNvCxnSpPr>
          <p:nvPr/>
        </p:nvCxnSpPr>
        <p:spPr>
          <a:xfrm>
            <a:off x="8872628" y="1093516"/>
            <a:ext cx="7659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2E92244-BA37-8249-BF1D-3978321A6A7C}"/>
              </a:ext>
            </a:extLst>
          </p:cNvPr>
          <p:cNvSpPr txBox="1"/>
          <p:nvPr/>
        </p:nvSpPr>
        <p:spPr>
          <a:xfrm>
            <a:off x="10307138" y="548535"/>
            <a:ext cx="15373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RF Antenna</a:t>
            </a:r>
          </a:p>
          <a:p>
            <a:r>
              <a:rPr lang="en-US" sz="1000" dirty="0"/>
              <a:t>865 MHz standard antenna</a:t>
            </a:r>
            <a:endParaRPr lang="en-US" sz="1200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7353ABCF-564A-F545-8738-B80110B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36" y="359039"/>
            <a:ext cx="3005502" cy="8972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Satellite On-board System</a:t>
            </a:r>
          </a:p>
        </p:txBody>
      </p:sp>
      <p:pic>
        <p:nvPicPr>
          <p:cNvPr id="3" name="Picture 4" descr="Raspberry Pi 3 Camera Module V2 Board 8MP 1080p - TechMaharaja">
            <a:extLst>
              <a:ext uri="{FF2B5EF4-FFF2-40B4-BE49-F238E27FC236}">
                <a16:creationId xmlns:a16="http://schemas.microsoft.com/office/drawing/2014/main" id="{43215891-DC65-A944-BFF0-F700DE7A8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6" t="22420" r="27400" b="31263"/>
          <a:stretch/>
        </p:blipFill>
        <p:spPr bwMode="auto">
          <a:xfrm rot="5400000">
            <a:off x="7340989" y="5122399"/>
            <a:ext cx="793353" cy="80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7E8ACD-1BA9-6B42-A5A2-6E2454A72C71}"/>
              </a:ext>
            </a:extLst>
          </p:cNvPr>
          <p:cNvCxnSpPr>
            <a:cxnSpLocks/>
            <a:stCxn id="1026" idx="3"/>
            <a:endCxn id="3" idx="2"/>
          </p:cNvCxnSpPr>
          <p:nvPr/>
        </p:nvCxnSpPr>
        <p:spPr>
          <a:xfrm>
            <a:off x="5929598" y="4663161"/>
            <a:ext cx="1405719" cy="86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86ABAA-9116-5643-8AD4-1D4BFB6CC08C}"/>
              </a:ext>
            </a:extLst>
          </p:cNvPr>
          <p:cNvSpPr txBox="1"/>
          <p:nvPr/>
        </p:nvSpPr>
        <p:spPr>
          <a:xfrm>
            <a:off x="8463194" y="5211855"/>
            <a:ext cx="17020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Camera Module</a:t>
            </a:r>
            <a:r>
              <a:rPr lang="en-US" sz="1200" dirty="0"/>
              <a:t> </a:t>
            </a:r>
            <a:r>
              <a:rPr lang="en-US" sz="1000" dirty="0"/>
              <a:t>Raspberry Pi Camera module v2.1 with Pi Zero connector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584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9D0B63C-5A14-9E4B-B81D-88B7D4FE285C}"/>
              </a:ext>
            </a:extLst>
          </p:cNvPr>
          <p:cNvGrpSpPr/>
          <p:nvPr/>
        </p:nvGrpSpPr>
        <p:grpSpPr>
          <a:xfrm>
            <a:off x="1037745" y="1602222"/>
            <a:ext cx="5204386" cy="4142310"/>
            <a:chOff x="3036000" y="369000"/>
            <a:chExt cx="7689150" cy="6120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8B91B85-C851-1648-A627-781EAE7014FE}"/>
                </a:ext>
              </a:extLst>
            </p:cNvPr>
            <p:cNvGrpSpPr/>
            <p:nvPr/>
          </p:nvGrpSpPr>
          <p:grpSpPr>
            <a:xfrm>
              <a:off x="3036000" y="369000"/>
              <a:ext cx="6120000" cy="6120000"/>
              <a:chOff x="3036000" y="369000"/>
              <a:chExt cx="6120000" cy="6120000"/>
            </a:xfrm>
          </p:grpSpPr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82F4930D-A12A-E244-8498-4029971CA09F}"/>
                  </a:ext>
                </a:extLst>
              </p:cNvPr>
              <p:cNvSpPr/>
              <p:nvPr/>
            </p:nvSpPr>
            <p:spPr>
              <a:xfrm rot="5400000">
                <a:off x="4746000" y="2979000"/>
                <a:ext cx="1800000" cy="900000"/>
              </a:xfrm>
              <a:prstGeom prst="triangle">
                <a:avLst/>
              </a:prstGeom>
              <a:solidFill>
                <a:srgbClr val="1288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94401BC-13CC-F448-A9D3-BBFC6B4D90CF}"/>
                  </a:ext>
                </a:extLst>
              </p:cNvPr>
              <p:cNvSpPr/>
              <p:nvPr/>
            </p:nvSpPr>
            <p:spPr>
              <a:xfrm>
                <a:off x="5196000" y="369000"/>
                <a:ext cx="1800000" cy="2160000"/>
              </a:xfrm>
              <a:prstGeom prst="rect">
                <a:avLst/>
              </a:prstGeom>
              <a:solidFill>
                <a:srgbClr val="FE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1AECF04-FDE6-E144-9DBC-D5CB3FD07B0A}"/>
                  </a:ext>
                </a:extLst>
              </p:cNvPr>
              <p:cNvSpPr/>
              <p:nvPr/>
            </p:nvSpPr>
            <p:spPr>
              <a:xfrm>
                <a:off x="6996000" y="2529000"/>
                <a:ext cx="2160000" cy="1800000"/>
              </a:xfrm>
              <a:prstGeom prst="rect">
                <a:avLst/>
              </a:prstGeom>
              <a:solidFill>
                <a:srgbClr val="1288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2CDDC0C-4F29-5246-B3CB-D88CAC9F8F44}"/>
                  </a:ext>
                </a:extLst>
              </p:cNvPr>
              <p:cNvSpPr/>
              <p:nvPr/>
            </p:nvSpPr>
            <p:spPr>
              <a:xfrm>
                <a:off x="3036000" y="2529000"/>
                <a:ext cx="2160000" cy="1800000"/>
              </a:xfrm>
              <a:prstGeom prst="rect">
                <a:avLst/>
              </a:prstGeom>
              <a:solidFill>
                <a:srgbClr val="1288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D5BFA76-BE6C-8843-B7BD-9A5CDE77BB1F}"/>
                  </a:ext>
                </a:extLst>
              </p:cNvPr>
              <p:cNvSpPr/>
              <p:nvPr/>
            </p:nvSpPr>
            <p:spPr>
              <a:xfrm>
                <a:off x="5196000" y="4329000"/>
                <a:ext cx="1800000" cy="2160000"/>
              </a:xfrm>
              <a:prstGeom prst="rect">
                <a:avLst/>
              </a:prstGeom>
              <a:solidFill>
                <a:srgbClr val="FE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riangle 8">
                <a:extLst>
                  <a:ext uri="{FF2B5EF4-FFF2-40B4-BE49-F238E27FC236}">
                    <a16:creationId xmlns:a16="http://schemas.microsoft.com/office/drawing/2014/main" id="{3F8D5D61-7051-1A4D-A0F5-0566776F2B2C}"/>
                  </a:ext>
                </a:extLst>
              </p:cNvPr>
              <p:cNvSpPr/>
              <p:nvPr/>
            </p:nvSpPr>
            <p:spPr>
              <a:xfrm>
                <a:off x="5196000" y="3429000"/>
                <a:ext cx="1800000" cy="900000"/>
              </a:xfrm>
              <a:prstGeom prst="triangle">
                <a:avLst/>
              </a:prstGeom>
              <a:solidFill>
                <a:srgbClr val="FE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riangle 9">
                <a:extLst>
                  <a:ext uri="{FF2B5EF4-FFF2-40B4-BE49-F238E27FC236}">
                    <a16:creationId xmlns:a16="http://schemas.microsoft.com/office/drawing/2014/main" id="{83921326-5139-D947-AF5C-62EC34D29088}"/>
                  </a:ext>
                </a:extLst>
              </p:cNvPr>
              <p:cNvSpPr/>
              <p:nvPr/>
            </p:nvSpPr>
            <p:spPr>
              <a:xfrm rot="10800000">
                <a:off x="5196000" y="2529000"/>
                <a:ext cx="1800000" cy="900000"/>
              </a:xfrm>
              <a:prstGeom prst="triangle">
                <a:avLst/>
              </a:prstGeom>
              <a:solidFill>
                <a:srgbClr val="FE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riangle 10">
                <a:extLst>
                  <a:ext uri="{FF2B5EF4-FFF2-40B4-BE49-F238E27FC236}">
                    <a16:creationId xmlns:a16="http://schemas.microsoft.com/office/drawing/2014/main" id="{405E124B-BBA9-B148-AB2E-9EF60F8620BA}"/>
                  </a:ext>
                </a:extLst>
              </p:cNvPr>
              <p:cNvSpPr/>
              <p:nvPr/>
            </p:nvSpPr>
            <p:spPr>
              <a:xfrm rot="16200000">
                <a:off x="5646000" y="2979000"/>
                <a:ext cx="1800000" cy="900000"/>
              </a:xfrm>
              <a:prstGeom prst="triangle">
                <a:avLst/>
              </a:prstGeom>
              <a:solidFill>
                <a:srgbClr val="1288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7E80789-DB35-DF41-9694-387E576C289B}"/>
                </a:ext>
              </a:extLst>
            </p:cNvPr>
            <p:cNvCxnSpPr>
              <a:cxnSpLocks/>
            </p:cNvCxnSpPr>
            <p:nvPr/>
          </p:nvCxnSpPr>
          <p:spPr>
            <a:xfrm>
              <a:off x="9648825" y="2528999"/>
              <a:ext cx="0" cy="1800001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82C468-3D36-D949-8287-00D2F73ADA6E}"/>
                </a:ext>
              </a:extLst>
            </p:cNvPr>
            <p:cNvSpPr txBox="1"/>
            <p:nvPr/>
          </p:nvSpPr>
          <p:spPr>
            <a:xfrm>
              <a:off x="9772650" y="3156168"/>
              <a:ext cx="952500" cy="545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407B9D-F173-9946-B6E0-F869150CBF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5999" y="4852875"/>
              <a:ext cx="2160001" cy="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C97380-293E-EC47-A09B-CCA9B34B05DE}"/>
                </a:ext>
              </a:extLst>
            </p:cNvPr>
            <p:cNvSpPr txBox="1"/>
            <p:nvPr/>
          </p:nvSpPr>
          <p:spPr>
            <a:xfrm>
              <a:off x="7599750" y="4874230"/>
              <a:ext cx="952500" cy="545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78658767-2DB6-7543-BA9E-91B85D6F6D47}"/>
              </a:ext>
            </a:extLst>
          </p:cNvPr>
          <p:cNvSpPr txBox="1">
            <a:spLocks/>
          </p:cNvSpPr>
          <p:nvPr/>
        </p:nvSpPr>
        <p:spPr>
          <a:xfrm>
            <a:off x="634436" y="359039"/>
            <a:ext cx="3005502" cy="897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Parachute Design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06894F-7714-A44E-A001-AD74B262C320}"/>
              </a:ext>
            </a:extLst>
          </p:cNvPr>
          <p:cNvGrpSpPr/>
          <p:nvPr/>
        </p:nvGrpSpPr>
        <p:grpSpPr>
          <a:xfrm>
            <a:off x="6678378" y="1226165"/>
            <a:ext cx="4369601" cy="4098194"/>
            <a:chOff x="3269480" y="369001"/>
            <a:chExt cx="6055496" cy="5679374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2F8C76A-1278-744D-A8D8-B1F391193A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7950" y="2047875"/>
              <a:ext cx="2867026" cy="400050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536D5B-5E9B-6F4B-A3F6-8CC343CB9001}"/>
                </a:ext>
              </a:extLst>
            </p:cNvPr>
            <p:cNvSpPr txBox="1"/>
            <p:nvPr/>
          </p:nvSpPr>
          <p:spPr>
            <a:xfrm rot="18339404">
              <a:off x="7714049" y="4028105"/>
              <a:ext cx="952500" cy="5118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27.2</a:t>
              </a:r>
            </a:p>
          </p:txBody>
        </p: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97759EF1-8974-084F-B1DB-99CF20C2AD89}"/>
                </a:ext>
              </a:extLst>
            </p:cNvPr>
            <p:cNvSpPr/>
            <p:nvPr/>
          </p:nvSpPr>
          <p:spPr>
            <a:xfrm rot="5400000">
              <a:off x="4658335" y="-1019854"/>
              <a:ext cx="2875331" cy="5653042"/>
            </a:xfrm>
            <a:prstGeom prst="chord">
              <a:avLst>
                <a:gd name="adj1" fmla="val 5456058"/>
                <a:gd name="adj2" fmla="val 16200000"/>
              </a:avLst>
            </a:prstGeom>
            <a:pattFill prst="solidDmnd">
              <a:fgClr>
                <a:srgbClr val="FE9933"/>
              </a:fgClr>
              <a:bgClr>
                <a:srgbClr val="12880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FAA766-28FB-AC49-BF38-4CBBEF2F30CA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>
              <a:off x="3270932" y="1760596"/>
              <a:ext cx="2825068" cy="4011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55FEC4-E129-EA4C-A846-C8FDDB6627B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6095999" y="1806666"/>
              <a:ext cx="2826523" cy="39654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000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97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High Altitude Balloon Experiment</vt:lpstr>
      <vt:lpstr>Satellite On-board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Harishankar Narayanan</dc:creator>
  <cp:lastModifiedBy>Harishankar Narayanan</cp:lastModifiedBy>
  <cp:revision>57</cp:revision>
  <dcterms:created xsi:type="dcterms:W3CDTF">2021-11-08T07:20:23Z</dcterms:created>
  <dcterms:modified xsi:type="dcterms:W3CDTF">2021-11-13T06:17:53Z</dcterms:modified>
</cp:coreProperties>
</file>