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5FA7C-80E0-4C24-A453-6C2589D768B0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E6688B2-36AF-446E-9924-4E747DF2C4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DDEF72C-CC37-4028-A230-AA931611A75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699701-9351-4B74-AD3B-994EE246C7A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C5ED60-9F27-4230-AC90-6AF94DCCB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130E5B-CDB5-4E2D-9FB2-31BCABC82C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.fernandes@venkix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pencontainers.org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i-o.io/" TargetMode="External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d.io/" TargetMode="External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d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runc" TargetMode="External"/><Relationship Id="rId2" Type="http://schemas.openxmlformats.org/officeDocument/2006/relationships/hyperlink" Target="https://mobyproject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ubernetes-sigs/cri-o" TargetMode="External"/><Relationship Id="rId4" Type="http://schemas.openxmlformats.org/officeDocument/2006/relationships/hyperlink" Target="https://github.com/containerd/containe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otless-containers/rootlesskit" TargetMode="External"/><Relationship Id="rId2" Type="http://schemas.openxmlformats.org/officeDocument/2006/relationships/hyperlink" Target="https://github.com/kubernetes/kubernet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ontainers/skopeo/" TargetMode="External"/><Relationship Id="rId5" Type="http://schemas.openxmlformats.org/officeDocument/2006/relationships/hyperlink" Target="https://github.com/containers/libpod" TargetMode="External"/><Relationship Id="rId4" Type="http://schemas.openxmlformats.org/officeDocument/2006/relationships/hyperlink" Target="https://github.com/genuinetools/im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ontainers/skopeo" TargetMode="External"/><Relationship Id="rId5" Type="http://schemas.openxmlformats.org/officeDocument/2006/relationships/hyperlink" Target="https://github.com/opencontainers/runc" TargetMode="External"/><Relationship Id="rId4" Type="http://schemas.openxmlformats.org/officeDocument/2006/relationships/hyperlink" Target="https://github.com/opencontainers/image-tool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carlos.fernandes@venkix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2224920" y="1870560"/>
            <a:ext cx="360" cy="311652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0" y="6812280"/>
            <a:ext cx="12191400" cy="45000"/>
          </a:xfrm>
          <a:prstGeom prst="rect">
            <a:avLst/>
          </a:prstGeom>
          <a:gradFill rotWithShape="0">
            <a:gsLst>
              <a:gs pos="51000">
                <a:srgbClr val="7F2FF7"/>
              </a:gs>
              <a:gs pos="10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2528640" y="1841400"/>
            <a:ext cx="5366520" cy="203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821"/>
              </a:lnSpc>
            </a:pPr>
            <a:r>
              <a:rPr lang="en-US" sz="36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Padrões</a:t>
            </a: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Especificações</a:t>
            </a: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Runtimes: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construíndo</a:t>
            </a: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containers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melhores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2594400" y="4341240"/>
            <a:ext cx="41112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chemeClr val="bg1"/>
                </a:solidFill>
                <a:latin typeface="Arial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carlos.fernandes@venkix.com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venkix.com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73296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595959"/>
                </a:solidFill>
                <a:latin typeface="Arial"/>
                <a:ea typeface="Arial"/>
              </a:rPr>
              <a:t>OCI – Open Container Initiative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32960" y="1412640"/>
            <a:ext cx="69393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Arial"/>
              </a:rPr>
              <a:t>Padrões para o Runtime e Formato de Imagens e Containers. </a:t>
            </a:r>
            <a:r>
              <a:rPr lang="en-US" sz="1800" b="1" u="sng" strike="noStrike" spc="-1">
                <a:solidFill>
                  <a:srgbClr val="7F76F7"/>
                </a:solidFill>
                <a:uFillTx/>
                <a:latin typeface="Arial"/>
                <a:ea typeface="Arial"/>
                <a:hlinkClick r:id="rId2"/>
              </a:rPr>
              <a:t>https://www.opencontainers.org</a:t>
            </a: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6080040" y="2242080"/>
            <a:ext cx="4749840" cy="11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RUNC: implementação de referência do OCI para a executing container a partir de um filesystem bundle e do arquivode configuração padrão OCI.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5" name="Imagem 1"/>
          <p:cNvPicPr/>
          <p:nvPr/>
        </p:nvPicPr>
        <p:blipFill>
          <a:blip r:embed="rId3"/>
          <a:stretch/>
        </p:blipFill>
        <p:spPr>
          <a:xfrm>
            <a:off x="862560" y="2425680"/>
            <a:ext cx="3171240" cy="319968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6093360" y="4034160"/>
            <a:ext cx="4749840" cy="13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RUNC necessita de duas partes importantes de informação para criar um container: um arquivo de configuração de execução OCI (</a:t>
            </a: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config.json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) e um root filesystem (</a:t>
            </a: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bundle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) contendo o filesystem para o container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73296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595959"/>
                </a:solidFill>
                <a:latin typeface="Arial"/>
                <a:ea typeface="Arial"/>
              </a:rPr>
              <a:t>Usando o OCI-RUNC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34520" y="1834560"/>
            <a:ext cx="4749840" cy="11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Para usar o RUNC, você deve ter o container no formato OCI bundle. Você pode usar Docker para exportar um rootfs filesystem a partir de um Docker container existente.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Imagem 9"/>
          <p:cNvPicPr/>
          <p:nvPr/>
        </p:nvPicPr>
        <p:blipFill>
          <a:blip r:embed="rId2"/>
          <a:stretch/>
        </p:blipFill>
        <p:spPr>
          <a:xfrm>
            <a:off x="5303160" y="1695960"/>
            <a:ext cx="6771600" cy="394272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437760" y="3338640"/>
            <a:ext cx="4749840" cy="13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Uma vez que o OCI bundle é construído e arquivo de configuração OCI (config.json) é gerado, você pode executar o container através do comando run para criar, inicializar e deletar o container após o seu uso.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417960" y="5316480"/>
            <a:ext cx="474984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(https://github.com/opencontainers/runc)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73296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595959"/>
                </a:solidFill>
                <a:latin typeface="Arial"/>
                <a:ea typeface="Arial"/>
              </a:rPr>
              <a:t>Usando o OCI-RUNC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31960" y="1834560"/>
            <a:ext cx="882792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Abaixo, fragmento da declaração que acompanha o comando help do runc: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Imagem 2"/>
          <p:cNvPicPr/>
          <p:nvPr/>
        </p:nvPicPr>
        <p:blipFill>
          <a:blip r:embed="rId2"/>
          <a:stretch/>
        </p:blipFill>
        <p:spPr>
          <a:xfrm>
            <a:off x="1609920" y="2424240"/>
            <a:ext cx="8752680" cy="383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73296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595959"/>
                </a:solidFill>
                <a:latin typeface="Arial"/>
                <a:ea typeface="Arial"/>
              </a:rPr>
              <a:t>CNCF – Cloud Native Computing Foundation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32960" y="1412640"/>
            <a:ext cx="69393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7F2FF7"/>
                </a:solidFill>
                <a:latin typeface="Arial"/>
                <a:ea typeface="Arial"/>
              </a:rPr>
              <a:t>Padrões</a:t>
            </a:r>
            <a:r>
              <a:rPr lang="en-US" sz="1800" b="1" strike="noStrike" spc="-1" dirty="0">
                <a:solidFill>
                  <a:srgbClr val="7F2FF7"/>
                </a:solidFill>
                <a:latin typeface="Arial"/>
                <a:ea typeface="Arial"/>
              </a:rPr>
              <a:t> para </a:t>
            </a:r>
            <a:r>
              <a:rPr lang="en-US" sz="1800" b="1" strike="noStrike" spc="-1" dirty="0" err="1">
                <a:solidFill>
                  <a:srgbClr val="7F2FF7"/>
                </a:solidFill>
                <a:latin typeface="Arial"/>
                <a:ea typeface="Arial"/>
              </a:rPr>
              <a:t>aplicações</a:t>
            </a:r>
            <a:r>
              <a:rPr lang="en-US" sz="1800" b="1" strike="noStrike" spc="-1" dirty="0">
                <a:solidFill>
                  <a:srgbClr val="7F2FF7"/>
                </a:solidFill>
                <a:latin typeface="Arial"/>
                <a:ea typeface="Arial"/>
              </a:rPr>
              <a:t> cloud native.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https://www.cncf.io/</a:t>
            </a:r>
            <a:r>
              <a:rPr lang="en-US" sz="1800" b="1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42040" y="2559960"/>
            <a:ext cx="10785960" cy="11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CNCF é fundação dedicada a fazer cloud native computing universal e sustentável. Cloud native computing usa um conjunto de software oper source para deployar aplicações como micro serviços em containers e dinamicamente orquestrando esses containers para otimizar a utilização de recursos. As tecnologias Cloud native permitem que desenvolvedores construam aplicações melhores e mais eficazes.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855360" y="431244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Base para aplicações cloud native: micro serviços, containers, orquestração e monitoriamento.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868680" y="487260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Principais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projetos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: Kubernetes,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Containderd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, Prometheus,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72288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595959"/>
                </a:solidFill>
                <a:latin typeface="Arial"/>
                <a:ea typeface="Arial"/>
              </a:rPr>
              <a:t>CNCF – Cloud Native Computing Foundation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32960" y="1412640"/>
            <a:ext cx="69393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7F2FF7"/>
                </a:solidFill>
                <a:latin typeface="Arial"/>
                <a:ea typeface="Arial"/>
              </a:rPr>
              <a:t>Padrões</a:t>
            </a:r>
            <a:r>
              <a:rPr lang="en-US" sz="1800" b="1" strike="noStrike" spc="-1" dirty="0">
                <a:solidFill>
                  <a:srgbClr val="7F2FF7"/>
                </a:solidFill>
                <a:latin typeface="Arial"/>
                <a:ea typeface="Arial"/>
              </a:rPr>
              <a:t> para </a:t>
            </a:r>
            <a:r>
              <a:rPr lang="en-US" sz="1800" b="1" strike="noStrike" spc="-1" dirty="0" err="1">
                <a:solidFill>
                  <a:srgbClr val="7F2FF7"/>
                </a:solidFill>
                <a:latin typeface="Arial"/>
                <a:ea typeface="Arial"/>
              </a:rPr>
              <a:t>aplicações</a:t>
            </a:r>
            <a:r>
              <a:rPr lang="en-US" sz="1800" b="1" strike="noStrike" spc="-1" dirty="0">
                <a:solidFill>
                  <a:srgbClr val="7F2FF7"/>
                </a:solidFill>
                <a:latin typeface="Arial"/>
                <a:ea typeface="Arial"/>
              </a:rPr>
              <a:t> cloud native.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https://www.cncf.io/</a:t>
            </a:r>
            <a:r>
              <a:rPr lang="en-US" sz="1800" b="1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31960" y="226188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Padrão Cloud native de execução e orquestração de containers: kubernetes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7" name="Picture 2"/>
          <p:cNvPicPr/>
          <p:nvPr/>
        </p:nvPicPr>
        <p:blipFill>
          <a:blip r:embed="rId3"/>
          <a:stretch/>
        </p:blipFill>
        <p:spPr>
          <a:xfrm>
            <a:off x="3162960" y="3904920"/>
            <a:ext cx="5447520" cy="129456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835560" y="2871360"/>
            <a:ext cx="10785960" cy="8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Kubernetes usa uma interface conhecida como Container Runtime Interface (CRI) para a execução de containers, ou seja, qualquer fornecedor de container que implemente essa interface pode ser gerenciado pelo kubernetes.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72288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595959"/>
                </a:solidFill>
                <a:latin typeface="Arial"/>
                <a:ea typeface="Arial"/>
              </a:rPr>
              <a:t>CNCF – Cloud Native Computing Foundation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732960" y="1412640"/>
            <a:ext cx="69393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7F2FF7"/>
                </a:solidFill>
                <a:latin typeface="Arial"/>
                <a:ea typeface="Arial"/>
              </a:rPr>
              <a:t>Padrões</a:t>
            </a:r>
            <a:r>
              <a:rPr lang="en-US" sz="1800" b="1" strike="noStrike" spc="-1" dirty="0">
                <a:solidFill>
                  <a:srgbClr val="7F2FF7"/>
                </a:solidFill>
                <a:latin typeface="Arial"/>
                <a:ea typeface="Arial"/>
              </a:rPr>
              <a:t> para </a:t>
            </a:r>
            <a:r>
              <a:rPr lang="en-US" sz="1800" b="1" strike="noStrike" spc="-1" dirty="0" err="1">
                <a:solidFill>
                  <a:srgbClr val="7F2FF7"/>
                </a:solidFill>
                <a:latin typeface="Arial"/>
                <a:ea typeface="Arial"/>
              </a:rPr>
              <a:t>aplicações</a:t>
            </a:r>
            <a:r>
              <a:rPr lang="en-US" sz="1800" b="1" strike="noStrike" spc="-1" dirty="0">
                <a:solidFill>
                  <a:srgbClr val="7F2FF7"/>
                </a:solidFill>
                <a:latin typeface="Arial"/>
                <a:ea typeface="Arial"/>
              </a:rPr>
              <a:t> cloud native.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https://www.cncf.io/</a:t>
            </a:r>
            <a:r>
              <a:rPr lang="en-US" sz="1800" b="1" strike="noStrike" spc="-1" dirty="0">
                <a:solidFill>
                  <a:schemeClr val="accent1"/>
                </a:solidFill>
                <a:latin typeface="Arial"/>
                <a:ea typeface="Arial"/>
              </a:rPr>
              <a:t>	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831960" y="226188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CRI-O (</a:t>
            </a:r>
            <a:r>
              <a:rPr lang="en-US" sz="1800" b="1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https://cri-o.io/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)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835560" y="2782080"/>
            <a:ext cx="10785960" cy="8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CRI-O é uma implementação do container runtime inteface (CRI) do kubernetes, que usa runtime compatível como padrão OCI, ou seja, RUNC. Ele é uma alternativa ao uso do Docker, mais leve para ser usado como runtime no kubernetes. CRI-O pode  fazer pull de imagem de qualquer container registry.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4" name="Imagem 1"/>
          <p:cNvPicPr/>
          <p:nvPr/>
        </p:nvPicPr>
        <p:blipFill>
          <a:blip r:embed="rId4"/>
          <a:stretch/>
        </p:blipFill>
        <p:spPr>
          <a:xfrm>
            <a:off x="3500280" y="3754440"/>
            <a:ext cx="5190480" cy="2390040"/>
          </a:xfrm>
          <a:prstGeom prst="rect">
            <a:avLst/>
          </a:prstGeom>
          <a:ln>
            <a:noFill/>
          </a:ln>
        </p:spPr>
      </p:pic>
      <p:sp>
        <p:nvSpPr>
          <p:cNvPr id="155" name="CustomShape 6"/>
          <p:cNvSpPr/>
          <p:nvPr/>
        </p:nvSpPr>
        <p:spPr>
          <a:xfrm>
            <a:off x="808920" y="6154560"/>
            <a:ext cx="10785960" cy="5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O projeto segue o desenvolvimento do kubernetes e tem como principais contribuidores a Red Hat, IBM e Intel, Suse.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72288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595959"/>
                </a:solidFill>
                <a:latin typeface="Arial"/>
                <a:ea typeface="Arial"/>
              </a:rPr>
              <a:t>CNCF – Cloud Native Computing Foundation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32960" y="1412640"/>
            <a:ext cx="69393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7F2FF7"/>
                </a:solidFill>
                <a:latin typeface="Arial"/>
                <a:ea typeface="Arial"/>
              </a:rPr>
              <a:t>Padrões</a:t>
            </a:r>
            <a:r>
              <a:rPr lang="en-US" sz="1800" b="1" strike="noStrike" spc="-1" dirty="0">
                <a:solidFill>
                  <a:srgbClr val="7F2FF7"/>
                </a:solidFill>
                <a:latin typeface="Arial"/>
                <a:ea typeface="Arial"/>
              </a:rPr>
              <a:t> para </a:t>
            </a:r>
            <a:r>
              <a:rPr lang="en-US" sz="1800" b="1" strike="noStrike" spc="-1" dirty="0" err="1">
                <a:solidFill>
                  <a:srgbClr val="7F2FF7"/>
                </a:solidFill>
                <a:latin typeface="Arial"/>
                <a:ea typeface="Arial"/>
              </a:rPr>
              <a:t>aplicações</a:t>
            </a:r>
            <a:r>
              <a:rPr lang="en-US" sz="1800" b="1" strike="noStrike" spc="-1" dirty="0">
                <a:solidFill>
                  <a:srgbClr val="7F2FF7"/>
                </a:solidFill>
                <a:latin typeface="Arial"/>
                <a:ea typeface="Arial"/>
              </a:rPr>
              <a:t> cloud native.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https://www.cncf.io/</a:t>
            </a:r>
            <a:r>
              <a:rPr lang="en-US" sz="1800" b="1" strike="noStrike" spc="-1" dirty="0">
                <a:solidFill>
                  <a:schemeClr val="accent1"/>
                </a:solidFill>
                <a:latin typeface="Arial"/>
                <a:ea typeface="Arial"/>
              </a:rPr>
              <a:t>	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831960" y="226188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Containerd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 (</a:t>
            </a:r>
            <a:r>
              <a:rPr lang="en-US" sz="1800" b="1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https://containerd.io</a:t>
            </a:r>
            <a:r>
              <a:rPr lang="en-US" sz="1800" b="1" u="sng" strike="noStrike" spc="-1" dirty="0">
                <a:solidFill>
                  <a:srgbClr val="7F76F7"/>
                </a:solidFill>
                <a:uFillTx/>
                <a:latin typeface="Arial"/>
                <a:ea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)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835560" y="2782080"/>
            <a:ext cx="10785960" cy="8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Um padrão de mercado para runtime de container com enfase na simplicidade, robustez e portabilidade. containerd é disponibilizado como um deamon. Ele controla o ciclo de vida inteiro de um container (pull, run, delete).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1" name="Imagem 3"/>
          <p:cNvPicPr/>
          <p:nvPr/>
        </p:nvPicPr>
        <p:blipFill>
          <a:blip r:embed="rId4"/>
          <a:stretch/>
        </p:blipFill>
        <p:spPr>
          <a:xfrm>
            <a:off x="3114720" y="3811680"/>
            <a:ext cx="5961960" cy="249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3" name="Imagem 1"/>
          <p:cNvPicPr/>
          <p:nvPr/>
        </p:nvPicPr>
        <p:blipFill>
          <a:blip r:embed="rId2"/>
          <a:stretch/>
        </p:blipFill>
        <p:spPr>
          <a:xfrm>
            <a:off x="1881360" y="817560"/>
            <a:ext cx="8429040" cy="579996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831960" y="34344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Containerd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 (</a:t>
            </a:r>
            <a:r>
              <a:rPr lang="en-US" sz="1800" b="1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https://containerd.io/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) – </a:t>
            </a: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detalhe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 dos </a:t>
            </a: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compomentes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 do </a:t>
            </a: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produto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415320" y="2931480"/>
            <a:ext cx="56088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7F2FF7"/>
                </a:solidFill>
                <a:latin typeface="Arial"/>
                <a:ea typeface="DejaVu Sans"/>
              </a:rPr>
              <a:t>Projetos Open Source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835560" y="943200"/>
            <a:ext cx="10785960" cy="467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https://mobyproject.org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Base de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projetos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open source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ligados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a containers 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berço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desenvolvimento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do Docker,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Containerd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e RUNC.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https://github.com/opencontainers/runc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RUNC é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uma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ferramenta para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execução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containers de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acordo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com as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especificações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padrões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do OCI. 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https://github.com/containerd/containerd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Containerd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é um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padrão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mercado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para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execução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containers, com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ênfase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em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simplicidade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robustez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portabilidade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https://github.com/kubernetes-sigs/cri-o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Implementação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do Kubernetes CRI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baseado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nos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padrões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especificações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do OCI.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1"/>
          <p:cNvSpPr/>
          <p:nvPr/>
        </p:nvSpPr>
        <p:spPr>
          <a:xfrm>
            <a:off x="6570360" y="727560"/>
            <a:ext cx="360" cy="538776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801360" y="2116800"/>
            <a:ext cx="5055120" cy="143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7F2FF7"/>
                </a:solidFill>
                <a:latin typeface="Arial"/>
                <a:ea typeface="DejaVu Sans"/>
              </a:rPr>
              <a:t>AGENDA</a:t>
            </a:r>
            <a:endParaRPr lang="en-US" sz="88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820560" y="2331360"/>
            <a:ext cx="42210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Padrões e Especificações adotados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6499440" y="2475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6820560" y="4446360"/>
            <a:ext cx="464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Exemplo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6499440" y="458748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7"/>
          <p:cNvSpPr/>
          <p:nvPr/>
        </p:nvSpPr>
        <p:spPr>
          <a:xfrm>
            <a:off x="6820560" y="5388480"/>
            <a:ext cx="3338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Q&amp;A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6499440" y="551772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6820560" y="1262160"/>
            <a:ext cx="42210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Containers através do tempo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6499440" y="14058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6503040" y="348768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6804000" y="3356280"/>
            <a:ext cx="464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Projetos Open-source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835560" y="943200"/>
            <a:ext cx="10785960" cy="540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https://github.com/kubernetes/kubernetes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Gerenciador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execução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containers,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padrão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mercado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https://github.com/rootless-containers/rootlesskit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"fake-root"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utilitário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desenvolvido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principalmente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para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executar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Docker e Kubernetes sob um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usuário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sem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privilégios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https://github.com/genuinetools/img/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Aplicação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independente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deamon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-less,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desenvolvido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baseado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nos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padrões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OCI, para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construir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images 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partir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Dockerfiles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executar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containers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sem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necessidade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usuário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com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privilégios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https://github.com/containers/libpod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Libpos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é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uma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biblioteca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usada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para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criar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containers para pods (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kubernetes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),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baseado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nos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padões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OCI.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https://github.com/containers/skopeo/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Skopeo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trabalha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com registries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locais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remotos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obtendo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informações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conteúdo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imagens.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63360" y="2931480"/>
            <a:ext cx="26751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7F2FF7"/>
                </a:solidFill>
                <a:latin typeface="Arial"/>
                <a:ea typeface="DejaVu Sans"/>
              </a:rPr>
              <a:t>EXEMPLO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Imagem 2"/>
          <p:cNvPicPr/>
          <p:nvPr/>
        </p:nvPicPr>
        <p:blipFill>
          <a:blip r:embed="rId3"/>
          <a:stretch/>
        </p:blipFill>
        <p:spPr>
          <a:xfrm>
            <a:off x="1519200" y="871560"/>
            <a:ext cx="9152640" cy="51141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480960" y="6005520"/>
            <a:ext cx="4478040" cy="5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(a)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 Desenvolvedor cria imagem contendo a aplicação desenvolvida usando Docker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26360" y="2321640"/>
            <a:ext cx="2327760" cy="8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(b)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 Em seguida, faz o push da imagem para o registry remoto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8435520" y="979560"/>
            <a:ext cx="3593880" cy="16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(c)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 No servidor (sem Docker) usa-se skopeo para o pull da imagem; </a:t>
            </a: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(d)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 oci-image-tool para construir o container bundle; </a:t>
            </a: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(e)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 o runc é usado para a execução do container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1623960" y="1542960"/>
            <a:ext cx="889092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(a)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 Desenvolvedor cria imagem contendo a aplicação desenvolvida usando Docker: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escrever um Dockerfile para o build;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executar o comando de build: docker build -t &lt;nome:tag&gt; 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0" name="Imagem 1"/>
          <p:cNvPicPr/>
          <p:nvPr/>
        </p:nvPicPr>
        <p:blipFill>
          <a:blip r:embed="rId3"/>
          <a:stretch/>
        </p:blipFill>
        <p:spPr>
          <a:xfrm>
            <a:off x="376200" y="3537360"/>
            <a:ext cx="3428280" cy="290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1623960" y="3411360"/>
            <a:ext cx="889092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(b)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 Em seguida, faz o push da imagem para o registry remoto: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criar tag para o push: docker tag nome:tag url.registry:5000/&lt;nome:tag&gt;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fazer o push: docker push url.registry:5000/&lt;nome:tag&gt;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3" name="Imagem 1"/>
          <p:cNvPicPr/>
          <p:nvPr/>
        </p:nvPicPr>
        <p:blipFill>
          <a:blip r:embed="rId3"/>
          <a:stretch/>
        </p:blipFill>
        <p:spPr>
          <a:xfrm>
            <a:off x="768600" y="758160"/>
            <a:ext cx="3656880" cy="221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202680" y="717840"/>
            <a:ext cx="889092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(c)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 No servidor (sem Docker) usa-se skopeo para o pull da imagem: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skopeo copy docker://url.registry:5000/&lt;nome:tag&gt; oci:&lt;nome:tag&gt;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76040" y="3106800"/>
            <a:ext cx="889092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(d) 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oci-image-tool para construir o container bundle: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oci-image-tool create --ref name=&lt;tag&gt; &lt;nome&gt; &lt;nome&gt;-bundle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209160" y="5306400"/>
            <a:ext cx="889092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>
                <a:solidFill>
                  <a:srgbClr val="808080"/>
                </a:solidFill>
                <a:latin typeface="Arial"/>
                <a:ea typeface="Arial"/>
              </a:rPr>
              <a:t>(e)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 o runc é usado para a execução do container: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runc run -d -b &lt;nome&gt;-bundle/ &lt;nome&gt;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8" name="Imagem 1"/>
          <p:cNvPicPr/>
          <p:nvPr/>
        </p:nvPicPr>
        <p:blipFill>
          <a:blip r:embed="rId3"/>
          <a:stretch/>
        </p:blipFill>
        <p:spPr>
          <a:xfrm>
            <a:off x="7072920" y="1576080"/>
            <a:ext cx="4923720" cy="459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202680" y="1016280"/>
            <a:ext cx="10752840" cy="56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No workstation do </a:t>
            </a: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desenvolvedor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 (Windows 10 pro):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https://docs.docker.com/install/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No </a:t>
            </a: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servidor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aonde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 a </a:t>
            </a: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aplicação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será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executada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 (Linux CentOS 7):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Implementação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referência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da OCI para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formato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imagens e containers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https://github.com/opencontainers/image-tools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Implementação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referência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da OCI para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execução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containers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https://github.com/opencontainers/runc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Utilitário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para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execução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várias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operações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com containers, imagens e registries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0" u="sng" strike="noStrike" spc="-1" dirty="0">
                <a:solidFill>
                  <a:schemeClr val="accent1"/>
                </a:solidFill>
                <a:uFillTx/>
                <a:latin typeface="Arial"/>
                <a:ea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https://github.com/containers/skopeo</a:t>
            </a:r>
            <a:r>
              <a:rPr lang="en-US" sz="1800" b="0" strike="noStrike" spc="-1" dirty="0">
                <a:solidFill>
                  <a:schemeClr val="accent1"/>
                </a:solid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b="1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Obs</a:t>
            </a:r>
            <a:r>
              <a:rPr lang="en-US" sz="1800" b="1" strike="noStrike" spc="-1" dirty="0">
                <a:solidFill>
                  <a:srgbClr val="808080"/>
                </a:solidFill>
                <a:latin typeface="Arial"/>
                <a:ea typeface="Arial"/>
              </a:rPr>
              <a:t>.: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skopeo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é um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projeto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aonde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a Red Hat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tem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trabalhado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bastante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. É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uma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ferramenta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muito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útil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para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cópia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de imagens entre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diferentes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registries. Um outro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projeto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aonde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a Red Hat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investe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e que vale 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atenção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é 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podman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("Pod Manager", https://podman.io/),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cuja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proposta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e a 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execução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 do "pod“, fora do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Arial"/>
              </a:rPr>
              <a:t>kubernetes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21680" y="352440"/>
            <a:ext cx="9200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DejaVu Sans"/>
              </a:rPr>
              <a:t>Setup do workstation e do Servidor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529120" y="1813880"/>
            <a:ext cx="1394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7F2FF7"/>
                </a:solidFill>
                <a:latin typeface="Arial"/>
                <a:ea typeface="DejaVu Sans"/>
              </a:rPr>
              <a:t>Q&amp;A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4FC56B9-D663-444D-99A7-4F41E61B3A5F}"/>
              </a:ext>
            </a:extLst>
          </p:cNvPr>
          <p:cNvSpPr/>
          <p:nvPr/>
        </p:nvSpPr>
        <p:spPr>
          <a:xfrm>
            <a:off x="2763520" y="3276920"/>
            <a:ext cx="6990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chemeClr val="accent1"/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carlos.fernandes@venkix.com</a:t>
            </a:r>
            <a:endParaRPr lang="en-US" sz="3600" b="1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7F2FF7"/>
                </a:solidFill>
                <a:latin typeface="Arial"/>
              </a:rPr>
              <a:t>v</a:t>
            </a:r>
            <a:r>
              <a:rPr lang="en-US" sz="3600" b="1" strike="noStrike" spc="-1" dirty="0">
                <a:solidFill>
                  <a:srgbClr val="7F2FF7"/>
                </a:solidFill>
                <a:latin typeface="Arial"/>
              </a:rPr>
              <a:t>enkix.com</a:t>
            </a:r>
          </a:p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7F2FF7"/>
                </a:solidFill>
                <a:latin typeface="Arial"/>
              </a:rPr>
              <a:t>@</a:t>
            </a:r>
            <a:r>
              <a:rPr lang="en-US" sz="3600" b="1" spc="-1" dirty="0" err="1">
                <a:solidFill>
                  <a:srgbClr val="7F2FF7"/>
                </a:solidFill>
                <a:latin typeface="Arial"/>
              </a:rPr>
              <a:t>cafrjbr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2649960" y="2911680"/>
            <a:ext cx="6711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7F2FF7"/>
                </a:solidFill>
                <a:latin typeface="Arial"/>
                <a:ea typeface="DejaVu Sans"/>
              </a:rPr>
              <a:t>Containers através do tempo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1"/>
          <p:cNvSpPr/>
          <p:nvPr/>
        </p:nvSpPr>
        <p:spPr>
          <a:xfrm>
            <a:off x="1680480" y="727560"/>
            <a:ext cx="360" cy="567324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2119680" y="1804680"/>
            <a:ext cx="48571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Jails</a:t>
            </a: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 (</a:t>
            </a: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BSD</a:t>
            </a: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Unix) – melhorias no chroot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609560" y="193824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2119680" y="2527920"/>
            <a:ext cx="891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Namespaces (Linux) – isolamento de processos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1609560" y="262944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2119680" y="3211200"/>
            <a:ext cx="603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Zones (Solaris Unix) – conceito de snapshots (imagens)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1609560" y="3321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2089800" y="3886200"/>
            <a:ext cx="878292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Parallels (OpenVZ Linux) – virtualização no nível do S.O.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3" name="CustomShape 9"/>
          <p:cNvSpPr/>
          <p:nvPr/>
        </p:nvSpPr>
        <p:spPr>
          <a:xfrm>
            <a:off x="1609560" y="401256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2070000" y="4590000"/>
            <a:ext cx="765972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Cgroups (Linux) – isolamento de recursos (cpu, memoria, disco, etc.)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5" name="CustomShape 11"/>
          <p:cNvSpPr/>
          <p:nvPr/>
        </p:nvSpPr>
        <p:spPr>
          <a:xfrm>
            <a:off x="1609560" y="473328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2089800" y="5252400"/>
            <a:ext cx="8186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Workload partition (Linux) – virtualização no nível do S.O.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" name="CustomShape 13"/>
          <p:cNvSpPr/>
          <p:nvPr/>
        </p:nvSpPr>
        <p:spPr>
          <a:xfrm>
            <a:off x="1609560" y="539532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4"/>
          <p:cNvSpPr/>
          <p:nvPr/>
        </p:nvSpPr>
        <p:spPr>
          <a:xfrm>
            <a:off x="2139480" y="1123200"/>
            <a:ext cx="3338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chroot (BSD Unix)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" name="CustomShape 15"/>
          <p:cNvSpPr/>
          <p:nvPr/>
        </p:nvSpPr>
        <p:spPr>
          <a:xfrm>
            <a:off x="1609560" y="124668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6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698760" y="113652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1982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2" name="CustomShape 18"/>
          <p:cNvSpPr/>
          <p:nvPr/>
        </p:nvSpPr>
        <p:spPr>
          <a:xfrm>
            <a:off x="698760" y="176580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2000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3" name="CustomShape 19"/>
          <p:cNvSpPr/>
          <p:nvPr/>
        </p:nvSpPr>
        <p:spPr>
          <a:xfrm>
            <a:off x="698760" y="248580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2002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4" name="CustomShape 20"/>
          <p:cNvSpPr/>
          <p:nvPr/>
        </p:nvSpPr>
        <p:spPr>
          <a:xfrm>
            <a:off x="702000" y="317484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2004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" name="CustomShape 21"/>
          <p:cNvSpPr/>
          <p:nvPr/>
        </p:nvSpPr>
        <p:spPr>
          <a:xfrm>
            <a:off x="691920" y="384084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2005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" name="CustomShape 22"/>
          <p:cNvSpPr/>
          <p:nvPr/>
        </p:nvSpPr>
        <p:spPr>
          <a:xfrm>
            <a:off x="678600" y="456660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2006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7" name="CustomShape 23"/>
          <p:cNvSpPr/>
          <p:nvPr/>
        </p:nvSpPr>
        <p:spPr>
          <a:xfrm>
            <a:off x="691920" y="5242320"/>
            <a:ext cx="9680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2007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8" name="CustomShape 24"/>
          <p:cNvSpPr/>
          <p:nvPr/>
        </p:nvSpPr>
        <p:spPr>
          <a:xfrm>
            <a:off x="1612800" y="599508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5"/>
          <p:cNvSpPr/>
          <p:nvPr/>
        </p:nvSpPr>
        <p:spPr>
          <a:xfrm>
            <a:off x="675360" y="5851800"/>
            <a:ext cx="9680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7F2FF7"/>
                </a:solidFill>
                <a:latin typeface="Arial"/>
                <a:ea typeface="DejaVu Sans"/>
              </a:rPr>
              <a:t>2008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" name="CustomShape 26"/>
          <p:cNvSpPr/>
          <p:nvPr/>
        </p:nvSpPr>
        <p:spPr>
          <a:xfrm>
            <a:off x="2109600" y="5883840"/>
            <a:ext cx="8882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F2FF7"/>
                </a:solidFill>
                <a:latin typeface="Arial"/>
                <a:ea typeface="DejaVu Sans"/>
              </a:rPr>
              <a:t>LXC (Linux) – Linux container features (cgroups, namespace) num único produto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>
            <a:off x="1680480" y="727560"/>
            <a:ext cx="360" cy="538776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609560" y="3321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698760" y="317376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7F2FF7"/>
                </a:solidFill>
                <a:latin typeface="Arial"/>
                <a:ea typeface="DejaVu Sans"/>
              </a:rPr>
              <a:t>2013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2089800" y="3195000"/>
            <a:ext cx="9200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DejaVu Sans"/>
              </a:rPr>
              <a:t>Docker (Linux) – simples ferramenta de usuário para construir containers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>
            <a:off x="1680480" y="727560"/>
            <a:ext cx="360" cy="538776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609560" y="3321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698760" y="317376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7F2FF7"/>
                </a:solidFill>
                <a:latin typeface="Arial"/>
                <a:ea typeface="DejaVu Sans"/>
              </a:rPr>
              <a:t>2014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2089800" y="3195000"/>
            <a:ext cx="9200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DejaVu Sans"/>
              </a:rPr>
              <a:t>Google lança Kubernetes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ine 1"/>
          <p:cNvSpPr/>
          <p:nvPr/>
        </p:nvSpPr>
        <p:spPr>
          <a:xfrm>
            <a:off x="1680480" y="727560"/>
            <a:ext cx="360" cy="538776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609560" y="3321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698760" y="317376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7F2FF7"/>
                </a:solidFill>
                <a:latin typeface="Arial"/>
                <a:ea typeface="DejaVu Sans"/>
              </a:rPr>
              <a:t>2015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2089800" y="1524960"/>
            <a:ext cx="920052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DejaVu Sans"/>
              </a:rPr>
              <a:t>A Cloud Native Computing Foundation (CNCF) foi criada para promover containers. Kubernetes se tornou um gerenciador de containers open source,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DejaVu Sans"/>
              </a:rPr>
              <a:t>doado pela Google e que serviu como base tecnologica para fundação. Os membros fundadores do CNCF são: Google, CoreOS, Mesosphere, Red Hat, Twitter, Huawei, Intel, Cisco, IBM, Docker, Univa, e VMware.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2103120" y="4162320"/>
            <a:ext cx="92005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DejaVu Sans"/>
              </a:rPr>
              <a:t>Docker inicia uma parceria com o CoreOS para a criação do OCI (Open Container Initiative) uma estrutura de governança aberta para o desenvolvimento de padrões de mercado para containers (formato e runtime).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 1"/>
          <p:cNvSpPr/>
          <p:nvPr/>
        </p:nvSpPr>
        <p:spPr>
          <a:xfrm>
            <a:off x="1680480" y="727560"/>
            <a:ext cx="360" cy="538776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1609560" y="3321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698760" y="317376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7F2FF7"/>
                </a:solidFill>
                <a:latin typeface="Arial"/>
                <a:ea typeface="DejaVu Sans"/>
              </a:rPr>
              <a:t>2016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2089800" y="1018080"/>
            <a:ext cx="9200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DejaVu Sans"/>
              </a:rPr>
              <a:t>Docker 1.11 é lançado (divisão e modularização da engine!)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2112840" y="4848120"/>
            <a:ext cx="9200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DejaVu Sans"/>
              </a:rPr>
              <a:t>Docker passa a usar os padrões do OCI (runc)  e CNCF (containerd).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2106360" y="5407920"/>
            <a:ext cx="9200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7F2FF7"/>
                </a:solidFill>
                <a:latin typeface="Arial"/>
                <a:ea typeface="DejaVu Sans"/>
              </a:rPr>
              <a:t>Runc e Containerd são partes de productos como Apache Mesos, CoreOS Rocket, Kubernetes, AWS e CloudFoundry.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4" name="Imagem 13"/>
          <p:cNvPicPr/>
          <p:nvPr/>
        </p:nvPicPr>
        <p:blipFill>
          <a:blip r:embed="rId2"/>
          <a:stretch/>
        </p:blipFill>
        <p:spPr>
          <a:xfrm>
            <a:off x="2224800" y="1550880"/>
            <a:ext cx="3171240" cy="3199680"/>
          </a:xfrm>
          <a:prstGeom prst="rect">
            <a:avLst/>
          </a:prstGeom>
          <a:ln>
            <a:noFill/>
          </a:ln>
        </p:spPr>
      </p:pic>
      <p:sp>
        <p:nvSpPr>
          <p:cNvPr id="115" name="CustomShape 8"/>
          <p:cNvSpPr/>
          <p:nvPr/>
        </p:nvSpPr>
        <p:spPr>
          <a:xfrm>
            <a:off x="5414040" y="1566000"/>
            <a:ext cx="474984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a mesma UI e comandos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5407560" y="2265120"/>
            <a:ext cx="474984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usuário interage com o Docker engine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5410800" y="3123360"/>
            <a:ext cx="4749840" cy="2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docker engine se comunica com o containerd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5384160" y="3772440"/>
            <a:ext cx="4749840" cy="5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Arial"/>
              </a:rPr>
              <a:t>containerd aciona o RUNC para a execução dos containers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043720" y="2931480"/>
            <a:ext cx="8123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7F2FF7"/>
                </a:solidFill>
                <a:latin typeface="Arial"/>
                <a:ea typeface="DejaVu Sans"/>
              </a:rPr>
              <a:t>Padrões e Especificações adotados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F2FF7"/>
      </a:accent1>
      <a:accent2>
        <a:srgbClr val="00FFC5"/>
      </a:accent2>
      <a:accent3>
        <a:srgbClr val="FF4286"/>
      </a:accent3>
      <a:accent4>
        <a:srgbClr val="919191"/>
      </a:accent4>
      <a:accent5>
        <a:srgbClr val="D0FF00"/>
      </a:accent5>
      <a:accent6>
        <a:srgbClr val="73D9DB"/>
      </a:accent6>
      <a:hlink>
        <a:srgbClr val="7F76F7"/>
      </a:hlink>
      <a:folHlink>
        <a:srgbClr val="6E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F2FF7"/>
      </a:accent1>
      <a:accent2>
        <a:srgbClr val="00FFC5"/>
      </a:accent2>
      <a:accent3>
        <a:srgbClr val="FF4286"/>
      </a:accent3>
      <a:accent4>
        <a:srgbClr val="919191"/>
      </a:accent4>
      <a:accent5>
        <a:srgbClr val="D0FF00"/>
      </a:accent5>
      <a:accent6>
        <a:srgbClr val="73D9DB"/>
      </a:accent6>
      <a:hlink>
        <a:srgbClr val="7F76F7"/>
      </a:hlink>
      <a:folHlink>
        <a:srgbClr val="6E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1559</Words>
  <Application>Microsoft Office PowerPoint</Application>
  <PresentationFormat>Widescreen</PresentationFormat>
  <Paragraphs>131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DejaVu Sans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Diego Bassinello</dc:creator>
  <dc:description/>
  <cp:lastModifiedBy>Carlos Andre Fernandes</cp:lastModifiedBy>
  <cp:revision>83</cp:revision>
  <dcterms:created xsi:type="dcterms:W3CDTF">2016-12-05T20:52:19Z</dcterms:created>
  <dcterms:modified xsi:type="dcterms:W3CDTF">2019-02-15T01:43:55Z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