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83" r:id="rId4"/>
    <p:sldId id="284" r:id="rId5"/>
    <p:sldId id="285" r:id="rId6"/>
    <p:sldId id="286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7363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17/01/2019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17/01/2019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17/01/2019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17/01/2019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17/01/2019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17/01/2019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17/01/2019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17/01/2019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17/01/2019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17/01/2019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17/01/2019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4F22-C81E-974D-A21A-EE8683DA7787}" type="datetimeFigureOut">
              <a:t>17/01/2019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2FF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1870587"/>
            <a:ext cx="0" cy="3116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" y="6812281"/>
            <a:ext cx="12191999" cy="45719"/>
          </a:xfrm>
          <a:prstGeom prst="rect">
            <a:avLst/>
          </a:prstGeom>
          <a:gradFill>
            <a:gsLst>
              <a:gs pos="51000">
                <a:srgbClr val="7F2FF7"/>
              </a:gs>
              <a:gs pos="10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84599" y="1841378"/>
            <a:ext cx="4361292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3820"/>
              </a:lnSpc>
            </a:pPr>
            <a:r>
              <a:rPr lang="en-US" sz="3600" b="1" dirty="0">
                <a:solidFill>
                  <a:prstClr val="white"/>
                </a:solidFill>
                <a:latin typeface="Arial"/>
              </a:rPr>
              <a:t>Standards, Specifications, Runtimes: making better containers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84599" y="4341082"/>
            <a:ext cx="329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chemeClr val="bg1"/>
                </a:solidFill>
                <a:latin typeface="Arial"/>
              </a:rPr>
              <a:t>by Carlos Fernandes - 2019</a:t>
            </a:r>
          </a:p>
        </p:txBody>
      </p:sp>
    </p:spTree>
    <p:extLst>
      <p:ext uri="{BB962C8B-B14F-4D97-AF65-F5344CB8AC3E}">
        <p14:creationId xmlns:p14="http://schemas.microsoft.com/office/powerpoint/2010/main" val="116862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570562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302" y="2116620"/>
            <a:ext cx="50559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8800" b="1" dirty="0">
                <a:solidFill>
                  <a:srgbClr val="7F2FF7"/>
                </a:solidFill>
                <a:latin typeface="Arial"/>
              </a:rPr>
              <a:t>AGENDA</a:t>
            </a:r>
            <a:endParaRPr lang="en-US" sz="6600" b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0718" y="2609602"/>
            <a:ext cx="333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Container Standards</a:t>
            </a:r>
          </a:p>
        </p:txBody>
      </p:sp>
      <p:sp>
        <p:nvSpPr>
          <p:cNvPr id="4" name="Oval 3"/>
          <p:cNvSpPr/>
          <p:nvPr/>
        </p:nvSpPr>
        <p:spPr>
          <a:xfrm>
            <a:off x="6499560" y="2743185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20718" y="4177903"/>
            <a:ext cx="464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Container Open-source Projects</a:t>
            </a:r>
          </a:p>
        </p:txBody>
      </p:sp>
      <p:sp>
        <p:nvSpPr>
          <p:cNvPr id="16" name="Oval 15"/>
          <p:cNvSpPr/>
          <p:nvPr/>
        </p:nvSpPr>
        <p:spPr>
          <a:xfrm>
            <a:off x="6499560" y="4299350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20718" y="5388597"/>
            <a:ext cx="3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>
                <a:solidFill>
                  <a:srgbClr val="7F2FF7"/>
                </a:solidFill>
                <a:latin typeface="Arial"/>
              </a:rPr>
              <a:t>Q&amp;A</a:t>
            </a:r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99560" y="5517585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718" y="1123156"/>
            <a:ext cx="333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Container History</a:t>
            </a:r>
          </a:p>
        </p:txBody>
      </p:sp>
      <p:sp>
        <p:nvSpPr>
          <p:cNvPr id="27" name="Oval 26"/>
          <p:cNvSpPr/>
          <p:nvPr/>
        </p:nvSpPr>
        <p:spPr>
          <a:xfrm>
            <a:off x="6499560" y="1246652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680521" y="727587"/>
            <a:ext cx="0" cy="5673213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9519" y="1804538"/>
            <a:ext cx="485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7F2FF7"/>
                </a:solidFill>
                <a:latin typeface="Arial"/>
              </a:rPr>
              <a:t>Jails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(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BSD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Unix) – chroot enhancements</a:t>
            </a:r>
          </a:p>
        </p:txBody>
      </p:sp>
      <p:sp>
        <p:nvSpPr>
          <p:cNvPr id="4" name="Oval 3"/>
          <p:cNvSpPr/>
          <p:nvPr/>
        </p:nvSpPr>
        <p:spPr>
          <a:xfrm>
            <a:off x="1609519" y="1938114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19519" y="2528007"/>
            <a:ext cx="8912907" cy="37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 err="1">
                <a:solidFill>
                  <a:srgbClr val="7F2FF7"/>
                </a:solidFill>
                <a:latin typeface="Arial"/>
              </a:rPr>
              <a:t>Namespaces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(Linux) – </a:t>
            </a:r>
            <a:r>
              <a:rPr lang="pt-BR" dirty="0" err="1">
                <a:solidFill>
                  <a:srgbClr val="7F2FF7"/>
                </a:solidFill>
                <a:latin typeface="Arial"/>
              </a:rPr>
              <a:t>process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</a:t>
            </a:r>
            <a:r>
              <a:rPr lang="pt-BR" dirty="0" err="1">
                <a:solidFill>
                  <a:srgbClr val="7F2FF7"/>
                </a:solidFill>
                <a:latin typeface="Arial"/>
              </a:rPr>
              <a:t>isolation</a:t>
            </a:r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09519" y="2629575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19519" y="3211122"/>
            <a:ext cx="603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>
                <a:solidFill>
                  <a:srgbClr val="7F2FF7"/>
                </a:solidFill>
                <a:latin typeface="Arial"/>
              </a:rPr>
              <a:t>Zones (Solaris Unix) – snapshots </a:t>
            </a:r>
            <a:r>
              <a:rPr lang="pt-BR" dirty="0" err="1">
                <a:solidFill>
                  <a:srgbClr val="7F2FF7"/>
                </a:solidFill>
                <a:latin typeface="Arial"/>
              </a:rPr>
              <a:t>concept</a:t>
            </a:r>
            <a:endParaRPr lang="en-US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89701" y="3886029"/>
            <a:ext cx="87837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7F2FF7"/>
                </a:solidFill>
                <a:latin typeface="Arial"/>
              </a:rPr>
              <a:t>Parallels (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OpenVZ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Linux) – virtualization at O.S. level</a:t>
            </a:r>
            <a:endParaRPr lang="en-US" i="1" dirty="0">
              <a:solidFill>
                <a:srgbClr val="7F2FF7"/>
              </a:solidFill>
              <a:latin typeface="Arial"/>
            </a:endParaRPr>
          </a:p>
          <a:p>
            <a:pPr defTabSz="457200"/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09519" y="4012497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69822" y="4590048"/>
            <a:ext cx="7660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 err="1">
                <a:solidFill>
                  <a:srgbClr val="7F2FF7"/>
                </a:solidFill>
                <a:latin typeface="Arial"/>
              </a:rPr>
              <a:t>Cgroups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(Linux) – </a:t>
            </a:r>
            <a:r>
              <a:rPr lang="pt-BR" dirty="0" err="1">
                <a:solidFill>
                  <a:srgbClr val="7F2FF7"/>
                </a:solidFill>
                <a:latin typeface="Arial"/>
              </a:rPr>
              <a:t>resources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</a:t>
            </a:r>
            <a:r>
              <a:rPr lang="pt-BR" dirty="0" err="1">
                <a:solidFill>
                  <a:srgbClr val="7F2FF7"/>
                </a:solidFill>
                <a:latin typeface="Arial"/>
              </a:rPr>
              <a:t>isolation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(</a:t>
            </a:r>
            <a:r>
              <a:rPr lang="pt-BR" dirty="0" err="1">
                <a:solidFill>
                  <a:srgbClr val="7F2FF7"/>
                </a:solidFill>
                <a:latin typeface="Arial"/>
              </a:rPr>
              <a:t>cpu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, </a:t>
            </a:r>
            <a:r>
              <a:rPr lang="pt-BR" dirty="0" err="1">
                <a:solidFill>
                  <a:srgbClr val="7F2FF7"/>
                </a:solidFill>
                <a:latin typeface="Arial"/>
              </a:rPr>
              <a:t>memory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, disk, etc.)</a:t>
            </a:r>
            <a:endParaRPr lang="en-US" i="1" dirty="0">
              <a:solidFill>
                <a:srgbClr val="7F2FF7"/>
              </a:solidFill>
              <a:latin typeface="Arial"/>
            </a:endParaRPr>
          </a:p>
          <a:p>
            <a:pPr defTabSz="457200"/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09519" y="4733454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089706" y="5252259"/>
            <a:ext cx="818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 err="1">
                <a:solidFill>
                  <a:srgbClr val="7F2FF7"/>
                </a:solidFill>
                <a:latin typeface="Arial"/>
              </a:rPr>
              <a:t>Workload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</a:t>
            </a:r>
            <a:r>
              <a:rPr lang="pt-BR" dirty="0" err="1">
                <a:solidFill>
                  <a:srgbClr val="7F2FF7"/>
                </a:solidFill>
                <a:latin typeface="Arial"/>
              </a:rPr>
              <a:t>partition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(Linux) – 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virtualization at O.S. level</a:t>
            </a:r>
            <a:endParaRPr lang="en-US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09519" y="5395421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39400" y="1123156"/>
            <a:ext cx="3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7F2FF7"/>
                </a:solidFill>
                <a:latin typeface="Arial"/>
              </a:rPr>
              <a:t>chroot (BSD Unix)</a:t>
            </a:r>
          </a:p>
        </p:txBody>
      </p:sp>
      <p:sp>
        <p:nvSpPr>
          <p:cNvPr id="27" name="Oval 26"/>
          <p:cNvSpPr/>
          <p:nvPr/>
        </p:nvSpPr>
        <p:spPr>
          <a:xfrm>
            <a:off x="1609519" y="1246652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1136410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1982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8FC9B80E-5390-40FE-8FED-C92378C3941D}"/>
              </a:ext>
            </a:extLst>
          </p:cNvPr>
          <p:cNvSpPr txBox="1"/>
          <p:nvPr/>
        </p:nvSpPr>
        <p:spPr>
          <a:xfrm>
            <a:off x="698694" y="1765884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2000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202F3CBA-62DB-4924-9CD0-9BD0A28E0B8A}"/>
              </a:ext>
            </a:extLst>
          </p:cNvPr>
          <p:cNvSpPr txBox="1"/>
          <p:nvPr/>
        </p:nvSpPr>
        <p:spPr>
          <a:xfrm>
            <a:off x="698693" y="2485851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2002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D207080A-BE1A-4EEC-B51F-5F903392FEBD}"/>
              </a:ext>
            </a:extLst>
          </p:cNvPr>
          <p:cNvSpPr txBox="1"/>
          <p:nvPr/>
        </p:nvSpPr>
        <p:spPr>
          <a:xfrm>
            <a:off x="702007" y="3174965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2004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22052718-CC12-4973-92FD-EFCFD5C8A883}"/>
              </a:ext>
            </a:extLst>
          </p:cNvPr>
          <p:cNvSpPr txBox="1"/>
          <p:nvPr/>
        </p:nvSpPr>
        <p:spPr>
          <a:xfrm>
            <a:off x="692069" y="3840884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2005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296C198A-C3AA-4AC9-82EA-D5C55BBEED47}"/>
              </a:ext>
            </a:extLst>
          </p:cNvPr>
          <p:cNvSpPr txBox="1"/>
          <p:nvPr/>
        </p:nvSpPr>
        <p:spPr>
          <a:xfrm>
            <a:off x="678459" y="4566737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2006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274E5703-329C-4BD5-B474-BB538616EBAC}"/>
              </a:ext>
            </a:extLst>
          </p:cNvPr>
          <p:cNvSpPr txBox="1"/>
          <p:nvPr/>
        </p:nvSpPr>
        <p:spPr>
          <a:xfrm>
            <a:off x="692069" y="5242295"/>
            <a:ext cx="96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2007</a:t>
            </a:r>
          </a:p>
        </p:txBody>
      </p:sp>
      <p:sp>
        <p:nvSpPr>
          <p:cNvPr id="36" name="Oval 24">
            <a:extLst>
              <a:ext uri="{FF2B5EF4-FFF2-40B4-BE49-F238E27FC236}">
                <a16:creationId xmlns:a16="http://schemas.microsoft.com/office/drawing/2014/main" id="{9CBE4CD0-6723-41DD-BCC7-09CE98BDFFE7}"/>
              </a:ext>
            </a:extLst>
          </p:cNvPr>
          <p:cNvSpPr/>
          <p:nvPr/>
        </p:nvSpPr>
        <p:spPr>
          <a:xfrm>
            <a:off x="1612834" y="5995080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D569952C-12DE-4EAA-B3CF-FB854F1E6185}"/>
              </a:ext>
            </a:extLst>
          </p:cNvPr>
          <p:cNvSpPr txBox="1"/>
          <p:nvPr/>
        </p:nvSpPr>
        <p:spPr>
          <a:xfrm>
            <a:off x="675506" y="5851889"/>
            <a:ext cx="96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2008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5440466C-37B8-4FD7-8FAA-A27E6E81F6CC}"/>
              </a:ext>
            </a:extLst>
          </p:cNvPr>
          <p:cNvSpPr txBox="1"/>
          <p:nvPr/>
        </p:nvSpPr>
        <p:spPr>
          <a:xfrm>
            <a:off x="2109582" y="5883982"/>
            <a:ext cx="88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7F2FF7"/>
                </a:solidFill>
                <a:latin typeface="Arial"/>
              </a:rPr>
              <a:t>LXC (Linux) – Linux container features (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cgroups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, namespace) put together</a:t>
            </a: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CCF3E43D-6D58-41D0-89AA-955901FEBF08}"/>
              </a:ext>
            </a:extLst>
          </p:cNvPr>
          <p:cNvSpPr txBox="1"/>
          <p:nvPr/>
        </p:nvSpPr>
        <p:spPr>
          <a:xfrm>
            <a:off x="4866040" y="241896"/>
            <a:ext cx="422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7F2FF7"/>
                </a:solidFill>
                <a:latin typeface="Arial"/>
              </a:rPr>
              <a:t>Containers over time</a:t>
            </a:r>
          </a:p>
        </p:txBody>
      </p:sp>
    </p:spTree>
    <p:extLst>
      <p:ext uri="{BB962C8B-B14F-4D97-AF65-F5344CB8AC3E}">
        <p14:creationId xmlns:p14="http://schemas.microsoft.com/office/powerpoint/2010/main" val="286267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80521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3173929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7F2FF7"/>
                </a:solidFill>
                <a:latin typeface="Arial"/>
              </a:rPr>
              <a:t>2013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34B7CB04-5D35-4999-9197-AF9015AE50EE}"/>
              </a:ext>
            </a:extLst>
          </p:cNvPr>
          <p:cNvSpPr txBox="1"/>
          <p:nvPr/>
        </p:nvSpPr>
        <p:spPr>
          <a:xfrm>
            <a:off x="2089705" y="3194858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Docker (Linux) – simple user tools for building containers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44099EEA-26C4-477F-9D4D-B1FB51D42A18}"/>
              </a:ext>
            </a:extLst>
          </p:cNvPr>
          <p:cNvSpPr txBox="1"/>
          <p:nvPr/>
        </p:nvSpPr>
        <p:spPr>
          <a:xfrm>
            <a:off x="4866040" y="241896"/>
            <a:ext cx="422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7F2FF7"/>
                </a:solidFill>
                <a:latin typeface="Arial"/>
              </a:rPr>
              <a:t>Containers over time</a:t>
            </a:r>
          </a:p>
        </p:txBody>
      </p:sp>
    </p:spTree>
    <p:extLst>
      <p:ext uri="{BB962C8B-B14F-4D97-AF65-F5344CB8AC3E}">
        <p14:creationId xmlns:p14="http://schemas.microsoft.com/office/powerpoint/2010/main" val="331759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80521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3173929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7F2FF7"/>
                </a:solidFill>
                <a:latin typeface="Arial"/>
              </a:rPr>
              <a:t>2014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34B7CB04-5D35-4999-9197-AF9015AE50EE}"/>
              </a:ext>
            </a:extLst>
          </p:cNvPr>
          <p:cNvSpPr txBox="1"/>
          <p:nvPr/>
        </p:nvSpPr>
        <p:spPr>
          <a:xfrm>
            <a:off x="2089705" y="3194858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Google introduces Kubernetes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16AF617A-BE7A-4D97-9692-FD94E6BC60E2}"/>
              </a:ext>
            </a:extLst>
          </p:cNvPr>
          <p:cNvSpPr txBox="1"/>
          <p:nvPr/>
        </p:nvSpPr>
        <p:spPr>
          <a:xfrm>
            <a:off x="4866040" y="241896"/>
            <a:ext cx="422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7F2FF7"/>
                </a:solidFill>
                <a:latin typeface="Arial"/>
              </a:rPr>
              <a:t>Containers over time</a:t>
            </a:r>
          </a:p>
        </p:txBody>
      </p:sp>
    </p:spTree>
    <p:extLst>
      <p:ext uri="{BB962C8B-B14F-4D97-AF65-F5344CB8AC3E}">
        <p14:creationId xmlns:p14="http://schemas.microsoft.com/office/powerpoint/2010/main" val="161193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80521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3173929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7F2FF7"/>
                </a:solidFill>
                <a:latin typeface="Arial"/>
              </a:rPr>
              <a:t>2015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34B7CB04-5D35-4999-9197-AF9015AE50EE}"/>
              </a:ext>
            </a:extLst>
          </p:cNvPr>
          <p:cNvSpPr txBox="1"/>
          <p:nvPr/>
        </p:nvSpPr>
        <p:spPr>
          <a:xfrm>
            <a:off x="2089705" y="1525081"/>
            <a:ext cx="9201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The Cloud Native Computing Foundation (CNCF) was founded to promote containers. Kubernetes became a open source container cluster manager,</a:t>
            </a:r>
          </a:p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which was contributed to the foundation by Google as a seed technology. Founding members included Google, CoreOS, Mesosphere, Red Hat, Twitter, Huawei, Intel, Cisco, IBM, Docker,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Univa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, and VMware.</a:t>
            </a: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314EF0DA-EE01-42E2-9B9F-DADF596A4C85}"/>
              </a:ext>
            </a:extLst>
          </p:cNvPr>
          <p:cNvSpPr txBox="1"/>
          <p:nvPr/>
        </p:nvSpPr>
        <p:spPr>
          <a:xfrm>
            <a:off x="2102959" y="4162254"/>
            <a:ext cx="920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Docker partnered with CoreOS for creating OCI (Open Container Initiative)  an open governance structure for creating open industry standards around container formats and runtime.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D4EBBFF-DB63-42B5-9012-8E982C0D3445}"/>
              </a:ext>
            </a:extLst>
          </p:cNvPr>
          <p:cNvSpPr txBox="1"/>
          <p:nvPr/>
        </p:nvSpPr>
        <p:spPr>
          <a:xfrm>
            <a:off x="4866040" y="241896"/>
            <a:ext cx="422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7F2FF7"/>
                </a:solidFill>
                <a:latin typeface="Arial"/>
              </a:rPr>
              <a:t>Containers over time</a:t>
            </a:r>
          </a:p>
        </p:txBody>
      </p:sp>
    </p:spTree>
    <p:extLst>
      <p:ext uri="{BB962C8B-B14F-4D97-AF65-F5344CB8AC3E}">
        <p14:creationId xmlns:p14="http://schemas.microsoft.com/office/powerpoint/2010/main" val="268673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80521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3173929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7F2FF7"/>
                </a:solidFill>
                <a:latin typeface="Arial"/>
              </a:rPr>
              <a:t>2016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34B7CB04-5D35-4999-9197-AF9015AE50EE}"/>
              </a:ext>
            </a:extLst>
          </p:cNvPr>
          <p:cNvSpPr txBox="1"/>
          <p:nvPr/>
        </p:nvSpPr>
        <p:spPr>
          <a:xfrm>
            <a:off x="2089705" y="1018183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Docker 1.11 is launched (the engine split!) </a:t>
            </a:r>
          </a:p>
        </p:txBody>
      </p:sp>
      <p:pic>
        <p:nvPicPr>
          <p:cNvPr id="1026" name="Picture 2" descr="https://i.stack.imgur.com/5aXF6.png">
            <a:extLst>
              <a:ext uri="{FF2B5EF4-FFF2-40B4-BE49-F238E27FC236}">
                <a16:creationId xmlns:a16="http://schemas.microsoft.com/office/drawing/2014/main" id="{EA2AA709-B389-41CE-8C53-100DD63B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528787"/>
            <a:ext cx="5905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3">
            <a:extLst>
              <a:ext uri="{FF2B5EF4-FFF2-40B4-BE49-F238E27FC236}">
                <a16:creationId xmlns:a16="http://schemas.microsoft.com/office/drawing/2014/main" id="{15100546-A782-41FA-855E-0EFEFE84024D}"/>
              </a:ext>
            </a:extLst>
          </p:cNvPr>
          <p:cNvSpPr txBox="1"/>
          <p:nvPr/>
        </p:nvSpPr>
        <p:spPr>
          <a:xfrm>
            <a:off x="2112898" y="4848059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Docker is using OCI (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runc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)  and CNCF (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containerd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) standards. 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AABA2C11-4150-45B7-92CC-01FD09775B60}"/>
              </a:ext>
            </a:extLst>
          </p:cNvPr>
          <p:cNvSpPr txBox="1"/>
          <p:nvPr/>
        </p:nvSpPr>
        <p:spPr>
          <a:xfrm>
            <a:off x="2106274" y="5407959"/>
            <a:ext cx="920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 err="1">
                <a:solidFill>
                  <a:srgbClr val="7F2FF7"/>
                </a:solidFill>
                <a:latin typeface="Arial"/>
              </a:rPr>
              <a:t>Runc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and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Containerd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are part of products such as Apache Mesos, CoreOS Rocket, Kubernetes, AWS 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CloudFoundry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. 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75082B79-7A6A-496A-9EFC-13AB7F43597E}"/>
              </a:ext>
            </a:extLst>
          </p:cNvPr>
          <p:cNvSpPr txBox="1"/>
          <p:nvPr/>
        </p:nvSpPr>
        <p:spPr>
          <a:xfrm>
            <a:off x="4866040" y="241896"/>
            <a:ext cx="422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7F2FF7"/>
                </a:solidFill>
                <a:latin typeface="Arial"/>
              </a:rPr>
              <a:t>Containers over time</a:t>
            </a:r>
          </a:p>
        </p:txBody>
      </p:sp>
    </p:spTree>
    <p:extLst>
      <p:ext uri="{BB962C8B-B14F-4D97-AF65-F5344CB8AC3E}">
        <p14:creationId xmlns:p14="http://schemas.microsoft.com/office/powerpoint/2010/main" val="185489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2843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OCI – Open Container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Initiative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843" y="1412590"/>
            <a:ext cx="69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Standards for image and container format and runtime. https://www.opencontainers.org</a:t>
            </a:r>
            <a:endParaRPr lang="en-US" sz="2000" b="1" i="1" dirty="0">
              <a:solidFill>
                <a:srgbClr val="7F2FF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6079958" y="2241968"/>
            <a:ext cx="4750656" cy="8284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RUNC: the OCI-compliant runtime for executing container processes given a filesystem bundle and OCI configuration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A8072A-5007-4D37-BA3F-3E37C834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26" y="2425584"/>
            <a:ext cx="3171825" cy="3200400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893B4BBF-C7BE-4EC0-BD58-E3A58717295C}"/>
              </a:ext>
            </a:extLst>
          </p:cNvPr>
          <p:cNvSpPr txBox="1">
            <a:spLocks/>
          </p:cNvSpPr>
          <p:nvPr/>
        </p:nvSpPr>
        <p:spPr>
          <a:xfrm>
            <a:off x="6093212" y="3577130"/>
            <a:ext cx="4750656" cy="13926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 needs two key pieces of information to create a container: an OCI runtime configuration file(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config.json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and a root filesystem (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containing the container filesystem</a:t>
            </a:r>
          </a:p>
        </p:txBody>
      </p:sp>
    </p:spTree>
    <p:extLst>
      <p:ext uri="{BB962C8B-B14F-4D97-AF65-F5344CB8AC3E}">
        <p14:creationId xmlns:p14="http://schemas.microsoft.com/office/powerpoint/2010/main" val="212257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elo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F2FF7"/>
      </a:accent1>
      <a:accent2>
        <a:srgbClr val="00FFC5"/>
      </a:accent2>
      <a:accent3>
        <a:srgbClr val="FF4286"/>
      </a:accent3>
      <a:accent4>
        <a:srgbClr val="919191"/>
      </a:accent4>
      <a:accent5>
        <a:srgbClr val="D0FF00"/>
      </a:accent5>
      <a:accent6>
        <a:srgbClr val="73D9DB"/>
      </a:accent6>
      <a:hlink>
        <a:srgbClr val="7F76F7"/>
      </a:hlink>
      <a:folHlink>
        <a:srgbClr val="6E6E6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357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Bassinello</dc:creator>
  <cp:lastModifiedBy>Carlos Andre Fernandes</cp:lastModifiedBy>
  <cp:revision>29</cp:revision>
  <dcterms:created xsi:type="dcterms:W3CDTF">2016-12-05T20:52:19Z</dcterms:created>
  <dcterms:modified xsi:type="dcterms:W3CDTF">2019-01-19T12:01:44Z</dcterms:modified>
</cp:coreProperties>
</file>