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notesSlide23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655FA7C-80E0-4C24-A453-6C2589D768B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6688B2-36AF-446E-9924-4E747DF2C4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DEF72C-CC37-4028-A230-AA931611A7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699701-9351-4B74-AD3B-994EE246C7A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C5ED60-9F27-4230-AC90-6AF94DCCB61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130E5B-CDB5-4E2D-9FB2-31BCABC82C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mailto:carlos.fernandes@venkix.com" TargetMode="External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opencontainers.org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cncf.io/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cncf.io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cncf.io/" TargetMode="External"/><Relationship Id="rId2" Type="http://schemas.openxmlformats.org/officeDocument/2006/relationships/hyperlink" Target="https://cri-o.io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cncf.io/" TargetMode="External"/><Relationship Id="rId2" Type="http://schemas.openxmlformats.org/officeDocument/2006/relationships/hyperlink" Target="https://containerd.io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containerd.io/" TargetMode="External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mobyproject.org/" TargetMode="External"/><Relationship Id="rId2" Type="http://schemas.openxmlformats.org/officeDocument/2006/relationships/hyperlink" Target="https://github.com/opencontainers/runc" TargetMode="External"/><Relationship Id="rId3" Type="http://schemas.openxmlformats.org/officeDocument/2006/relationships/hyperlink" Target="https://github.com/containerd/containerd" TargetMode="External"/><Relationship Id="rId4" Type="http://schemas.openxmlformats.org/officeDocument/2006/relationships/hyperlink" Target="https://github.com/kubernetes-sigs/cri-o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kubernetes/kubernetes" TargetMode="External"/><Relationship Id="rId2" Type="http://schemas.openxmlformats.org/officeDocument/2006/relationships/hyperlink" Target="https://github.com/rootless-containers/rootlesskit" TargetMode="External"/><Relationship Id="rId3" Type="http://schemas.openxmlformats.org/officeDocument/2006/relationships/hyperlink" Target="https://github.com/genuinetools/img/" TargetMode="External"/><Relationship Id="rId4" Type="http://schemas.openxmlformats.org/officeDocument/2006/relationships/hyperlink" Target="https://github.com/containers/libpod" TargetMode="External"/><Relationship Id="rId5" Type="http://schemas.openxmlformats.org/officeDocument/2006/relationships/hyperlink" Target="https://github.com/containers/skopeo/" TargetMode="External"/><Relationship Id="rId6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docs.docker.com/install/" TargetMode="External"/><Relationship Id="rId2" Type="http://schemas.openxmlformats.org/officeDocument/2006/relationships/hyperlink" Target="https://github.com/opencontainers/image-tools" TargetMode="External"/><Relationship Id="rId3" Type="http://schemas.openxmlformats.org/officeDocument/2006/relationships/hyperlink" Target="https://github.com/opencontainers/runc" TargetMode="External"/><Relationship Id="rId4" Type="http://schemas.openxmlformats.org/officeDocument/2006/relationships/hyperlink" Target="https://github.com/containers/skopeo" TargetMode="Externa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6095880" y="1870560"/>
            <a:ext cx="360" cy="311652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0" y="6812280"/>
            <a:ext cx="12191400" cy="45000"/>
          </a:xfrm>
          <a:prstGeom prst="rect">
            <a:avLst/>
          </a:prstGeom>
          <a:gradFill rotWithShape="0">
            <a:gsLst>
              <a:gs pos="51000">
                <a:srgbClr val="7f2ff7"/>
              </a:gs>
              <a:gs pos="10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6460560" y="1841400"/>
            <a:ext cx="5366520" cy="20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821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Padrões, Especificações, Runtimes: construíndo containers melhores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6495840" y="4341240"/>
            <a:ext cx="41112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  <a:ea typeface="DejaVu Sans"/>
                <a:hlinkClick r:id="rId2"/>
              </a:rPr>
              <a:t>carlos.fernandes@venkix.com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venkix.com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73296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latin typeface="Arial"/>
                <a:ea typeface="Arial"/>
              </a:rPr>
              <a:t>OCI – Open Container Initiative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Padrões para o Runtime e Formato de Imagens e Containers. </a:t>
            </a:r>
            <a:r>
              <a:rPr b="1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1"/>
              </a:rPr>
              <a:t>https://www.opencontainers.org</a:t>
            </a: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6080040" y="2242080"/>
            <a:ext cx="4749840" cy="11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RUNC: implementação de referência do OCI para a executing container a partir de um filesystem bundle e do arquivode configuração padrão OCI.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Imagem 1" descr=""/>
          <p:cNvPicPr/>
          <p:nvPr/>
        </p:nvPicPr>
        <p:blipFill>
          <a:blip r:embed="rId2"/>
          <a:stretch/>
        </p:blipFill>
        <p:spPr>
          <a:xfrm>
            <a:off x="862560" y="2425680"/>
            <a:ext cx="3171240" cy="319968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6093360" y="4034160"/>
            <a:ext cx="4749840" cy="13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RUNC necessita de duas partes importantes de informação para criar um container: um arquivo de configuração de execução OCI (</a:t>
            </a: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config.json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) e um root filesystem (</a:t>
            </a: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bundle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) contendo o filesystem para o container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73296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latin typeface="Arial"/>
                <a:ea typeface="Arial"/>
              </a:rPr>
              <a:t>Usando o OCI-RUNC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34520" y="1834560"/>
            <a:ext cx="4749840" cy="11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Para usar o RUNC, você deve ter o container no formato OCI bundle. Você pode usar Docker para exportar um rootfs filesystem a partir de um Docker container existente.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Imagem 9" descr=""/>
          <p:cNvPicPr/>
          <p:nvPr/>
        </p:nvPicPr>
        <p:blipFill>
          <a:blip r:embed="rId1"/>
          <a:stretch/>
        </p:blipFill>
        <p:spPr>
          <a:xfrm>
            <a:off x="5303160" y="1695960"/>
            <a:ext cx="6771600" cy="394272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437760" y="3338640"/>
            <a:ext cx="4749840" cy="13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Uma vez que o OCI bundle é construído e arquivo de configuração OCI (config.json) é gerado, você pode executar o container através do comando run para criar, inicializar e deletar o container após o seu uso.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417960" y="5316480"/>
            <a:ext cx="474984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(https://github.com/opencontainers/runc)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73296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latin typeface="Arial"/>
                <a:ea typeface="Arial"/>
              </a:rPr>
              <a:t>Usando o OCI-RUNC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31960" y="1834560"/>
            <a:ext cx="8827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Abaixo, fragmento da declaração que acompanha o comando help do runc: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Imagem 2" descr=""/>
          <p:cNvPicPr/>
          <p:nvPr/>
        </p:nvPicPr>
        <p:blipFill>
          <a:blip r:embed="rId1"/>
          <a:stretch/>
        </p:blipFill>
        <p:spPr>
          <a:xfrm>
            <a:off x="1609920" y="2424240"/>
            <a:ext cx="8752680" cy="38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73296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latin typeface="Arial"/>
                <a:ea typeface="Arial"/>
              </a:rPr>
              <a:t>CNCF – Cloud Native Computing Foundation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Padrões para aplicações cloud native.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1"/>
              </a:rPr>
              <a:t>https://www.cncf.io/</a:t>
            </a: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42040" y="2559960"/>
            <a:ext cx="10785960" cy="11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CNCF é fundação dedicada a fazer cloud native computing universal e sustentável. Cloud native computing usa um conjunto de software oper source para deployar aplicações como micro serviços em containers e dinamicamente orquestrando esses containers para otimizar a utilização de recursos. As tecnologias Cloud native permitem que desenvolvedores construam aplicações melhores e mais eficazes.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855360" y="431244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Base para aplicações cloud native: micro serviços, containers, orquestração e monitoriamento.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868680" y="487260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Principais projetos: Kubernetes, Containderd, Prometheus,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72288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latin typeface="Arial"/>
                <a:ea typeface="Arial"/>
              </a:rPr>
              <a:t>CNCF – Cloud Native Computing Foundation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Padrões para aplicações cloud native.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1"/>
              </a:rPr>
              <a:t>https://www.cncf.io/</a:t>
            </a: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31960" y="226188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Padrão Cloud native de execução e orquestração de containers: kubernetes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2"/>
          <a:stretch/>
        </p:blipFill>
        <p:spPr>
          <a:xfrm>
            <a:off x="3162960" y="3904920"/>
            <a:ext cx="5447520" cy="129456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835560" y="2871360"/>
            <a:ext cx="1078596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Kubernetes usa uma interface conhecida como Container Runtime Interface (CRI) para a execução de containers, ou seja, qualquer fornecedor de container que implemente essa interface pode ser gerenciado pelo kubernetes.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72288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latin typeface="Arial"/>
                <a:ea typeface="Arial"/>
              </a:rPr>
              <a:t>CNCF – Cloud Native Computing Foundation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Padrões para aplicações cloud native.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1"/>
              </a:rPr>
              <a:t>https://www.cncf.io/</a:t>
            </a: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831960" y="226188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CRI-O (</a:t>
            </a:r>
            <a:r>
              <a:rPr b="1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2"/>
              </a:rPr>
              <a:t>https://cri-o.io/</a:t>
            </a: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835560" y="2782080"/>
            <a:ext cx="1078596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CRI-O é uma implementação do container runtime inteface (CRI) do kubernetes, que usa runtime compatível como padrão OCI, ou seja, RUNC. Ele é uma alternativa ao uso do Docker, mais leve para ser usado como runtime no kubernetes. CRI-O pode  fazer pull de imagem de qualquer container registry.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Imagem 1" descr=""/>
          <p:cNvPicPr/>
          <p:nvPr/>
        </p:nvPicPr>
        <p:blipFill>
          <a:blip r:embed="rId3"/>
          <a:stretch/>
        </p:blipFill>
        <p:spPr>
          <a:xfrm>
            <a:off x="3500280" y="3754440"/>
            <a:ext cx="5190480" cy="2390040"/>
          </a:xfrm>
          <a:prstGeom prst="rect">
            <a:avLst/>
          </a:prstGeom>
          <a:ln>
            <a:noFill/>
          </a:ln>
        </p:spPr>
      </p:pic>
      <p:sp>
        <p:nvSpPr>
          <p:cNvPr id="155" name="CustomShape 6"/>
          <p:cNvSpPr/>
          <p:nvPr/>
        </p:nvSpPr>
        <p:spPr>
          <a:xfrm>
            <a:off x="808920" y="6154560"/>
            <a:ext cx="1078596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O projeto segue o desenvolvimento do kubernetes e tem como principais contribuidores a Red Hat, IBM e Intel, Suse.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722880" y="751680"/>
            <a:ext cx="11113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latin typeface="Arial"/>
                <a:ea typeface="Arial"/>
              </a:rPr>
              <a:t>CNCF – Cloud Native Computing Foundation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32960" y="1412640"/>
            <a:ext cx="6939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Padrões para aplicações cloud native.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1"/>
              </a:rPr>
              <a:t>https://www.cncf.io/</a:t>
            </a: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831960" y="226188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Containerd (</a:t>
            </a:r>
            <a:r>
              <a:rPr b="1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2"/>
              </a:rPr>
              <a:t>https://containerd.io/</a:t>
            </a: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835560" y="2782080"/>
            <a:ext cx="1078596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Um padrão de mercado para runtime de container com enfase na simplicidade, robustez e portabilidade. containerd é disponibilizado como um deamon. Ele controla o ciclo de vida inteiro de um container (pull, run, delete).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1" name="Imagem 3" descr=""/>
          <p:cNvPicPr/>
          <p:nvPr/>
        </p:nvPicPr>
        <p:blipFill>
          <a:blip r:embed="rId3"/>
          <a:stretch/>
        </p:blipFill>
        <p:spPr>
          <a:xfrm>
            <a:off x="3114720" y="3811680"/>
            <a:ext cx="5961960" cy="24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Imagem 1" descr=""/>
          <p:cNvPicPr/>
          <p:nvPr/>
        </p:nvPicPr>
        <p:blipFill>
          <a:blip r:embed="rId1"/>
          <a:stretch/>
        </p:blipFill>
        <p:spPr>
          <a:xfrm>
            <a:off x="1881360" y="817560"/>
            <a:ext cx="8429040" cy="579996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831960" y="343440"/>
            <a:ext cx="107859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Containerd (</a:t>
            </a:r>
            <a:r>
              <a:rPr b="1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2"/>
              </a:rPr>
              <a:t>https://containerd.io/</a:t>
            </a: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) – detalhe dos compomentes do produto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415320" y="2931480"/>
            <a:ext cx="5608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7f2ff7"/>
                </a:solidFill>
                <a:latin typeface="Arial"/>
                <a:ea typeface="DejaVu Sans"/>
              </a:rPr>
              <a:t>Projetos Open Source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835560" y="943200"/>
            <a:ext cx="10785960" cy="46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1"/>
              </a:rPr>
              <a:t>https://mobyproject.org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Base de projetos open source ligados a containers e berço do desenvolvimento do Docker, Containerd e RUNC.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2"/>
              </a:rPr>
              <a:t>https://github.com/opencontainers/runc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RUNC é uma ferramenta para execução de containers de acordo com as especificações e padrões do OCI.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3"/>
              </a:rPr>
              <a:t>https://github.com/containerd/containerd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Containerd é um padrão de mercado para execução de containers, com ênfase em simplicidade, robustez e portabilidade.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4"/>
              </a:rPr>
              <a:t>https://github.com/kubernetes-sigs/cri-o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Implementação do Kubernetes CRI baseado nos padrões e especificações do OCI.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"/>
          <p:cNvSpPr/>
          <p:nvPr/>
        </p:nvSpPr>
        <p:spPr>
          <a:xfrm>
            <a:off x="657036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801360" y="2116800"/>
            <a:ext cx="505512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7f2ff7"/>
                </a:solidFill>
                <a:latin typeface="Arial"/>
                <a:ea typeface="DejaVu Sans"/>
              </a:rPr>
              <a:t>AGENDA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820560" y="2331360"/>
            <a:ext cx="4221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Padrões e Especificações adotados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6499440" y="2475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6820560" y="4446360"/>
            <a:ext cx="4648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Exemplo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6499440" y="45874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7"/>
          <p:cNvSpPr/>
          <p:nvPr/>
        </p:nvSpPr>
        <p:spPr>
          <a:xfrm>
            <a:off x="6820560" y="5388480"/>
            <a:ext cx="3338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Q&amp;A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6499440" y="551772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6820560" y="1262160"/>
            <a:ext cx="4221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Containers através do tempo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6499440" y="14058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6503040" y="34876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6804000" y="3356280"/>
            <a:ext cx="4648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Projetos Open-source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835560" y="943200"/>
            <a:ext cx="10785960" cy="54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1"/>
              </a:rPr>
              <a:t>https://github.com/kubernetes/kubernetes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Gerenciador de execução de containers, padrão de mercado.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2"/>
              </a:rPr>
              <a:t>https://github.com/rootless-containers/rootlesskit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"fake-root" utilitário, desenvolvido principalmente para executar Docker e Kubernetes sob um usuário sem privilégios.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3"/>
              </a:rPr>
              <a:t>https://github.com/genuinetools/img/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Aplicação independente, deamon-less, desenvolvido e baseado nos padrões OCI, para construir images a partir de Dockerfiles e executar containers sem a necessidade de usuário com privilégios.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4"/>
              </a:rPr>
              <a:t>https://github.com/containers/libpod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Libpos é uma biblioteca usada para criar containers para pods (kubernetes), baseado nos padões OCI.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5"/>
              </a:rPr>
              <a:t>https://github.com/containers/skopeo/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Skopeo trabalha com registries locais e remotos, obtendo informações e conteúdo de imagens.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63360" y="2931480"/>
            <a:ext cx="26751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7f2ff7"/>
                </a:solidFill>
                <a:latin typeface="Arial"/>
                <a:ea typeface="DejaVu Sans"/>
              </a:rPr>
              <a:t>EXEMPLO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Imagem 2" descr=""/>
          <p:cNvPicPr/>
          <p:nvPr/>
        </p:nvPicPr>
        <p:blipFill>
          <a:blip r:embed="rId1"/>
          <a:stretch/>
        </p:blipFill>
        <p:spPr>
          <a:xfrm>
            <a:off x="1519200" y="871560"/>
            <a:ext cx="9152640" cy="51141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480960" y="6005520"/>
            <a:ext cx="44780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(a)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Desenvolvedor cria imagem contendo a aplicação desenvolvida usando Docker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26360" y="2321640"/>
            <a:ext cx="232776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(b)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Em seguida, faz o push da imagem para o registry remoto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8435520" y="979560"/>
            <a:ext cx="359388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(c)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No servidor (sem Docker) usa-se skopeo para o pull da imagem; </a:t>
            </a: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(d)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oci-image-tool para construir o container bundle; </a:t>
            </a: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(e)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o runc é usado para a execução do container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1623960" y="1542960"/>
            <a:ext cx="889092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(a)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Desenvolvedor cria imagem contendo a aplicação desenvolvida usando Docker: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escrever um Dockerfile para o build;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executar o comando de build: docker build -t &lt;nome:tag&gt; 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Imagem 1" descr=""/>
          <p:cNvPicPr/>
          <p:nvPr/>
        </p:nvPicPr>
        <p:blipFill>
          <a:blip r:embed="rId1"/>
          <a:stretch/>
        </p:blipFill>
        <p:spPr>
          <a:xfrm>
            <a:off x="376200" y="3537360"/>
            <a:ext cx="3428280" cy="29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1623960" y="3411360"/>
            <a:ext cx="889092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(b)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Em seguida, faz o push da imagem para o registry remoto: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criar tag para o push: docker tag nome:tag url.registry:5000/&lt;nome:tag&gt;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fazer o push: docker push url.registry:5000/&lt;nome:tag&gt;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3" name="Imagem 1" descr=""/>
          <p:cNvPicPr/>
          <p:nvPr/>
        </p:nvPicPr>
        <p:blipFill>
          <a:blip r:embed="rId1"/>
          <a:stretch/>
        </p:blipFill>
        <p:spPr>
          <a:xfrm>
            <a:off x="768600" y="758160"/>
            <a:ext cx="3656880" cy="221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202680" y="717840"/>
            <a:ext cx="8890920" cy="7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(c)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No servidor (sem Docker) usa-se skopeo para o pull da imagem: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skopeo copy docker://url.registry:5000/&lt;nome:tag&gt; oci:&lt;nome:tag&gt;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76040" y="3106800"/>
            <a:ext cx="8890920" cy="7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(d) 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oci-image-tool para construir o container bundle: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oci-image-tool create --ref name=&lt;tag&gt; &lt;nome&gt; &lt;nome&gt;-bundle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209160" y="5306400"/>
            <a:ext cx="8890920" cy="7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(e)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o runc é usado para a execução do container: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runc run -d -b &lt;nome&gt;-bundle/ &lt;nome&gt;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8" name="Imagem 1" descr=""/>
          <p:cNvPicPr/>
          <p:nvPr/>
        </p:nvPicPr>
        <p:blipFill>
          <a:blip r:embed="rId1"/>
          <a:stretch/>
        </p:blipFill>
        <p:spPr>
          <a:xfrm>
            <a:off x="7072920" y="1576080"/>
            <a:ext cx="4923720" cy="459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202680" y="1016280"/>
            <a:ext cx="10752840" cy="56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No workstation do desenvolvedor (Windows 10 pro):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1"/>
              </a:rPr>
              <a:t>https://docs.docker.com/install/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No servidor aonde a aplicação será executada (Linux CentOS 7):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Implementação de referência da OCI para formato imagens e containers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2"/>
              </a:rPr>
              <a:t>https://github.com/opencontainers/image-tools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Implementação de referência da OCI para execução de containers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3"/>
              </a:rPr>
              <a:t>https://github.com/opencontainers/runc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Utilitário para execução de várias operações com containers, imagens e registries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 u="sng">
                <a:solidFill>
                  <a:srgbClr val="7f76f7"/>
                </a:solidFill>
                <a:uFillTx/>
                <a:latin typeface="Arial"/>
                <a:ea typeface="Arial"/>
                <a:hlinkClick r:id="rId4"/>
              </a:rPr>
              <a:t>https://github.com/containers/skopeo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Obs.: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skopeo é um projeto aonde a Red Hat tem trabalhado bastante. É uma ferramenta muito útil para cópia de imagens entre diferentes registries. Um outro projeto aonde a Red Hat investe e que vale a atenção é o podman ("Pod Manager", https://podman.io/), cuja a proposta e a  execução do "pod“, fora do kubernetes.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21680" y="35244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Setup do workstation e do Servidor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224320" y="2931480"/>
            <a:ext cx="1394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7f2ff7"/>
                </a:solidFill>
                <a:latin typeface="Arial"/>
                <a:ea typeface="DejaVu Sans"/>
              </a:rPr>
              <a:t>Q&amp;A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2649960" y="2911680"/>
            <a:ext cx="6711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7f2ff7"/>
                </a:solidFill>
                <a:latin typeface="Arial"/>
                <a:ea typeface="DejaVu Sans"/>
              </a:rPr>
              <a:t>Containers através do tempo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1"/>
          <p:cNvSpPr/>
          <p:nvPr/>
        </p:nvSpPr>
        <p:spPr>
          <a:xfrm>
            <a:off x="1680480" y="727560"/>
            <a:ext cx="360" cy="567324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2119680" y="1804680"/>
            <a:ext cx="4857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Jails</a:t>
            </a: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 (</a:t>
            </a: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BSD</a:t>
            </a: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Unix) – melhorias no chroot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609560" y="193824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2119680" y="2527920"/>
            <a:ext cx="891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Namespaces (Linux) – isolamento de processos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1609560" y="262944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119680" y="3211200"/>
            <a:ext cx="6030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Zones (Solaris Unix) – conceito de snapshots (imagens)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2089800" y="3886200"/>
            <a:ext cx="878292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Parallels (OpenVZ Linux) – virtualização no nível do S.O.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9"/>
          <p:cNvSpPr/>
          <p:nvPr/>
        </p:nvSpPr>
        <p:spPr>
          <a:xfrm>
            <a:off x="1609560" y="401256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2070000" y="4590000"/>
            <a:ext cx="765972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Cgroups (Linux) – isolamento de recursos (cpu, memoria, disco, etc.)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11"/>
          <p:cNvSpPr/>
          <p:nvPr/>
        </p:nvSpPr>
        <p:spPr>
          <a:xfrm>
            <a:off x="1609560" y="47332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2089800" y="5252400"/>
            <a:ext cx="8186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Workload partition (Linux) – virtualização no nível do S.O.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1609560" y="539532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2139480" y="1123200"/>
            <a:ext cx="3338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chroot (BSD Unix)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15"/>
          <p:cNvSpPr/>
          <p:nvPr/>
        </p:nvSpPr>
        <p:spPr>
          <a:xfrm>
            <a:off x="1609560" y="12466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698760" y="113652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1982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CustomShape 18"/>
          <p:cNvSpPr/>
          <p:nvPr/>
        </p:nvSpPr>
        <p:spPr>
          <a:xfrm>
            <a:off x="698760" y="176580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2000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19"/>
          <p:cNvSpPr/>
          <p:nvPr/>
        </p:nvSpPr>
        <p:spPr>
          <a:xfrm>
            <a:off x="698760" y="248580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2002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20"/>
          <p:cNvSpPr/>
          <p:nvPr/>
        </p:nvSpPr>
        <p:spPr>
          <a:xfrm>
            <a:off x="702000" y="317484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2004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21"/>
          <p:cNvSpPr/>
          <p:nvPr/>
        </p:nvSpPr>
        <p:spPr>
          <a:xfrm>
            <a:off x="691920" y="384084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2005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22"/>
          <p:cNvSpPr/>
          <p:nvPr/>
        </p:nvSpPr>
        <p:spPr>
          <a:xfrm>
            <a:off x="678600" y="456660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2006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CustomShape 23"/>
          <p:cNvSpPr/>
          <p:nvPr/>
        </p:nvSpPr>
        <p:spPr>
          <a:xfrm>
            <a:off x="691920" y="5242320"/>
            <a:ext cx="968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2007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CustomShape 24"/>
          <p:cNvSpPr/>
          <p:nvPr/>
        </p:nvSpPr>
        <p:spPr>
          <a:xfrm>
            <a:off x="1612800" y="599508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675360" y="5851800"/>
            <a:ext cx="968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2008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26"/>
          <p:cNvSpPr/>
          <p:nvPr/>
        </p:nvSpPr>
        <p:spPr>
          <a:xfrm>
            <a:off x="2109600" y="5883840"/>
            <a:ext cx="8882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LXC (Linux) – Linux container features (cgroups, namespace) num único produto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>
            <a:off x="168048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698760" y="317376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2013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089800" y="319500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Docker (Linux) – simples ferramenta de usuário para construir containers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168048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698760" y="317376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2014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2089800" y="319500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Google lança Kubernetes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 1"/>
          <p:cNvSpPr/>
          <p:nvPr/>
        </p:nvSpPr>
        <p:spPr>
          <a:xfrm>
            <a:off x="168048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698760" y="317376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2015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089800" y="1524960"/>
            <a:ext cx="920052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A Cloud Native Computing Foundation (CNCF) foi criada para promover containers. Kubernetes se tornou um gerenciador de containers open source,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doado pela Google e que serviu como base tecnologica para fundação. Os membros fundadores do CNCF são: Google, CoreOS, Mesosphere, Red Hat, Twitter, Huawei, Intel, Cisco, IBM, Docker, Univa, e VMware.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2103120" y="4162320"/>
            <a:ext cx="92005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Docker inicia uma parceria com o CoreOS para a criação do OCI (Open Container Initiative) uma estrutura de governança aberta para o desenvolvimento de padrões de mercado para containers (formato e runtime).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 1"/>
          <p:cNvSpPr/>
          <p:nvPr/>
        </p:nvSpPr>
        <p:spPr>
          <a:xfrm>
            <a:off x="1680480" y="727560"/>
            <a:ext cx="360" cy="5387760"/>
          </a:xfrm>
          <a:prstGeom prst="line">
            <a:avLst/>
          </a:prstGeom>
          <a:ln w="19080">
            <a:solidFill>
              <a:srgbClr val="7f2ff7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1609560" y="3321000"/>
            <a:ext cx="141120" cy="141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698760" y="3173760"/>
            <a:ext cx="888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7f2ff7"/>
                </a:solidFill>
                <a:latin typeface="Arial"/>
                <a:ea typeface="DejaVu Sans"/>
              </a:rPr>
              <a:t>2016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2089800" y="101808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Docker 1.11 é lançado (divisão e modularização da engine!)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2112840" y="4848120"/>
            <a:ext cx="9200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Docker passa a usar os padrões do OCI (runc)  e CNCF (containerd).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2106360" y="5407920"/>
            <a:ext cx="9200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2ff7"/>
                </a:solidFill>
                <a:latin typeface="Arial"/>
                <a:ea typeface="DejaVu Sans"/>
              </a:rPr>
              <a:t>Runc e Containerd são partes de productos como Apache Mesos, CoreOS Rocket, Kubernetes, AWS e CloudFoundry.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4" name="Imagem 13" descr=""/>
          <p:cNvPicPr/>
          <p:nvPr/>
        </p:nvPicPr>
        <p:blipFill>
          <a:blip r:embed="rId1"/>
          <a:stretch/>
        </p:blipFill>
        <p:spPr>
          <a:xfrm>
            <a:off x="2224800" y="1550880"/>
            <a:ext cx="3171240" cy="3199680"/>
          </a:xfrm>
          <a:prstGeom prst="rect">
            <a:avLst/>
          </a:prstGeom>
          <a:ln>
            <a:noFill/>
          </a:ln>
        </p:spPr>
      </p:pic>
      <p:sp>
        <p:nvSpPr>
          <p:cNvPr id="115" name="CustomShape 8"/>
          <p:cNvSpPr/>
          <p:nvPr/>
        </p:nvSpPr>
        <p:spPr>
          <a:xfrm>
            <a:off x="5414040" y="1566000"/>
            <a:ext cx="474984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a mesma UI e comandos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5407560" y="2265120"/>
            <a:ext cx="474984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usuário interage com o Docker engine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5410800" y="3123360"/>
            <a:ext cx="474984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docker engine se comunica com o containerd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5384160" y="3772440"/>
            <a:ext cx="47498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200"/>
              </a:lnSpc>
              <a:spcAft>
                <a:spcPts val="1800"/>
              </a:spcAf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Arial"/>
              </a:rPr>
              <a:t>containerd aciona o RUNC para a execução dos containers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043720" y="2931480"/>
            <a:ext cx="8123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7f2ff7"/>
                </a:solidFill>
                <a:latin typeface="Arial"/>
                <a:ea typeface="DejaVu Sans"/>
              </a:rPr>
              <a:t>Padrões e Especificações adotados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0" y="-1440"/>
            <a:ext cx="12191400" cy="45000"/>
          </a:xfrm>
          <a:prstGeom prst="rect">
            <a:avLst/>
          </a:prstGeom>
          <a:gradFill rotWithShape="0">
            <a:gsLst>
              <a:gs pos="47000">
                <a:srgbClr val="7f2ff7"/>
              </a:gs>
              <a:gs pos="80000">
                <a:srgbClr val="00ffc5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f2ff7"/>
      </a:accent1>
      <a:accent2>
        <a:srgbClr val="00ffc5"/>
      </a:accent2>
      <a:accent3>
        <a:srgbClr val="ff4286"/>
      </a:accent3>
      <a:accent4>
        <a:srgbClr val="919191"/>
      </a:accent4>
      <a:accent5>
        <a:srgbClr val="d0ff00"/>
      </a:accent5>
      <a:accent6>
        <a:srgbClr val="73d9db"/>
      </a:accent6>
      <a:hlink>
        <a:srgbClr val="7f76f7"/>
      </a:hlink>
      <a:folHlink>
        <a:srgbClr val="6e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f2ff7"/>
      </a:accent1>
      <a:accent2>
        <a:srgbClr val="00ffc5"/>
      </a:accent2>
      <a:accent3>
        <a:srgbClr val="ff4286"/>
      </a:accent3>
      <a:accent4>
        <a:srgbClr val="919191"/>
      </a:accent4>
      <a:accent5>
        <a:srgbClr val="d0ff00"/>
      </a:accent5>
      <a:accent6>
        <a:srgbClr val="73d9db"/>
      </a:accent6>
      <a:hlink>
        <a:srgbClr val="7f76f7"/>
      </a:hlink>
      <a:folHlink>
        <a:srgbClr val="6e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</TotalTime>
  <Application>LibreOffice/6.0.7.3$Linux_X86_64 LibreOffice_project/00m0$Build-3</Application>
  <Words>1554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2016-12-05T20:52:19Z</dcterms:created>
  <dc:creator>Diego Bassinello</dc:creator>
  <dc:description/>
  <dc:language>en-US</dc:language>
  <cp:lastModifiedBy/>
  <dcterms:modified xsi:type="dcterms:W3CDTF">2019-02-14T23:12:57Z</dcterms:modified>
  <cp:revision>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