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64" r:id="rId3"/>
    <p:sldId id="291" r:id="rId4"/>
    <p:sldId id="283" r:id="rId5"/>
    <p:sldId id="284" r:id="rId6"/>
    <p:sldId id="285" r:id="rId7"/>
    <p:sldId id="286" r:id="rId8"/>
    <p:sldId id="288" r:id="rId9"/>
    <p:sldId id="292" r:id="rId10"/>
    <p:sldId id="289" r:id="rId11"/>
    <p:sldId id="290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4" r:id="rId22"/>
    <p:sldId id="302" r:id="rId23"/>
    <p:sldId id="305" r:id="rId24"/>
    <p:sldId id="306" r:id="rId25"/>
    <p:sldId id="307" r:id="rId26"/>
    <p:sldId id="313" r:id="rId27"/>
    <p:sldId id="308" r:id="rId28"/>
    <p:sldId id="309" r:id="rId29"/>
    <p:sldId id="310" r:id="rId30"/>
    <p:sldId id="311" r:id="rId31"/>
    <p:sldId id="312" r:id="rId32"/>
    <p:sldId id="30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7363"/>
  </p:normalViewPr>
  <p:slideViewPr>
    <p:cSldViewPr snapToGrid="0" snapToObjects="1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3100-37A2-43C1-B204-91E9F03CD23E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2F86B-89D2-44B2-94F6-FB4D55ABEE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64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52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39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88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98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35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6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3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6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102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59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23/01/2019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23/01/2019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23/01/2019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23/01/2019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23/01/2019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23/01/2019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2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4F22-C81E-974D-A21A-EE8683DA7787}" type="datetimeFigureOut"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3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pencontainers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i-o.io/" TargetMode="External"/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d.io/" TargetMode="External"/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ntainerd.i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obyproject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ubernetes-sigs/cri-o" TargetMode="External"/><Relationship Id="rId5" Type="http://schemas.openxmlformats.org/officeDocument/2006/relationships/hyperlink" Target="https://github.com/containerd/containerd" TargetMode="External"/><Relationship Id="rId4" Type="http://schemas.openxmlformats.org/officeDocument/2006/relationships/hyperlink" Target="https://github.com/opencontainers/run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" TargetMode="External"/><Relationship Id="rId7" Type="http://schemas.openxmlformats.org/officeDocument/2006/relationships/hyperlink" Target="https://github.com/containers/skope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ontainers/libpod" TargetMode="External"/><Relationship Id="rId5" Type="http://schemas.openxmlformats.org/officeDocument/2006/relationships/hyperlink" Target="https://github.com/genuinetools/img/" TargetMode="External"/><Relationship Id="rId4" Type="http://schemas.openxmlformats.org/officeDocument/2006/relationships/hyperlink" Target="https://github.com/rootless-containers/rootlesski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containers/skope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pencontainers/runc" TargetMode="External"/><Relationship Id="rId5" Type="http://schemas.openxmlformats.org/officeDocument/2006/relationships/hyperlink" Target="https://github.com/opencontainers/image-tools" TargetMode="External"/><Relationship Id="rId4" Type="http://schemas.openxmlformats.org/officeDocument/2006/relationships/hyperlink" Target="https://docs.docker.com/install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2FF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1870587"/>
            <a:ext cx="0" cy="31168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" y="6812281"/>
            <a:ext cx="12191999" cy="45719"/>
          </a:xfrm>
          <a:prstGeom prst="rect">
            <a:avLst/>
          </a:prstGeom>
          <a:gradFill>
            <a:gsLst>
              <a:gs pos="51000">
                <a:srgbClr val="7F2FF7"/>
              </a:gs>
              <a:gs pos="10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0440" y="1841378"/>
            <a:ext cx="5367122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3820"/>
              </a:lnSpc>
            </a:pPr>
            <a:r>
              <a:rPr lang="en-US" sz="3600" b="1" dirty="0" err="1">
                <a:solidFill>
                  <a:prstClr val="white"/>
                </a:solidFill>
                <a:latin typeface="Arial"/>
              </a:rPr>
              <a:t>Padrões</a:t>
            </a:r>
            <a:r>
              <a:rPr lang="en-US" sz="3600" b="1" dirty="0">
                <a:solidFill>
                  <a:prstClr val="white"/>
                </a:solidFill>
                <a:latin typeface="Arial"/>
              </a:rPr>
              <a:t>, </a:t>
            </a:r>
            <a:r>
              <a:rPr lang="en-US" sz="3600" b="1" dirty="0" err="1">
                <a:solidFill>
                  <a:prstClr val="white"/>
                </a:solidFill>
                <a:latin typeface="Arial"/>
              </a:rPr>
              <a:t>Especificações</a:t>
            </a:r>
            <a:r>
              <a:rPr lang="en-US" sz="3600" b="1" dirty="0">
                <a:solidFill>
                  <a:prstClr val="white"/>
                </a:solidFill>
                <a:latin typeface="Arial"/>
              </a:rPr>
              <a:t>, Runtimes: </a:t>
            </a:r>
            <a:r>
              <a:rPr lang="en-US" sz="3600" b="1" dirty="0" err="1">
                <a:solidFill>
                  <a:prstClr val="white"/>
                </a:solidFill>
                <a:latin typeface="Arial"/>
              </a:rPr>
              <a:t>construíndo</a:t>
            </a:r>
            <a:r>
              <a:rPr lang="en-US" sz="3600" b="1" dirty="0">
                <a:solidFill>
                  <a:prstClr val="white"/>
                </a:solidFill>
                <a:latin typeface="Arial"/>
              </a:rPr>
              <a:t> containers </a:t>
            </a:r>
            <a:r>
              <a:rPr lang="en-US" sz="3600" b="1" dirty="0" err="1">
                <a:solidFill>
                  <a:prstClr val="white"/>
                </a:solidFill>
                <a:latin typeface="Arial"/>
              </a:rPr>
              <a:t>melhores</a:t>
            </a:r>
            <a:endParaRPr lang="en-US" sz="3600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5758" y="4341082"/>
            <a:ext cx="329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 err="1">
                <a:solidFill>
                  <a:schemeClr val="bg1"/>
                </a:solidFill>
                <a:latin typeface="Arial"/>
              </a:rPr>
              <a:t>por</a:t>
            </a:r>
            <a:r>
              <a:rPr lang="en-US" sz="2000" i="1" dirty="0">
                <a:solidFill>
                  <a:schemeClr val="bg1"/>
                </a:solidFill>
                <a:latin typeface="Arial"/>
              </a:rPr>
              <a:t> Carlos Fernandes - 2019</a:t>
            </a: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2AF9E442-EA47-4DB2-ADA2-9591EA825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07" y="2413593"/>
            <a:ext cx="2978251" cy="20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2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2843" y="751686"/>
            <a:ext cx="111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OCI – Open Container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Initiative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2843" y="1412590"/>
            <a:ext cx="694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Padrões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para o Runtime e </a:t>
            </a:r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Formato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de Imagens e Containers. 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  <a:hlinkClick r:id="rId2"/>
              </a:rPr>
              <a:t>https://www.opencontainers.org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sz="2000" b="1" i="1" dirty="0">
              <a:solidFill>
                <a:srgbClr val="7F2FF7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 Placeholder 26"/>
          <p:cNvSpPr txBox="1">
            <a:spLocks/>
          </p:cNvSpPr>
          <p:nvPr/>
        </p:nvSpPr>
        <p:spPr>
          <a:xfrm>
            <a:off x="6079958" y="2241968"/>
            <a:ext cx="4750656" cy="111056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RUNC: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implementação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referência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do OCI para a executing container a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partir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um filesystem bundle e do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arquivode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configuração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padrão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OCI.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A8072A-5007-4D37-BA3F-3E37C8346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26" y="2425584"/>
            <a:ext cx="3171825" cy="3200400"/>
          </a:xfrm>
          <a:prstGeom prst="rect">
            <a:avLst/>
          </a:prstGeom>
        </p:spPr>
      </p:pic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893B4BBF-C7BE-4EC0-BD58-E3A58717295C}"/>
              </a:ext>
            </a:extLst>
          </p:cNvPr>
          <p:cNvSpPr txBox="1">
            <a:spLocks/>
          </p:cNvSpPr>
          <p:nvPr/>
        </p:nvSpPr>
        <p:spPr>
          <a:xfrm>
            <a:off x="6093212" y="4034327"/>
            <a:ext cx="4750656" cy="139268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RUNC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necessita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duas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partes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importantes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informação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para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criar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um container: um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arquivo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configuração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execução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OCI (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config.json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 e um root filesystem (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bundle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contendo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o filesystem para o container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321EBD9-C067-4998-9B3C-270EC381D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81" y="323667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7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2843" y="751686"/>
            <a:ext cx="111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Usando o OCI-RUNC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 Placeholder 26"/>
          <p:cNvSpPr txBox="1">
            <a:spLocks/>
          </p:cNvSpPr>
          <p:nvPr/>
        </p:nvSpPr>
        <p:spPr>
          <a:xfrm>
            <a:off x="434546" y="1834464"/>
            <a:ext cx="4750656" cy="111056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Para usar o RUNC, você deve ter o container no formato OCI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bundle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 Você pode usar Docker para exportar um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rootfs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filesystem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a partir de um Docker container existente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321EBD9-C067-4998-9B3C-270EC381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81" y="323667"/>
            <a:ext cx="974722" cy="66464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7DA7EEE-1562-44BB-B7D1-D30BC0C30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02" y="1695859"/>
            <a:ext cx="6772275" cy="3943350"/>
          </a:xfrm>
          <a:prstGeom prst="rect">
            <a:avLst/>
          </a:prstGeom>
        </p:spPr>
      </p:pic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58BE9186-3178-4665-8939-5D7C01D96DB0}"/>
              </a:ext>
            </a:extLst>
          </p:cNvPr>
          <p:cNvSpPr txBox="1">
            <a:spLocks/>
          </p:cNvSpPr>
          <p:nvPr/>
        </p:nvSpPr>
        <p:spPr>
          <a:xfrm>
            <a:off x="437860" y="3338586"/>
            <a:ext cx="4750656" cy="139268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Uma vez que o OCI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bundle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é construído e arquivo de configuração OCI (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config.json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 é gerado, você pode executar o container através do comando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para criar, inicializar e deletar o container após o seu uso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910CBC70-5CC9-4FED-9E06-9C9E5FC61DDC}"/>
              </a:ext>
            </a:extLst>
          </p:cNvPr>
          <p:cNvSpPr txBox="1">
            <a:spLocks/>
          </p:cNvSpPr>
          <p:nvPr/>
        </p:nvSpPr>
        <p:spPr>
          <a:xfrm>
            <a:off x="417982" y="5316470"/>
            <a:ext cx="4750656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(https://github.com/opencontainers/runc)</a:t>
            </a:r>
          </a:p>
        </p:txBody>
      </p:sp>
    </p:spTree>
    <p:extLst>
      <p:ext uri="{BB962C8B-B14F-4D97-AF65-F5344CB8AC3E}">
        <p14:creationId xmlns:p14="http://schemas.microsoft.com/office/powerpoint/2010/main" val="276746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2843" y="751686"/>
            <a:ext cx="111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Usando o OCI-RUNC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 Placeholder 26"/>
          <p:cNvSpPr txBox="1">
            <a:spLocks/>
          </p:cNvSpPr>
          <p:nvPr/>
        </p:nvSpPr>
        <p:spPr>
          <a:xfrm>
            <a:off x="832107" y="1834464"/>
            <a:ext cx="8828724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Abaixo, fragmento da declaração que acompanha o comando help do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runc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321EBD9-C067-4998-9B3C-270EC381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81" y="323667"/>
            <a:ext cx="974722" cy="66464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4633E4-9B19-4CE3-B4D0-7B4E8C4D9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933" y="2424333"/>
            <a:ext cx="87534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2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2843" y="751686"/>
            <a:ext cx="111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CNCF – Cloud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Native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Computing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Foundation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2843" y="1412590"/>
            <a:ext cx="694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Padrões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para </a:t>
            </a:r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aplicações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cloud native.</a:t>
            </a:r>
          </a:p>
          <a:p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  <a:hlinkClick r:id="rId2"/>
              </a:rPr>
              <a:t>https://www.cncf.io/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sz="2000" b="1" i="1" dirty="0">
              <a:solidFill>
                <a:srgbClr val="7F2FF7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 Placeholder 26"/>
          <p:cNvSpPr txBox="1">
            <a:spLocks/>
          </p:cNvSpPr>
          <p:nvPr/>
        </p:nvSpPr>
        <p:spPr>
          <a:xfrm>
            <a:off x="842049" y="2560019"/>
            <a:ext cx="10786734" cy="111056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CNCF é fundação dedicada a fazer cloud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native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computing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universal e sustentável. Cloud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native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computing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usa um conjunto de software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oper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source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para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deployar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aplicações como micro serviços em containers e dinamicamente orquestrando esses containers para otimizar a utilização de recursos. As tecnologias Cloud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native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permitem que desenvolvedores construam aplicações melhores e mais eficazes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321EBD9-C067-4998-9B3C-270EC381D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81" y="323667"/>
            <a:ext cx="974722" cy="664644"/>
          </a:xfrm>
          <a:prstGeom prst="rect">
            <a:avLst/>
          </a:prstGeom>
        </p:spPr>
      </p:pic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0FEF526A-0B9E-4D06-9F82-E28FDAAAFC8F}"/>
              </a:ext>
            </a:extLst>
          </p:cNvPr>
          <p:cNvSpPr txBox="1">
            <a:spLocks/>
          </p:cNvSpPr>
          <p:nvPr/>
        </p:nvSpPr>
        <p:spPr>
          <a:xfrm>
            <a:off x="855303" y="4312619"/>
            <a:ext cx="10786734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Base para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aplicações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cloud native: micro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serviços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containers,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orquestração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monitoriamento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6FF84D8A-3C57-4396-A42A-6527770CF9B0}"/>
              </a:ext>
            </a:extLst>
          </p:cNvPr>
          <p:cNvSpPr txBox="1">
            <a:spLocks/>
          </p:cNvSpPr>
          <p:nvPr/>
        </p:nvSpPr>
        <p:spPr>
          <a:xfrm>
            <a:off x="868556" y="4872523"/>
            <a:ext cx="10786734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Principais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projetos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 Kubernetes,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Containderd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Prometheus, </a:t>
            </a:r>
          </a:p>
        </p:txBody>
      </p:sp>
    </p:spTree>
    <p:extLst>
      <p:ext uri="{BB962C8B-B14F-4D97-AF65-F5344CB8AC3E}">
        <p14:creationId xmlns:p14="http://schemas.microsoft.com/office/powerpoint/2010/main" val="26718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2904" y="751686"/>
            <a:ext cx="111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CNCF – Cloud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Native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Computing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Foundation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2843" y="1412590"/>
            <a:ext cx="694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Padrões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para </a:t>
            </a:r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aplicações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cloud native.</a:t>
            </a:r>
          </a:p>
          <a:p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  <a:hlinkClick r:id="rId2"/>
              </a:rPr>
              <a:t>https://www.cncf.io/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sz="2000" b="1" i="1" dirty="0">
              <a:solidFill>
                <a:srgbClr val="7F2FF7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 Placeholder 26"/>
          <p:cNvSpPr txBox="1">
            <a:spLocks/>
          </p:cNvSpPr>
          <p:nvPr/>
        </p:nvSpPr>
        <p:spPr>
          <a:xfrm>
            <a:off x="832110" y="2261849"/>
            <a:ext cx="10786734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Padrão Cloud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native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execução e orquestração de containers: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321EBD9-C067-4998-9B3C-270EC381D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81" y="323667"/>
            <a:ext cx="974722" cy="664644"/>
          </a:xfrm>
          <a:prstGeom prst="rect">
            <a:avLst/>
          </a:prstGeom>
        </p:spPr>
      </p:pic>
      <p:pic>
        <p:nvPicPr>
          <p:cNvPr id="2050" name="Picture 2" descr="https://cl.ly/3I2p0D1V0T26/Image%202016-12-19%20at%2017.13.16.png">
            <a:extLst>
              <a:ext uri="{FF2B5EF4-FFF2-40B4-BE49-F238E27FC236}">
                <a16:creationId xmlns:a16="http://schemas.microsoft.com/office/drawing/2014/main" id="{4C861453-85CD-4DA9-B005-5C7EE280D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28" y="3904864"/>
            <a:ext cx="54483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86A5BB0D-47F4-4837-AEFC-C06C8F6A0C00}"/>
              </a:ext>
            </a:extLst>
          </p:cNvPr>
          <p:cNvSpPr txBox="1">
            <a:spLocks/>
          </p:cNvSpPr>
          <p:nvPr/>
        </p:nvSpPr>
        <p:spPr>
          <a:xfrm>
            <a:off x="835425" y="2871443"/>
            <a:ext cx="10786734" cy="8284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usa uma interface conhecida como Container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Runtime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Interface (CRI) para a execução de containers, ou seja, qualquer fornecedor de container que implemente essa interface pode ser gerenciado pelo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4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2904" y="751686"/>
            <a:ext cx="111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CNCF – Cloud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Native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Computing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Foundation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2843" y="1412590"/>
            <a:ext cx="694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Padrões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para </a:t>
            </a:r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aplicações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cloud native.</a:t>
            </a:r>
          </a:p>
          <a:p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  <a:hlinkClick r:id="rId2"/>
              </a:rPr>
              <a:t>https://www.cncf.io/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endParaRPr lang="en-US" sz="2000" b="1" i="1" dirty="0">
              <a:solidFill>
                <a:srgbClr val="7F2FF7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 Placeholder 26"/>
          <p:cNvSpPr txBox="1">
            <a:spLocks/>
          </p:cNvSpPr>
          <p:nvPr/>
        </p:nvSpPr>
        <p:spPr>
          <a:xfrm>
            <a:off x="832110" y="2261849"/>
            <a:ext cx="10786734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CRI-O (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https://cri-o.io/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321EBD9-C067-4998-9B3C-270EC381D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81" y="323667"/>
            <a:ext cx="974722" cy="664644"/>
          </a:xfrm>
          <a:prstGeom prst="rect">
            <a:avLst/>
          </a:prstGeom>
        </p:spPr>
      </p:pic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86A5BB0D-47F4-4837-AEFC-C06C8F6A0C00}"/>
              </a:ext>
            </a:extLst>
          </p:cNvPr>
          <p:cNvSpPr txBox="1">
            <a:spLocks/>
          </p:cNvSpPr>
          <p:nvPr/>
        </p:nvSpPr>
        <p:spPr>
          <a:xfrm>
            <a:off x="835425" y="2781992"/>
            <a:ext cx="10786734" cy="8284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CRI-O é uma implementação do container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runtime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inteface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(CRI) do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que usa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runtime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compatível como padrão OCI, ou seja, RUNC. Ele é uma alternativa ao uso do Docker, mais leve para ser usado como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runtime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no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 CRI-O pode  fazer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pull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imagem de qualquer container registry. 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8E55AC-B9AA-4D90-B187-86E92BE4A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7" y="3754522"/>
            <a:ext cx="5191125" cy="2390775"/>
          </a:xfrm>
          <a:prstGeom prst="rect">
            <a:avLst/>
          </a:prstGeom>
        </p:spPr>
      </p:pic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92FA83D7-699D-4474-9259-02BA16950DFB}"/>
              </a:ext>
            </a:extLst>
          </p:cNvPr>
          <p:cNvSpPr txBox="1">
            <a:spLocks/>
          </p:cNvSpPr>
          <p:nvPr/>
        </p:nvSpPr>
        <p:spPr>
          <a:xfrm>
            <a:off x="808923" y="6154664"/>
            <a:ext cx="10786734" cy="54630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 projeto segue o desenvolvimento do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e tem como principais contribuidores 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Hat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IBM e Intel,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Suse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2904" y="751686"/>
            <a:ext cx="111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CNCF – Cloud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Native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Computing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Foundation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2843" y="1412590"/>
            <a:ext cx="694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Padrões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para </a:t>
            </a:r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aplicações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cloud native.</a:t>
            </a:r>
          </a:p>
          <a:p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  <a:hlinkClick r:id="rId2"/>
              </a:rPr>
              <a:t>https://www.cncf.io/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endParaRPr lang="en-US" sz="2000" b="1" i="1" dirty="0">
              <a:solidFill>
                <a:srgbClr val="7F2FF7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 Placeholder 26"/>
          <p:cNvSpPr txBox="1">
            <a:spLocks/>
          </p:cNvSpPr>
          <p:nvPr/>
        </p:nvSpPr>
        <p:spPr>
          <a:xfrm>
            <a:off x="832110" y="2261849"/>
            <a:ext cx="10786734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Containerd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https://containerd.io/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321EBD9-C067-4998-9B3C-270EC381D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81" y="323667"/>
            <a:ext cx="974722" cy="664644"/>
          </a:xfrm>
          <a:prstGeom prst="rect">
            <a:avLst/>
          </a:prstGeom>
        </p:spPr>
      </p:pic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86A5BB0D-47F4-4837-AEFC-C06C8F6A0C00}"/>
              </a:ext>
            </a:extLst>
          </p:cNvPr>
          <p:cNvSpPr txBox="1">
            <a:spLocks/>
          </p:cNvSpPr>
          <p:nvPr/>
        </p:nvSpPr>
        <p:spPr>
          <a:xfrm>
            <a:off x="835425" y="2781992"/>
            <a:ext cx="10786734" cy="8284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Um padrão de mercado para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runtime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container com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enfase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na simplicidade, robustez e portabilidade.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containerd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é disponibilizado como um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deamon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 Ele controla o ciclo de vida inteiro de um container (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pull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delete). 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B11429-823D-4465-B885-460FEDC79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675" y="3811684"/>
            <a:ext cx="59626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321EBD9-C067-4998-9B3C-270EC381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81" y="323667"/>
            <a:ext cx="974722" cy="66464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541E111-3476-447D-9024-E39C0A3D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817531"/>
            <a:ext cx="8429625" cy="5800725"/>
          </a:xfrm>
          <a:prstGeom prst="rect">
            <a:avLst/>
          </a:prstGeom>
        </p:spPr>
      </p:pic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8ACD0D1E-EF66-497E-B97F-AD420B516188}"/>
              </a:ext>
            </a:extLst>
          </p:cNvPr>
          <p:cNvSpPr txBox="1">
            <a:spLocks/>
          </p:cNvSpPr>
          <p:nvPr/>
        </p:nvSpPr>
        <p:spPr>
          <a:xfrm>
            <a:off x="832110" y="343599"/>
            <a:ext cx="10786734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Containerd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https://containerd.io/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 – detalhe dos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compomentes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do produto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15292" y="2931627"/>
            <a:ext cx="560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600" b="1" dirty="0" err="1">
                <a:solidFill>
                  <a:srgbClr val="7F2FF7"/>
                </a:solidFill>
                <a:latin typeface="Arial"/>
              </a:rPr>
              <a:t>Projetos</a:t>
            </a:r>
            <a:r>
              <a:rPr lang="en-US" sz="3600" b="1" dirty="0">
                <a:solidFill>
                  <a:srgbClr val="7F2FF7"/>
                </a:solidFill>
                <a:latin typeface="Arial"/>
              </a:rPr>
              <a:t> Open Source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8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B0192101-3626-4A04-84E0-93BEB2ABB8EB}"/>
              </a:ext>
            </a:extLst>
          </p:cNvPr>
          <p:cNvSpPr txBox="1">
            <a:spLocks/>
          </p:cNvSpPr>
          <p:nvPr/>
        </p:nvSpPr>
        <p:spPr>
          <a:xfrm>
            <a:off x="835425" y="943256"/>
            <a:ext cx="10786734" cy="47012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https://mobyproject.org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Base de projetos open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source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ligados a containers e berço do desenvolvimento do Docker,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Containerd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e RUNC.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https://github.com/opencontainers/runc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RUNC é uma ferramenta para execução de containers de acordo com as especificações e padrões do OCI.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https://github.com/containerd/containerd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Containerd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é um padrão de mercado para execução de containers, com ênfase em simplicidade, robustez e portabilidade.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6"/>
              </a:rPr>
              <a:t>https://github.com/kubernetes-sigs/cri-o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Implementação do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CRI baseado nos padrões e especificações do OCI.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0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570562" y="727587"/>
            <a:ext cx="0" cy="5388078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302" y="2116620"/>
            <a:ext cx="50559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8800" b="1" dirty="0">
                <a:solidFill>
                  <a:srgbClr val="7F2FF7"/>
                </a:solidFill>
                <a:latin typeface="Arial"/>
              </a:rPr>
              <a:t>AGENDA</a:t>
            </a:r>
            <a:endParaRPr lang="en-US" sz="6600" b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0717" y="2331307"/>
            <a:ext cx="4221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 err="1">
                <a:solidFill>
                  <a:srgbClr val="7F2FF7"/>
                </a:solidFill>
                <a:latin typeface="Arial"/>
              </a:rPr>
              <a:t>Padrões</a:t>
            </a:r>
            <a:r>
              <a:rPr lang="en-US" sz="2000" i="1" dirty="0">
                <a:solidFill>
                  <a:srgbClr val="7F2FF7"/>
                </a:solidFill>
                <a:latin typeface="Arial"/>
              </a:rPr>
              <a:t> e </a:t>
            </a:r>
            <a:r>
              <a:rPr lang="en-US" sz="2000" i="1" dirty="0" err="1">
                <a:solidFill>
                  <a:srgbClr val="7F2FF7"/>
                </a:solidFill>
                <a:latin typeface="Arial"/>
              </a:rPr>
              <a:t>Especificações</a:t>
            </a:r>
            <a:r>
              <a:rPr lang="en-US" sz="2000" i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sz="2000" i="1" dirty="0" err="1">
                <a:solidFill>
                  <a:srgbClr val="7F2FF7"/>
                </a:solidFill>
                <a:latin typeface="Arial"/>
              </a:rPr>
              <a:t>adotados</a:t>
            </a:r>
            <a:endParaRPr lang="en-US" sz="2000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6499560" y="2474823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20718" y="4446259"/>
            <a:ext cx="464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POC</a:t>
            </a:r>
          </a:p>
        </p:txBody>
      </p:sp>
      <p:sp>
        <p:nvSpPr>
          <p:cNvPr id="16" name="Oval 15"/>
          <p:cNvSpPr/>
          <p:nvPr/>
        </p:nvSpPr>
        <p:spPr>
          <a:xfrm>
            <a:off x="6499560" y="4587585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20718" y="5388597"/>
            <a:ext cx="3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t-BR" dirty="0">
                <a:solidFill>
                  <a:srgbClr val="7F2FF7"/>
                </a:solidFill>
                <a:latin typeface="Arial"/>
              </a:rPr>
              <a:t>Q&amp;A</a:t>
            </a:r>
            <a:endParaRPr lang="en-US" sz="2000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499560" y="5517585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20718" y="1262303"/>
            <a:ext cx="4221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Containers </a:t>
            </a:r>
            <a:r>
              <a:rPr lang="en-US" sz="2000" i="1" dirty="0" err="1">
                <a:solidFill>
                  <a:srgbClr val="7F2FF7"/>
                </a:solidFill>
                <a:latin typeface="Arial"/>
              </a:rPr>
              <a:t>através</a:t>
            </a:r>
            <a:r>
              <a:rPr lang="en-US" sz="2000" i="1" dirty="0">
                <a:solidFill>
                  <a:srgbClr val="7F2FF7"/>
                </a:solidFill>
                <a:latin typeface="Arial"/>
              </a:rPr>
              <a:t> do tempo</a:t>
            </a:r>
          </a:p>
        </p:txBody>
      </p:sp>
      <p:sp>
        <p:nvSpPr>
          <p:cNvPr id="27" name="Oval 26"/>
          <p:cNvSpPr/>
          <p:nvPr/>
        </p:nvSpPr>
        <p:spPr>
          <a:xfrm>
            <a:off x="6499560" y="1405676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sp>
        <p:nvSpPr>
          <p:cNvPr id="14" name="Oval 15">
            <a:extLst>
              <a:ext uri="{FF2B5EF4-FFF2-40B4-BE49-F238E27FC236}">
                <a16:creationId xmlns:a16="http://schemas.microsoft.com/office/drawing/2014/main" id="{3813A89B-54F1-4BEA-B4C6-4C8C35F2F8F2}"/>
              </a:ext>
            </a:extLst>
          </p:cNvPr>
          <p:cNvSpPr/>
          <p:nvPr/>
        </p:nvSpPr>
        <p:spPr>
          <a:xfrm>
            <a:off x="6502874" y="3487652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1E198BA4-79E4-4DC7-8F7A-FF4F7EDEF513}"/>
              </a:ext>
            </a:extLst>
          </p:cNvPr>
          <p:cNvSpPr txBox="1"/>
          <p:nvPr/>
        </p:nvSpPr>
        <p:spPr>
          <a:xfrm>
            <a:off x="6804155" y="3356268"/>
            <a:ext cx="464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 err="1">
                <a:solidFill>
                  <a:srgbClr val="7F2FF7"/>
                </a:solidFill>
                <a:latin typeface="Arial"/>
              </a:rPr>
              <a:t>Projetos</a:t>
            </a:r>
            <a:r>
              <a:rPr lang="en-US" sz="2000" i="1" dirty="0">
                <a:solidFill>
                  <a:srgbClr val="7F2FF7"/>
                </a:solidFill>
                <a:latin typeface="Arial"/>
              </a:rPr>
              <a:t> Open-source</a:t>
            </a:r>
          </a:p>
        </p:txBody>
      </p:sp>
    </p:spTree>
    <p:extLst>
      <p:ext uri="{BB962C8B-B14F-4D97-AF65-F5344CB8AC3E}">
        <p14:creationId xmlns:p14="http://schemas.microsoft.com/office/powerpoint/2010/main" val="100776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B0192101-3626-4A04-84E0-93BEB2ABB8EB}"/>
              </a:ext>
            </a:extLst>
          </p:cNvPr>
          <p:cNvSpPr txBox="1">
            <a:spLocks/>
          </p:cNvSpPr>
          <p:nvPr/>
        </p:nvSpPr>
        <p:spPr>
          <a:xfrm>
            <a:off x="835425" y="943256"/>
            <a:ext cx="10786734" cy="54450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https://github.com/kubernetes/kubernetes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Gerenciador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execução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containers,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padrão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mercado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https://github.com/rootless-containers/rootlesskit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"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fake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-root" utilitário, desenvolvido principalmente para executar Docker e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sob um usuário sem privilégios.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https://github.com/genuinetools/img/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Aplicação independente,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deamon-less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desenvolvido e baseado nos padrões OCI, para construir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images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a partir de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Dockerfiles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e executar containers sem a necessidade de usuário com privilégios.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6"/>
              </a:rPr>
              <a:t>https://github.com/containers/libpod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Libpos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é uma biblioteca usada para criar containers para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pods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), baseado nos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padões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OCI.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7"/>
              </a:rPr>
              <a:t>https://github.com/containers/skopeo/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Skopeo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trabalha com registries locais e remotos, obtendo informações e conteúdo de imagens.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4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64393" y="2931627"/>
            <a:ext cx="153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600" b="1" dirty="0">
                <a:solidFill>
                  <a:srgbClr val="7F2FF7"/>
                </a:solidFill>
                <a:latin typeface="Arial"/>
              </a:rPr>
              <a:t>POC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93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62B76C-C342-4E7D-8EDE-515497822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871537"/>
            <a:ext cx="9153525" cy="5114925"/>
          </a:xfrm>
          <a:prstGeom prst="rect">
            <a:avLst/>
          </a:prstGeom>
        </p:spPr>
      </p:pic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244FF40-EB61-41F0-8800-DD97330C3B9F}"/>
              </a:ext>
            </a:extLst>
          </p:cNvPr>
          <p:cNvSpPr txBox="1">
            <a:spLocks/>
          </p:cNvSpPr>
          <p:nvPr/>
        </p:nvSpPr>
        <p:spPr>
          <a:xfrm>
            <a:off x="480932" y="6005579"/>
            <a:ext cx="4478694" cy="54630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(a)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Desenvolvedor cria imagem contendo a aplicação desenvolvida usando Docker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7F5B9B11-208E-494B-808F-99FA3500899B}"/>
              </a:ext>
            </a:extLst>
          </p:cNvPr>
          <p:cNvSpPr txBox="1">
            <a:spLocks/>
          </p:cNvSpPr>
          <p:nvPr/>
        </p:nvSpPr>
        <p:spPr>
          <a:xfrm>
            <a:off x="126433" y="2321480"/>
            <a:ext cx="2328532" cy="8284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(b)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Em seguida, faz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push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da imagem para o registry remoto 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0AD1B367-75E7-4CA7-AB6B-04848F17617B}"/>
              </a:ext>
            </a:extLst>
          </p:cNvPr>
          <p:cNvSpPr txBox="1">
            <a:spLocks/>
          </p:cNvSpPr>
          <p:nvPr/>
        </p:nvSpPr>
        <p:spPr>
          <a:xfrm>
            <a:off x="8435530" y="979708"/>
            <a:ext cx="3594684" cy="16748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(c)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No servidor (sem Docker) usa-se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skopeo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para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pull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da imagem; 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(d)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oci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image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-tool para construir o container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bundle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; 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(e)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runc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é usado para a execução do container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4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2DC90907-0174-4F27-AD67-70B782C3454D}"/>
              </a:ext>
            </a:extLst>
          </p:cNvPr>
          <p:cNvSpPr txBox="1">
            <a:spLocks/>
          </p:cNvSpPr>
          <p:nvPr/>
        </p:nvSpPr>
        <p:spPr>
          <a:xfrm>
            <a:off x="1623935" y="1542918"/>
            <a:ext cx="8891668" cy="12900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(a)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Desenvolvedor cria imagem contendo a aplicação desenvolvida usando Docker: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escrever um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Dockerfile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para o build;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executar o comando de build: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docker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build -t &lt;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nome:tag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&gt; 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2923088-97A3-458E-AF82-F6A24C4B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39" y="3537320"/>
            <a:ext cx="3429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27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2DC90907-0174-4F27-AD67-70B782C3454D}"/>
              </a:ext>
            </a:extLst>
          </p:cNvPr>
          <p:cNvSpPr txBox="1">
            <a:spLocks/>
          </p:cNvSpPr>
          <p:nvPr/>
        </p:nvSpPr>
        <p:spPr>
          <a:xfrm>
            <a:off x="1623935" y="3411473"/>
            <a:ext cx="8891668" cy="12900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(b)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Em seguida, faz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push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da imagem para o registry remoto: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criar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para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push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docker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nome:tag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registry.stelo.intranet:5000/&lt;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nome:tag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fazer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push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docker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push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registry.stelo.intranet:5000/&lt;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nome:tag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DA716E9-F13F-4290-8152-400F814AA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34" y="758232"/>
            <a:ext cx="36576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8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2DC90907-0174-4F27-AD67-70B782C3454D}"/>
              </a:ext>
            </a:extLst>
          </p:cNvPr>
          <p:cNvSpPr txBox="1">
            <a:spLocks/>
          </p:cNvSpPr>
          <p:nvPr/>
        </p:nvSpPr>
        <p:spPr>
          <a:xfrm>
            <a:off x="202639" y="717972"/>
            <a:ext cx="8891668" cy="7771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(c)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No servidor (sem Docker) usa-se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skopeo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para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pull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da imagem: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skopeo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docker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://registry.stelo.intranet:5000/&lt;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nome:tag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&gt;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oci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:&lt;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nome:tag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2CE5E457-BF8D-45A0-917B-1C2508E22A08}"/>
              </a:ext>
            </a:extLst>
          </p:cNvPr>
          <p:cNvSpPr txBox="1">
            <a:spLocks/>
          </p:cNvSpPr>
          <p:nvPr/>
        </p:nvSpPr>
        <p:spPr>
          <a:xfrm>
            <a:off x="176134" y="3106679"/>
            <a:ext cx="8891668" cy="7771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(d)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oci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image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-tool para construir o container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bundle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oci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image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-tool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create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--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ref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name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=&lt;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&gt; &lt;nome&gt; &lt;nome&gt;-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bundle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95B023E9-7C0E-4B8C-876C-AEC3782AD91A}"/>
              </a:ext>
            </a:extLst>
          </p:cNvPr>
          <p:cNvSpPr txBox="1">
            <a:spLocks/>
          </p:cNvSpPr>
          <p:nvPr/>
        </p:nvSpPr>
        <p:spPr>
          <a:xfrm>
            <a:off x="209268" y="5306536"/>
            <a:ext cx="8891668" cy="7771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(e)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runc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é usado para a execução do container: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runc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-d -b &lt;nome&gt;-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bundle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/ &lt;nome&gt;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3AE2BD-7028-43EF-875C-8F6D594D5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937" y="1575974"/>
            <a:ext cx="49244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21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2DC90907-0174-4F27-AD67-70B782C3454D}"/>
              </a:ext>
            </a:extLst>
          </p:cNvPr>
          <p:cNvSpPr txBox="1">
            <a:spLocks/>
          </p:cNvSpPr>
          <p:nvPr/>
        </p:nvSpPr>
        <p:spPr>
          <a:xfrm>
            <a:off x="202638" y="1016147"/>
            <a:ext cx="10753463" cy="572720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 workstation do desenvolvedor (Windows 10 pro):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https://docs.docker.com/install/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 servidor aonde a aplicação será executada (Linux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CentOS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7):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Implementação de referência da OCI para formato imagens e containers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https://github.com/opencontainers/image-tools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Implementação de referência da OCI para execução de containers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6"/>
              </a:rPr>
              <a:t>https://github.com/opencontainers/runc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Utilitário para execução de várias operações com containers, imagens e registries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7"/>
              </a:rPr>
              <a:t>https://github.com/containers/skopeo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Obs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.: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skopeo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é um projeto aonde 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Hat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tem trabalhado bastante. É uma ferramenta muito útil para cópia de imagens entre diferentes registries. Um outro projeto aonde 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Hat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investe e que vale a atenção é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podman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("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Pod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Manager", https://podman.io/), cuja a proposta e a  execução do "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pod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“, fora do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6F51CB5C-E252-4AA2-A6BD-723CBF033718}"/>
              </a:ext>
            </a:extLst>
          </p:cNvPr>
          <p:cNvSpPr txBox="1"/>
          <p:nvPr/>
        </p:nvSpPr>
        <p:spPr>
          <a:xfrm>
            <a:off x="121757" y="352261"/>
            <a:ext cx="92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Setup do workstation e do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Servidor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6746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2D91CE7-663B-40B4-8E35-33ADC8B7D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605" y="1927148"/>
            <a:ext cx="9144470" cy="30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21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DBF0681-C4A2-44AD-84BD-DF176E72C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183" y="2587582"/>
            <a:ext cx="7461633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44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E74382C-69DB-4DD2-B3A6-3C05C826B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741" y="3305168"/>
            <a:ext cx="6172517" cy="2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9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49980" y="2911749"/>
            <a:ext cx="671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600" b="1" dirty="0">
                <a:solidFill>
                  <a:srgbClr val="7F2FF7"/>
                </a:solidFill>
                <a:latin typeface="Arial"/>
              </a:rPr>
              <a:t>Containers </a:t>
            </a:r>
            <a:r>
              <a:rPr lang="en-US" sz="3600" b="1" dirty="0" err="1">
                <a:solidFill>
                  <a:srgbClr val="7F2FF7"/>
                </a:solidFill>
                <a:latin typeface="Arial"/>
              </a:rPr>
              <a:t>através</a:t>
            </a:r>
            <a:r>
              <a:rPr lang="en-US" sz="3600" b="1" dirty="0">
                <a:solidFill>
                  <a:srgbClr val="7F2FF7"/>
                </a:solidFill>
                <a:latin typeface="Arial"/>
              </a:rPr>
              <a:t> do tempo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01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6A0710E-36FC-4E15-8EC0-3A295FD12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225" y="1889046"/>
            <a:ext cx="6807550" cy="30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88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A2A42BD-F122-4238-98C9-9C7B99867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98739"/>
            <a:ext cx="12192000" cy="4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75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24217" y="2931627"/>
            <a:ext cx="139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600" b="1" dirty="0">
                <a:solidFill>
                  <a:srgbClr val="7F2FF7"/>
                </a:solidFill>
                <a:latin typeface="Arial"/>
              </a:rPr>
              <a:t>Q&amp;A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9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680521" y="727587"/>
            <a:ext cx="0" cy="5673213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9519" y="1804538"/>
            <a:ext cx="485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7F2FF7"/>
                </a:solidFill>
                <a:latin typeface="Arial"/>
              </a:rPr>
              <a:t>Jails</a:t>
            </a:r>
            <a:r>
              <a:rPr lang="en-US" sz="2000" i="1" dirty="0">
                <a:solidFill>
                  <a:srgbClr val="7F2FF7"/>
                </a:solidFill>
                <a:latin typeface="Arial"/>
              </a:rPr>
              <a:t> (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BSD</a:t>
            </a:r>
            <a:r>
              <a:rPr lang="en-US" sz="2000" i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Unix) – 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melhorias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 no chroot</a:t>
            </a:r>
          </a:p>
        </p:txBody>
      </p:sp>
      <p:sp>
        <p:nvSpPr>
          <p:cNvPr id="4" name="Oval 3"/>
          <p:cNvSpPr/>
          <p:nvPr/>
        </p:nvSpPr>
        <p:spPr>
          <a:xfrm>
            <a:off x="1609519" y="1938114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19519" y="2528007"/>
            <a:ext cx="8912907" cy="377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t-BR" dirty="0" err="1">
                <a:solidFill>
                  <a:srgbClr val="7F2FF7"/>
                </a:solidFill>
                <a:latin typeface="Arial"/>
              </a:rPr>
              <a:t>Namespaces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 (Linux) – isolamento de processos</a:t>
            </a:r>
            <a:endParaRPr lang="en-US" sz="2000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09519" y="2629575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19519" y="3211122"/>
            <a:ext cx="603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t-BR" dirty="0">
                <a:solidFill>
                  <a:srgbClr val="7F2FF7"/>
                </a:solidFill>
                <a:latin typeface="Arial"/>
              </a:rPr>
              <a:t>Zones (Solaris Unix) – conceito de snapshots (imagens)</a:t>
            </a:r>
            <a:endParaRPr lang="en-US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09519" y="3321036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89701" y="3886029"/>
            <a:ext cx="87837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7F2FF7"/>
                </a:solidFill>
                <a:latin typeface="Arial"/>
              </a:rPr>
              <a:t>Parallels (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OpenVZ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 Linux) – 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virtualização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 no 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nível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 do S.O.</a:t>
            </a:r>
            <a:endParaRPr lang="en-US" i="1" dirty="0">
              <a:solidFill>
                <a:srgbClr val="7F2FF7"/>
              </a:solidFill>
              <a:latin typeface="Arial"/>
            </a:endParaRPr>
          </a:p>
          <a:p>
            <a:pPr defTabSz="457200"/>
            <a:endParaRPr lang="en-US" sz="2000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09519" y="4012497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69822" y="4590048"/>
            <a:ext cx="7660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t-BR" dirty="0" err="1">
                <a:solidFill>
                  <a:srgbClr val="7F2FF7"/>
                </a:solidFill>
                <a:latin typeface="Arial"/>
              </a:rPr>
              <a:t>Cgroups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 (Linux) – isolamento de recursos (</a:t>
            </a:r>
            <a:r>
              <a:rPr lang="pt-BR" dirty="0" err="1">
                <a:solidFill>
                  <a:srgbClr val="7F2FF7"/>
                </a:solidFill>
                <a:latin typeface="Arial"/>
              </a:rPr>
              <a:t>cpu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, memoria, disco, etc.)</a:t>
            </a:r>
            <a:endParaRPr lang="en-US" i="1" dirty="0">
              <a:solidFill>
                <a:srgbClr val="7F2FF7"/>
              </a:solidFill>
              <a:latin typeface="Arial"/>
            </a:endParaRPr>
          </a:p>
          <a:p>
            <a:pPr defTabSz="457200"/>
            <a:endParaRPr lang="en-US" sz="2000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09519" y="4733454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089706" y="5252259"/>
            <a:ext cx="818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t-BR" dirty="0" err="1">
                <a:solidFill>
                  <a:srgbClr val="7F2FF7"/>
                </a:solidFill>
                <a:latin typeface="Arial"/>
              </a:rPr>
              <a:t>Workload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 </a:t>
            </a:r>
            <a:r>
              <a:rPr lang="pt-BR" dirty="0" err="1">
                <a:solidFill>
                  <a:srgbClr val="7F2FF7"/>
                </a:solidFill>
                <a:latin typeface="Arial"/>
              </a:rPr>
              <a:t>partition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 (Linux) – 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virtualização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 no 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nível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 do S.O.</a:t>
            </a:r>
            <a:endParaRPr lang="en-US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09519" y="5395421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139400" y="1123156"/>
            <a:ext cx="3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7F2FF7"/>
                </a:solidFill>
                <a:latin typeface="Arial"/>
              </a:rPr>
              <a:t>chroot (BSD Unix)</a:t>
            </a:r>
          </a:p>
        </p:txBody>
      </p:sp>
      <p:sp>
        <p:nvSpPr>
          <p:cNvPr id="27" name="Oval 26"/>
          <p:cNvSpPr/>
          <p:nvPr/>
        </p:nvSpPr>
        <p:spPr>
          <a:xfrm>
            <a:off x="1609519" y="1246652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47283871-50E8-4333-B2D9-4D2B3E0AB895}"/>
              </a:ext>
            </a:extLst>
          </p:cNvPr>
          <p:cNvSpPr txBox="1"/>
          <p:nvPr/>
        </p:nvSpPr>
        <p:spPr>
          <a:xfrm>
            <a:off x="698694" y="1136410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1982</a:t>
            </a: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8FC9B80E-5390-40FE-8FED-C92378C3941D}"/>
              </a:ext>
            </a:extLst>
          </p:cNvPr>
          <p:cNvSpPr txBox="1"/>
          <p:nvPr/>
        </p:nvSpPr>
        <p:spPr>
          <a:xfrm>
            <a:off x="698694" y="1765884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2000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202F3CBA-62DB-4924-9CD0-9BD0A28E0B8A}"/>
              </a:ext>
            </a:extLst>
          </p:cNvPr>
          <p:cNvSpPr txBox="1"/>
          <p:nvPr/>
        </p:nvSpPr>
        <p:spPr>
          <a:xfrm>
            <a:off x="698693" y="2485851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2002</a:t>
            </a: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D207080A-BE1A-4EEC-B51F-5F903392FEBD}"/>
              </a:ext>
            </a:extLst>
          </p:cNvPr>
          <p:cNvSpPr txBox="1"/>
          <p:nvPr/>
        </p:nvSpPr>
        <p:spPr>
          <a:xfrm>
            <a:off x="702007" y="3174965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2004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22052718-CC12-4973-92FD-EFCFD5C8A883}"/>
              </a:ext>
            </a:extLst>
          </p:cNvPr>
          <p:cNvSpPr txBox="1"/>
          <p:nvPr/>
        </p:nvSpPr>
        <p:spPr>
          <a:xfrm>
            <a:off x="692069" y="3840884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2005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296C198A-C3AA-4AC9-82EA-D5C55BBEED47}"/>
              </a:ext>
            </a:extLst>
          </p:cNvPr>
          <p:cNvSpPr txBox="1"/>
          <p:nvPr/>
        </p:nvSpPr>
        <p:spPr>
          <a:xfrm>
            <a:off x="678459" y="4566737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2006</a:t>
            </a: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274E5703-329C-4BD5-B474-BB538616EBAC}"/>
              </a:ext>
            </a:extLst>
          </p:cNvPr>
          <p:cNvSpPr txBox="1"/>
          <p:nvPr/>
        </p:nvSpPr>
        <p:spPr>
          <a:xfrm>
            <a:off x="692069" y="5242295"/>
            <a:ext cx="96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2007</a:t>
            </a:r>
          </a:p>
        </p:txBody>
      </p:sp>
      <p:sp>
        <p:nvSpPr>
          <p:cNvPr id="36" name="Oval 24">
            <a:extLst>
              <a:ext uri="{FF2B5EF4-FFF2-40B4-BE49-F238E27FC236}">
                <a16:creationId xmlns:a16="http://schemas.microsoft.com/office/drawing/2014/main" id="{9CBE4CD0-6723-41DD-BCC7-09CE98BDFFE7}"/>
              </a:ext>
            </a:extLst>
          </p:cNvPr>
          <p:cNvSpPr/>
          <p:nvPr/>
        </p:nvSpPr>
        <p:spPr>
          <a:xfrm>
            <a:off x="1612834" y="5995080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D569952C-12DE-4EAA-B3CF-FB854F1E6185}"/>
              </a:ext>
            </a:extLst>
          </p:cNvPr>
          <p:cNvSpPr txBox="1"/>
          <p:nvPr/>
        </p:nvSpPr>
        <p:spPr>
          <a:xfrm>
            <a:off x="675506" y="5851889"/>
            <a:ext cx="96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2008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5440466C-37B8-4FD7-8FAA-A27E6E81F6CC}"/>
              </a:ext>
            </a:extLst>
          </p:cNvPr>
          <p:cNvSpPr txBox="1"/>
          <p:nvPr/>
        </p:nvSpPr>
        <p:spPr>
          <a:xfrm>
            <a:off x="2109582" y="5883982"/>
            <a:ext cx="88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7F2FF7"/>
                </a:solidFill>
                <a:latin typeface="Arial"/>
              </a:rPr>
              <a:t>LXC (Linux) – Linux container features (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cgroups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, namespace) 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num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único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produto</a:t>
            </a:r>
            <a:endParaRPr lang="en-US" dirty="0">
              <a:solidFill>
                <a:srgbClr val="7F2FF7"/>
              </a:solidFill>
              <a:latin typeface="Arial"/>
            </a:endParaRPr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id="{8660677D-FED9-43E0-9E2D-C3AA31276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1" y="293843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7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80521" y="727587"/>
            <a:ext cx="0" cy="5388078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09519" y="3321036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47283871-50E8-4333-B2D9-4D2B3E0AB895}"/>
              </a:ext>
            </a:extLst>
          </p:cNvPr>
          <p:cNvSpPr txBox="1"/>
          <p:nvPr/>
        </p:nvSpPr>
        <p:spPr>
          <a:xfrm>
            <a:off x="698694" y="3173929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>
                <a:solidFill>
                  <a:srgbClr val="7F2FF7"/>
                </a:solidFill>
                <a:latin typeface="Arial"/>
              </a:rPr>
              <a:t>2013</a:t>
            </a: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34B7CB04-5D35-4999-9197-AF9015AE50EE}"/>
              </a:ext>
            </a:extLst>
          </p:cNvPr>
          <p:cNvSpPr txBox="1"/>
          <p:nvPr/>
        </p:nvSpPr>
        <p:spPr>
          <a:xfrm>
            <a:off x="2089705" y="3194858"/>
            <a:ext cx="92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Docker (Linux) – simples ferramenta de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usuário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para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construir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containers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B595512-7EB2-46FF-AC21-B89F15D9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526" y="383300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9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80521" y="727587"/>
            <a:ext cx="0" cy="5388078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09519" y="3321036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47283871-50E8-4333-B2D9-4D2B3E0AB895}"/>
              </a:ext>
            </a:extLst>
          </p:cNvPr>
          <p:cNvSpPr txBox="1"/>
          <p:nvPr/>
        </p:nvSpPr>
        <p:spPr>
          <a:xfrm>
            <a:off x="698694" y="3173929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>
                <a:solidFill>
                  <a:srgbClr val="7F2FF7"/>
                </a:solidFill>
                <a:latin typeface="Arial"/>
              </a:rPr>
              <a:t>2014</a:t>
            </a: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34B7CB04-5D35-4999-9197-AF9015AE50EE}"/>
              </a:ext>
            </a:extLst>
          </p:cNvPr>
          <p:cNvSpPr txBox="1"/>
          <p:nvPr/>
        </p:nvSpPr>
        <p:spPr>
          <a:xfrm>
            <a:off x="2089705" y="3194858"/>
            <a:ext cx="92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Google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lança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Kubernetes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139089A3-F0D8-4C07-936B-7B8BE75AD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038" y="343546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3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80521" y="727587"/>
            <a:ext cx="0" cy="5388078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09519" y="3321036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47283871-50E8-4333-B2D9-4D2B3E0AB895}"/>
              </a:ext>
            </a:extLst>
          </p:cNvPr>
          <p:cNvSpPr txBox="1"/>
          <p:nvPr/>
        </p:nvSpPr>
        <p:spPr>
          <a:xfrm>
            <a:off x="698694" y="3173929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>
                <a:solidFill>
                  <a:srgbClr val="7F2FF7"/>
                </a:solidFill>
                <a:latin typeface="Arial"/>
              </a:rPr>
              <a:t>2015</a:t>
            </a: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34B7CB04-5D35-4999-9197-AF9015AE50EE}"/>
              </a:ext>
            </a:extLst>
          </p:cNvPr>
          <p:cNvSpPr txBox="1"/>
          <p:nvPr/>
        </p:nvSpPr>
        <p:spPr>
          <a:xfrm>
            <a:off x="2089705" y="1525081"/>
            <a:ext cx="9201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A Cloud Native Computing Foundation (CNCF)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foi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criada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para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promover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containers. Kubernetes se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tornou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um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gerenciador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de containers open source,</a:t>
            </a:r>
          </a:p>
          <a:p>
            <a:pPr defTabSz="457200"/>
            <a:r>
              <a:rPr lang="en-US" b="1" dirty="0" err="1">
                <a:solidFill>
                  <a:srgbClr val="7F2FF7"/>
                </a:solidFill>
                <a:latin typeface="Arial"/>
              </a:rPr>
              <a:t>doado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pela Google e que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serviu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como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base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tecnologica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para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fundação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.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Os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membros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fundadores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do CNCF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são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: Google, CoreOS, Mesosphere, Red Hat, Twitter, Huawei, Intel, Cisco, IBM, Docker,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Univa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, e VMware.</a:t>
            </a:r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314EF0DA-EE01-42E2-9B9F-DADF596A4C85}"/>
              </a:ext>
            </a:extLst>
          </p:cNvPr>
          <p:cNvSpPr txBox="1"/>
          <p:nvPr/>
        </p:nvSpPr>
        <p:spPr>
          <a:xfrm>
            <a:off x="2102959" y="4162254"/>
            <a:ext cx="920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t-BR" b="1" dirty="0">
                <a:solidFill>
                  <a:srgbClr val="7F2FF7"/>
                </a:solidFill>
                <a:latin typeface="Arial"/>
              </a:rPr>
              <a:t>Docker inicia uma parceria com o CoreOS para a criação do OCI (Open Container </a:t>
            </a:r>
            <a:r>
              <a:rPr lang="pt-BR" b="1" dirty="0" err="1">
                <a:solidFill>
                  <a:srgbClr val="7F2FF7"/>
                </a:solidFill>
                <a:latin typeface="Arial"/>
              </a:rPr>
              <a:t>Initiative</a:t>
            </a:r>
            <a:r>
              <a:rPr lang="pt-BR" b="1" dirty="0">
                <a:solidFill>
                  <a:srgbClr val="7F2FF7"/>
                </a:solidFill>
                <a:latin typeface="Arial"/>
              </a:rPr>
              <a:t>) uma estrutura de governança aberta para o desenvolvimento de padrões de mercado para containers (formato e </a:t>
            </a:r>
            <a:r>
              <a:rPr lang="pt-BR" b="1" dirty="0" err="1">
                <a:solidFill>
                  <a:srgbClr val="7F2FF7"/>
                </a:solidFill>
                <a:latin typeface="Arial"/>
              </a:rPr>
              <a:t>runtime</a:t>
            </a:r>
            <a:r>
              <a:rPr lang="pt-BR" b="1" dirty="0">
                <a:solidFill>
                  <a:srgbClr val="7F2FF7"/>
                </a:solidFill>
                <a:latin typeface="Arial"/>
              </a:rPr>
              <a:t>)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.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EBDD11C6-8044-4BE0-A848-482ED2C6B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041" y="343545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3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80521" y="727587"/>
            <a:ext cx="0" cy="5388078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09519" y="3321036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47283871-50E8-4333-B2D9-4D2B3E0AB895}"/>
              </a:ext>
            </a:extLst>
          </p:cNvPr>
          <p:cNvSpPr txBox="1"/>
          <p:nvPr/>
        </p:nvSpPr>
        <p:spPr>
          <a:xfrm>
            <a:off x="698694" y="3173929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>
                <a:solidFill>
                  <a:srgbClr val="7F2FF7"/>
                </a:solidFill>
                <a:latin typeface="Arial"/>
              </a:rPr>
              <a:t>2016</a:t>
            </a: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34B7CB04-5D35-4999-9197-AF9015AE50EE}"/>
              </a:ext>
            </a:extLst>
          </p:cNvPr>
          <p:cNvSpPr txBox="1"/>
          <p:nvPr/>
        </p:nvSpPr>
        <p:spPr>
          <a:xfrm>
            <a:off x="2089705" y="1018183"/>
            <a:ext cx="92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Docker 1.11 é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lançado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(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divisão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e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modularização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da engine!) 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15100546-A782-41FA-855E-0EFEFE84024D}"/>
              </a:ext>
            </a:extLst>
          </p:cNvPr>
          <p:cNvSpPr txBox="1"/>
          <p:nvPr/>
        </p:nvSpPr>
        <p:spPr>
          <a:xfrm>
            <a:off x="2112898" y="4848059"/>
            <a:ext cx="92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Docker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passa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a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usar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os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padrões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do OCI (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runc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)  e CNCF (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containerd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). 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AABA2C11-4150-45B7-92CC-01FD09775B60}"/>
              </a:ext>
            </a:extLst>
          </p:cNvPr>
          <p:cNvSpPr txBox="1"/>
          <p:nvPr/>
        </p:nvSpPr>
        <p:spPr>
          <a:xfrm>
            <a:off x="2106274" y="5407959"/>
            <a:ext cx="920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 err="1">
                <a:solidFill>
                  <a:srgbClr val="7F2FF7"/>
                </a:solidFill>
                <a:latin typeface="Arial"/>
              </a:rPr>
              <a:t>Runc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e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Containerd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são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partes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de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productos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como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Apache Mesos, CoreOS Rocket, Kubernetes, AWS e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CloudFoundry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. 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A77B0D1-B23B-4B09-8B7A-7F696FD72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097" y="323666"/>
            <a:ext cx="974722" cy="66464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0FC4E73-DC38-4947-BD01-E6CBB6A5B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751" y="1550940"/>
            <a:ext cx="3171825" cy="3200400"/>
          </a:xfrm>
          <a:prstGeom prst="rect">
            <a:avLst/>
          </a:prstGeom>
        </p:spPr>
      </p:pic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F142F5D9-3E89-466A-A28D-FBFD54C33AD7}"/>
              </a:ext>
            </a:extLst>
          </p:cNvPr>
          <p:cNvSpPr txBox="1">
            <a:spLocks/>
          </p:cNvSpPr>
          <p:nvPr/>
        </p:nvSpPr>
        <p:spPr>
          <a:xfrm>
            <a:off x="5414032" y="1566105"/>
            <a:ext cx="4750656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 mesma UI e comandos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B96B092A-D396-4C3C-A019-8A9E550EF46B}"/>
              </a:ext>
            </a:extLst>
          </p:cNvPr>
          <p:cNvSpPr txBox="1">
            <a:spLocks/>
          </p:cNvSpPr>
          <p:nvPr/>
        </p:nvSpPr>
        <p:spPr>
          <a:xfrm>
            <a:off x="5407408" y="2265151"/>
            <a:ext cx="4750656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usuário interage com o Docker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engine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7A5E99A7-BAA8-4ADF-9268-4A11C1D6BD2A}"/>
              </a:ext>
            </a:extLst>
          </p:cNvPr>
          <p:cNvSpPr txBox="1">
            <a:spLocks/>
          </p:cNvSpPr>
          <p:nvPr/>
        </p:nvSpPr>
        <p:spPr>
          <a:xfrm>
            <a:off x="5410723" y="3123227"/>
            <a:ext cx="4750656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docker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engine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se comunica com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containerd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AFEC52F2-C255-40D1-9F9D-4EB68E7F2724}"/>
              </a:ext>
            </a:extLst>
          </p:cNvPr>
          <p:cNvSpPr txBox="1">
            <a:spLocks/>
          </p:cNvSpPr>
          <p:nvPr/>
        </p:nvSpPr>
        <p:spPr>
          <a:xfrm>
            <a:off x="5384221" y="3772581"/>
            <a:ext cx="4750656" cy="54630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containerd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aciona o RUNC para a execução dos containers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9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43691" y="2931627"/>
            <a:ext cx="812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600" b="1" dirty="0" err="1">
                <a:solidFill>
                  <a:srgbClr val="7F2FF7"/>
                </a:solidFill>
                <a:latin typeface="Arial"/>
              </a:rPr>
              <a:t>Padrões</a:t>
            </a:r>
            <a:r>
              <a:rPr lang="en-US" sz="3600" b="1" dirty="0">
                <a:solidFill>
                  <a:srgbClr val="7F2FF7"/>
                </a:solidFill>
                <a:latin typeface="Arial"/>
              </a:rPr>
              <a:t> e </a:t>
            </a:r>
            <a:r>
              <a:rPr lang="en-US" sz="3600" b="1" dirty="0" err="1">
                <a:solidFill>
                  <a:srgbClr val="7F2FF7"/>
                </a:solidFill>
                <a:latin typeface="Arial"/>
              </a:rPr>
              <a:t>Especificações</a:t>
            </a:r>
            <a:r>
              <a:rPr lang="en-US" sz="3600" b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sz="3600" b="1" dirty="0" err="1">
                <a:solidFill>
                  <a:srgbClr val="7F2FF7"/>
                </a:solidFill>
                <a:latin typeface="Arial"/>
              </a:rPr>
              <a:t>adotados</a:t>
            </a:r>
            <a:endParaRPr lang="en-US" sz="3600" b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1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elo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F2FF7"/>
      </a:accent1>
      <a:accent2>
        <a:srgbClr val="00FFC5"/>
      </a:accent2>
      <a:accent3>
        <a:srgbClr val="FF4286"/>
      </a:accent3>
      <a:accent4>
        <a:srgbClr val="919191"/>
      </a:accent4>
      <a:accent5>
        <a:srgbClr val="D0FF00"/>
      </a:accent5>
      <a:accent6>
        <a:srgbClr val="73D9DB"/>
      </a:accent6>
      <a:hlink>
        <a:srgbClr val="7F76F7"/>
      </a:hlink>
      <a:folHlink>
        <a:srgbClr val="6E6E6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1554</Words>
  <Application>Microsoft Office PowerPoint</Application>
  <PresentationFormat>Widescreen</PresentationFormat>
  <Paragraphs>132</Paragraphs>
  <Slides>32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Bassinello</dc:creator>
  <cp:lastModifiedBy>Carlos Andre Fernandes</cp:lastModifiedBy>
  <cp:revision>78</cp:revision>
  <dcterms:created xsi:type="dcterms:W3CDTF">2016-12-05T20:52:19Z</dcterms:created>
  <dcterms:modified xsi:type="dcterms:W3CDTF">2019-01-23T11:53:39Z</dcterms:modified>
</cp:coreProperties>
</file>