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30a78e16c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30a78e16c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30a78e16c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30a78e16c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30a78e16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30a78e16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33493f028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33493f028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30a78e16c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30a78e16c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30a78e16c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30a78e16c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30a78e16c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30a78e16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30a78e16c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30a78e16c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30a78e16c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30a78e16c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30a78e16c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30a78e16c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cloud.google.com/compute/docs/disks/format-mount-disk-linux"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ownload.nvidia.com/XFree86/Linux-x86_6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wnload.nvidia.com/XFree86/Linux-x86_64/535.104.05/README/supportedchips.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docker.com/engine/install/ubuntu/" TargetMode="External"/><Relationship Id="rId4" Type="http://schemas.openxmlformats.org/officeDocument/2006/relationships/hyperlink" Target="https://docs.docker.com/engine/install/linux-postinstall/" TargetMode="External"/><Relationship Id="rId5" Type="http://schemas.openxmlformats.org/officeDocument/2006/relationships/hyperlink" Target="https://docs.nvidia.com/datacenter/cloud-native/container-toolkit/latest/install-guide.html" TargetMode="External"/><Relationship Id="rId6" Type="http://schemas.openxmlformats.org/officeDocument/2006/relationships/hyperlink" Target="https://docs.docker.com/engine/install/ubuntu/#install-from-a-package" TargetMode="External"/><Relationship Id="rId7" Type="http://schemas.openxmlformats.org/officeDocument/2006/relationships/hyperlink" Target="https://forums.docker.com/t/change-the-default-docker-storage-location/140455"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713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Tools and Frameworks</a:t>
            </a:r>
            <a:endParaRPr/>
          </a:p>
        </p:txBody>
      </p:sp>
      <p:sp>
        <p:nvSpPr>
          <p:cNvPr id="55" name="Google Shape;55;p13"/>
          <p:cNvSpPr txBox="1"/>
          <p:nvPr>
            <p:ph idx="1" type="subTitle"/>
          </p:nvPr>
        </p:nvSpPr>
        <p:spPr>
          <a:xfrm>
            <a:off x="311700" y="1545225"/>
            <a:ext cx="8520600" cy="30759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Char char="●"/>
            </a:pPr>
            <a:r>
              <a:rPr lang="en-GB"/>
              <a:t>Tools &amp; Frameworks</a:t>
            </a:r>
            <a:endParaRPr/>
          </a:p>
          <a:p>
            <a:pPr indent="-406400" lvl="0" marL="457200" rtl="0" algn="l">
              <a:spcBef>
                <a:spcPts val="0"/>
              </a:spcBef>
              <a:spcAft>
                <a:spcPts val="0"/>
              </a:spcAft>
              <a:buSzPts val="2800"/>
              <a:buChar char="●"/>
            </a:pPr>
            <a:r>
              <a:rPr lang="en-GB"/>
              <a:t>GPU Driver Installation &amp; Troubleshooting</a:t>
            </a:r>
            <a:endParaRPr/>
          </a:p>
          <a:p>
            <a:pPr indent="-406400" lvl="0" marL="457200" rtl="0" algn="l">
              <a:spcBef>
                <a:spcPts val="0"/>
              </a:spcBef>
              <a:spcAft>
                <a:spcPts val="0"/>
              </a:spcAft>
              <a:buSzPts val="2800"/>
              <a:buChar char="●"/>
            </a:pPr>
            <a:r>
              <a:rPr lang="en-GB"/>
              <a:t>Docker Setup &amp; Usage</a:t>
            </a:r>
            <a:endParaRPr/>
          </a:p>
          <a:p>
            <a:pPr indent="-406400" lvl="0" marL="457200" rtl="0" algn="l">
              <a:spcBef>
                <a:spcPts val="0"/>
              </a:spcBef>
              <a:spcAft>
                <a:spcPts val="0"/>
              </a:spcAft>
              <a:buSzPts val="2800"/>
              <a:buChar char="●"/>
            </a:pPr>
            <a:r>
              <a:rPr lang="en-GB"/>
              <a:t>Python Libraries &amp; Utilities</a:t>
            </a:r>
            <a:endParaRPr/>
          </a:p>
          <a:p>
            <a:pPr indent="-406400" lvl="0" marL="457200" rtl="0" algn="l">
              <a:spcBef>
                <a:spcPts val="0"/>
              </a:spcBef>
              <a:spcAft>
                <a:spcPts val="0"/>
              </a:spcAft>
              <a:buSzPts val="2800"/>
              <a:buChar char="●"/>
            </a:pPr>
            <a:r>
              <a:rPr lang="en-GB"/>
              <a:t>Linux Commands &amp; Automation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Additional steps</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Automatically mount volumes on startup of the OS.</a:t>
            </a:r>
            <a:endParaRPr/>
          </a:p>
          <a:p>
            <a:pPr indent="-317500" lvl="1" marL="914400" rtl="0" algn="l">
              <a:spcBef>
                <a:spcPts val="0"/>
              </a:spcBef>
              <a:spcAft>
                <a:spcPts val="0"/>
              </a:spcAft>
              <a:buSzPts val="1400"/>
              <a:buChar char="-"/>
            </a:pPr>
            <a:r>
              <a:rPr lang="en-GB"/>
              <a:t>For mounting disks this </a:t>
            </a:r>
            <a:r>
              <a:rPr lang="en-GB" u="sng">
                <a:solidFill>
                  <a:schemeClr val="hlink"/>
                </a:solidFill>
                <a:hlinkClick r:id="rId3"/>
              </a:rPr>
              <a:t>link</a:t>
            </a:r>
            <a:r>
              <a:rPr lang="en-GB"/>
              <a:t> is quite general and applicable for most linux system.</a:t>
            </a:r>
            <a:endParaRPr/>
          </a:p>
          <a:p>
            <a:pPr indent="-342900" lvl="0" marL="457200" rtl="0" algn="l">
              <a:spcBef>
                <a:spcPts val="0"/>
              </a:spcBef>
              <a:spcAft>
                <a:spcPts val="0"/>
              </a:spcAft>
              <a:buSzPts val="1800"/>
              <a:buChar char="-"/>
            </a:pPr>
            <a:r>
              <a:rPr lang="en-GB"/>
              <a:t>Run docker service automatically after reboot</a:t>
            </a:r>
            <a:endParaRPr/>
          </a:p>
          <a:p>
            <a:pPr indent="-317500" lvl="1" marL="914400" rtl="0" algn="l">
              <a:spcBef>
                <a:spcPts val="0"/>
              </a:spcBef>
              <a:spcAft>
                <a:spcPts val="0"/>
              </a:spcAft>
              <a:buSzPts val="1400"/>
              <a:buChar char="-"/>
            </a:pPr>
            <a:r>
              <a:rPr lang="en-GB"/>
              <a:t>Adding ‘</a:t>
            </a:r>
            <a:r>
              <a:rPr lang="en-GB"/>
              <a:t>-dt --restart unless-stopped’ will run the docker command in a daemon mode (background) and it will always start when the docker service starts unless stopped externally.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Next Session topic</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In-depth model </a:t>
            </a:r>
            <a:r>
              <a:rPr lang="en-GB"/>
              <a:t>training</a:t>
            </a:r>
            <a:r>
              <a:rPr lang="en-GB"/>
              <a:t> guide</a:t>
            </a:r>
            <a:endParaRPr/>
          </a:p>
          <a:p>
            <a:pPr indent="-342900" lvl="0" marL="457200" rtl="0" algn="l">
              <a:spcBef>
                <a:spcPts val="1200"/>
              </a:spcBef>
              <a:spcAft>
                <a:spcPts val="0"/>
              </a:spcAft>
              <a:buSzPts val="1800"/>
              <a:buChar char="-"/>
            </a:pPr>
            <a:r>
              <a:rPr lang="en-GB"/>
              <a:t>Fine-tuning script overview</a:t>
            </a:r>
            <a:endParaRPr/>
          </a:p>
          <a:p>
            <a:pPr indent="-342900" lvl="0" marL="457200" rtl="0" algn="l">
              <a:spcBef>
                <a:spcPts val="0"/>
              </a:spcBef>
              <a:spcAft>
                <a:spcPts val="0"/>
              </a:spcAft>
              <a:buSzPts val="1800"/>
              <a:buChar char="-"/>
            </a:pPr>
            <a:r>
              <a:rPr lang="en-GB"/>
              <a:t>Data formatting and validation</a:t>
            </a:r>
            <a:endParaRPr/>
          </a:p>
          <a:p>
            <a:pPr indent="-342900" lvl="0" marL="457200" rtl="0" algn="l">
              <a:spcBef>
                <a:spcPts val="0"/>
              </a:spcBef>
              <a:spcAft>
                <a:spcPts val="0"/>
              </a:spcAft>
              <a:buSzPts val="1800"/>
              <a:buChar char="-"/>
            </a:pPr>
            <a:r>
              <a:rPr lang="en-GB"/>
              <a:t>Data balancing</a:t>
            </a:r>
            <a:endParaRPr/>
          </a:p>
          <a:p>
            <a:pPr indent="-342900" lvl="0" marL="457200" rtl="0" algn="l">
              <a:spcBef>
                <a:spcPts val="0"/>
              </a:spcBef>
              <a:spcAft>
                <a:spcPts val="0"/>
              </a:spcAft>
              <a:buSzPts val="1800"/>
              <a:buChar char="-"/>
            </a:pPr>
            <a:r>
              <a:rPr lang="en-GB"/>
              <a:t>GPU monitoring and Resource optimization</a:t>
            </a:r>
            <a:endParaRPr/>
          </a:p>
          <a:p>
            <a:pPr indent="-342900" lvl="0" marL="457200" rtl="0" algn="l">
              <a:spcBef>
                <a:spcPts val="0"/>
              </a:spcBef>
              <a:spcAft>
                <a:spcPts val="0"/>
              </a:spcAft>
              <a:buSzPts val="1800"/>
              <a:buChar char="-"/>
            </a:pPr>
            <a:r>
              <a:rPr lang="en-GB"/>
              <a:t>Expectations from the pretrained model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1. Understanding the Tools &amp; Frameworks</a:t>
            </a:r>
            <a:endParaRPr/>
          </a:p>
        </p:txBody>
      </p:sp>
      <p:sp>
        <p:nvSpPr>
          <p:cNvPr id="61" name="Google Shape;61;p14"/>
          <p:cNvSpPr txBox="1"/>
          <p:nvPr>
            <p:ph idx="1" type="body"/>
          </p:nvPr>
        </p:nvSpPr>
        <p:spPr>
          <a:xfrm>
            <a:off x="311700" y="1152475"/>
            <a:ext cx="8520600" cy="174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Overview:</a:t>
            </a:r>
            <a:endParaRPr/>
          </a:p>
          <a:p>
            <a:pPr indent="-342900" lvl="0" marL="457200" rtl="0" algn="l">
              <a:spcBef>
                <a:spcPts val="1200"/>
              </a:spcBef>
              <a:spcAft>
                <a:spcPts val="0"/>
              </a:spcAft>
              <a:buSzPts val="1800"/>
              <a:buChar char="-"/>
            </a:pPr>
            <a:r>
              <a:rPr lang="en-GB"/>
              <a:t>Linux (Ubuntu): Used for deploying models in a stable server environment.</a:t>
            </a:r>
            <a:endParaRPr/>
          </a:p>
          <a:p>
            <a:pPr indent="-342900" lvl="0" marL="457200" rtl="0" algn="l">
              <a:spcBef>
                <a:spcPts val="0"/>
              </a:spcBef>
              <a:spcAft>
                <a:spcPts val="0"/>
              </a:spcAft>
              <a:buSzPts val="1800"/>
              <a:buChar char="-"/>
            </a:pPr>
            <a:r>
              <a:rPr lang="en-GB"/>
              <a:t>Docker: Provides containerization to ensure a consistent runtime.</a:t>
            </a:r>
            <a:endParaRPr/>
          </a:p>
          <a:p>
            <a:pPr indent="-342900" lvl="0" marL="457200" rtl="0" algn="l">
              <a:spcBef>
                <a:spcPts val="0"/>
              </a:spcBef>
              <a:spcAft>
                <a:spcPts val="0"/>
              </a:spcAft>
              <a:buSzPts val="1800"/>
              <a:buChar char="-"/>
            </a:pPr>
            <a:r>
              <a:rPr lang="en-GB"/>
              <a:t>Python: Core programming language for training and deploying models.</a:t>
            </a:r>
            <a:endParaRPr/>
          </a:p>
        </p:txBody>
      </p:sp>
      <p:pic>
        <p:nvPicPr>
          <p:cNvPr id="62" name="Google Shape;62;p14"/>
          <p:cNvPicPr preferRelativeResize="0"/>
          <p:nvPr/>
        </p:nvPicPr>
        <p:blipFill>
          <a:blip r:embed="rId3">
            <a:alphaModFix/>
          </a:blip>
          <a:stretch>
            <a:fillRect/>
          </a:stretch>
        </p:blipFill>
        <p:spPr>
          <a:xfrm>
            <a:off x="2851100" y="2822025"/>
            <a:ext cx="3115220" cy="19369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59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 GPU Driver Installation &amp; Troubleshooting</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Setup instructions assumes you are working with Ubuntu, though if you are working with any other linux based system the instructions are pretty much the same just the package manager name like “apt” will change to “yum” etc.</a:t>
            </a:r>
            <a:endParaRPr/>
          </a:p>
          <a:p>
            <a:pPr indent="0" lvl="0" marL="0" rtl="0" algn="l">
              <a:spcBef>
                <a:spcPts val="1200"/>
              </a:spcBef>
              <a:spcAft>
                <a:spcPts val="0"/>
              </a:spcAft>
              <a:buNone/>
            </a:pPr>
            <a:r>
              <a:rPr lang="en-GB"/>
              <a:t>GPU Driver installation</a:t>
            </a:r>
            <a:endParaRPr/>
          </a:p>
          <a:p>
            <a:pPr indent="-342900" lvl="0" marL="457200" rtl="0" algn="l">
              <a:spcBef>
                <a:spcPts val="1200"/>
              </a:spcBef>
              <a:spcAft>
                <a:spcPts val="0"/>
              </a:spcAft>
              <a:buSzPts val="1800"/>
              <a:buChar char="-"/>
            </a:pPr>
            <a:r>
              <a:rPr lang="en-GB"/>
              <a:t>sudo apt update</a:t>
            </a:r>
            <a:endParaRPr/>
          </a:p>
          <a:p>
            <a:pPr indent="-342900" lvl="0" marL="457200" rtl="0" algn="l">
              <a:spcBef>
                <a:spcPts val="0"/>
              </a:spcBef>
              <a:spcAft>
                <a:spcPts val="0"/>
              </a:spcAft>
              <a:buSzPts val="1800"/>
              <a:buChar char="-"/>
            </a:pPr>
            <a:r>
              <a:rPr lang="en-GB"/>
              <a:t>sudo apt-cache show nvidia-driver*</a:t>
            </a:r>
            <a:endParaRPr/>
          </a:p>
          <a:p>
            <a:pPr indent="-342900" lvl="0" marL="457200" rtl="0" algn="l">
              <a:spcBef>
                <a:spcPts val="0"/>
              </a:spcBef>
              <a:spcAft>
                <a:spcPts val="0"/>
              </a:spcAft>
              <a:buSzPts val="1800"/>
              <a:buChar char="-"/>
            </a:pPr>
            <a:r>
              <a:rPr lang="en-GB"/>
              <a:t>sudo apt install nvidia-driver-XXX</a:t>
            </a:r>
            <a:endParaRPr/>
          </a:p>
          <a:p>
            <a:pPr indent="-342900" lvl="0" marL="457200" rtl="0" algn="l">
              <a:spcBef>
                <a:spcPts val="0"/>
              </a:spcBef>
              <a:spcAft>
                <a:spcPts val="0"/>
              </a:spcAft>
              <a:buSzPts val="1800"/>
              <a:buChar char="-"/>
            </a:pPr>
            <a:r>
              <a:rPr lang="en-GB"/>
              <a:t>sudo reboot</a:t>
            </a:r>
            <a:endParaRPr/>
          </a:p>
          <a:p>
            <a:pPr indent="-342900" lvl="0" marL="457200" rtl="0" algn="l">
              <a:spcBef>
                <a:spcPts val="0"/>
              </a:spcBef>
              <a:spcAft>
                <a:spcPts val="0"/>
              </a:spcAft>
              <a:buSzPts val="1800"/>
              <a:buChar char="-"/>
            </a:pPr>
            <a:r>
              <a:rPr lang="en-GB"/>
              <a:t>nvidia-smi</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Troubleshooting nvidia driver</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Sometimes you might encounter an error if you run ‘nvidia-smi’ command in the cli called version mismatch. </a:t>
            </a:r>
            <a:endParaRPr/>
          </a:p>
          <a:p>
            <a:pPr indent="0" lvl="0" marL="0" rtl="0" algn="l">
              <a:spcBef>
                <a:spcPts val="1200"/>
              </a:spcBef>
              <a:spcAft>
                <a:spcPts val="0"/>
              </a:spcAft>
              <a:buNone/>
            </a:pPr>
            <a:r>
              <a:rPr lang="en-GB"/>
              <a:t>“NVML: Driver/library version mismatch”</a:t>
            </a:r>
            <a:endParaRPr/>
          </a:p>
          <a:p>
            <a:pPr indent="0" lvl="0" marL="0" rtl="0" algn="l">
              <a:spcBef>
                <a:spcPts val="1200"/>
              </a:spcBef>
              <a:spcAft>
                <a:spcPts val="0"/>
              </a:spcAft>
              <a:buNone/>
            </a:pPr>
            <a:r>
              <a:rPr lang="en-GB"/>
              <a:t>This might </a:t>
            </a:r>
            <a:r>
              <a:rPr lang="en-GB"/>
              <a:t>happened</a:t>
            </a:r>
            <a:r>
              <a:rPr lang="en-GB"/>
              <a:t> because the driver installed might not be compatible with the hardware present.</a:t>
            </a:r>
            <a:endParaRPr/>
          </a:p>
          <a:p>
            <a:pPr indent="0" lvl="0" marL="0" rtl="0" algn="l">
              <a:spcBef>
                <a:spcPts val="1200"/>
              </a:spcBef>
              <a:spcAft>
                <a:spcPts val="0"/>
              </a:spcAft>
              <a:buNone/>
            </a:pPr>
            <a:r>
              <a:rPr lang="en-GB"/>
              <a:t>To make sure the hardware and </a:t>
            </a:r>
            <a:r>
              <a:rPr lang="en-GB"/>
              <a:t>driver</a:t>
            </a:r>
            <a:r>
              <a:rPr lang="en-GB"/>
              <a:t> are compatible the most reliable approach is to follow this </a:t>
            </a:r>
            <a:r>
              <a:rPr lang="en-GB" u="sng">
                <a:solidFill>
                  <a:schemeClr val="hlink"/>
                </a:solidFill>
                <a:hlinkClick r:id="rId3"/>
              </a:rPr>
              <a:t>https://download.nvidia.com/XFree86/Linux-x86_64/</a:t>
            </a:r>
            <a:r>
              <a:rPr lang="en-GB"/>
              <a:t> </a:t>
            </a:r>
            <a:endParaRPr/>
          </a:p>
          <a:p>
            <a:pPr indent="0" lvl="0" marL="0" rtl="0" algn="l">
              <a:spcBef>
                <a:spcPts val="1200"/>
              </a:spcBef>
              <a:spcAft>
                <a:spcPts val="1200"/>
              </a:spcAft>
              <a:buNone/>
            </a:pPr>
            <a:r>
              <a:rPr lang="en-GB"/>
              <a:t>Here Linux-x86_64 is for type of CPU processor architecture (64 bit x86) and Linux is for any linux based OS like Ubuntu, Debian etc.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Troubleshooting nvidia driver (Cont.)</a:t>
            </a:r>
            <a:endParaRPr/>
          </a:p>
          <a:p>
            <a:pPr indent="0" lvl="0" marL="0" rtl="0" algn="l">
              <a:spcBef>
                <a:spcPts val="0"/>
              </a:spcBef>
              <a:spcAft>
                <a:spcPts val="0"/>
              </a:spcAft>
              <a:buNone/>
            </a:pPr>
            <a:r>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Select the driver version of your choice for e.g. 535.104.05 in this case.</a:t>
            </a:r>
            <a:endParaRPr/>
          </a:p>
          <a:p>
            <a:pPr indent="0" lvl="0" marL="0" rtl="0" algn="l">
              <a:spcBef>
                <a:spcPts val="1200"/>
              </a:spcBef>
              <a:spcAft>
                <a:spcPts val="0"/>
              </a:spcAft>
              <a:buNone/>
            </a:pPr>
            <a:r>
              <a:rPr lang="en-GB" u="sng">
                <a:solidFill>
                  <a:schemeClr val="hlink"/>
                </a:solidFill>
                <a:hlinkClick r:id="rId3"/>
              </a:rPr>
              <a:t>https://download.nvidia.com/XFree86/Linux-x86_64/535.104.05/README/supportedchips.html</a:t>
            </a:r>
            <a:endParaRPr/>
          </a:p>
          <a:p>
            <a:pPr indent="0" lvl="0" marL="0" rtl="0" algn="l">
              <a:spcBef>
                <a:spcPts val="1200"/>
              </a:spcBef>
              <a:spcAft>
                <a:spcPts val="1200"/>
              </a:spcAft>
              <a:buClr>
                <a:schemeClr val="dk1"/>
              </a:buClr>
              <a:buSzPts val="1100"/>
              <a:buFont typeface="Arial"/>
              <a:buNone/>
            </a:pPr>
            <a:r>
              <a:rPr lang="en-GB"/>
              <a:t>If your graphics card is present in the list that means the driver is correct otherwise you will have to find the driver version in which the list contains the graphics card of your choice.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Setup (Continued)</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lang="en-GB"/>
              <a:t>Docker installation</a:t>
            </a:r>
            <a:endParaRPr/>
          </a:p>
          <a:p>
            <a:pPr indent="-317182" lvl="0" marL="457200" rtl="0" algn="l">
              <a:spcBef>
                <a:spcPts val="1200"/>
              </a:spcBef>
              <a:spcAft>
                <a:spcPts val="0"/>
              </a:spcAft>
              <a:buSzPct val="100000"/>
              <a:buChar char="-"/>
            </a:pPr>
            <a:r>
              <a:rPr lang="en-GB"/>
              <a:t>Installation page </a:t>
            </a:r>
            <a:r>
              <a:rPr lang="en-GB" u="sng">
                <a:solidFill>
                  <a:schemeClr val="accent5"/>
                </a:solidFill>
                <a:hlinkClick r:id="rId3">
                  <a:extLst>
                    <a:ext uri="{A12FA001-AC4F-418D-AE19-62706E023703}">
                      <ahyp:hlinkClr val="tx"/>
                    </a:ext>
                  </a:extLst>
                </a:hlinkClick>
              </a:rPr>
              <a:t>here</a:t>
            </a:r>
            <a:r>
              <a:rPr lang="en-GB"/>
              <a:t>.</a:t>
            </a:r>
            <a:endParaRPr/>
          </a:p>
          <a:p>
            <a:pPr indent="-317182" lvl="0" marL="457200" rtl="0" algn="l">
              <a:spcBef>
                <a:spcPts val="0"/>
              </a:spcBef>
              <a:spcAft>
                <a:spcPts val="0"/>
              </a:spcAft>
              <a:buSzPct val="100000"/>
              <a:buChar char="-"/>
            </a:pPr>
            <a:r>
              <a:rPr lang="en-GB"/>
              <a:t>Post installation steps </a:t>
            </a:r>
            <a:r>
              <a:rPr lang="en-GB" u="sng">
                <a:solidFill>
                  <a:schemeClr val="accent5"/>
                </a:solidFill>
                <a:hlinkClick r:id="rId4">
                  <a:extLst>
                    <a:ext uri="{A12FA001-AC4F-418D-AE19-62706E023703}">
                      <ahyp:hlinkClr val="tx"/>
                    </a:ext>
                  </a:extLst>
                </a:hlinkClick>
              </a:rPr>
              <a:t>here</a:t>
            </a:r>
            <a:r>
              <a:rPr lang="en-GB"/>
              <a:t>.</a:t>
            </a:r>
            <a:endParaRPr/>
          </a:p>
          <a:p>
            <a:pPr indent="0" lvl="0" marL="0" rtl="0" algn="l">
              <a:spcBef>
                <a:spcPts val="1200"/>
              </a:spcBef>
              <a:spcAft>
                <a:spcPts val="0"/>
              </a:spcAft>
              <a:buNone/>
            </a:pPr>
            <a:r>
              <a:rPr lang="en-GB"/>
              <a:t>Docker Nvidia support</a:t>
            </a:r>
            <a:endParaRPr/>
          </a:p>
          <a:p>
            <a:pPr indent="0" lvl="0" marL="0" rtl="0" algn="l">
              <a:spcBef>
                <a:spcPts val="1200"/>
              </a:spcBef>
              <a:spcAft>
                <a:spcPts val="0"/>
              </a:spcAft>
              <a:buNone/>
            </a:pPr>
            <a:r>
              <a:rPr lang="en-GB"/>
              <a:t>In order to access GPU </a:t>
            </a:r>
            <a:r>
              <a:rPr lang="en-GB"/>
              <a:t>inside</a:t>
            </a:r>
            <a:r>
              <a:rPr lang="en-GB"/>
              <a:t> a docker image you need to install nvidia-docker as well on the system after </a:t>
            </a:r>
            <a:r>
              <a:rPr lang="en-GB"/>
              <a:t>installing</a:t>
            </a:r>
            <a:r>
              <a:rPr lang="en-GB"/>
              <a:t> docker and nvidia driver.</a:t>
            </a:r>
            <a:endParaRPr/>
          </a:p>
          <a:p>
            <a:pPr indent="0" lvl="0" marL="0" rtl="0" algn="l">
              <a:spcBef>
                <a:spcPts val="1200"/>
              </a:spcBef>
              <a:spcAft>
                <a:spcPts val="0"/>
              </a:spcAft>
              <a:buNone/>
            </a:pPr>
            <a:r>
              <a:rPr lang="en-GB"/>
              <a:t>The steps to be followed are in this </a:t>
            </a:r>
            <a:r>
              <a:rPr lang="en-GB" u="sng">
                <a:solidFill>
                  <a:schemeClr val="hlink"/>
                </a:solidFill>
                <a:hlinkClick r:id="rId5"/>
              </a:rPr>
              <a:t>link</a:t>
            </a:r>
            <a:r>
              <a:rPr lang="en-GB"/>
              <a:t>.</a:t>
            </a:r>
            <a:endParaRPr/>
          </a:p>
          <a:p>
            <a:pPr indent="0" lvl="0" marL="0" rtl="0" algn="l">
              <a:spcBef>
                <a:spcPts val="1200"/>
              </a:spcBef>
              <a:spcAft>
                <a:spcPts val="0"/>
              </a:spcAft>
              <a:buNone/>
            </a:pPr>
            <a:r>
              <a:rPr lang="en-GB"/>
              <a:t>Offline setup step are </a:t>
            </a:r>
            <a:r>
              <a:rPr lang="en-GB" u="sng">
                <a:solidFill>
                  <a:schemeClr val="hlink"/>
                </a:solidFill>
                <a:hlinkClick r:id="rId6"/>
              </a:rPr>
              <a:t>here</a:t>
            </a:r>
            <a:r>
              <a:rPr lang="en-GB"/>
              <a:t>.</a:t>
            </a:r>
            <a:endParaRPr/>
          </a:p>
          <a:p>
            <a:pPr indent="0" lvl="0" marL="0" rtl="0" algn="l">
              <a:spcBef>
                <a:spcPts val="1200"/>
              </a:spcBef>
              <a:spcAft>
                <a:spcPts val="0"/>
              </a:spcAft>
              <a:buNone/>
            </a:pPr>
            <a:r>
              <a:rPr lang="en-GB"/>
              <a:t>Change default docker service storage location </a:t>
            </a:r>
            <a:r>
              <a:rPr lang="en-GB" u="sng">
                <a:solidFill>
                  <a:schemeClr val="hlink"/>
                </a:solidFill>
                <a:hlinkClick r:id="rId7"/>
              </a:rPr>
              <a:t>here</a:t>
            </a:r>
            <a:r>
              <a:rPr lang="en-GB"/>
              <a:t>.</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Docker helpful commands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12440" lvl="0" marL="457200" rtl="0" algn="l">
              <a:spcBef>
                <a:spcPts val="0"/>
              </a:spcBef>
              <a:spcAft>
                <a:spcPts val="0"/>
              </a:spcAft>
              <a:buSzPct val="100000"/>
              <a:buChar char="-"/>
            </a:pPr>
            <a:r>
              <a:rPr lang="en-GB" sz="1553"/>
              <a:t>docker ps (Lists running docker processes)</a:t>
            </a:r>
            <a:endParaRPr sz="1553"/>
          </a:p>
          <a:p>
            <a:pPr indent="-312440" lvl="0" marL="457200" rtl="0" algn="l">
              <a:spcBef>
                <a:spcPts val="0"/>
              </a:spcBef>
              <a:spcAft>
                <a:spcPts val="0"/>
              </a:spcAft>
              <a:buSzPct val="100000"/>
              <a:buChar char="-"/>
            </a:pPr>
            <a:r>
              <a:rPr lang="en-GB" sz="1553"/>
              <a:t>d</a:t>
            </a:r>
            <a:r>
              <a:rPr lang="en-GB" sz="1553"/>
              <a:t>ocker stop &lt;ContainerId&gt; (Stops a containerid)</a:t>
            </a:r>
            <a:endParaRPr sz="1553"/>
          </a:p>
          <a:p>
            <a:pPr indent="-312440" lvl="0" marL="457200" rtl="0" algn="l">
              <a:spcBef>
                <a:spcPts val="0"/>
              </a:spcBef>
              <a:spcAft>
                <a:spcPts val="0"/>
              </a:spcAft>
              <a:buSzPct val="100000"/>
              <a:buChar char="-"/>
            </a:pPr>
            <a:r>
              <a:rPr lang="en-GB" sz="1553"/>
              <a:t>d</a:t>
            </a:r>
            <a:r>
              <a:rPr lang="en-GB" sz="1553"/>
              <a:t>ocker logs &lt;ContainerId&gt; (view logs of a running container)</a:t>
            </a:r>
            <a:endParaRPr sz="1553"/>
          </a:p>
          <a:p>
            <a:pPr indent="-312440" lvl="0" marL="457200" rtl="0" algn="l">
              <a:spcBef>
                <a:spcPts val="0"/>
              </a:spcBef>
              <a:spcAft>
                <a:spcPts val="0"/>
              </a:spcAft>
              <a:buSzPct val="100000"/>
              <a:buChar char="-"/>
            </a:pPr>
            <a:r>
              <a:rPr lang="en-GB" sz="1553"/>
              <a:t>d</a:t>
            </a:r>
            <a:r>
              <a:rPr lang="en-GB" sz="1553"/>
              <a:t>ocker</a:t>
            </a:r>
            <a:r>
              <a:rPr lang="en-GB" sz="1553"/>
              <a:t> run -it imagename bash (step into a dockerimage to debug)</a:t>
            </a:r>
            <a:endParaRPr sz="1553"/>
          </a:p>
          <a:p>
            <a:pPr indent="0" lvl="0" marL="0" rtl="0" algn="l">
              <a:spcBef>
                <a:spcPts val="1200"/>
              </a:spcBef>
              <a:spcAft>
                <a:spcPts val="0"/>
              </a:spcAft>
              <a:buNone/>
            </a:pPr>
            <a:r>
              <a:rPr lang="en-GB" sz="1553"/>
              <a:t>Lets Breakdown our finetuning command.</a:t>
            </a:r>
            <a:endParaRPr sz="1553"/>
          </a:p>
          <a:p>
            <a:pPr indent="0" lvl="0" marL="0" rtl="0" algn="l">
              <a:spcBef>
                <a:spcPts val="1200"/>
              </a:spcBef>
              <a:spcAft>
                <a:spcPts val="0"/>
              </a:spcAft>
              <a:buNone/>
            </a:pPr>
            <a:r>
              <a:rPr lang="en-GB" sz="1000"/>
              <a:t>docker run -it --rm   -v /home/ubuntu/pix2struct-vqa-dummy-data/edc_dummy_data:/usr/src/data   -e MAX_PATCHES=3072   -e MAX_LENGTH=256 -e NUM_EPOCHS=5   --gpus all --ipc=host  neuralspaceacr.azurecr.io/hrsd/ns-hrsd-qna:v1   python dist/finetune.py</a:t>
            </a:r>
            <a:endParaRPr sz="1000"/>
          </a:p>
          <a:p>
            <a:pPr indent="0" lvl="0" marL="0" rtl="0" algn="l">
              <a:spcBef>
                <a:spcPts val="1200"/>
              </a:spcBef>
              <a:spcAft>
                <a:spcPts val="0"/>
              </a:spcAft>
              <a:buNone/>
            </a:pPr>
            <a:r>
              <a:rPr lang="en-GB" sz="1000"/>
              <a:t>-it (interactive)</a:t>
            </a:r>
            <a:endParaRPr sz="1000"/>
          </a:p>
          <a:p>
            <a:pPr indent="0" lvl="0" marL="0" rtl="0" algn="l">
              <a:spcBef>
                <a:spcPts val="1200"/>
              </a:spcBef>
              <a:spcAft>
                <a:spcPts val="0"/>
              </a:spcAft>
              <a:buNone/>
            </a:pPr>
            <a:r>
              <a:rPr lang="en-GB" sz="1000"/>
              <a:t>–rm (once the job completes delete the running container so that it does not give an error on running again)</a:t>
            </a:r>
            <a:endParaRPr sz="1000"/>
          </a:p>
          <a:p>
            <a:pPr indent="0" lvl="0" marL="0" rtl="0" algn="l">
              <a:spcBef>
                <a:spcPts val="1200"/>
              </a:spcBef>
              <a:spcAft>
                <a:spcPts val="0"/>
              </a:spcAft>
              <a:buNone/>
            </a:pPr>
            <a:r>
              <a:rPr lang="en-GB" sz="1000"/>
              <a:t>-v (mounts a local directory to docker directory)</a:t>
            </a:r>
            <a:endParaRPr sz="1000"/>
          </a:p>
          <a:p>
            <a:pPr indent="0" lvl="0" marL="0" rtl="0" algn="l">
              <a:spcBef>
                <a:spcPts val="1200"/>
              </a:spcBef>
              <a:spcAft>
                <a:spcPts val="0"/>
              </a:spcAft>
              <a:buNone/>
            </a:pPr>
            <a:r>
              <a:rPr lang="en-GB" sz="1000"/>
              <a:t>-e (Environment variables which are used for training)</a:t>
            </a:r>
            <a:endParaRPr sz="1000"/>
          </a:p>
          <a:p>
            <a:pPr indent="0" lvl="0" marL="0" rtl="0" algn="l">
              <a:spcBef>
                <a:spcPts val="1200"/>
              </a:spcBef>
              <a:spcAft>
                <a:spcPts val="0"/>
              </a:spcAft>
              <a:buNone/>
            </a:pPr>
            <a:r>
              <a:rPr lang="en-GB" sz="1000"/>
              <a:t>–gpus all (provides access to all gpus inside the docker image)</a:t>
            </a:r>
            <a:endParaRPr sz="1000"/>
          </a:p>
          <a:p>
            <a:pPr indent="0" lvl="0" marL="0" rtl="0" algn="l">
              <a:spcBef>
                <a:spcPts val="1200"/>
              </a:spcBef>
              <a:spcAft>
                <a:spcPts val="1200"/>
              </a:spcAft>
              <a:buNone/>
            </a:pPr>
            <a:r>
              <a:rPr lang="en-GB" sz="1000"/>
              <a:t>–ipc=host (inter process communication in docker image uses hosts namespace)</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Python tools and libraries</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Libraries</a:t>
            </a:r>
            <a:endParaRPr/>
          </a:p>
          <a:p>
            <a:pPr indent="-342900" lvl="0" marL="457200" rtl="0" algn="l">
              <a:spcBef>
                <a:spcPts val="1200"/>
              </a:spcBef>
              <a:spcAft>
                <a:spcPts val="0"/>
              </a:spcAft>
              <a:buSzPts val="1800"/>
              <a:buChar char="-"/>
            </a:pPr>
            <a:r>
              <a:rPr lang="en-GB"/>
              <a:t>PyTorch (Model training)</a:t>
            </a:r>
            <a:endParaRPr/>
          </a:p>
          <a:p>
            <a:pPr indent="-342900" lvl="0" marL="457200" rtl="0" algn="l">
              <a:spcBef>
                <a:spcPts val="0"/>
              </a:spcBef>
              <a:spcAft>
                <a:spcPts val="0"/>
              </a:spcAft>
              <a:buSzPts val="1800"/>
              <a:buChar char="-"/>
            </a:pPr>
            <a:r>
              <a:rPr lang="en-GB"/>
              <a:t>FastAPI (For server)</a:t>
            </a:r>
            <a:endParaRPr/>
          </a:p>
          <a:p>
            <a:pPr indent="-342900" lvl="0" marL="457200" rtl="0" algn="l">
              <a:spcBef>
                <a:spcPts val="0"/>
              </a:spcBef>
              <a:spcAft>
                <a:spcPts val="0"/>
              </a:spcAft>
              <a:buSzPts val="1800"/>
              <a:buChar char="-"/>
            </a:pPr>
            <a:r>
              <a:rPr lang="en-GB"/>
              <a:t>PIL (Image processing)</a:t>
            </a:r>
            <a:endParaRPr/>
          </a:p>
          <a:p>
            <a:pPr indent="0" lvl="0" marL="0" rtl="0" algn="l">
              <a:spcBef>
                <a:spcPts val="1200"/>
              </a:spcBef>
              <a:spcAft>
                <a:spcPts val="0"/>
              </a:spcAft>
              <a:buNone/>
            </a:pPr>
            <a:r>
              <a:rPr lang="en-GB"/>
              <a:t>Python relevant files</a:t>
            </a:r>
            <a:endParaRPr/>
          </a:p>
          <a:p>
            <a:pPr indent="-342900" lvl="0" marL="457200" rtl="0" algn="l">
              <a:spcBef>
                <a:spcPts val="1200"/>
              </a:spcBef>
              <a:spcAft>
                <a:spcPts val="0"/>
              </a:spcAft>
              <a:buSzPts val="1800"/>
              <a:buChar char="-"/>
            </a:pPr>
            <a:r>
              <a:rPr lang="en-GB"/>
              <a:t>server.py</a:t>
            </a:r>
            <a:endParaRPr/>
          </a:p>
          <a:p>
            <a:pPr indent="-342900" lvl="0" marL="457200" rtl="0" algn="l">
              <a:spcBef>
                <a:spcPts val="0"/>
              </a:spcBef>
              <a:spcAft>
                <a:spcPts val="0"/>
              </a:spcAft>
              <a:buSzPts val="1800"/>
              <a:buChar char="-"/>
            </a:pPr>
            <a:r>
              <a:rPr lang="en-GB"/>
              <a:t>convert_certificates.py (excel to json)</a:t>
            </a:r>
            <a:endParaRPr/>
          </a:p>
          <a:p>
            <a:pPr indent="-342900" lvl="0" marL="457200" rtl="0" algn="l">
              <a:spcBef>
                <a:spcPts val="0"/>
              </a:spcBef>
              <a:spcAft>
                <a:spcPts val="0"/>
              </a:spcAft>
              <a:buSzPts val="1800"/>
              <a:buChar char="-"/>
            </a:pPr>
            <a:r>
              <a:rPr lang="en-GB"/>
              <a:t>b</a:t>
            </a:r>
            <a:r>
              <a:rPr lang="en-GB"/>
              <a:t>atch_inference.py</a:t>
            </a:r>
            <a:endParaRPr/>
          </a:p>
          <a:p>
            <a:pPr indent="-342900" lvl="0" marL="457200" rtl="0" algn="l">
              <a:spcBef>
                <a:spcPts val="0"/>
              </a:spcBef>
              <a:spcAft>
                <a:spcPts val="0"/>
              </a:spcAft>
              <a:buSzPts val="1800"/>
              <a:buChar char="-"/>
            </a:pPr>
            <a:r>
              <a:rPr lang="en-GB"/>
              <a:t>calc_accuracy.py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Helpful Linux commands</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GB"/>
              <a:t>htop (displays resource usage of CPU and RAM of the system)</a:t>
            </a:r>
            <a:endParaRPr/>
          </a:p>
          <a:p>
            <a:pPr indent="-342900" lvl="0" marL="457200" rtl="0" algn="l">
              <a:spcBef>
                <a:spcPts val="0"/>
              </a:spcBef>
              <a:spcAft>
                <a:spcPts val="0"/>
              </a:spcAft>
              <a:buSzPts val="1800"/>
              <a:buChar char="-"/>
            </a:pPr>
            <a:r>
              <a:rPr lang="en-GB"/>
              <a:t>w</a:t>
            </a:r>
            <a:r>
              <a:rPr lang="en-GB"/>
              <a:t>atch -n 0.5 ‘nvidia-smi’ (runs nvidia-smi command every 0.5 seconds)</a:t>
            </a:r>
            <a:endParaRPr/>
          </a:p>
          <a:p>
            <a:pPr indent="-342900" lvl="0" marL="457200" rtl="0" algn="l">
              <a:spcBef>
                <a:spcPts val="0"/>
              </a:spcBef>
              <a:spcAft>
                <a:spcPts val="0"/>
              </a:spcAft>
              <a:buSzPts val="1800"/>
              <a:buChar char="-"/>
            </a:pPr>
            <a:r>
              <a:rPr lang="en-GB"/>
              <a:t>l</a:t>
            </a:r>
            <a:r>
              <a:rPr lang="en-GB"/>
              <a:t>s -lrth (lists all the files and directories and sorts them based on modification time)</a:t>
            </a:r>
            <a:endParaRPr/>
          </a:p>
          <a:p>
            <a:pPr indent="-342900" lvl="0" marL="457200" rtl="0" algn="l">
              <a:spcBef>
                <a:spcPts val="0"/>
              </a:spcBef>
              <a:spcAft>
                <a:spcPts val="0"/>
              </a:spcAft>
              <a:buSzPts val="1800"/>
              <a:buChar char="-"/>
            </a:pPr>
            <a:r>
              <a:rPr lang="en-GB"/>
              <a:t>cat /etc/os-release (displays OS details)</a:t>
            </a:r>
            <a:endParaRPr/>
          </a:p>
          <a:p>
            <a:pPr indent="-342900" lvl="0" marL="457200" rtl="0" algn="l">
              <a:spcBef>
                <a:spcPts val="0"/>
              </a:spcBef>
              <a:spcAft>
                <a:spcPts val="0"/>
              </a:spcAft>
              <a:buSzPts val="1800"/>
              <a:buChar char="-"/>
            </a:pPr>
            <a:r>
              <a:rPr lang="en-GB"/>
              <a:t>lscpu (displays CPU details)</a:t>
            </a:r>
            <a:endParaRPr/>
          </a:p>
          <a:p>
            <a:pPr indent="-342900" lvl="0" marL="457200" rtl="0" algn="l">
              <a:spcBef>
                <a:spcPts val="0"/>
              </a:spcBef>
              <a:spcAft>
                <a:spcPts val="0"/>
              </a:spcAft>
              <a:buSzPts val="1800"/>
              <a:buChar char="-"/>
            </a:pPr>
            <a:r>
              <a:rPr lang="en-GB"/>
              <a:t>l</a:t>
            </a:r>
            <a:r>
              <a:rPr lang="en-GB"/>
              <a:t>s hw (list hardware details)</a:t>
            </a:r>
            <a:endParaRPr/>
          </a:p>
          <a:p>
            <a:pPr indent="-342900" lvl="0" marL="457200" rtl="0" algn="l">
              <a:spcBef>
                <a:spcPts val="0"/>
              </a:spcBef>
              <a:spcAft>
                <a:spcPts val="0"/>
              </a:spcAft>
              <a:buSzPts val="1800"/>
              <a:buChar char="-"/>
            </a:pPr>
            <a:r>
              <a:rPr lang="en-GB"/>
              <a:t>i</a:t>
            </a:r>
            <a:r>
              <a:rPr lang="en-GB"/>
              <a:t>fconfig</a:t>
            </a:r>
            <a:r>
              <a:rPr lang="en-GB"/>
              <a:t> (displays network details)</a:t>
            </a:r>
            <a:endParaRPr/>
          </a:p>
          <a:p>
            <a:pPr indent="-342900" lvl="0" marL="457200" rtl="0" algn="l">
              <a:spcBef>
                <a:spcPts val="0"/>
              </a:spcBef>
              <a:spcAft>
                <a:spcPts val="0"/>
              </a:spcAft>
              <a:buSzPts val="1800"/>
              <a:buChar char="-"/>
            </a:pPr>
            <a:r>
              <a:rPr lang="en-GB"/>
              <a:t>systemctl status docker (status of docker service)</a:t>
            </a:r>
            <a:endParaRPr/>
          </a:p>
          <a:p>
            <a:pPr indent="-342900" lvl="0" marL="457200" rtl="0" algn="l">
              <a:spcBef>
                <a:spcPts val="0"/>
              </a:spcBef>
              <a:spcAft>
                <a:spcPts val="0"/>
              </a:spcAft>
              <a:buSzPts val="1800"/>
              <a:buChar char="-"/>
            </a:pPr>
            <a:r>
              <a:rPr lang="en-GB"/>
              <a:t>systemctl stop docker (stops docker service)</a:t>
            </a:r>
            <a:endParaRPr/>
          </a:p>
          <a:p>
            <a:pPr indent="-342900" lvl="0" marL="457200" rtl="0" algn="l">
              <a:spcBef>
                <a:spcPts val="0"/>
              </a:spcBef>
              <a:spcAft>
                <a:spcPts val="0"/>
              </a:spcAft>
              <a:buSzPts val="1800"/>
              <a:buChar char="-"/>
            </a:pPr>
            <a:r>
              <a:rPr lang="en-GB"/>
              <a:t>systemctl start docker (starts docker service)</a:t>
            </a:r>
            <a:endParaRPr/>
          </a:p>
          <a:p>
            <a:pPr indent="-342900" lvl="0" marL="457200" rtl="0" algn="l">
              <a:spcBef>
                <a:spcPts val="0"/>
              </a:spcBef>
              <a:spcAft>
                <a:spcPts val="0"/>
              </a:spcAft>
              <a:buSzPts val="1800"/>
              <a:buChar char="-"/>
            </a:pPr>
            <a:r>
              <a:rPr lang="en-GB"/>
              <a:t>systemctl enable docker (automatically start docker service on system boot)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