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465be7cd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465be7cd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465be7cd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465be7cd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30a78e16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30a78e16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30a78e16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0a78e16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30a78e16c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30a78e16c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0a78e16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0a78e16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0a78e16c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0a78e16c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0a78e16c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0a78e16c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0a78e16c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0a78e16c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0a78e16c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0a78e16c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arxiv.org/pdf/2210.0334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713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Model Training</a:t>
            </a:r>
            <a:endParaRPr/>
          </a:p>
        </p:txBody>
      </p:sp>
      <p:pic>
        <p:nvPicPr>
          <p:cNvPr id="55" name="Google Shape;55;p13"/>
          <p:cNvPicPr preferRelativeResize="0"/>
          <p:nvPr/>
        </p:nvPicPr>
        <p:blipFill>
          <a:blip r:embed="rId3">
            <a:alphaModFix/>
          </a:blip>
          <a:stretch>
            <a:fillRect/>
          </a:stretch>
        </p:blipFill>
        <p:spPr>
          <a:xfrm>
            <a:off x="1980900" y="2405875"/>
            <a:ext cx="5327250" cy="2933500"/>
          </a:xfrm>
          <a:prstGeom prst="rect">
            <a:avLst/>
          </a:prstGeom>
          <a:noFill/>
          <a:ln>
            <a:noFill/>
          </a:ln>
        </p:spPr>
      </p:pic>
      <p:sp>
        <p:nvSpPr>
          <p:cNvPr id="56" name="Google Shape;56;p13"/>
          <p:cNvSpPr txBox="1"/>
          <p:nvPr>
            <p:ph idx="1" type="subTitle"/>
          </p:nvPr>
        </p:nvSpPr>
        <p:spPr>
          <a:xfrm>
            <a:off x="347950" y="1527075"/>
            <a:ext cx="8520600" cy="150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Model used </a:t>
            </a:r>
            <a:r>
              <a:rPr b="1" lang="en-GB"/>
              <a:t>P</a:t>
            </a:r>
            <a:r>
              <a:rPr b="1" lang="en-GB"/>
              <a:t>ix2Struct base</a:t>
            </a:r>
            <a:r>
              <a:rPr lang="en-GB"/>
              <a:t>.</a:t>
            </a:r>
            <a:endParaRPr/>
          </a:p>
          <a:p>
            <a:pPr indent="0" lvl="0" marL="0" rtl="0" algn="l">
              <a:spcBef>
                <a:spcPts val="0"/>
              </a:spcBef>
              <a:spcAft>
                <a:spcPts val="0"/>
              </a:spcAft>
              <a:buNone/>
            </a:pPr>
            <a:r>
              <a:rPr lang="en-GB"/>
              <a:t>Official paper: </a:t>
            </a:r>
            <a:r>
              <a:rPr lang="en-GB" u="sng">
                <a:solidFill>
                  <a:schemeClr val="hlink"/>
                </a:solidFill>
                <a:hlinkClick r:id="rId4"/>
              </a:rPr>
              <a:t>here</a:t>
            </a:r>
            <a:r>
              <a:rPr lang="en-GB"/>
              <a:t>.</a:t>
            </a:r>
            <a:endParaRPr/>
          </a:p>
          <a:p>
            <a:pPr indent="0" lvl="0" marL="0" rtl="0" algn="ctr">
              <a:spcBef>
                <a:spcPts val="0"/>
              </a:spcBef>
              <a:spcAft>
                <a:spcPts val="0"/>
              </a:spcAft>
              <a:buNone/>
            </a:pPr>
            <a:r>
              <a:rPr lang="en-GB"/>
              <a:t>Architecture</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Post-Processing steps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server.py if any post-processing steps are required can be added after the model output is </a:t>
            </a:r>
            <a:r>
              <a:rPr lang="en-GB"/>
              <a:t>received </a:t>
            </a:r>
            <a:endParaRPr/>
          </a:p>
          <a:p>
            <a:pPr indent="0" lvl="0" marL="0" rtl="0" algn="l">
              <a:spcBef>
                <a:spcPts val="1200"/>
              </a:spcBef>
              <a:spcAft>
                <a:spcPts val="0"/>
              </a:spcAft>
              <a:buNone/>
            </a:pPr>
            <a:r>
              <a:rPr lang="en-GB"/>
              <a:t>or </a:t>
            </a:r>
            <a:endParaRPr/>
          </a:p>
          <a:p>
            <a:pPr indent="0" lvl="0" marL="0" rtl="0" algn="l">
              <a:spcBef>
                <a:spcPts val="1200"/>
              </a:spcBef>
              <a:spcAft>
                <a:spcPts val="1200"/>
              </a:spcAft>
              <a:buNone/>
            </a:pPr>
            <a:r>
              <a:rPr lang="en-GB"/>
              <a:t>Alternatively if you are calling the API with your own codebase then post processing can be added at that point as well.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Continuous</a:t>
            </a:r>
            <a:r>
              <a:rPr lang="en-GB"/>
              <a:t> training in production?</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Logging model output and ground truth</a:t>
            </a:r>
            <a:endParaRPr/>
          </a:p>
          <a:p>
            <a:pPr indent="-342900" lvl="0" marL="457200" rtl="0" algn="l">
              <a:spcBef>
                <a:spcPts val="0"/>
              </a:spcBef>
              <a:spcAft>
                <a:spcPts val="0"/>
              </a:spcAft>
              <a:buSzPts val="1800"/>
              <a:buChar char="●"/>
            </a:pPr>
            <a:r>
              <a:rPr lang="en-GB"/>
              <a:t>Aggregating documents where model output and ground truth differed.</a:t>
            </a:r>
            <a:endParaRPr/>
          </a:p>
          <a:p>
            <a:pPr indent="-342900" lvl="0" marL="457200" rtl="0" algn="l">
              <a:spcBef>
                <a:spcPts val="0"/>
              </a:spcBef>
              <a:spcAft>
                <a:spcPts val="0"/>
              </a:spcAft>
              <a:buSzPts val="1800"/>
              <a:buChar char="●"/>
            </a:pPr>
            <a:r>
              <a:rPr lang="en-GB"/>
              <a:t>Fine-tuning the model with the new data + old training data</a:t>
            </a:r>
            <a:endParaRPr/>
          </a:p>
          <a:p>
            <a:pPr indent="-342900" lvl="0" marL="457200" rtl="0" algn="l">
              <a:spcBef>
                <a:spcPts val="0"/>
              </a:spcBef>
              <a:spcAft>
                <a:spcPts val="0"/>
              </a:spcAft>
              <a:buSzPts val="1800"/>
              <a:buChar char="●"/>
            </a:pPr>
            <a:r>
              <a:rPr lang="en-GB"/>
              <a:t>Testing the new model in dev environment vs production environment</a:t>
            </a:r>
            <a:endParaRPr/>
          </a:p>
          <a:p>
            <a:pPr indent="-342900" lvl="0" marL="457200" rtl="0" algn="l">
              <a:spcBef>
                <a:spcPts val="0"/>
              </a:spcBef>
              <a:spcAft>
                <a:spcPts val="0"/>
              </a:spcAft>
              <a:buSzPts val="1800"/>
              <a:buChar char="●"/>
            </a:pPr>
            <a:r>
              <a:rPr lang="en-GB"/>
              <a:t>Deploying the new model in production environment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Pix2Struct?</a:t>
            </a:r>
            <a:endParaRPr/>
          </a:p>
        </p:txBody>
      </p:sp>
      <p:sp>
        <p:nvSpPr>
          <p:cNvPr id="62" name="Google Shape;62;p14"/>
          <p:cNvSpPr txBox="1"/>
          <p:nvPr>
            <p:ph idx="1" type="body"/>
          </p:nvPr>
        </p:nvSpPr>
        <p:spPr>
          <a:xfrm>
            <a:off x="311700" y="1152475"/>
            <a:ext cx="8520600" cy="145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Transformer based</a:t>
            </a:r>
            <a:endParaRPr/>
          </a:p>
          <a:p>
            <a:pPr indent="-342900" lvl="0" marL="457200" rtl="0" algn="l">
              <a:spcBef>
                <a:spcPts val="0"/>
              </a:spcBef>
              <a:spcAft>
                <a:spcPts val="0"/>
              </a:spcAft>
              <a:buSzPts val="1800"/>
              <a:buChar char="●"/>
            </a:pPr>
            <a:r>
              <a:rPr lang="en-GB"/>
              <a:t>Encoder Decoder architecture is proven</a:t>
            </a:r>
            <a:endParaRPr/>
          </a:p>
          <a:p>
            <a:pPr indent="-342900" lvl="0" marL="457200" rtl="0" algn="l">
              <a:spcBef>
                <a:spcPts val="0"/>
              </a:spcBef>
              <a:spcAft>
                <a:spcPts val="0"/>
              </a:spcAft>
              <a:buSzPts val="1800"/>
              <a:buChar char="●"/>
            </a:pPr>
            <a:r>
              <a:rPr lang="en-GB"/>
              <a:t>Visual understanding is achieved for high resource languages</a:t>
            </a:r>
            <a:endParaRPr/>
          </a:p>
          <a:p>
            <a:pPr indent="-342900" lvl="0" marL="457200" rtl="0" algn="l">
              <a:spcBef>
                <a:spcPts val="0"/>
              </a:spcBef>
              <a:spcAft>
                <a:spcPts val="0"/>
              </a:spcAft>
              <a:buSzPts val="1800"/>
              <a:buChar char="●"/>
            </a:pPr>
            <a:r>
              <a:rPr lang="en-GB"/>
              <a:t>Base model with 282 Million parameters</a:t>
            </a:r>
            <a:endParaRPr/>
          </a:p>
        </p:txBody>
      </p:sp>
      <p:sp>
        <p:nvSpPr>
          <p:cNvPr id="63" name="Google Shape;63;p14"/>
          <p:cNvSpPr txBox="1"/>
          <p:nvPr>
            <p:ph type="title"/>
          </p:nvPr>
        </p:nvSpPr>
        <p:spPr>
          <a:xfrm>
            <a:off x="217375" y="2905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NOT default Pix2Struct?</a:t>
            </a:r>
            <a:endParaRPr/>
          </a:p>
        </p:txBody>
      </p:sp>
      <p:sp>
        <p:nvSpPr>
          <p:cNvPr id="64" name="Google Shape;64;p14"/>
          <p:cNvSpPr txBox="1"/>
          <p:nvPr>
            <p:ph idx="1" type="body"/>
          </p:nvPr>
        </p:nvSpPr>
        <p:spPr>
          <a:xfrm>
            <a:off x="311700" y="3582825"/>
            <a:ext cx="8520600" cy="62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Arabic not supported (Right to Left)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Training process</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Pretraining (~ 3-4 Million documents)</a:t>
            </a:r>
            <a:endParaRPr/>
          </a:p>
          <a:p>
            <a:pPr indent="-342900" lvl="0" marL="457200" rtl="0" algn="l">
              <a:spcBef>
                <a:spcPts val="1200"/>
              </a:spcBef>
              <a:spcAft>
                <a:spcPts val="0"/>
              </a:spcAft>
              <a:buSzPts val="1800"/>
              <a:buChar char="●"/>
            </a:pPr>
            <a:r>
              <a:rPr lang="en-GB"/>
              <a:t>OCR</a:t>
            </a:r>
            <a:endParaRPr/>
          </a:p>
          <a:p>
            <a:pPr indent="-342900" lvl="0" marL="457200" rtl="0" algn="l">
              <a:spcBef>
                <a:spcPts val="0"/>
              </a:spcBef>
              <a:spcAft>
                <a:spcPts val="0"/>
              </a:spcAft>
              <a:buSzPts val="1800"/>
              <a:buChar char="●"/>
            </a:pPr>
            <a:r>
              <a:rPr lang="en-GB"/>
              <a:t>Masked Prediction</a:t>
            </a:r>
            <a:endParaRPr/>
          </a:p>
          <a:p>
            <a:pPr indent="0" lvl="0" marL="0" rtl="0" algn="l">
              <a:spcBef>
                <a:spcPts val="1200"/>
              </a:spcBef>
              <a:spcAft>
                <a:spcPts val="0"/>
              </a:spcAft>
              <a:buNone/>
            </a:pPr>
            <a:r>
              <a:rPr lang="en-GB"/>
              <a:t>General Training (~ 500K documents)</a:t>
            </a:r>
            <a:endParaRPr/>
          </a:p>
          <a:p>
            <a:pPr indent="-342900" lvl="0" marL="457200" rtl="0" algn="l">
              <a:spcBef>
                <a:spcPts val="1200"/>
              </a:spcBef>
              <a:spcAft>
                <a:spcPts val="0"/>
              </a:spcAft>
              <a:buSzPts val="1800"/>
              <a:buChar char="●"/>
            </a:pPr>
            <a:r>
              <a:rPr lang="en-GB"/>
              <a:t>Text Extraction Questions</a:t>
            </a:r>
            <a:endParaRPr/>
          </a:p>
          <a:p>
            <a:pPr indent="0" lvl="0" marL="0" rtl="0" algn="l">
              <a:spcBef>
                <a:spcPts val="1200"/>
              </a:spcBef>
              <a:spcAft>
                <a:spcPts val="0"/>
              </a:spcAft>
              <a:buNone/>
            </a:pPr>
            <a:r>
              <a:rPr lang="en-GB"/>
              <a:t>Fine-tuning</a:t>
            </a:r>
            <a:endParaRPr/>
          </a:p>
          <a:p>
            <a:pPr indent="-342900" lvl="0" marL="457200" rtl="0" algn="l">
              <a:spcBef>
                <a:spcPts val="1200"/>
              </a:spcBef>
              <a:spcAft>
                <a:spcPts val="0"/>
              </a:spcAft>
              <a:buSzPts val="1800"/>
              <a:buChar char="●"/>
            </a:pPr>
            <a:r>
              <a:rPr lang="en-GB"/>
              <a:t>Customer data text extraction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Training Data</a:t>
            </a:r>
            <a:endParaRPr/>
          </a:p>
        </p:txBody>
      </p:sp>
      <p:sp>
        <p:nvSpPr>
          <p:cNvPr id="76" name="Google Shape;76;p16"/>
          <p:cNvSpPr txBox="1"/>
          <p:nvPr>
            <p:ph idx="1" type="body"/>
          </p:nvPr>
        </p:nvSpPr>
        <p:spPr>
          <a:xfrm>
            <a:off x="311700" y="1152475"/>
            <a:ext cx="8520600" cy="135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Publicly Available datasets were quite low</a:t>
            </a:r>
            <a:endParaRPr/>
          </a:p>
          <a:p>
            <a:pPr indent="-342900" lvl="0" marL="457200" rtl="0" algn="l">
              <a:spcBef>
                <a:spcPts val="0"/>
              </a:spcBef>
              <a:spcAft>
                <a:spcPts val="0"/>
              </a:spcAft>
              <a:buSzPts val="1800"/>
              <a:buChar char="●"/>
            </a:pPr>
            <a:r>
              <a:rPr lang="en-GB"/>
              <a:t>Artificially created data using different fonts and templates</a:t>
            </a:r>
            <a:endParaRPr/>
          </a:p>
          <a:p>
            <a:pPr indent="-342900" lvl="0" marL="457200" rtl="0" algn="l">
              <a:spcBef>
                <a:spcPts val="0"/>
              </a:spcBef>
              <a:spcAft>
                <a:spcPts val="0"/>
              </a:spcAft>
              <a:buSzPts val="1800"/>
              <a:buChar char="●"/>
            </a:pPr>
            <a:r>
              <a:rPr lang="en-GB"/>
              <a:t>Manually created document data</a:t>
            </a:r>
            <a:endParaRPr/>
          </a:p>
        </p:txBody>
      </p:sp>
      <p:sp>
        <p:nvSpPr>
          <p:cNvPr id="77" name="Google Shape;77;p16"/>
          <p:cNvSpPr txBox="1"/>
          <p:nvPr>
            <p:ph type="title"/>
          </p:nvPr>
        </p:nvSpPr>
        <p:spPr>
          <a:xfrm>
            <a:off x="311700" y="233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lacking?</a:t>
            </a:r>
            <a:endParaRPr/>
          </a:p>
        </p:txBody>
      </p:sp>
      <p:sp>
        <p:nvSpPr>
          <p:cNvPr id="78" name="Google Shape;78;p16"/>
          <p:cNvSpPr txBox="1"/>
          <p:nvPr>
            <p:ph idx="1" type="body"/>
          </p:nvPr>
        </p:nvSpPr>
        <p:spPr>
          <a:xfrm>
            <a:off x="311700" y="3045975"/>
            <a:ext cx="8520600" cy="135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Long text answers data</a:t>
            </a:r>
            <a:endParaRPr/>
          </a:p>
          <a:p>
            <a:pPr indent="-342900" lvl="0" marL="457200" rtl="0" algn="l">
              <a:spcBef>
                <a:spcPts val="0"/>
              </a:spcBef>
              <a:spcAft>
                <a:spcPts val="0"/>
              </a:spcAft>
              <a:buSzPts val="1800"/>
              <a:buChar char="●"/>
            </a:pPr>
            <a:r>
              <a:rPr lang="en-GB"/>
              <a:t>Visual understanding samples in Arabic</a:t>
            </a:r>
            <a:endParaRPr/>
          </a:p>
          <a:p>
            <a:pPr indent="-342900" lvl="0" marL="457200" rtl="0" algn="l">
              <a:spcBef>
                <a:spcPts val="0"/>
              </a:spcBef>
              <a:spcAft>
                <a:spcPts val="0"/>
              </a:spcAft>
              <a:buSzPts val="1800"/>
              <a:buChar char="●"/>
            </a:pPr>
            <a:r>
              <a:rPr lang="en-GB"/>
              <a:t>Handwritten data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Pre-Training infrastructure</a:t>
            </a:r>
            <a:endParaRPr/>
          </a:p>
        </p:txBody>
      </p:sp>
      <p:sp>
        <p:nvSpPr>
          <p:cNvPr id="84" name="Google Shape;84;p17"/>
          <p:cNvSpPr txBox="1"/>
          <p:nvPr>
            <p:ph idx="1" type="body"/>
          </p:nvPr>
        </p:nvSpPr>
        <p:spPr>
          <a:xfrm>
            <a:off x="311700" y="1152475"/>
            <a:ext cx="8520600" cy="126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5 x 8A100 GPUs MultiNode training</a:t>
            </a:r>
            <a:endParaRPr/>
          </a:p>
          <a:p>
            <a:pPr indent="-342900" lvl="0" marL="457200" rtl="0" algn="l">
              <a:spcBef>
                <a:spcPts val="0"/>
              </a:spcBef>
              <a:spcAft>
                <a:spcPts val="0"/>
              </a:spcAft>
              <a:buSzPts val="1800"/>
              <a:buChar char="●"/>
            </a:pPr>
            <a:r>
              <a:rPr lang="en-GB"/>
              <a:t>Using AWS Sagemaker</a:t>
            </a:r>
            <a:endParaRPr/>
          </a:p>
          <a:p>
            <a:pPr indent="-342900" lvl="0" marL="457200" rtl="0" algn="l">
              <a:spcBef>
                <a:spcPts val="0"/>
              </a:spcBef>
              <a:spcAft>
                <a:spcPts val="0"/>
              </a:spcAft>
              <a:buSzPts val="1800"/>
              <a:buChar char="●"/>
            </a:pPr>
            <a:r>
              <a:rPr lang="en-GB"/>
              <a:t>Took around 4 iterations, 2 weeks per iteration</a:t>
            </a:r>
            <a:endParaRPr/>
          </a:p>
        </p:txBody>
      </p:sp>
      <p:sp>
        <p:nvSpPr>
          <p:cNvPr id="85" name="Google Shape;85;p17"/>
          <p:cNvSpPr txBox="1"/>
          <p:nvPr>
            <p:ph type="title"/>
          </p:nvPr>
        </p:nvSpPr>
        <p:spPr>
          <a:xfrm>
            <a:off x="311700" y="2550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Post-Training infrastructure</a:t>
            </a:r>
            <a:endParaRPr/>
          </a:p>
        </p:txBody>
      </p:sp>
      <p:sp>
        <p:nvSpPr>
          <p:cNvPr id="86" name="Google Shape;86;p17"/>
          <p:cNvSpPr txBox="1"/>
          <p:nvPr>
            <p:ph idx="1" type="body"/>
          </p:nvPr>
        </p:nvSpPr>
        <p:spPr>
          <a:xfrm>
            <a:off x="311700" y="3257975"/>
            <a:ext cx="8520600" cy="126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3 x 8A100 GPUs MultiNode training</a:t>
            </a:r>
            <a:endParaRPr/>
          </a:p>
          <a:p>
            <a:pPr indent="-342900" lvl="0" marL="457200" rtl="0" algn="l">
              <a:spcBef>
                <a:spcPts val="0"/>
              </a:spcBef>
              <a:spcAft>
                <a:spcPts val="0"/>
              </a:spcAft>
              <a:buSzPts val="1800"/>
              <a:buChar char="●"/>
            </a:pPr>
            <a:r>
              <a:rPr lang="en-GB"/>
              <a:t>Took around 2 iterations, 2-3 days per iteration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Training data pipeline</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235" lvl="0" marL="457200" rtl="0" algn="l">
              <a:spcBef>
                <a:spcPts val="0"/>
              </a:spcBef>
              <a:spcAft>
                <a:spcPts val="0"/>
              </a:spcAft>
              <a:buSzPts val="1553"/>
              <a:buChar char="●"/>
            </a:pPr>
            <a:r>
              <a:rPr lang="en-GB" sz="1553"/>
              <a:t>Converts PDFs to Images</a:t>
            </a:r>
            <a:endParaRPr sz="1553"/>
          </a:p>
          <a:p>
            <a:pPr indent="-327235" lvl="1" marL="914400" rtl="0" algn="l">
              <a:spcBef>
                <a:spcPts val="0"/>
              </a:spcBef>
              <a:spcAft>
                <a:spcPts val="0"/>
              </a:spcAft>
              <a:buSzPts val="1553"/>
              <a:buChar char="○"/>
            </a:pPr>
            <a:r>
              <a:rPr lang="en-GB" sz="1553"/>
              <a:t>This step is done in the python file of convert_certificates.py</a:t>
            </a:r>
            <a:endParaRPr sz="1553"/>
          </a:p>
          <a:p>
            <a:pPr indent="-327235" lvl="1" marL="914400" rtl="0" algn="l">
              <a:spcBef>
                <a:spcPts val="0"/>
              </a:spcBef>
              <a:spcAft>
                <a:spcPts val="0"/>
              </a:spcAft>
              <a:buSzPts val="1553"/>
              <a:buChar char="○"/>
            </a:pPr>
            <a:r>
              <a:rPr lang="en-GB" sz="1553"/>
              <a:t>Sometime </a:t>
            </a:r>
            <a:r>
              <a:rPr lang="en-GB" sz="1553"/>
              <a:t>conversion</a:t>
            </a:r>
            <a:r>
              <a:rPr lang="en-GB" sz="1553"/>
              <a:t> of PDF documents to Images results in very large images</a:t>
            </a:r>
            <a:endParaRPr sz="1553"/>
          </a:p>
          <a:p>
            <a:pPr indent="-327235" lvl="1" marL="914400" rtl="0" algn="l">
              <a:spcBef>
                <a:spcPts val="0"/>
              </a:spcBef>
              <a:spcAft>
                <a:spcPts val="0"/>
              </a:spcAft>
              <a:buSzPts val="1553"/>
              <a:buChar char="○"/>
            </a:pPr>
            <a:r>
              <a:rPr lang="en-GB" sz="1553"/>
              <a:t>Alternative approaches can be taken for this like using CLI tools in linux pdf2ppm etc.</a:t>
            </a:r>
            <a:endParaRPr sz="1553"/>
          </a:p>
          <a:p>
            <a:pPr indent="-327235" lvl="0" marL="457200" rtl="0" algn="l">
              <a:spcBef>
                <a:spcPts val="0"/>
              </a:spcBef>
              <a:spcAft>
                <a:spcPts val="0"/>
              </a:spcAft>
              <a:buSzPts val="1553"/>
              <a:buChar char="●"/>
            </a:pPr>
            <a:r>
              <a:rPr lang="en-GB" sz="1553"/>
              <a:t>Create a JSON file with list of JSON objects with “image_name”, “question” and “answer” as keys.</a:t>
            </a:r>
            <a:endParaRPr sz="1553"/>
          </a:p>
          <a:p>
            <a:pPr indent="-327235" lvl="1" marL="914400" rtl="0" algn="l">
              <a:spcBef>
                <a:spcPts val="0"/>
              </a:spcBef>
              <a:spcAft>
                <a:spcPts val="0"/>
              </a:spcAft>
              <a:buSzPts val="1553"/>
              <a:buChar char="○"/>
            </a:pPr>
            <a:r>
              <a:rPr lang="en-GB" sz="1553"/>
              <a:t>Questions while training were not augmented but this step can also be done in order to improve robustness of the model output. E.g. What is the data? What date is mentioned? Date of the document? etc.</a:t>
            </a:r>
            <a:endParaRPr sz="1553"/>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Fine-tuning Script parameters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MAX_PATCHES (3584) currently set to (3072)</a:t>
            </a:r>
            <a:endParaRPr/>
          </a:p>
          <a:p>
            <a:pPr indent="-342900" lvl="0" marL="457200" rtl="0" algn="l">
              <a:spcBef>
                <a:spcPts val="0"/>
              </a:spcBef>
              <a:spcAft>
                <a:spcPts val="0"/>
              </a:spcAft>
              <a:buSzPts val="1800"/>
              <a:buChar char="●"/>
            </a:pPr>
            <a:r>
              <a:rPr lang="en-GB"/>
              <a:t>MAX_LENGTH (256 max length of answer text)</a:t>
            </a:r>
            <a:endParaRPr/>
          </a:p>
          <a:p>
            <a:pPr indent="-342900" lvl="0" marL="457200" rtl="0" algn="l">
              <a:spcBef>
                <a:spcPts val="0"/>
              </a:spcBef>
              <a:spcAft>
                <a:spcPts val="0"/>
              </a:spcAft>
              <a:buSzPts val="1800"/>
              <a:buChar char="●"/>
            </a:pPr>
            <a:r>
              <a:rPr lang="en-GB"/>
              <a:t>BATCH_SIZE (Set according to the GPU memory)</a:t>
            </a:r>
            <a:endParaRPr/>
          </a:p>
          <a:p>
            <a:pPr indent="-342900" lvl="0" marL="457200" rtl="0" algn="l">
              <a:spcBef>
                <a:spcPts val="0"/>
              </a:spcBef>
              <a:spcAft>
                <a:spcPts val="0"/>
              </a:spcAft>
              <a:buSzPts val="1800"/>
              <a:buChar char="●"/>
            </a:pPr>
            <a:r>
              <a:rPr lang="en-GB"/>
              <a:t>NUM_GPUS (Set according to number of GPUs in VM)</a:t>
            </a:r>
            <a:endParaRPr/>
          </a:p>
          <a:p>
            <a:pPr indent="-342900" lvl="0" marL="457200" rtl="0" algn="l">
              <a:spcBef>
                <a:spcPts val="0"/>
              </a:spcBef>
              <a:spcAft>
                <a:spcPts val="0"/>
              </a:spcAft>
              <a:buSzPts val="1800"/>
              <a:buChar char="●"/>
            </a:pPr>
            <a:r>
              <a:rPr lang="en-GB"/>
              <a:t>NUM_EPOCHS (2-5 Experimental approach to get best results)</a:t>
            </a:r>
            <a:endParaRPr/>
          </a:p>
          <a:p>
            <a:pPr indent="-342900" lvl="0" marL="457200" rtl="0" algn="l">
              <a:spcBef>
                <a:spcPts val="0"/>
              </a:spcBef>
              <a:spcAft>
                <a:spcPts val="0"/>
              </a:spcAft>
              <a:buSzPts val="1800"/>
              <a:buChar char="●"/>
            </a:pPr>
            <a:r>
              <a:rPr lang="en-GB"/>
              <a:t>LR (learning rate, generally should not change at all)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Helpful Training Procedure</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Make sure training data is accurate</a:t>
            </a:r>
            <a:endParaRPr/>
          </a:p>
          <a:p>
            <a:pPr indent="-342900" lvl="0" marL="457200" rtl="0" algn="l">
              <a:spcBef>
                <a:spcPts val="0"/>
              </a:spcBef>
              <a:spcAft>
                <a:spcPts val="0"/>
              </a:spcAft>
              <a:buSzPts val="1800"/>
              <a:buChar char="●"/>
            </a:pPr>
            <a:r>
              <a:rPr lang="en-GB"/>
              <a:t>Make sure image files created by the step from PDF to image are valid and not corrupt in any sense.</a:t>
            </a:r>
            <a:endParaRPr/>
          </a:p>
          <a:p>
            <a:pPr indent="-342900" lvl="0" marL="457200" rtl="0" algn="l">
              <a:spcBef>
                <a:spcPts val="0"/>
              </a:spcBef>
              <a:spcAft>
                <a:spcPts val="0"/>
              </a:spcAft>
              <a:buSzPts val="1800"/>
              <a:buChar char="●"/>
            </a:pPr>
            <a:r>
              <a:rPr lang="en-GB"/>
              <a:t>Make sure GPU is being used while fine-tuning</a:t>
            </a:r>
            <a:endParaRPr/>
          </a:p>
          <a:p>
            <a:pPr indent="-342900" lvl="0" marL="457200" rtl="0" algn="l">
              <a:spcBef>
                <a:spcPts val="0"/>
              </a:spcBef>
              <a:spcAft>
                <a:spcPts val="0"/>
              </a:spcAft>
              <a:buSzPts val="1800"/>
              <a:buChar char="●"/>
            </a:pPr>
            <a:r>
              <a:rPr lang="en-GB"/>
              <a:t>If GPU usage is low this might be because data reading speed is becoming the bottleneck.</a:t>
            </a:r>
            <a:endParaRPr/>
          </a:p>
          <a:p>
            <a:pPr indent="-342900" lvl="0" marL="457200" rtl="0" algn="l">
              <a:spcBef>
                <a:spcPts val="0"/>
              </a:spcBef>
              <a:spcAft>
                <a:spcPts val="0"/>
              </a:spcAft>
              <a:buSzPts val="1800"/>
              <a:buChar char="●"/>
            </a:pPr>
            <a:r>
              <a:rPr lang="en-GB"/>
              <a:t>Diverse data is much better than a lot of the same data.</a:t>
            </a:r>
            <a:endParaRPr/>
          </a:p>
          <a:p>
            <a:pPr indent="-342900" lvl="0" marL="457200" rtl="0" algn="l">
              <a:spcBef>
                <a:spcPts val="0"/>
              </a:spcBef>
              <a:spcAft>
                <a:spcPts val="0"/>
              </a:spcAft>
              <a:buSzPts val="1800"/>
              <a:buChar char="●"/>
            </a:pPr>
            <a:r>
              <a:rPr lang="en-GB"/>
              <a:t>Balancing the dataset</a:t>
            </a:r>
            <a:endParaRPr/>
          </a:p>
          <a:p>
            <a:pPr indent="-317500" lvl="1" marL="1371600" rtl="0" algn="l">
              <a:spcBef>
                <a:spcPts val="0"/>
              </a:spcBef>
              <a:spcAft>
                <a:spcPts val="0"/>
              </a:spcAft>
              <a:buSzPts val="1400"/>
              <a:buChar char="○"/>
            </a:pPr>
            <a:r>
              <a:rPr lang="en-GB"/>
              <a:t>If a question has answer which are just yes or no then have equal amounts of samples in for yes and no answers.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Accuracy Measurement</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Accuracy can be measured by each token (characters) or by the whole output</a:t>
            </a:r>
            <a:endParaRPr/>
          </a:p>
          <a:p>
            <a:pPr indent="-342900" lvl="0" marL="457200" rtl="0" algn="l">
              <a:spcBef>
                <a:spcPts val="0"/>
              </a:spcBef>
              <a:spcAft>
                <a:spcPts val="0"/>
              </a:spcAft>
              <a:buSzPts val="1800"/>
              <a:buChar char="●"/>
            </a:pPr>
            <a:r>
              <a:rPr lang="en-GB"/>
              <a:t>Depends on the use-case</a:t>
            </a:r>
            <a:endParaRPr/>
          </a:p>
          <a:p>
            <a:pPr indent="-342900" lvl="0" marL="457200" rtl="0" algn="l">
              <a:spcBef>
                <a:spcPts val="0"/>
              </a:spcBef>
              <a:spcAft>
                <a:spcPts val="0"/>
              </a:spcAft>
              <a:buSzPts val="1800"/>
              <a:buChar char="●"/>
            </a:pPr>
            <a:r>
              <a:rPr lang="en-GB"/>
              <a:t>Should take into consideration that model might make mistakes in some characters so if any sort of post-processing can be done the accuracy should be calculated after the post-processing is done to get realistic results. E.g. if actual output was “01/01/2024” but model gave “01/01/2024 a” then a can be removed if a date is expected and then accuracy should be measured.</a:t>
            </a:r>
            <a:endParaRPr/>
          </a:p>
          <a:p>
            <a:pPr indent="-342900" lvl="0" marL="457200" rtl="0" algn="l">
              <a:spcBef>
                <a:spcPts val="0"/>
              </a:spcBef>
              <a:spcAft>
                <a:spcPts val="0"/>
              </a:spcAft>
              <a:buSzPts val="1800"/>
              <a:buChar char="●"/>
            </a:pPr>
            <a:r>
              <a:rPr lang="en-GB"/>
              <a:t>Common metrics are edit distance (levenshtein distance) for the output which means how many characters will have to be edited/added/removed to form the actual output.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