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7.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2.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10" r:id="rId2"/>
    <p:sldId id="491" r:id="rId3"/>
    <p:sldId id="411" r:id="rId4"/>
    <p:sldId id="475" r:id="rId5"/>
    <p:sldId id="492" r:id="rId6"/>
    <p:sldId id="477" r:id="rId7"/>
    <p:sldId id="493" r:id="rId8"/>
    <p:sldId id="494" r:id="rId9"/>
    <p:sldId id="480" r:id="rId10"/>
    <p:sldId id="503" r:id="rId11"/>
    <p:sldId id="504" r:id="rId12"/>
    <p:sldId id="502" r:id="rId13"/>
    <p:sldId id="498" r:id="rId14"/>
    <p:sldId id="500" r:id="rId15"/>
    <p:sldId id="499" r:id="rId16"/>
    <p:sldId id="481" r:id="rId17"/>
    <p:sldId id="495" r:id="rId18"/>
    <p:sldId id="496" r:id="rId19"/>
    <p:sldId id="49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p15:clr>
            <a:srgbClr val="A4A3A4"/>
          </p15:clr>
        </p15:guide>
        <p15:guide id="2" pos="383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FFFFFF"/>
    <a:srgbClr val="808080"/>
    <a:srgbClr val="59595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2" autoAdjust="0"/>
    <p:restoredTop sz="75619"/>
  </p:normalViewPr>
  <p:slideViewPr>
    <p:cSldViewPr snapToGrid="0">
      <p:cViewPr varScale="1">
        <p:scale>
          <a:sx n="82" d="100"/>
          <a:sy n="82" d="100"/>
        </p:scale>
        <p:origin x="1592" y="192"/>
      </p:cViewPr>
      <p:guideLst>
        <p:guide orient="horz" pos="204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79FB0D-C7A8-4C23-B91E-3F009B5EB33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13827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本文设置</a:t>
            </a:r>
            <a:r>
              <a:rPr lang="en-US" altLang="zh-CN" dirty="0"/>
              <a:t>LSTM</a:t>
            </a:r>
            <a:r>
              <a:rPr lang="zh-CN" altLang="en-US" dirty="0"/>
              <a:t>网络的隐层有</a:t>
            </a:r>
            <a:r>
              <a:rPr lang="en-US" altLang="zh-CN" dirty="0"/>
              <a:t>3</a:t>
            </a:r>
            <a:r>
              <a:rPr lang="zh-CN" altLang="en-US" dirty="0"/>
              <a:t>２个节点，其输入数据需要正则化，选择</a:t>
            </a:r>
            <a:r>
              <a:rPr lang="en-US" altLang="zh-CN" dirty="0" err="1"/>
              <a:t>softsign</a:t>
            </a:r>
            <a:r>
              <a:rPr lang="zh-CN" altLang="en-US" dirty="0"/>
              <a:t>函数作为其激活函数</a:t>
            </a:r>
          </a:p>
        </p:txBody>
      </p:sp>
    </p:spTree>
    <p:extLst>
      <p:ext uri="{BB962C8B-B14F-4D97-AF65-F5344CB8AC3E}">
        <p14:creationId xmlns:p14="http://schemas.microsoft.com/office/powerpoint/2010/main" val="1258201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25913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05070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训练案例用来训练并验证文中算法的有效性，而压力测试案例则用于检验训练好的网络对高航路密度场景的抗压性。</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训练案例用来训练并验证文中算法的有效性，而压力测试案例则用于检验训练好的网络对高航路密度场景的抗压性。</a:t>
            </a:r>
          </a:p>
        </p:txBody>
      </p:sp>
    </p:spTree>
    <p:extLst>
      <p:ext uri="{BB962C8B-B14F-4D97-AF65-F5344CB8AC3E}">
        <p14:creationId xmlns:p14="http://schemas.microsoft.com/office/powerpoint/2010/main" val="141952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大多数时间空域内有 ２０～２６ 架飞机在飞行，最大数量可达 ３０ 架次，</a:t>
            </a:r>
          </a:p>
        </p:txBody>
      </p:sp>
    </p:spTree>
    <p:extLst>
      <p:ext uri="{BB962C8B-B14F-4D97-AF65-F5344CB8AC3E}">
        <p14:creationId xmlns:p14="http://schemas.microsoft.com/office/powerpoint/2010/main" val="1174562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如果空域内飞机不采取制导措施</a:t>
            </a:r>
            <a:r>
              <a:rPr lang="en-US" altLang="zh-CN" dirty="0"/>
              <a:t>60</a:t>
            </a:r>
            <a:r>
              <a:rPr lang="zh-CN" altLang="en-US" dirty="0"/>
              <a:t>％以上的飞机将在测试中发生碰撞，这一概率随着飞机数目的增长而逐渐增加。 然而在应用本文算法的的最大碰撞概率不</a:t>
            </a:r>
            <a:r>
              <a:rPr lang="en-US" altLang="zh-CN" dirty="0"/>
              <a:t>10</a:t>
            </a:r>
            <a:r>
              <a:rPr lang="zh-CN" altLang="en-US" dirty="0"/>
              <a:t>％，总数２</a:t>
            </a:r>
            <a:r>
              <a:rPr lang="en-US" altLang="zh-CN" dirty="0"/>
              <a:t>8</a:t>
            </a:r>
            <a:r>
              <a:rPr lang="zh-CN" altLang="en-US" dirty="0"/>
              <a:t>架以下的场景中可以保证无碰撞发生</a:t>
            </a:r>
          </a:p>
        </p:txBody>
      </p:sp>
    </p:spTree>
    <p:extLst>
      <p:ext uri="{BB962C8B-B14F-4D97-AF65-F5344CB8AC3E}">
        <p14:creationId xmlns:p14="http://schemas.microsoft.com/office/powerpoint/2010/main" val="256666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论文吸引人的地方是。该方法可以适用于飞机数量可变的场景。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3597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7756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48897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仅存在一个高级别智能体，其余智能体均保持原始动作不变。 </a:t>
            </a:r>
            <a:endParaRPr lang="en-US" altLang="zh-CN" dirty="0"/>
          </a:p>
          <a:p>
            <a:r>
              <a:rPr lang="zh-CN" altLang="en-US" dirty="0"/>
              <a:t>当环境中高级别 智能体做出决策和选择动作后，向其余智能体发这一信息，然后自动变为低级智能体。 </a:t>
            </a:r>
            <a:endParaRPr lang="en-US" altLang="zh-CN" dirty="0"/>
          </a:p>
          <a:p>
            <a:r>
              <a:rPr lang="zh-CN" altLang="en-US" dirty="0"/>
              <a:t>顺序选择下一智能体为高级别智能体，循环迭代进行决策，直到所有智能体完成动作选择。 </a:t>
            </a:r>
            <a:endParaRPr lang="en-US" altLang="zh-CN" dirty="0"/>
          </a:p>
          <a:p>
            <a:r>
              <a:rPr lang="zh-CN" altLang="en-US" dirty="0"/>
              <a:t>通过这种方式可以在智能体进行策略更新时固化环境影响， 进而降低系统的不稳定性。</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802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99036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2021/3/19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2021/3/19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2021/3/19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2021/3/19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2021/3/19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2021/3/19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2021/3/19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2021/3/19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2021/3/19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94.xml"/><Relationship Id="rId7"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vmlDrawing" Target="../drawings/vmlDrawing2.vml"/><Relationship Id="rId6" Type="http://schemas.openxmlformats.org/officeDocument/2006/relationships/tags" Target="../tags/tag97.xml"/><Relationship Id="rId11" Type="http://schemas.openxmlformats.org/officeDocument/2006/relationships/image" Target="../media/image18.png"/><Relationship Id="rId5" Type="http://schemas.openxmlformats.org/officeDocument/2006/relationships/tags" Target="../tags/tag96.xml"/><Relationship Id="rId10" Type="http://schemas.openxmlformats.org/officeDocument/2006/relationships/image" Target="../media/image17.wmf"/><Relationship Id="rId4" Type="http://schemas.openxmlformats.org/officeDocument/2006/relationships/tags" Target="../tags/tag95.xml"/><Relationship Id="rId9"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99.xml"/><Relationship Id="rId7"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vmlDrawing" Target="../drawings/vmlDrawing3.vml"/><Relationship Id="rId6" Type="http://schemas.openxmlformats.org/officeDocument/2006/relationships/tags" Target="../tags/tag102.xml"/><Relationship Id="rId11" Type="http://schemas.openxmlformats.org/officeDocument/2006/relationships/image" Target="../media/image18.png"/><Relationship Id="rId5" Type="http://schemas.openxmlformats.org/officeDocument/2006/relationships/tags" Target="../tags/tag101.xml"/><Relationship Id="rId10" Type="http://schemas.openxmlformats.org/officeDocument/2006/relationships/image" Target="../media/image17.wmf"/><Relationship Id="rId4" Type="http://schemas.openxmlformats.org/officeDocument/2006/relationships/tags" Target="../tags/tag100.xml"/><Relationship Id="rId9"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20.png"/><Relationship Id="rId3" Type="http://schemas.openxmlformats.org/officeDocument/2006/relationships/tags" Target="../tags/tag104.xml"/><Relationship Id="rId7" Type="http://schemas.openxmlformats.org/officeDocument/2006/relationships/slideLayout" Target="../slideLayouts/slideLayout7.xml"/><Relationship Id="rId12" Type="http://schemas.openxmlformats.org/officeDocument/2006/relationships/image" Target="../media/image19.png"/><Relationship Id="rId2" Type="http://schemas.openxmlformats.org/officeDocument/2006/relationships/tags" Target="../tags/tag103.xml"/><Relationship Id="rId1" Type="http://schemas.openxmlformats.org/officeDocument/2006/relationships/vmlDrawing" Target="../drawings/vmlDrawing4.vml"/><Relationship Id="rId6" Type="http://schemas.openxmlformats.org/officeDocument/2006/relationships/tags" Target="../tags/tag107.xml"/><Relationship Id="rId11" Type="http://schemas.openxmlformats.org/officeDocument/2006/relationships/image" Target="../media/image18.png"/><Relationship Id="rId5" Type="http://schemas.openxmlformats.org/officeDocument/2006/relationships/tags" Target="../tags/tag106.xml"/><Relationship Id="rId10" Type="http://schemas.openxmlformats.org/officeDocument/2006/relationships/image" Target="../media/image17.wmf"/><Relationship Id="rId4" Type="http://schemas.openxmlformats.org/officeDocument/2006/relationships/tags" Target="../tags/tag105.xml"/><Relationship Id="rId9"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09.xml"/><Relationship Id="rId7"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vmlDrawing" Target="../drawings/vmlDrawing5.vml"/><Relationship Id="rId6" Type="http://schemas.openxmlformats.org/officeDocument/2006/relationships/tags" Target="../tags/tag112.xml"/><Relationship Id="rId11" Type="http://schemas.openxmlformats.org/officeDocument/2006/relationships/image" Target="../media/image21.png"/><Relationship Id="rId5" Type="http://schemas.openxmlformats.org/officeDocument/2006/relationships/tags" Target="../tags/tag111.xml"/><Relationship Id="rId10" Type="http://schemas.openxmlformats.org/officeDocument/2006/relationships/image" Target="../media/image17.wmf"/><Relationship Id="rId4" Type="http://schemas.openxmlformats.org/officeDocument/2006/relationships/tags" Target="../tags/tag110.xml"/><Relationship Id="rId9"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14.xml"/><Relationship Id="rId7"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vmlDrawing" Target="../drawings/vmlDrawing6.vml"/><Relationship Id="rId6" Type="http://schemas.openxmlformats.org/officeDocument/2006/relationships/tags" Target="../tags/tag117.xml"/><Relationship Id="rId11" Type="http://schemas.openxmlformats.org/officeDocument/2006/relationships/image" Target="../media/image21.png"/><Relationship Id="rId5" Type="http://schemas.openxmlformats.org/officeDocument/2006/relationships/tags" Target="../tags/tag116.xml"/><Relationship Id="rId10" Type="http://schemas.openxmlformats.org/officeDocument/2006/relationships/image" Target="../media/image17.wmf"/><Relationship Id="rId4" Type="http://schemas.openxmlformats.org/officeDocument/2006/relationships/tags" Target="../tags/tag115.xml"/><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119.xml"/><Relationship Id="rId7" Type="http://schemas.openxmlformats.org/officeDocument/2006/relationships/slideLayout" Target="../slideLayouts/slideLayout7.xml"/><Relationship Id="rId12" Type="http://schemas.openxmlformats.org/officeDocument/2006/relationships/image" Target="../media/image23.png"/><Relationship Id="rId2" Type="http://schemas.openxmlformats.org/officeDocument/2006/relationships/tags" Target="../tags/tag118.xml"/><Relationship Id="rId1" Type="http://schemas.openxmlformats.org/officeDocument/2006/relationships/vmlDrawing" Target="../drawings/vmlDrawing7.vml"/><Relationship Id="rId6" Type="http://schemas.openxmlformats.org/officeDocument/2006/relationships/tags" Target="../tags/tag122.xml"/><Relationship Id="rId11" Type="http://schemas.openxmlformats.org/officeDocument/2006/relationships/image" Target="../media/image22.png"/><Relationship Id="rId5" Type="http://schemas.openxmlformats.org/officeDocument/2006/relationships/tags" Target="../tags/tag121.xml"/><Relationship Id="rId10" Type="http://schemas.openxmlformats.org/officeDocument/2006/relationships/image" Target="../media/image17.wmf"/><Relationship Id="rId4" Type="http://schemas.openxmlformats.org/officeDocument/2006/relationships/tags" Target="../tags/tag120.xml"/><Relationship Id="rId9"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6.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png"/><Relationship Id="rId5" Type="http://schemas.openxmlformats.org/officeDocument/2006/relationships/slideLayout" Target="../slideLayouts/slideLayout7.xml"/><Relationship Id="rId4" Type="http://schemas.openxmlformats.org/officeDocument/2006/relationships/tags" Target="../tags/tag68.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71.xml"/><Relationship Id="rId7" Type="http://schemas.openxmlformats.org/officeDocument/2006/relationships/image" Target="../media/image8.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7.png"/><Relationship Id="rId5" Type="http://schemas.openxmlformats.org/officeDocument/2006/relationships/slideLayout" Target="../slideLayouts/slideLayout7.xml"/><Relationship Id="rId4" Type="http://schemas.openxmlformats.org/officeDocument/2006/relationships/tags" Target="../tags/tag7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5.xml"/><Relationship Id="rId7" Type="http://schemas.openxmlformats.org/officeDocument/2006/relationships/notesSlide" Target="../notesSlides/notesSlide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80.xml"/><Relationship Id="rId7" Type="http://schemas.openxmlformats.org/officeDocument/2006/relationships/notesSlide" Target="../notesSlides/notesSlide5.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Layout" Target="../slideLayouts/slideLayout2.xml"/><Relationship Id="rId5" Type="http://schemas.openxmlformats.org/officeDocument/2006/relationships/tags" Target="../tags/tag82.xml"/><Relationship Id="rId10" Type="http://schemas.openxmlformats.org/officeDocument/2006/relationships/image" Target="../media/image14.png"/><Relationship Id="rId4" Type="http://schemas.openxmlformats.org/officeDocument/2006/relationships/tags" Target="../tags/tag81.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85.xml"/><Relationship Id="rId7" Type="http://schemas.openxmlformats.org/officeDocument/2006/relationships/notesSlide" Target="../notesSlides/notesSlide6.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89.xml"/><Relationship Id="rId7"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vmlDrawing" Target="../drawings/vmlDrawing1.vml"/><Relationship Id="rId6" Type="http://schemas.openxmlformats.org/officeDocument/2006/relationships/tags" Target="../tags/tag92.xml"/><Relationship Id="rId11" Type="http://schemas.openxmlformats.org/officeDocument/2006/relationships/image" Target="../media/image18.png"/><Relationship Id="rId5" Type="http://schemas.openxmlformats.org/officeDocument/2006/relationships/tags" Target="../tags/tag91.xml"/><Relationship Id="rId10" Type="http://schemas.openxmlformats.org/officeDocument/2006/relationships/image" Target="../media/image17.wmf"/><Relationship Id="rId4" Type="http://schemas.openxmlformats.org/officeDocument/2006/relationships/tags" Target="../tags/tag90.xml"/><Relationship Id="rId9"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3366" y="-333607"/>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3365" y="-3238569"/>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35" y="1998592"/>
            <a:ext cx="12192000" cy="2861362"/>
          </a:xfrm>
          <a:prstGeom prst="rect">
            <a:avLst/>
          </a:prstGeom>
          <a:solidFill>
            <a:srgbClr val="004EA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Aft>
                <a:spcPts val="600"/>
              </a:spcAft>
            </a:pPr>
            <a:r>
              <a:rPr lang="zh-CN" altLang="en-US" sz="4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基于强化学习的多无人机避碰计算制导方法</a:t>
            </a:r>
          </a:p>
          <a:p>
            <a:pPr algn="ctr" fontAlgn="auto">
              <a:spcAft>
                <a:spcPts val="600"/>
              </a:spcAft>
            </a:pPr>
            <a:endParaRPr lang="zh-CN" altLang="en-US" sz="4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BCC738EC-6132-3748-A15F-DF2852C8BE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4018" y="4963536"/>
            <a:ext cx="5740400" cy="1143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3319"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1440B0AE-F19D-E446-AA42-808488CD46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205" y="1289050"/>
            <a:ext cx="5753100" cy="4279900"/>
          </a:xfrm>
          <a:prstGeom prst="rect">
            <a:avLst/>
          </a:prstGeom>
        </p:spPr>
      </p:pic>
      <p:sp>
        <p:nvSpPr>
          <p:cNvPr id="2" name="文本框 1">
            <a:extLst>
              <a:ext uri="{FF2B5EF4-FFF2-40B4-BE49-F238E27FC236}">
                <a16:creationId xmlns:a16="http://schemas.microsoft.com/office/drawing/2014/main" id="{06BD6C74-6FEE-AA43-BC0C-DCA9DB2C0788}"/>
              </a:ext>
            </a:extLst>
          </p:cNvPr>
          <p:cNvSpPr txBox="1"/>
          <p:nvPr/>
        </p:nvSpPr>
        <p:spPr>
          <a:xfrm>
            <a:off x="6788065" y="1530398"/>
            <a:ext cx="4779729" cy="3366947"/>
          </a:xfrm>
          <a:prstGeom prst="rect">
            <a:avLst/>
          </a:prstGeom>
          <a:noFill/>
        </p:spPr>
        <p:txBody>
          <a:bodyPr wrap="square" rtlCol="0">
            <a:spAutoFit/>
          </a:bodyPr>
          <a:lstStyle/>
          <a:p>
            <a:pPr>
              <a:lnSpc>
                <a:spcPct val="150000"/>
              </a:lnSpc>
            </a:pPr>
            <a:r>
              <a:rPr kumimoji="1" lang="zh-CN" altLang="en-US" spc="200" dirty="0"/>
              <a:t>４个神经网络</a:t>
            </a:r>
            <a:r>
              <a:rPr kumimoji="1" lang="en-US" altLang="zh-CN" spc="200" dirty="0"/>
              <a:t>,</a:t>
            </a:r>
            <a:r>
              <a:rPr kumimoji="1" lang="zh-CN" altLang="en-US" spc="200" dirty="0"/>
              <a:t>分别是决策估计</a:t>
            </a:r>
            <a:r>
              <a:rPr kumimoji="1" lang="en-US" altLang="zh-CN" spc="200" dirty="0"/>
              <a:t>Actor</a:t>
            </a:r>
            <a:r>
              <a:rPr kumimoji="1" lang="zh-CN" altLang="en-US" spc="200" dirty="0"/>
              <a:t>（</a:t>
            </a:r>
            <a:r>
              <a:rPr kumimoji="1" lang="en-US" altLang="zh-CN" spc="200" dirty="0"/>
              <a:t> </a:t>
            </a:r>
            <a:r>
              <a:rPr kumimoji="1" lang="en-US" altLang="zh-CN" spc="200" dirty="0" err="1"/>
              <a:t>ActorD</a:t>
            </a:r>
            <a:r>
              <a:rPr kumimoji="1" lang="zh-CN" altLang="en-US" spc="200" dirty="0"/>
              <a:t>）</a:t>
            </a:r>
            <a:r>
              <a:rPr kumimoji="1" lang="en-US" altLang="zh-CN" spc="200" dirty="0"/>
              <a:t> Actor </a:t>
            </a:r>
            <a:r>
              <a:rPr kumimoji="1" lang="zh-CN" altLang="en-US" spc="200" dirty="0"/>
              <a:t>（</a:t>
            </a:r>
            <a:r>
              <a:rPr kumimoji="1" lang="en-US" altLang="zh-CN" spc="200" dirty="0" err="1"/>
              <a:t>ActorE</a:t>
            </a:r>
            <a:r>
              <a:rPr kumimoji="1" lang="zh-CN" altLang="en-US" spc="200" dirty="0"/>
              <a:t>）、 决策 </a:t>
            </a:r>
            <a:r>
              <a:rPr kumimoji="1" lang="en-US" altLang="zh-CN" spc="200" dirty="0"/>
              <a:t>Critic(</a:t>
            </a:r>
            <a:r>
              <a:rPr kumimoji="1" lang="zh-CN" altLang="en-US" spc="200" dirty="0"/>
              <a:t> </a:t>
            </a:r>
            <a:r>
              <a:rPr kumimoji="1" lang="en-US" altLang="zh-CN" spc="200" dirty="0" err="1"/>
              <a:t>CriticD</a:t>
            </a:r>
            <a:r>
              <a:rPr kumimoji="1" lang="zh-CN" altLang="en-US" spc="200" dirty="0"/>
              <a:t>） 和估计  </a:t>
            </a:r>
            <a:r>
              <a:rPr kumimoji="1" lang="en-US" altLang="zh-CN" spc="200" dirty="0"/>
              <a:t>Critic</a:t>
            </a:r>
            <a:r>
              <a:rPr kumimoji="1" lang="zh-CN" altLang="en-US" spc="200" dirty="0"/>
              <a:t>（ </a:t>
            </a:r>
            <a:r>
              <a:rPr kumimoji="1" lang="en-US" altLang="zh-CN" spc="200" dirty="0" err="1"/>
              <a:t>CriticE</a:t>
            </a:r>
            <a:r>
              <a:rPr kumimoji="1" lang="zh-CN" altLang="en-US" spc="200" dirty="0"/>
              <a:t>）</a:t>
            </a:r>
            <a:r>
              <a:rPr kumimoji="1" lang="en-US" altLang="zh-CN" spc="200" dirty="0"/>
              <a:t>.</a:t>
            </a:r>
            <a:r>
              <a:rPr kumimoji="1" lang="zh-CN" altLang="en-US" spc="200" dirty="0"/>
              <a:t>其中 </a:t>
            </a:r>
            <a:r>
              <a:rPr kumimoji="1" lang="en-US" altLang="zh-CN" spc="200" dirty="0" err="1"/>
              <a:t>ActorD</a:t>
            </a:r>
            <a:r>
              <a:rPr kumimoji="1" lang="zh-CN" altLang="en-US" spc="200" dirty="0"/>
              <a:t>用来拟合制导策略，可以用参数 </a:t>
            </a:r>
            <a:r>
              <a:rPr kumimoji="1" lang="el-GR" altLang="zh-CN" spc="200" dirty="0"/>
              <a:t>θ </a:t>
            </a:r>
            <a:r>
              <a:rPr kumimoji="1" lang="zh-CN" altLang="en-US" spc="200" dirty="0"/>
              <a:t>描述，它 是唯一在训练过程和执行过程都被使用的神经网络结构</a:t>
            </a:r>
            <a:r>
              <a:rPr kumimoji="1" lang="en-US" altLang="zh-CN" spc="200" dirty="0"/>
              <a:t>;</a:t>
            </a:r>
            <a:r>
              <a:rPr kumimoji="1" lang="en-US" altLang="zh-CN" spc="200" dirty="0" err="1"/>
              <a:t>CriticD</a:t>
            </a:r>
            <a:r>
              <a:rPr kumimoji="1" lang="zh-CN" altLang="en-US" spc="200" dirty="0"/>
              <a:t>用来逼近评价函数，可以用参数 </a:t>
            </a:r>
            <a:r>
              <a:rPr kumimoji="1" lang="el-GR" altLang="zh-CN" spc="200" dirty="0"/>
              <a:t>ω </a:t>
            </a:r>
            <a:r>
              <a:rPr kumimoji="1" lang="zh-CN" altLang="en-US" spc="200" dirty="0"/>
              <a:t>描述</a:t>
            </a:r>
          </a:p>
        </p:txBody>
      </p:sp>
    </p:spTree>
    <p:extLst>
      <p:ext uri="{BB962C8B-B14F-4D97-AF65-F5344CB8AC3E}">
        <p14:creationId xmlns:p14="http://schemas.microsoft.com/office/powerpoint/2010/main" val="296778854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4341"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1440B0AE-F19D-E446-AA42-808488CD46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205" y="1289050"/>
            <a:ext cx="5753100" cy="4279900"/>
          </a:xfrm>
          <a:prstGeom prst="rect">
            <a:avLst/>
          </a:prstGeom>
        </p:spPr>
      </p:pic>
      <p:sp>
        <p:nvSpPr>
          <p:cNvPr id="2" name="文本框 1">
            <a:extLst>
              <a:ext uri="{FF2B5EF4-FFF2-40B4-BE49-F238E27FC236}">
                <a16:creationId xmlns:a16="http://schemas.microsoft.com/office/drawing/2014/main" id="{06BD6C74-6FEE-AA43-BC0C-DCA9DB2C0788}"/>
              </a:ext>
            </a:extLst>
          </p:cNvPr>
          <p:cNvSpPr txBox="1"/>
          <p:nvPr/>
        </p:nvSpPr>
        <p:spPr>
          <a:xfrm>
            <a:off x="6612171" y="1082807"/>
            <a:ext cx="4779729" cy="4613442"/>
          </a:xfrm>
          <a:prstGeom prst="rect">
            <a:avLst/>
          </a:prstGeom>
          <a:noFill/>
        </p:spPr>
        <p:txBody>
          <a:bodyPr wrap="square" rtlCol="0">
            <a:spAutoFit/>
          </a:bodyPr>
          <a:lstStyle/>
          <a:p>
            <a:pPr>
              <a:lnSpc>
                <a:spcPct val="150000"/>
              </a:lnSpc>
            </a:pPr>
            <a:r>
              <a:rPr kumimoji="1" lang="zh-CN" altLang="en-US" spc="200" dirty="0"/>
              <a:t>在每一个时间步长</a:t>
            </a:r>
            <a:r>
              <a:rPr kumimoji="1" lang="zh-CN" altLang="en" spc="200" dirty="0"/>
              <a:t>ｔ</a:t>
            </a:r>
            <a:r>
              <a:rPr kumimoji="1" lang="zh-CN" altLang="en-US" spc="200" dirty="0"/>
              <a:t>中，所有智能体都通过自身策略选择各自动作，虽然这些策 略有相同的</a:t>
            </a:r>
            <a:r>
              <a:rPr kumimoji="1" lang="en-US" altLang="zh-CN" spc="200" dirty="0" err="1"/>
              <a:t>ActorD</a:t>
            </a:r>
            <a:r>
              <a:rPr kumimoji="1" lang="zh-CN" altLang="en-US" spc="200" dirty="0"/>
              <a:t>网络结构，但每次应用时都为参数附加了误差，并且每个个体的输入和输出是差异化的。 </a:t>
            </a:r>
            <a:r>
              <a:rPr kumimoji="1" lang="zh-CN" altLang="en-US" spc="200" dirty="0">
                <a:highlight>
                  <a:srgbClr val="FFFF00"/>
                </a:highlight>
              </a:rPr>
              <a:t>环境中所有被选择的动作最终合成为联合动作</a:t>
            </a:r>
            <a:r>
              <a:rPr kumimoji="1" lang="en-US" altLang="zh-CN" spc="200" dirty="0">
                <a:highlight>
                  <a:srgbClr val="FFFF00"/>
                </a:highlight>
              </a:rPr>
              <a:t>a</a:t>
            </a:r>
            <a:r>
              <a:rPr kumimoji="1" lang="zh-CN" altLang="en-US" spc="200" dirty="0">
                <a:highlight>
                  <a:srgbClr val="FFFF00"/>
                </a:highlight>
              </a:rPr>
              <a:t>。</a:t>
            </a:r>
            <a:r>
              <a:rPr kumimoji="1" lang="zh-CN" altLang="en-US" spc="200" dirty="0"/>
              <a:t>环境状态</a:t>
            </a:r>
            <a:r>
              <a:rPr kumimoji="1" lang="zh-CN" altLang="en" spc="200" dirty="0"/>
              <a:t>ｓ</a:t>
            </a:r>
            <a:r>
              <a:rPr kumimoji="1" lang="zh-CN" altLang="en-US" spc="200" dirty="0"/>
              <a:t>在执行联合动作</a:t>
            </a:r>
            <a:r>
              <a:rPr kumimoji="1" lang="zh-CN" altLang="en" spc="200" dirty="0"/>
              <a:t>ａ</a:t>
            </a:r>
            <a:r>
              <a:rPr kumimoji="1" lang="zh-CN" altLang="en-US" spc="200" dirty="0"/>
              <a:t>后，通过状态转移函数更新为新的状态</a:t>
            </a:r>
            <a:r>
              <a:rPr kumimoji="1" lang="zh-CN" altLang="en" spc="200" dirty="0"/>
              <a:t>ｓ</a:t>
            </a:r>
            <a:r>
              <a:rPr kumimoji="1" lang="en" altLang="zh-CN" spc="200" dirty="0"/>
              <a:t>′</a:t>
            </a:r>
            <a:r>
              <a:rPr kumimoji="1" lang="zh-CN" altLang="en" spc="200" dirty="0"/>
              <a:t>， </a:t>
            </a:r>
            <a:r>
              <a:rPr kumimoji="1" lang="zh-CN" altLang="en-US" spc="200" dirty="0"/>
              <a:t>并返回即时奖励</a:t>
            </a:r>
            <a:r>
              <a:rPr kumimoji="1" lang="zh-CN" altLang="en" spc="200" dirty="0"/>
              <a:t>Ｒ</a:t>
            </a:r>
            <a:r>
              <a:rPr kumimoji="1" lang="zh-CN" altLang="en" spc="200" dirty="0">
                <a:highlight>
                  <a:srgbClr val="FFFF00"/>
                </a:highlight>
              </a:rPr>
              <a:t>。 </a:t>
            </a:r>
            <a:r>
              <a:rPr kumimoji="1" lang="zh-CN" altLang="en-US" spc="200" dirty="0">
                <a:highlight>
                  <a:srgbClr val="FFFF00"/>
                </a:highlight>
              </a:rPr>
              <a:t>每一仿真步长最终产生一个用集合（</a:t>
            </a:r>
            <a:r>
              <a:rPr kumimoji="1" lang="zh-CN" altLang="en" spc="200" dirty="0">
                <a:highlight>
                  <a:srgbClr val="FFFF00"/>
                </a:highlight>
              </a:rPr>
              <a:t>ｓ ａ Ｒ ｓ</a:t>
            </a:r>
            <a:r>
              <a:rPr kumimoji="1" lang="en" altLang="zh-CN" spc="200" dirty="0">
                <a:highlight>
                  <a:srgbClr val="FFFF00"/>
                </a:highlight>
              </a:rPr>
              <a:t>′ </a:t>
            </a:r>
            <a:r>
              <a:rPr kumimoji="1" lang="zh-CN" altLang="en" spc="200" dirty="0">
                <a:highlight>
                  <a:srgbClr val="FFFF00"/>
                </a:highlight>
              </a:rPr>
              <a:t>）</a:t>
            </a:r>
            <a:r>
              <a:rPr kumimoji="1" lang="zh-CN" altLang="en-US" spc="200" dirty="0">
                <a:highlight>
                  <a:srgbClr val="FFFF00"/>
                </a:highlight>
              </a:rPr>
              <a:t>表示的案例， 所有案例将会被存储在经验池</a:t>
            </a:r>
            <a:r>
              <a:rPr kumimoji="1" lang="zh-CN" altLang="en" spc="200" dirty="0">
                <a:highlight>
                  <a:srgbClr val="FFFF00"/>
                </a:highlight>
              </a:rPr>
              <a:t>Ｄ</a:t>
            </a:r>
            <a:r>
              <a:rPr kumimoji="1" lang="zh-CN" altLang="en-US" spc="200" dirty="0">
                <a:highlight>
                  <a:srgbClr val="FFFF00"/>
                </a:highlight>
              </a:rPr>
              <a:t>中。</a:t>
            </a:r>
          </a:p>
        </p:txBody>
      </p:sp>
    </p:spTree>
    <p:extLst>
      <p:ext uri="{BB962C8B-B14F-4D97-AF65-F5344CB8AC3E}">
        <p14:creationId xmlns:p14="http://schemas.microsoft.com/office/powerpoint/2010/main" val="28229607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172"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1440B0AE-F19D-E446-AA42-808488CD46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205" y="1289050"/>
            <a:ext cx="5753100" cy="4279900"/>
          </a:xfrm>
          <a:prstGeom prst="rect">
            <a:avLst/>
          </a:prstGeom>
        </p:spPr>
      </p:pic>
      <p:sp>
        <p:nvSpPr>
          <p:cNvPr id="2" name="文本框 1">
            <a:extLst>
              <a:ext uri="{FF2B5EF4-FFF2-40B4-BE49-F238E27FC236}">
                <a16:creationId xmlns:a16="http://schemas.microsoft.com/office/drawing/2014/main" id="{06BD6C74-6FEE-AA43-BC0C-DCA9DB2C0788}"/>
              </a:ext>
            </a:extLst>
          </p:cNvPr>
          <p:cNvSpPr txBox="1"/>
          <p:nvPr/>
        </p:nvSpPr>
        <p:spPr>
          <a:xfrm>
            <a:off x="6607868" y="1312385"/>
            <a:ext cx="4959927" cy="369332"/>
          </a:xfrm>
          <a:prstGeom prst="rect">
            <a:avLst/>
          </a:prstGeom>
          <a:noFill/>
        </p:spPr>
        <p:txBody>
          <a:bodyPr wrap="square" rtlCol="0">
            <a:spAutoFit/>
          </a:bodyPr>
          <a:lstStyle/>
          <a:p>
            <a:endParaRPr kumimoji="1" lang="zh-CN" altLang="en-US" dirty="0"/>
          </a:p>
        </p:txBody>
      </p:sp>
      <p:pic>
        <p:nvPicPr>
          <p:cNvPr id="5" name="图片 4">
            <a:extLst>
              <a:ext uri="{FF2B5EF4-FFF2-40B4-BE49-F238E27FC236}">
                <a16:creationId xmlns:a16="http://schemas.microsoft.com/office/drawing/2014/main" id="{90C0D89A-E644-744D-BE5B-E90555B3F34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86187" y="1022661"/>
            <a:ext cx="5346700" cy="711200"/>
          </a:xfrm>
          <a:prstGeom prst="rect">
            <a:avLst/>
          </a:prstGeom>
        </p:spPr>
      </p:pic>
      <p:pic>
        <p:nvPicPr>
          <p:cNvPr id="9" name="图片 8">
            <a:extLst>
              <a:ext uri="{FF2B5EF4-FFF2-40B4-BE49-F238E27FC236}">
                <a16:creationId xmlns:a16="http://schemas.microsoft.com/office/drawing/2014/main" id="{BFCC968B-A301-1149-849F-8930E003711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96000" y="1882671"/>
            <a:ext cx="5461000" cy="4381500"/>
          </a:xfrm>
          <a:prstGeom prst="rect">
            <a:avLst/>
          </a:prstGeom>
        </p:spPr>
      </p:pic>
    </p:spTree>
    <p:extLst>
      <p:ext uri="{BB962C8B-B14F-4D97-AF65-F5344CB8AC3E}">
        <p14:creationId xmlns:p14="http://schemas.microsoft.com/office/powerpoint/2010/main" val="15892208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80"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5CA7D71B-20A9-A645-AEBE-AAB03469AB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219" y="1322866"/>
            <a:ext cx="5765800" cy="4533900"/>
          </a:xfrm>
          <a:prstGeom prst="rect">
            <a:avLst/>
          </a:prstGeom>
        </p:spPr>
      </p:pic>
      <p:sp>
        <p:nvSpPr>
          <p:cNvPr id="9" name="文本框 8">
            <a:extLst>
              <a:ext uri="{FF2B5EF4-FFF2-40B4-BE49-F238E27FC236}">
                <a16:creationId xmlns:a16="http://schemas.microsoft.com/office/drawing/2014/main" id="{9388B5E7-2F30-A34F-A636-CF421F24F630}"/>
              </a:ext>
            </a:extLst>
          </p:cNvPr>
          <p:cNvSpPr txBox="1"/>
          <p:nvPr/>
        </p:nvSpPr>
        <p:spPr>
          <a:xfrm>
            <a:off x="6788066" y="1582340"/>
            <a:ext cx="3983256" cy="3366947"/>
          </a:xfrm>
          <a:prstGeom prst="rect">
            <a:avLst/>
          </a:prstGeom>
          <a:noFill/>
        </p:spPr>
        <p:txBody>
          <a:bodyPr wrap="square" rtlCol="0">
            <a:spAutoFit/>
          </a:bodyPr>
          <a:lstStyle/>
          <a:p>
            <a:pPr>
              <a:lnSpc>
                <a:spcPct val="150000"/>
              </a:lnSpc>
            </a:pPr>
            <a:r>
              <a:rPr kumimoji="1" lang="zh-CN" altLang="en-US" spc="200" dirty="0"/>
              <a:t>研究的避碰场景中，环境内每一时刻的</a:t>
            </a:r>
            <a:r>
              <a:rPr kumimoji="1" lang="zh-CN" altLang="en-US" spc="200" dirty="0">
                <a:highlight>
                  <a:srgbClr val="FFFF00"/>
                </a:highlight>
              </a:rPr>
              <a:t>无人机总数是变化</a:t>
            </a:r>
            <a:r>
              <a:rPr kumimoji="1" lang="zh-CN" altLang="en-US" spc="200" dirty="0"/>
              <a:t>的，因此智能体需要处理输入数据数目 可变的情况。 为了解决这一问 题，引入了</a:t>
            </a:r>
            <a:r>
              <a:rPr kumimoji="1" lang="en-US" altLang="zh-CN" spc="200" dirty="0"/>
              <a:t>LSTM</a:t>
            </a:r>
            <a:r>
              <a:rPr kumimoji="1" lang="zh-CN" altLang="en-US" spc="200" dirty="0"/>
              <a:t>网络结构，将</a:t>
            </a:r>
            <a:r>
              <a:rPr kumimoji="1" lang="zh-CN" altLang="en-US" spc="200" dirty="0">
                <a:highlight>
                  <a:srgbClr val="FFFF00"/>
                </a:highlight>
              </a:rPr>
              <a:t>长度变化的状态输入数据编码为固定长度的向量</a:t>
            </a:r>
            <a:r>
              <a:rPr kumimoji="1" lang="zh-CN" altLang="en-US" spc="200" dirty="0"/>
              <a:t>， 进而提供给决策神经网络进行应用。</a:t>
            </a:r>
          </a:p>
        </p:txBody>
      </p:sp>
    </p:spTree>
    <p:extLst>
      <p:ext uri="{BB962C8B-B14F-4D97-AF65-F5344CB8AC3E}">
        <p14:creationId xmlns:p14="http://schemas.microsoft.com/office/powerpoint/2010/main" val="216253545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25"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5CA7D71B-20A9-A645-AEBE-AAB03469ABA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219" y="1322866"/>
            <a:ext cx="5765800" cy="4533900"/>
          </a:xfrm>
          <a:prstGeom prst="rect">
            <a:avLst/>
          </a:prstGeom>
        </p:spPr>
      </p:pic>
      <p:sp>
        <p:nvSpPr>
          <p:cNvPr id="9" name="文本框 8">
            <a:extLst>
              <a:ext uri="{FF2B5EF4-FFF2-40B4-BE49-F238E27FC236}">
                <a16:creationId xmlns:a16="http://schemas.microsoft.com/office/drawing/2014/main" id="{9388B5E7-2F30-A34F-A636-CF421F24F630}"/>
              </a:ext>
            </a:extLst>
          </p:cNvPr>
          <p:cNvSpPr txBox="1"/>
          <p:nvPr/>
        </p:nvSpPr>
        <p:spPr>
          <a:xfrm>
            <a:off x="6768024" y="1322866"/>
            <a:ext cx="4616534" cy="5028941"/>
          </a:xfrm>
          <a:prstGeom prst="rect">
            <a:avLst/>
          </a:prstGeom>
          <a:noFill/>
        </p:spPr>
        <p:txBody>
          <a:bodyPr wrap="square" rtlCol="0">
            <a:spAutoFit/>
          </a:bodyPr>
          <a:lstStyle/>
          <a:p>
            <a:pPr>
              <a:lnSpc>
                <a:spcPct val="150000"/>
              </a:lnSpc>
            </a:pPr>
            <a:r>
              <a:rPr kumimoji="1" lang="zh-CN" altLang="en-US" spc="200" dirty="0"/>
              <a:t>只用到其对序列输入相关信息的存储能力， 没有考虑时序相关性。在每一个仿真步长中，</a:t>
            </a:r>
            <a:r>
              <a:rPr kumimoji="1" lang="zh-CN" altLang="en-US" spc="200" dirty="0">
                <a:highlight>
                  <a:srgbClr val="FFFF00"/>
                </a:highlight>
              </a:rPr>
              <a:t>除自身外其余所有的智能体状态都被输入到</a:t>
            </a:r>
            <a:r>
              <a:rPr kumimoji="1" lang="en-US" altLang="zh-CN" spc="200" dirty="0">
                <a:highlight>
                  <a:srgbClr val="FFFF00"/>
                </a:highlight>
              </a:rPr>
              <a:t>LSTM</a:t>
            </a:r>
            <a:r>
              <a:rPr kumimoji="1" lang="zh-CN" altLang="en-US" spc="200" dirty="0">
                <a:highlight>
                  <a:srgbClr val="FFFF00"/>
                </a:highlight>
              </a:rPr>
              <a:t>网络 中，以距离由远到近的顺序输入，这样可以保证距离最近的智能体在最终获得的隐藏状态中具有最大的影响力。 </a:t>
            </a:r>
            <a:r>
              <a:rPr kumimoji="1" lang="zh-CN" altLang="en-US" spc="200" dirty="0"/>
              <a:t>每输入一个智能体的状态，</a:t>
            </a:r>
            <a:r>
              <a:rPr kumimoji="1" lang="en-US" altLang="zh-CN" spc="200" dirty="0"/>
              <a:t>LSTM</a:t>
            </a:r>
            <a:r>
              <a:rPr kumimoji="1" lang="zh-CN" altLang="en-US" spc="200" dirty="0"/>
              <a:t>网络都会 生成一个隐藏状态，并传入下一步计算中。 将最后的隐藏状态作为一个固定长度的、编码过的全局状态提供给决策神经网路用于选择动作。</a:t>
            </a:r>
          </a:p>
        </p:txBody>
      </p:sp>
    </p:spTree>
    <p:extLst>
      <p:ext uri="{BB962C8B-B14F-4D97-AF65-F5344CB8AC3E}">
        <p14:creationId xmlns:p14="http://schemas.microsoft.com/office/powerpoint/2010/main" val="247427339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304800" y="962383"/>
            <a:ext cx="7533734" cy="461665"/>
          </a:xfrm>
          <a:prstGeom prst="rect">
            <a:avLst/>
          </a:prstGeom>
          <a:noFill/>
        </p:spPr>
        <p:txBody>
          <a:bodyPr wrap="square" rtlCol="0">
            <a:spAutoFit/>
          </a:bodyPr>
          <a:lstStyle/>
          <a:p>
            <a:pPr fontAlgn="auto">
              <a:spcAft>
                <a:spcPts val="6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算法流程图</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101" r:id="rId9" imgW="914400" imgH="215900" progId="Equation.KSEE3">
                  <p:embed/>
                </p:oleObj>
              </mc:Choice>
              <mc:Fallback>
                <p:oleObj r:id="rId9" imgW="914400" imgH="215900" progId="Equation.KSEE3">
                  <p:embed/>
                  <p:pic>
                    <p:nvPicPr>
                      <p:cNvPr id="23" name="对象 22">
                        <a:hlinkClick r:id="" action="ppaction://ole?verb=0"/>
                      </p:cNvPr>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12" name="图片 11">
            <a:extLst>
              <a:ext uri="{FF2B5EF4-FFF2-40B4-BE49-F238E27FC236}">
                <a16:creationId xmlns:a16="http://schemas.microsoft.com/office/drawing/2014/main" id="{A9D13329-0ADF-3248-B8CA-A94F34FEF2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308" y="1637662"/>
            <a:ext cx="5562600" cy="5003800"/>
          </a:xfrm>
          <a:prstGeom prst="rect">
            <a:avLst/>
          </a:prstGeom>
        </p:spPr>
      </p:pic>
      <p:pic>
        <p:nvPicPr>
          <p:cNvPr id="14" name="图片 13">
            <a:extLst>
              <a:ext uri="{FF2B5EF4-FFF2-40B4-BE49-F238E27FC236}">
                <a16:creationId xmlns:a16="http://schemas.microsoft.com/office/drawing/2014/main" id="{65275085-583D-6C4E-B14F-EFD034A2C49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26194" y="1565228"/>
            <a:ext cx="5740400" cy="4648200"/>
          </a:xfrm>
          <a:prstGeom prst="rect">
            <a:avLst/>
          </a:prstGeom>
        </p:spPr>
      </p:pic>
    </p:spTree>
    <p:extLst>
      <p:ext uri="{BB962C8B-B14F-4D97-AF65-F5344CB8AC3E}">
        <p14:creationId xmlns:p14="http://schemas.microsoft.com/office/powerpoint/2010/main" val="12381060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7" name="矩形 6"/>
          <p:cNvSpPr/>
          <p:nvPr/>
        </p:nvSpPr>
        <p:spPr>
          <a:xfrm>
            <a:off x="639127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9" name="TextBox 9"/>
          <p:cNvSpPr txBox="1"/>
          <p:nvPr/>
        </p:nvSpPr>
        <p:spPr>
          <a:xfrm>
            <a:off x="6771563" y="216538"/>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仿真实验</a:t>
            </a:r>
          </a:p>
        </p:txBody>
      </p:sp>
      <p:cxnSp>
        <p:nvCxnSpPr>
          <p:cNvPr id="8" name="直接连接符 7"/>
          <p:cNvCxnSpPr/>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27237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550813" y="20694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9" name="TextBox 9"/>
          <p:cNvSpPr txBox="1"/>
          <p:nvPr/>
        </p:nvSpPr>
        <p:spPr>
          <a:xfrm>
            <a:off x="4593955" y="193464"/>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3" name="文本框 2">
            <a:extLst>
              <a:ext uri="{FF2B5EF4-FFF2-40B4-BE49-F238E27FC236}">
                <a16:creationId xmlns:a16="http://schemas.microsoft.com/office/drawing/2014/main" id="{6374E857-C8CD-2E42-8D82-BBE9D98CD622}"/>
              </a:ext>
            </a:extLst>
          </p:cNvPr>
          <p:cNvSpPr txBox="1"/>
          <p:nvPr/>
        </p:nvSpPr>
        <p:spPr>
          <a:xfrm>
            <a:off x="899236" y="1336970"/>
            <a:ext cx="1518364" cy="461665"/>
          </a:xfrm>
          <a:prstGeom prst="rect">
            <a:avLst/>
          </a:prstGeom>
          <a:noFill/>
        </p:spPr>
        <p:txBody>
          <a:bodyPr wrap="none" rtlCol="0">
            <a:spAutoFit/>
          </a:bodyPr>
          <a:lstStyle/>
          <a:p>
            <a:r>
              <a:rPr kumimoji="1" lang="zh-CN" altLang="en-US" sz="2400" spc="200" dirty="0"/>
              <a:t>训练案例</a:t>
            </a:r>
          </a:p>
        </p:txBody>
      </p:sp>
      <p:pic>
        <p:nvPicPr>
          <p:cNvPr id="5" name="图片 4">
            <a:extLst>
              <a:ext uri="{FF2B5EF4-FFF2-40B4-BE49-F238E27FC236}">
                <a16:creationId xmlns:a16="http://schemas.microsoft.com/office/drawing/2014/main" id="{0212DF1B-DFC3-2949-8FC7-EB8543F5E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53" y="2210377"/>
            <a:ext cx="4381500" cy="3822700"/>
          </a:xfrm>
          <a:prstGeom prst="rect">
            <a:avLst/>
          </a:prstGeom>
        </p:spPr>
      </p:pic>
      <p:sp>
        <p:nvSpPr>
          <p:cNvPr id="12" name="文本框 11">
            <a:extLst>
              <a:ext uri="{FF2B5EF4-FFF2-40B4-BE49-F238E27FC236}">
                <a16:creationId xmlns:a16="http://schemas.microsoft.com/office/drawing/2014/main" id="{90528E2D-CAAB-454C-B4F6-25C211FEC18F}"/>
              </a:ext>
            </a:extLst>
          </p:cNvPr>
          <p:cNvSpPr txBox="1"/>
          <p:nvPr/>
        </p:nvSpPr>
        <p:spPr>
          <a:xfrm>
            <a:off x="4662453" y="2069587"/>
            <a:ext cx="7656263" cy="3731214"/>
          </a:xfrm>
          <a:prstGeom prst="rect">
            <a:avLst/>
          </a:prstGeom>
          <a:noFill/>
        </p:spPr>
        <p:txBody>
          <a:bodyPr wrap="none" rtlCol="0">
            <a:spAutoFit/>
          </a:bodyPr>
          <a:lstStyle/>
          <a:p>
            <a:pPr>
              <a:lnSpc>
                <a:spcPct val="150000"/>
              </a:lnSpc>
            </a:pPr>
            <a:r>
              <a:rPr kumimoji="1" lang="zh-CN" altLang="en-US" sz="2000" spc="200" dirty="0">
                <a:latin typeface="+mn-ea"/>
              </a:rPr>
              <a:t>人机是碰撞半径为</a:t>
            </a:r>
            <a:r>
              <a:rPr kumimoji="1" lang="en-US" altLang="zh-CN" sz="2000" spc="200" dirty="0">
                <a:latin typeface="+mn-ea"/>
              </a:rPr>
              <a:t>50</a:t>
            </a:r>
            <a:r>
              <a:rPr kumimoji="1" lang="zh-CN" altLang="en" sz="2000" spc="200" dirty="0">
                <a:latin typeface="+mn-ea"/>
              </a:rPr>
              <a:t>ｍ</a:t>
            </a:r>
            <a:r>
              <a:rPr kumimoji="1" lang="zh-CN" altLang="en-US" sz="2000" spc="200" dirty="0">
                <a:latin typeface="+mn-ea"/>
              </a:rPr>
              <a:t>的空间球形包</a:t>
            </a:r>
            <a:endParaRPr kumimoji="1" lang="en-US" altLang="zh-CN" sz="2000" spc="200" dirty="0">
              <a:latin typeface="+mn-ea"/>
            </a:endParaRPr>
          </a:p>
          <a:p>
            <a:pPr>
              <a:lnSpc>
                <a:spcPct val="150000"/>
              </a:lnSpc>
            </a:pPr>
            <a:r>
              <a:rPr kumimoji="1" lang="zh-CN" altLang="en-US" sz="2000" spc="200" dirty="0">
                <a:latin typeface="+mn-ea"/>
              </a:rPr>
              <a:t>任意两机间距离小于</a:t>
            </a:r>
            <a:r>
              <a:rPr kumimoji="1" lang="en-US" altLang="zh-CN" sz="2000" spc="200" dirty="0">
                <a:latin typeface="+mn-ea"/>
              </a:rPr>
              <a:t>100</a:t>
            </a:r>
            <a:r>
              <a:rPr kumimoji="1" lang="zh-CN" altLang="en" sz="2000" spc="200" dirty="0">
                <a:latin typeface="+mn-ea"/>
              </a:rPr>
              <a:t>ｍ </a:t>
            </a:r>
            <a:r>
              <a:rPr kumimoji="1" lang="zh-CN" altLang="en-US" sz="2000" spc="200" dirty="0">
                <a:latin typeface="+mn-ea"/>
              </a:rPr>
              <a:t>时，即认定发生碰撞；</a:t>
            </a:r>
            <a:endParaRPr kumimoji="1" lang="en-US" altLang="zh-CN" sz="2000" spc="200" dirty="0">
              <a:latin typeface="+mn-ea"/>
            </a:endParaRPr>
          </a:p>
          <a:p>
            <a:pPr>
              <a:lnSpc>
                <a:spcPct val="150000"/>
              </a:lnSpc>
            </a:pPr>
            <a:r>
              <a:rPr kumimoji="1" lang="zh-CN" altLang="en-US" sz="2000" spc="200" dirty="0">
                <a:latin typeface="+mn-ea"/>
              </a:rPr>
              <a:t>飞机与空域边界距离小于</a:t>
            </a:r>
            <a:r>
              <a:rPr kumimoji="1" lang="en-US" altLang="zh-CN" sz="2000" spc="200" dirty="0">
                <a:latin typeface="+mn-ea"/>
              </a:rPr>
              <a:t>50</a:t>
            </a:r>
            <a:r>
              <a:rPr kumimoji="1" lang="zh-CN" altLang="en" sz="2000" spc="200" dirty="0">
                <a:latin typeface="+mn-ea"/>
              </a:rPr>
              <a:t>ｍ </a:t>
            </a:r>
            <a:r>
              <a:rPr kumimoji="1" lang="zh-CN" altLang="en-US" sz="2000" spc="200" dirty="0">
                <a:latin typeface="+mn-ea"/>
              </a:rPr>
              <a:t>时，认定为出界</a:t>
            </a:r>
            <a:endParaRPr kumimoji="1" lang="en-US" altLang="zh-CN" sz="2000" spc="200" dirty="0">
              <a:latin typeface="+mn-ea"/>
            </a:endParaRPr>
          </a:p>
          <a:p>
            <a:pPr>
              <a:lnSpc>
                <a:spcPct val="150000"/>
              </a:lnSpc>
            </a:pPr>
            <a:r>
              <a:rPr kumimoji="1" lang="zh-CN" altLang="en-US" sz="2000" spc="200" dirty="0">
                <a:latin typeface="+mn-ea"/>
              </a:rPr>
              <a:t>相邻顶点间距为</a:t>
            </a:r>
            <a:r>
              <a:rPr kumimoji="1" lang="en-US" altLang="zh-CN" sz="2000" spc="200" dirty="0">
                <a:latin typeface="+mn-ea"/>
              </a:rPr>
              <a:t>16k</a:t>
            </a:r>
            <a:r>
              <a:rPr kumimoji="1" lang="zh-CN" altLang="en" sz="2000" spc="200" dirty="0">
                <a:latin typeface="+mn-ea"/>
              </a:rPr>
              <a:t>ｍ</a:t>
            </a:r>
            <a:endParaRPr kumimoji="1" lang="en-US" altLang="zh-CN" sz="2000" spc="200" dirty="0">
              <a:latin typeface="+mn-ea"/>
            </a:endParaRPr>
          </a:p>
          <a:p>
            <a:pPr>
              <a:lnSpc>
                <a:spcPct val="150000"/>
              </a:lnSpc>
            </a:pPr>
            <a:r>
              <a:rPr kumimoji="1" lang="zh-CN" altLang="en-US" sz="2000" spc="200" dirty="0">
                <a:latin typeface="+mn-ea"/>
              </a:rPr>
              <a:t>无人机的初始速度为</a:t>
            </a:r>
            <a:r>
              <a:rPr kumimoji="1" lang="en-US" altLang="zh-CN" sz="2000" spc="200" dirty="0">
                <a:latin typeface="+mn-ea"/>
              </a:rPr>
              <a:t>60m/s</a:t>
            </a:r>
            <a:r>
              <a:rPr kumimoji="1" lang="zh-CN" altLang="en-US" sz="2000" spc="200" dirty="0">
                <a:latin typeface="+mn-ea"/>
              </a:rPr>
              <a:t>，均值为</a:t>
            </a:r>
            <a:r>
              <a:rPr kumimoji="1" lang="en-US" altLang="zh-CN" sz="2000" spc="200" dirty="0">
                <a:latin typeface="+mn-ea"/>
              </a:rPr>
              <a:t>5m/s</a:t>
            </a:r>
            <a:r>
              <a:rPr kumimoji="1" lang="zh-CN" altLang="en-US" sz="2000" spc="200" dirty="0">
                <a:latin typeface="+mn-ea"/>
              </a:rPr>
              <a:t>的噪音</a:t>
            </a:r>
            <a:endParaRPr kumimoji="1" lang="en-US" altLang="zh-CN" sz="2000" spc="200" dirty="0">
              <a:latin typeface="+mn-ea"/>
            </a:endParaRPr>
          </a:p>
          <a:p>
            <a:pPr>
              <a:lnSpc>
                <a:spcPct val="150000"/>
              </a:lnSpc>
            </a:pPr>
            <a:r>
              <a:rPr kumimoji="1" lang="zh-CN" altLang="en-US" sz="2000" spc="200" dirty="0">
                <a:latin typeface="+mn-ea"/>
              </a:rPr>
              <a:t>每个顶点以</a:t>
            </a:r>
            <a:r>
              <a:rPr kumimoji="1" lang="en-US" altLang="zh-CN" sz="2000" spc="200" dirty="0">
                <a:latin typeface="+mn-ea"/>
              </a:rPr>
              <a:t>60</a:t>
            </a:r>
            <a:r>
              <a:rPr kumimoji="1" lang="zh-CN" altLang="en" sz="2000" spc="200" dirty="0">
                <a:latin typeface="+mn-ea"/>
              </a:rPr>
              <a:t>～</a:t>
            </a:r>
            <a:r>
              <a:rPr kumimoji="1" lang="en-US" altLang="zh-CN" sz="2000" spc="200" dirty="0">
                <a:latin typeface="+mn-ea"/>
              </a:rPr>
              <a:t>180</a:t>
            </a:r>
            <a:r>
              <a:rPr kumimoji="1" lang="zh-CN" altLang="en" sz="2000" spc="200" dirty="0">
                <a:latin typeface="+mn-ea"/>
              </a:rPr>
              <a:t>ｓ</a:t>
            </a:r>
            <a:r>
              <a:rPr kumimoji="1" lang="zh-CN" altLang="en-US" sz="2000" spc="200" dirty="0">
                <a:latin typeface="+mn-ea"/>
              </a:rPr>
              <a:t>的随机时间间隔生成新的无人机</a:t>
            </a:r>
            <a:endParaRPr kumimoji="1" lang="en-US" altLang="zh-CN" sz="2000" spc="200" dirty="0">
              <a:latin typeface="+mn-ea"/>
            </a:endParaRPr>
          </a:p>
          <a:p>
            <a:pPr>
              <a:lnSpc>
                <a:spcPct val="150000"/>
              </a:lnSpc>
            </a:pPr>
            <a:r>
              <a:rPr kumimoji="1" lang="zh-CN" altLang="en-US" sz="2000" spc="200" dirty="0">
                <a:latin typeface="+mn-ea"/>
              </a:rPr>
              <a:t>以非临近顶点作为其终点设定初始航路</a:t>
            </a:r>
            <a:endParaRPr kumimoji="1" lang="en-US" altLang="zh-CN" sz="2000" spc="200" dirty="0">
              <a:latin typeface="+mn-ea"/>
            </a:endParaRPr>
          </a:p>
          <a:p>
            <a:pPr>
              <a:lnSpc>
                <a:spcPct val="150000"/>
              </a:lnSpc>
            </a:pPr>
            <a:r>
              <a:rPr kumimoji="1" lang="zh-CN" altLang="en-US" sz="2000" spc="200" dirty="0">
                <a:latin typeface="+mn-ea"/>
              </a:rPr>
              <a:t>最大回合数设定为</a:t>
            </a:r>
            <a:r>
              <a:rPr kumimoji="1" lang="en-US" altLang="zh-CN" sz="2000" spc="200" dirty="0">
                <a:latin typeface="+mn-ea"/>
              </a:rPr>
              <a:t>10</a:t>
            </a:r>
            <a:r>
              <a:rPr kumimoji="1" lang="zh-CN" altLang="en-US" sz="2000" spc="200" dirty="0">
                <a:latin typeface="+mn-ea"/>
              </a:rPr>
              <a:t>万次，在每个回合中生成</a:t>
            </a:r>
            <a:r>
              <a:rPr kumimoji="1" lang="en-US" altLang="zh-CN" sz="2000" spc="200" dirty="0">
                <a:latin typeface="+mn-ea"/>
              </a:rPr>
              <a:t>200</a:t>
            </a:r>
            <a:r>
              <a:rPr kumimoji="1" lang="zh-CN" altLang="en-US" sz="2000" spc="200" dirty="0">
                <a:latin typeface="+mn-ea"/>
              </a:rPr>
              <a:t>架无人机</a:t>
            </a:r>
            <a:endParaRPr kumimoji="1" lang="en-US" altLang="zh-CN" sz="2000" spc="2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7" name="矩形 6"/>
          <p:cNvSpPr/>
          <p:nvPr/>
        </p:nvSpPr>
        <p:spPr>
          <a:xfrm>
            <a:off x="639127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9" name="TextBox 9"/>
          <p:cNvSpPr txBox="1"/>
          <p:nvPr/>
        </p:nvSpPr>
        <p:spPr>
          <a:xfrm>
            <a:off x="6771563" y="216538"/>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仿真实验</a:t>
            </a:r>
          </a:p>
        </p:txBody>
      </p:sp>
      <p:cxnSp>
        <p:nvCxnSpPr>
          <p:cNvPr id="8" name="直接连接符 7"/>
          <p:cNvCxnSpPr/>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27237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550813" y="20694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9" name="TextBox 9"/>
          <p:cNvSpPr txBox="1"/>
          <p:nvPr/>
        </p:nvSpPr>
        <p:spPr>
          <a:xfrm>
            <a:off x="4593955" y="193464"/>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pic>
        <p:nvPicPr>
          <p:cNvPr id="13" name="图片 12">
            <a:extLst>
              <a:ext uri="{FF2B5EF4-FFF2-40B4-BE49-F238E27FC236}">
                <a16:creationId xmlns:a16="http://schemas.microsoft.com/office/drawing/2014/main" id="{E1CB006E-D34B-FA41-85F0-792FC53B9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66" y="2090306"/>
            <a:ext cx="5321300" cy="4229100"/>
          </a:xfrm>
          <a:prstGeom prst="rect">
            <a:avLst/>
          </a:prstGeom>
        </p:spPr>
      </p:pic>
      <p:sp>
        <p:nvSpPr>
          <p:cNvPr id="14" name="文本框 13">
            <a:extLst>
              <a:ext uri="{FF2B5EF4-FFF2-40B4-BE49-F238E27FC236}">
                <a16:creationId xmlns:a16="http://schemas.microsoft.com/office/drawing/2014/main" id="{E665D258-D54B-4C46-BB43-BD33EE97B5D6}"/>
              </a:ext>
            </a:extLst>
          </p:cNvPr>
          <p:cNvSpPr txBox="1"/>
          <p:nvPr/>
        </p:nvSpPr>
        <p:spPr>
          <a:xfrm>
            <a:off x="1025236" y="1330036"/>
            <a:ext cx="1800493" cy="369332"/>
          </a:xfrm>
          <a:prstGeom prst="rect">
            <a:avLst/>
          </a:prstGeom>
          <a:noFill/>
        </p:spPr>
        <p:txBody>
          <a:bodyPr wrap="none" rtlCol="0">
            <a:spAutoFit/>
          </a:bodyPr>
          <a:lstStyle/>
          <a:p>
            <a:r>
              <a:rPr kumimoji="1" lang="zh-CN" altLang="en-US" dirty="0"/>
              <a:t>两万次开始收敛</a:t>
            </a:r>
          </a:p>
        </p:txBody>
      </p:sp>
      <p:pic>
        <p:nvPicPr>
          <p:cNvPr id="17" name="图片 16">
            <a:extLst>
              <a:ext uri="{FF2B5EF4-FFF2-40B4-BE49-F238E27FC236}">
                <a16:creationId xmlns:a16="http://schemas.microsoft.com/office/drawing/2014/main" id="{286A04A2-6308-6C41-98E1-6552DE26ED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264" y="1514702"/>
            <a:ext cx="5651500" cy="2171700"/>
          </a:xfrm>
          <a:prstGeom prst="rect">
            <a:avLst/>
          </a:prstGeom>
        </p:spPr>
      </p:pic>
    </p:spTree>
    <p:extLst>
      <p:ext uri="{BB962C8B-B14F-4D97-AF65-F5344CB8AC3E}">
        <p14:creationId xmlns:p14="http://schemas.microsoft.com/office/powerpoint/2010/main" val="314156180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7" name="矩形 6"/>
          <p:cNvSpPr/>
          <p:nvPr/>
        </p:nvSpPr>
        <p:spPr>
          <a:xfrm>
            <a:off x="639127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9" name="TextBox 9"/>
          <p:cNvSpPr txBox="1"/>
          <p:nvPr/>
        </p:nvSpPr>
        <p:spPr>
          <a:xfrm>
            <a:off x="6771563" y="216538"/>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仿真实验</a:t>
            </a:r>
          </a:p>
        </p:txBody>
      </p:sp>
      <p:cxnSp>
        <p:nvCxnSpPr>
          <p:cNvPr id="8" name="直接连接符 7"/>
          <p:cNvCxnSpPr/>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27237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550813" y="20694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9" name="TextBox 9"/>
          <p:cNvSpPr txBox="1"/>
          <p:nvPr/>
        </p:nvSpPr>
        <p:spPr>
          <a:xfrm>
            <a:off x="4593955" y="193464"/>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14" name="文本框 13">
            <a:extLst>
              <a:ext uri="{FF2B5EF4-FFF2-40B4-BE49-F238E27FC236}">
                <a16:creationId xmlns:a16="http://schemas.microsoft.com/office/drawing/2014/main" id="{E665D258-D54B-4C46-BB43-BD33EE97B5D6}"/>
              </a:ext>
            </a:extLst>
          </p:cNvPr>
          <p:cNvSpPr txBox="1"/>
          <p:nvPr/>
        </p:nvSpPr>
        <p:spPr>
          <a:xfrm>
            <a:off x="429191" y="1135309"/>
            <a:ext cx="6340197" cy="646331"/>
          </a:xfrm>
          <a:prstGeom prst="rect">
            <a:avLst/>
          </a:prstGeom>
          <a:noFill/>
        </p:spPr>
        <p:txBody>
          <a:bodyPr wrap="none" rtlCol="0">
            <a:spAutoFit/>
          </a:bodyPr>
          <a:lstStyle/>
          <a:p>
            <a:r>
              <a:rPr kumimoji="1" lang="zh-CN" altLang="en-US" dirty="0"/>
              <a:t>统计了随机</a:t>
            </a:r>
            <a:r>
              <a:rPr kumimoji="1" lang="en-US" altLang="zh-CN" dirty="0"/>
              <a:t>100</a:t>
            </a:r>
            <a:r>
              <a:rPr kumimoji="1" lang="zh-CN" altLang="en-US" dirty="0"/>
              <a:t>回合中每个仿真步长内空域中无人机密度信息</a:t>
            </a:r>
            <a:endParaRPr kumimoji="1" lang="en-US" altLang="zh-CN" dirty="0"/>
          </a:p>
          <a:p>
            <a:r>
              <a:rPr kumimoji="1" lang="zh-CN" altLang="en-US" dirty="0"/>
              <a:t>大多数空域内有</a:t>
            </a:r>
            <a:r>
              <a:rPr kumimoji="1" lang="en-US" altLang="zh-CN" dirty="0"/>
              <a:t>20-26</a:t>
            </a:r>
            <a:r>
              <a:rPr kumimoji="1" lang="zh-CN" altLang="en-US" dirty="0"/>
              <a:t>架飞机，最多有</a:t>
            </a:r>
            <a:r>
              <a:rPr kumimoji="1" lang="en-US" altLang="zh-CN" dirty="0"/>
              <a:t>30</a:t>
            </a:r>
            <a:r>
              <a:rPr kumimoji="1" lang="zh-CN" altLang="en-US" dirty="0"/>
              <a:t>架</a:t>
            </a:r>
          </a:p>
        </p:txBody>
      </p:sp>
      <p:pic>
        <p:nvPicPr>
          <p:cNvPr id="24" name="图片 23">
            <a:extLst>
              <a:ext uri="{FF2B5EF4-FFF2-40B4-BE49-F238E27FC236}">
                <a16:creationId xmlns:a16="http://schemas.microsoft.com/office/drawing/2014/main" id="{14860AD9-EC4D-344C-8B7B-F9AE8C505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48" y="1805274"/>
            <a:ext cx="5372100" cy="4165600"/>
          </a:xfrm>
          <a:prstGeom prst="rect">
            <a:avLst/>
          </a:prstGeom>
        </p:spPr>
      </p:pic>
      <p:sp>
        <p:nvSpPr>
          <p:cNvPr id="3" name="文本框 2">
            <a:extLst>
              <a:ext uri="{FF2B5EF4-FFF2-40B4-BE49-F238E27FC236}">
                <a16:creationId xmlns:a16="http://schemas.microsoft.com/office/drawing/2014/main" id="{648D0201-671C-BA40-916E-702EBF11F5F7}"/>
              </a:ext>
            </a:extLst>
          </p:cNvPr>
          <p:cNvSpPr txBox="1"/>
          <p:nvPr/>
        </p:nvSpPr>
        <p:spPr>
          <a:xfrm>
            <a:off x="2272145" y="6317673"/>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4B7388C7-7B10-1844-81E3-CF60C0DBE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276" y="2075180"/>
            <a:ext cx="4367160" cy="3723004"/>
          </a:xfrm>
          <a:prstGeom prst="rect">
            <a:avLst/>
          </a:prstGeom>
        </p:spPr>
      </p:pic>
      <p:sp>
        <p:nvSpPr>
          <p:cNvPr id="10" name="文本框 9">
            <a:extLst>
              <a:ext uri="{FF2B5EF4-FFF2-40B4-BE49-F238E27FC236}">
                <a16:creationId xmlns:a16="http://schemas.microsoft.com/office/drawing/2014/main" id="{30E2D870-BBF5-5E42-A8DE-7E470CA13DB7}"/>
              </a:ext>
            </a:extLst>
          </p:cNvPr>
          <p:cNvSpPr txBox="1"/>
          <p:nvPr/>
        </p:nvSpPr>
        <p:spPr>
          <a:xfrm>
            <a:off x="6789027" y="1428849"/>
            <a:ext cx="4973782" cy="646331"/>
          </a:xfrm>
          <a:prstGeom prst="rect">
            <a:avLst/>
          </a:prstGeom>
          <a:noFill/>
        </p:spPr>
        <p:txBody>
          <a:bodyPr wrap="square" rtlCol="0">
            <a:spAutoFit/>
          </a:bodyPr>
          <a:lstStyle/>
          <a:p>
            <a:r>
              <a:rPr kumimoji="1" lang="zh-CN" altLang="en-US" dirty="0"/>
              <a:t>当空域内无人机数量不超过</a:t>
            </a:r>
            <a:r>
              <a:rPr kumimoji="1" lang="en-US" altLang="zh-CN" dirty="0"/>
              <a:t>22</a:t>
            </a:r>
            <a:r>
              <a:rPr kumimoji="1" lang="zh-CN" altLang="en-US" dirty="0"/>
              <a:t>架时，算法运算时间不超过</a:t>
            </a:r>
            <a:r>
              <a:rPr kumimoji="1" lang="en-US" altLang="zh-CN" dirty="0"/>
              <a:t>1s</a:t>
            </a:r>
            <a:endParaRPr kumimoji="1" lang="zh-CN" altLang="en-US" dirty="0"/>
          </a:p>
        </p:txBody>
      </p:sp>
    </p:spTree>
    <p:extLst>
      <p:ext uri="{BB962C8B-B14F-4D97-AF65-F5344CB8AC3E}">
        <p14:creationId xmlns:p14="http://schemas.microsoft.com/office/powerpoint/2010/main" val="107557693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7" name="矩形 6"/>
          <p:cNvSpPr/>
          <p:nvPr/>
        </p:nvSpPr>
        <p:spPr>
          <a:xfrm>
            <a:off x="639127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9" name="TextBox 9"/>
          <p:cNvSpPr txBox="1"/>
          <p:nvPr/>
        </p:nvSpPr>
        <p:spPr>
          <a:xfrm>
            <a:off x="6771563" y="216538"/>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仿真实验</a:t>
            </a:r>
          </a:p>
        </p:txBody>
      </p:sp>
      <p:cxnSp>
        <p:nvCxnSpPr>
          <p:cNvPr id="8" name="直接连接符 7"/>
          <p:cNvCxnSpPr/>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27237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TextBox 7"/>
          <p:cNvSpPr txBox="1"/>
          <p:nvPr/>
        </p:nvSpPr>
        <p:spPr>
          <a:xfrm>
            <a:off x="2550813" y="20694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9" name="TextBox 9"/>
          <p:cNvSpPr txBox="1"/>
          <p:nvPr/>
        </p:nvSpPr>
        <p:spPr>
          <a:xfrm>
            <a:off x="4593955" y="193464"/>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14" name="文本框 13">
            <a:extLst>
              <a:ext uri="{FF2B5EF4-FFF2-40B4-BE49-F238E27FC236}">
                <a16:creationId xmlns:a16="http://schemas.microsoft.com/office/drawing/2014/main" id="{E665D258-D54B-4C46-BB43-BD33EE97B5D6}"/>
              </a:ext>
            </a:extLst>
          </p:cNvPr>
          <p:cNvSpPr txBox="1"/>
          <p:nvPr/>
        </p:nvSpPr>
        <p:spPr>
          <a:xfrm>
            <a:off x="429191" y="1135309"/>
            <a:ext cx="1107996" cy="369332"/>
          </a:xfrm>
          <a:prstGeom prst="rect">
            <a:avLst/>
          </a:prstGeom>
          <a:noFill/>
        </p:spPr>
        <p:txBody>
          <a:bodyPr wrap="none" rtlCol="0">
            <a:spAutoFit/>
          </a:bodyPr>
          <a:lstStyle/>
          <a:p>
            <a:r>
              <a:rPr kumimoji="1" lang="zh-CN" altLang="en-US" dirty="0"/>
              <a:t>压力测试</a:t>
            </a:r>
          </a:p>
        </p:txBody>
      </p:sp>
      <p:sp>
        <p:nvSpPr>
          <p:cNvPr id="3" name="文本框 2">
            <a:extLst>
              <a:ext uri="{FF2B5EF4-FFF2-40B4-BE49-F238E27FC236}">
                <a16:creationId xmlns:a16="http://schemas.microsoft.com/office/drawing/2014/main" id="{648D0201-671C-BA40-916E-702EBF11F5F7}"/>
              </a:ext>
            </a:extLst>
          </p:cNvPr>
          <p:cNvSpPr txBox="1"/>
          <p:nvPr/>
        </p:nvSpPr>
        <p:spPr>
          <a:xfrm>
            <a:off x="2272145" y="6317673"/>
            <a:ext cx="184731" cy="369332"/>
          </a:xfrm>
          <a:prstGeom prst="rect">
            <a:avLst/>
          </a:prstGeom>
          <a:noFill/>
        </p:spPr>
        <p:txBody>
          <a:bodyPr wrap="none" rtlCol="0">
            <a:spAutoFit/>
          </a:bodyPr>
          <a:lstStyle/>
          <a:p>
            <a:endParaRPr kumimoji="1" lang="zh-CN" altLang="en-US" dirty="0"/>
          </a:p>
        </p:txBody>
      </p:sp>
      <p:pic>
        <p:nvPicPr>
          <p:cNvPr id="12" name="图片 11">
            <a:extLst>
              <a:ext uri="{FF2B5EF4-FFF2-40B4-BE49-F238E27FC236}">
                <a16:creationId xmlns:a16="http://schemas.microsoft.com/office/drawing/2014/main" id="{B987D916-277E-004C-9230-F811298CE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91" y="1848305"/>
            <a:ext cx="5207000" cy="4838700"/>
          </a:xfrm>
          <a:prstGeom prst="rect">
            <a:avLst/>
          </a:prstGeom>
        </p:spPr>
      </p:pic>
      <p:pic>
        <p:nvPicPr>
          <p:cNvPr id="15" name="图片 14">
            <a:extLst>
              <a:ext uri="{FF2B5EF4-FFF2-40B4-BE49-F238E27FC236}">
                <a16:creationId xmlns:a16="http://schemas.microsoft.com/office/drawing/2014/main" id="{E4B3FF11-2B08-7E47-A37B-C705F2B11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950" y="2049896"/>
            <a:ext cx="5473700" cy="3949700"/>
          </a:xfrm>
          <a:prstGeom prst="rect">
            <a:avLst/>
          </a:prstGeom>
        </p:spPr>
      </p:pic>
    </p:spTree>
    <p:extLst>
      <p:ext uri="{BB962C8B-B14F-4D97-AF65-F5344CB8AC3E}">
        <p14:creationId xmlns:p14="http://schemas.microsoft.com/office/powerpoint/2010/main" val="318713152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7495" y="416560"/>
            <a:ext cx="2247900" cy="368300"/>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About author</a:t>
            </a:r>
          </a:p>
        </p:txBody>
      </p:sp>
      <p:pic>
        <p:nvPicPr>
          <p:cNvPr id="6" name="图片 5">
            <a:extLst>
              <a:ext uri="{FF2B5EF4-FFF2-40B4-BE49-F238E27FC236}">
                <a16:creationId xmlns:a16="http://schemas.microsoft.com/office/drawing/2014/main" id="{FDD3406E-4967-D24D-8253-B2C8FFD50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495" y="1229589"/>
            <a:ext cx="11125200" cy="1295400"/>
          </a:xfrm>
          <a:prstGeom prst="rect">
            <a:avLst/>
          </a:prstGeom>
        </p:spPr>
      </p:pic>
      <p:pic>
        <p:nvPicPr>
          <p:cNvPr id="3" name="图片 2">
            <a:extLst>
              <a:ext uri="{FF2B5EF4-FFF2-40B4-BE49-F238E27FC236}">
                <a16:creationId xmlns:a16="http://schemas.microsoft.com/office/drawing/2014/main" id="{A31A78B2-D52E-2746-B9B7-D833B9DAC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062" y="2822866"/>
            <a:ext cx="10706066" cy="28055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175949" y="1307064"/>
            <a:ext cx="5375275" cy="577215"/>
            <a:chOff x="5175949" y="1088967"/>
            <a:chExt cx="5375275" cy="577215"/>
          </a:xfrm>
        </p:grpSpPr>
        <p:sp>
          <p:nvSpPr>
            <p:cNvPr id="3" name="矩形: 圆角 2"/>
            <p:cNvSpPr/>
            <p:nvPr/>
          </p:nvSpPr>
          <p:spPr>
            <a:xfrm>
              <a:off x="5175949" y="108896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59" name="圆角矩形 58"/>
            <p:cNvSpPr/>
            <p:nvPr/>
          </p:nvSpPr>
          <p:spPr>
            <a:xfrm>
              <a:off x="6495479" y="1088967"/>
              <a:ext cx="4055745" cy="57721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问题建模</a:t>
              </a:r>
              <a:endParaRPr lang="en-US" altLang="zh-CN" sz="2400" b="1" dirty="0"/>
            </a:p>
          </p:txBody>
        </p:sp>
      </p:grpSp>
      <p:sp>
        <p:nvSpPr>
          <p:cNvPr id="65" name="TextBox 79"/>
          <p:cNvSpPr txBox="1"/>
          <p:nvPr/>
        </p:nvSpPr>
        <p:spPr>
          <a:xfrm>
            <a:off x="9" y="2852393"/>
            <a:ext cx="3192780" cy="922020"/>
          </a:xfrm>
          <a:prstGeom prst="rect">
            <a:avLst/>
          </a:prstGeom>
          <a:noFill/>
        </p:spPr>
        <p:txBody>
          <a:bodyPr wrap="none" rtlCol="0">
            <a:spAutoFit/>
          </a:bodyPr>
          <a:lstStyle/>
          <a:p>
            <a:pPr algn="ctr"/>
            <a:r>
              <a:rPr lang="en-US" altLang="zh-CN" sz="5400" b="1" dirty="0">
                <a:solidFill>
                  <a:schemeClr val="bg1"/>
                </a:solidFill>
                <a:latin typeface="Impact MT Std" pitchFamily="34" charset="0"/>
                <a:ea typeface="微软雅黑" panose="020B0503020204020204" pitchFamily="34" charset="-122"/>
                <a:sym typeface="+mn-ea"/>
              </a:rPr>
              <a:t>OUTLINE</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5175949" y="2617188"/>
            <a:ext cx="5375910" cy="577215"/>
            <a:chOff x="5175949" y="2056890"/>
            <a:chExt cx="5375910" cy="577215"/>
          </a:xfrm>
        </p:grpSpPr>
        <p:sp>
          <p:nvSpPr>
            <p:cNvPr id="60" name="圆角矩形 59"/>
            <p:cNvSpPr/>
            <p:nvPr/>
          </p:nvSpPr>
          <p:spPr>
            <a:xfrm>
              <a:off x="6495479" y="2056890"/>
              <a:ext cx="4056380" cy="57721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方法介绍</a:t>
              </a:r>
              <a:endParaRPr lang="en-US" altLang="zh-CN" sz="2400" b="1" dirty="0"/>
            </a:p>
          </p:txBody>
        </p:sp>
        <p:sp>
          <p:nvSpPr>
            <p:cNvPr id="18" name="矩形: 圆角 17"/>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5175949" y="3935564"/>
            <a:ext cx="5375275" cy="577215"/>
            <a:chOff x="5175949" y="3024814"/>
            <a:chExt cx="5375275" cy="577215"/>
          </a:xfrm>
        </p:grpSpPr>
        <p:sp>
          <p:nvSpPr>
            <p:cNvPr id="61" name="圆角矩形 60"/>
            <p:cNvSpPr/>
            <p:nvPr/>
          </p:nvSpPr>
          <p:spPr>
            <a:xfrm>
              <a:off x="6495479" y="3024814"/>
              <a:ext cx="4055745" cy="57721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系统设计</a:t>
              </a:r>
              <a:endParaRPr lang="en-US" altLang="zh-CN" sz="2400" b="1" dirty="0"/>
            </a:p>
          </p:txBody>
        </p:sp>
        <p:sp>
          <p:nvSpPr>
            <p:cNvPr id="19" name="矩形: 圆角 18"/>
            <p:cNvSpPr/>
            <p:nvPr/>
          </p:nvSpPr>
          <p:spPr>
            <a:xfrm>
              <a:off x="5175949" y="302481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5175949" y="5248628"/>
            <a:ext cx="5376545" cy="577215"/>
            <a:chOff x="5175949" y="2056890"/>
            <a:chExt cx="5376545" cy="577215"/>
          </a:xfrm>
        </p:grpSpPr>
        <p:sp>
          <p:nvSpPr>
            <p:cNvPr id="8" name="圆角矩形 7"/>
            <p:cNvSpPr/>
            <p:nvPr/>
          </p:nvSpPr>
          <p:spPr>
            <a:xfrm>
              <a:off x="6495479" y="2056890"/>
              <a:ext cx="4057015" cy="577215"/>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ym typeface="+mn-ea"/>
                </a:rPr>
                <a:t>仿真分析</a:t>
              </a:r>
              <a:endParaRPr lang="en-US" altLang="zh-CN" sz="2400" b="1" dirty="0"/>
            </a:p>
          </p:txBody>
        </p:sp>
        <p:sp>
          <p:nvSpPr>
            <p:cNvPr id="9" name="矩形: 圆角 17"/>
            <p:cNvSpPr/>
            <p:nvPr/>
          </p:nvSpPr>
          <p:spPr>
            <a:xfrm>
              <a:off x="5175949" y="2056890"/>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04</a:t>
              </a:r>
              <a:endParaRPr lang="zh-CN" altLang="en-US" sz="24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1" name="直接连接符 10"/>
          <p:cNvCxnSpPr/>
          <p:nvPr>
            <p:custDataLst>
              <p:tags r:id="rId1"/>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0325" y="0"/>
            <a:ext cx="209423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p:cNvSpPr txBox="1"/>
          <p:nvPr/>
        </p:nvSpPr>
        <p:spPr>
          <a:xfrm>
            <a:off x="316865" y="221615"/>
            <a:ext cx="1581150" cy="372110"/>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问题建模</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4" name="TextBox 7"/>
          <p:cNvSpPr txBox="1"/>
          <p:nvPr>
            <p:custDataLst>
              <p:tags r:id="rId2"/>
            </p:custDataLst>
          </p:nvPr>
        </p:nvSpPr>
        <p:spPr>
          <a:xfrm>
            <a:off x="2446107" y="23577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15" name="TextBox 9"/>
          <p:cNvSpPr txBox="1"/>
          <p:nvPr/>
        </p:nvSpPr>
        <p:spPr>
          <a:xfrm>
            <a:off x="4542013" y="239467"/>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cxnSp>
        <p:nvCxnSpPr>
          <p:cNvPr id="18" name="直接连接符 17"/>
          <p:cNvCxnSpPr/>
          <p:nvPr>
            <p:custDataLst>
              <p:tags r:id="rId3"/>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9"/>
          <p:cNvSpPr txBox="1"/>
          <p:nvPr/>
        </p:nvSpPr>
        <p:spPr>
          <a:xfrm>
            <a:off x="6782587" y="235771"/>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cxnSp>
        <p:nvCxnSpPr>
          <p:cNvPr id="50" name="直接连接符 49"/>
          <p:cNvCxnSpPr/>
          <p:nvPr/>
        </p:nvCxnSpPr>
        <p:spPr>
          <a:xfrm>
            <a:off x="2154253"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4273644"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8EB3747-DBFE-A045-9878-1DF716B789C2}"/>
              </a:ext>
            </a:extLst>
          </p:cNvPr>
          <p:cNvSpPr txBox="1"/>
          <p:nvPr/>
        </p:nvSpPr>
        <p:spPr>
          <a:xfrm>
            <a:off x="296972" y="1162898"/>
            <a:ext cx="11283858" cy="400110"/>
          </a:xfrm>
          <a:prstGeom prst="rect">
            <a:avLst/>
          </a:prstGeom>
          <a:noFill/>
        </p:spPr>
        <p:txBody>
          <a:bodyPr wrap="none" rtlCol="0">
            <a:spAutoFit/>
          </a:bodyPr>
          <a:lstStyle/>
          <a:p>
            <a:r>
              <a:rPr kumimoji="1" lang="zh-CN" altLang="en-US" sz="2000" b="1" dirty="0"/>
              <a:t>基于</a:t>
            </a:r>
            <a:r>
              <a:rPr kumimoji="1" lang="zh-CN" altLang="en-US" sz="2000" b="1" u="sng" dirty="0">
                <a:highlight>
                  <a:srgbClr val="FFFF00"/>
                </a:highlight>
              </a:rPr>
              <a:t>中心地理论</a:t>
            </a:r>
            <a:r>
              <a:rPr kumimoji="1" lang="zh-CN" altLang="en-US" sz="2000" b="1" dirty="0"/>
              <a:t>将训练场景设定为正六边形空域（后续研究可以根据密铺原理对飞行进行扩展。）</a:t>
            </a:r>
          </a:p>
        </p:txBody>
      </p:sp>
      <p:pic>
        <p:nvPicPr>
          <p:cNvPr id="7" name="图片 6">
            <a:extLst>
              <a:ext uri="{FF2B5EF4-FFF2-40B4-BE49-F238E27FC236}">
                <a16:creationId xmlns:a16="http://schemas.microsoft.com/office/drawing/2014/main" id="{84DCFF27-D406-2C47-BB58-3A7BE8A54B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93" y="1720850"/>
            <a:ext cx="4978400" cy="3416300"/>
          </a:xfrm>
          <a:prstGeom prst="rect">
            <a:avLst/>
          </a:prstGeom>
        </p:spPr>
      </p:pic>
      <p:sp>
        <p:nvSpPr>
          <p:cNvPr id="8" name="文本框 7">
            <a:extLst>
              <a:ext uri="{FF2B5EF4-FFF2-40B4-BE49-F238E27FC236}">
                <a16:creationId xmlns:a16="http://schemas.microsoft.com/office/drawing/2014/main" id="{02AB34AF-FCCC-2F4E-B26F-0DF35F925CE8}"/>
              </a:ext>
            </a:extLst>
          </p:cNvPr>
          <p:cNvSpPr txBox="1"/>
          <p:nvPr/>
        </p:nvSpPr>
        <p:spPr>
          <a:xfrm>
            <a:off x="304788" y="5003259"/>
            <a:ext cx="4571999" cy="1704954"/>
          </a:xfrm>
          <a:prstGeom prst="rect">
            <a:avLst/>
          </a:prstGeom>
          <a:noFill/>
        </p:spPr>
        <p:txBody>
          <a:bodyPr wrap="square" rtlCol="0">
            <a:spAutoFit/>
          </a:bodyPr>
          <a:lstStyle/>
          <a:p>
            <a:pPr>
              <a:lnSpc>
                <a:spcPct val="150000"/>
              </a:lnSpc>
            </a:pPr>
            <a:r>
              <a:rPr kumimoji="1" lang="zh-CN" altLang="en-US" dirty="0"/>
              <a:t>       </a:t>
            </a:r>
            <a:r>
              <a:rPr kumimoji="1" lang="zh-CN" altLang="en-US" spc="110" dirty="0"/>
              <a:t>在六边形每个顶点处，以随机时间间隔产生</a:t>
            </a:r>
            <a:r>
              <a:rPr kumimoji="1" lang="zh-CN" altLang="en-US" spc="110" dirty="0">
                <a:highlight>
                  <a:srgbClr val="FFFF00"/>
                </a:highlight>
              </a:rPr>
              <a:t>指向非相邻点</a:t>
            </a:r>
            <a:r>
              <a:rPr kumimoji="1" lang="zh-CN" altLang="en-US" spc="110" dirty="0"/>
              <a:t>的无人机。 各无人机的</a:t>
            </a:r>
            <a:r>
              <a:rPr kumimoji="1" lang="zh-CN" altLang="en-US" spc="110" dirty="0">
                <a:highlight>
                  <a:srgbClr val="FFFF00"/>
                </a:highlight>
              </a:rPr>
              <a:t>初始速度</a:t>
            </a:r>
            <a:r>
              <a:rPr kumimoji="1" lang="zh-CN" altLang="en-US" spc="110" dirty="0"/>
              <a:t>在一定范围内</a:t>
            </a:r>
            <a:r>
              <a:rPr kumimoji="1" lang="zh-CN" altLang="en-US" spc="110" dirty="0">
                <a:highlight>
                  <a:srgbClr val="FFFF00"/>
                </a:highlight>
              </a:rPr>
              <a:t>随机选取</a:t>
            </a:r>
            <a:r>
              <a:rPr kumimoji="1" lang="zh-CN" altLang="en-US" spc="110" dirty="0"/>
              <a:t>，在飞行过程中</a:t>
            </a:r>
            <a:r>
              <a:rPr kumimoji="1" lang="zh-CN" altLang="en-US" spc="110" dirty="0">
                <a:highlight>
                  <a:srgbClr val="FFFF00"/>
                </a:highlight>
              </a:rPr>
              <a:t>速度存在扰动误差</a:t>
            </a:r>
            <a:r>
              <a:rPr kumimoji="1" lang="zh-CN" altLang="en-US" spc="110" dirty="0"/>
              <a:t>。</a:t>
            </a:r>
          </a:p>
        </p:txBody>
      </p:sp>
      <p:sp>
        <p:nvSpPr>
          <p:cNvPr id="9" name="文本框 8">
            <a:extLst>
              <a:ext uri="{FF2B5EF4-FFF2-40B4-BE49-F238E27FC236}">
                <a16:creationId xmlns:a16="http://schemas.microsoft.com/office/drawing/2014/main" id="{F8629404-7CA7-3A41-B333-3CF9A008701A}"/>
              </a:ext>
            </a:extLst>
          </p:cNvPr>
          <p:cNvSpPr txBox="1"/>
          <p:nvPr/>
        </p:nvSpPr>
        <p:spPr>
          <a:xfrm>
            <a:off x="5542714" y="4782281"/>
            <a:ext cx="5167745" cy="1335622"/>
          </a:xfrm>
          <a:prstGeom prst="rect">
            <a:avLst/>
          </a:prstGeom>
          <a:noFill/>
        </p:spPr>
        <p:txBody>
          <a:bodyPr wrap="square" rtlCol="0">
            <a:spAutoFit/>
          </a:bodyPr>
          <a:lstStyle/>
          <a:p>
            <a:pPr>
              <a:lnSpc>
                <a:spcPct val="150000"/>
              </a:lnSpc>
            </a:pPr>
            <a:r>
              <a:rPr kumimoji="1" lang="zh-CN" altLang="en-US" sz="2000" b="1" spc="110" dirty="0"/>
              <a:t>算法的目标</a:t>
            </a:r>
            <a:r>
              <a:rPr kumimoji="1" lang="zh-CN" altLang="en-US" spc="110" dirty="0"/>
              <a:t>： </a:t>
            </a:r>
            <a:endParaRPr kumimoji="1" lang="en-US" altLang="zh-CN" spc="110" dirty="0"/>
          </a:p>
          <a:p>
            <a:pPr>
              <a:lnSpc>
                <a:spcPct val="150000"/>
              </a:lnSpc>
            </a:pPr>
            <a:r>
              <a:rPr kumimoji="1" lang="zh-CN" altLang="en-US" spc="110" dirty="0"/>
              <a:t>１ 、</a:t>
            </a:r>
            <a:r>
              <a:rPr kumimoji="1" lang="zh-CN" altLang="en-US" spc="110" dirty="0">
                <a:highlight>
                  <a:srgbClr val="FFFF00"/>
                </a:highlight>
              </a:rPr>
              <a:t>引导所有飞机到达各自目的地；</a:t>
            </a:r>
            <a:r>
              <a:rPr kumimoji="1" lang="zh-CN" altLang="en-US" spc="110" dirty="0"/>
              <a:t> </a:t>
            </a:r>
            <a:endParaRPr kumimoji="1" lang="en-US" altLang="zh-CN" spc="110" dirty="0"/>
          </a:p>
          <a:p>
            <a:pPr>
              <a:lnSpc>
                <a:spcPct val="150000"/>
              </a:lnSpc>
            </a:pPr>
            <a:r>
              <a:rPr kumimoji="1" lang="zh-CN" altLang="en-US" spc="110" dirty="0"/>
              <a:t> </a:t>
            </a:r>
            <a:r>
              <a:rPr kumimoji="1" lang="en-US" altLang="zh-CN" spc="110" dirty="0"/>
              <a:t>2</a:t>
            </a:r>
            <a:r>
              <a:rPr kumimoji="1" lang="zh-CN" altLang="en-US" spc="110" dirty="0"/>
              <a:t>、</a:t>
            </a:r>
            <a:r>
              <a:rPr kumimoji="1" lang="zh-CN" altLang="en-US" spc="110" dirty="0">
                <a:highlight>
                  <a:srgbClr val="FFFF00"/>
                </a:highlight>
              </a:rPr>
              <a:t>避免飞行过程中发生碰撞或出界。</a:t>
            </a:r>
          </a:p>
        </p:txBody>
      </p:sp>
      <p:pic>
        <p:nvPicPr>
          <p:cNvPr id="17" name="图片 16">
            <a:extLst>
              <a:ext uri="{FF2B5EF4-FFF2-40B4-BE49-F238E27FC236}">
                <a16:creationId xmlns:a16="http://schemas.microsoft.com/office/drawing/2014/main" id="{AB783BA5-0655-1D40-9471-399D05A6B7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79883" y="1862435"/>
            <a:ext cx="5422900" cy="2209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1" name="直接连接符 10"/>
          <p:cNvCxnSpPr/>
          <p:nvPr>
            <p:custDataLst>
              <p:tags r:id="rId1"/>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0325" y="0"/>
            <a:ext cx="209423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3" name="TextBox 6"/>
          <p:cNvSpPr txBox="1"/>
          <p:nvPr/>
        </p:nvSpPr>
        <p:spPr>
          <a:xfrm>
            <a:off x="316865" y="221615"/>
            <a:ext cx="1581150" cy="372110"/>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问题建模</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4" name="TextBox 7"/>
          <p:cNvSpPr txBox="1"/>
          <p:nvPr>
            <p:custDataLst>
              <p:tags r:id="rId2"/>
            </p:custDataLst>
          </p:nvPr>
        </p:nvSpPr>
        <p:spPr>
          <a:xfrm>
            <a:off x="2446107" y="23577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15" name="TextBox 9"/>
          <p:cNvSpPr txBox="1"/>
          <p:nvPr/>
        </p:nvSpPr>
        <p:spPr>
          <a:xfrm>
            <a:off x="4542013" y="239467"/>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cxnSp>
        <p:nvCxnSpPr>
          <p:cNvPr id="18" name="直接连接符 17"/>
          <p:cNvCxnSpPr/>
          <p:nvPr>
            <p:custDataLst>
              <p:tags r:id="rId3"/>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9"/>
          <p:cNvSpPr txBox="1"/>
          <p:nvPr/>
        </p:nvSpPr>
        <p:spPr>
          <a:xfrm>
            <a:off x="6782587" y="235771"/>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cxnSp>
        <p:nvCxnSpPr>
          <p:cNvPr id="50" name="直接连接符 49"/>
          <p:cNvCxnSpPr/>
          <p:nvPr/>
        </p:nvCxnSpPr>
        <p:spPr>
          <a:xfrm>
            <a:off x="2154253"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4273644"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8EB3747-DBFE-A045-9878-1DF716B789C2}"/>
              </a:ext>
            </a:extLst>
          </p:cNvPr>
          <p:cNvSpPr txBox="1"/>
          <p:nvPr/>
        </p:nvSpPr>
        <p:spPr>
          <a:xfrm>
            <a:off x="296972" y="1162898"/>
            <a:ext cx="2749471" cy="400110"/>
          </a:xfrm>
          <a:prstGeom prst="rect">
            <a:avLst/>
          </a:prstGeom>
          <a:noFill/>
        </p:spPr>
        <p:txBody>
          <a:bodyPr wrap="none" rtlCol="0">
            <a:spAutoFit/>
          </a:bodyPr>
          <a:lstStyle/>
          <a:p>
            <a:r>
              <a:rPr kumimoji="1" lang="zh-CN" altLang="en-US" sz="2000" b="1" dirty="0"/>
              <a:t>运动学模型和各项约束</a:t>
            </a:r>
          </a:p>
        </p:txBody>
      </p:sp>
      <p:pic>
        <p:nvPicPr>
          <p:cNvPr id="4" name="图片 3">
            <a:extLst>
              <a:ext uri="{FF2B5EF4-FFF2-40B4-BE49-F238E27FC236}">
                <a16:creationId xmlns:a16="http://schemas.microsoft.com/office/drawing/2014/main" id="{E6D756A8-4DE3-1E4A-BF7B-718DCF93A1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434" y="1563008"/>
            <a:ext cx="5651500" cy="3200400"/>
          </a:xfrm>
          <a:prstGeom prst="rect">
            <a:avLst/>
          </a:prstGeom>
        </p:spPr>
      </p:pic>
      <p:pic>
        <p:nvPicPr>
          <p:cNvPr id="16" name="图片 15">
            <a:extLst>
              <a:ext uri="{FF2B5EF4-FFF2-40B4-BE49-F238E27FC236}">
                <a16:creationId xmlns:a16="http://schemas.microsoft.com/office/drawing/2014/main" id="{2BF7A083-75B3-5743-8D49-279103B7EF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972" y="4933102"/>
            <a:ext cx="5702300" cy="1524000"/>
          </a:xfrm>
          <a:prstGeom prst="rect">
            <a:avLst/>
          </a:prstGeom>
        </p:spPr>
      </p:pic>
      <p:pic>
        <p:nvPicPr>
          <p:cNvPr id="20" name="图片 19">
            <a:extLst>
              <a:ext uri="{FF2B5EF4-FFF2-40B4-BE49-F238E27FC236}">
                <a16:creationId xmlns:a16="http://schemas.microsoft.com/office/drawing/2014/main" id="{46F70121-3850-B64E-9BFB-629F8040DC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7934" y="2015836"/>
            <a:ext cx="5638800" cy="3810000"/>
          </a:xfrm>
          <a:prstGeom prst="rect">
            <a:avLst/>
          </a:prstGeom>
        </p:spPr>
      </p:pic>
    </p:spTree>
    <p:extLst>
      <p:ext uri="{BB962C8B-B14F-4D97-AF65-F5344CB8AC3E}">
        <p14:creationId xmlns:p14="http://schemas.microsoft.com/office/powerpoint/2010/main" val="20439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1" name="直接连接符 10"/>
          <p:cNvCxnSpPr/>
          <p:nvPr>
            <p:custDataLst>
              <p:tags r:id="rId1"/>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p:cNvSpPr txBox="1"/>
          <p:nvPr/>
        </p:nvSpPr>
        <p:spPr>
          <a:xfrm>
            <a:off x="455219" y="216538"/>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83765" y="0"/>
            <a:ext cx="209423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4" name="TextBox 7"/>
          <p:cNvSpPr txBox="1"/>
          <p:nvPr>
            <p:custDataLst>
              <p:tags r:id="rId2"/>
            </p:custDataLst>
          </p:nvPr>
        </p:nvSpPr>
        <p:spPr>
          <a:xfrm>
            <a:off x="2558415" y="181102"/>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方法介绍</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8" name="直接连接符 17"/>
          <p:cNvCxnSpPr/>
          <p:nvPr>
            <p:custDataLst>
              <p:tags r:id="rId3"/>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42793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9"/>
          <p:cNvSpPr txBox="1"/>
          <p:nvPr/>
        </p:nvSpPr>
        <p:spPr>
          <a:xfrm>
            <a:off x="4594224" y="242135"/>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17" name="TextBox 9"/>
          <p:cNvSpPr txBox="1"/>
          <p:nvPr/>
        </p:nvSpPr>
        <p:spPr>
          <a:xfrm>
            <a:off x="6769977" y="263266"/>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文本框 19"/>
          <p:cNvSpPr txBox="1"/>
          <p:nvPr/>
        </p:nvSpPr>
        <p:spPr>
          <a:xfrm>
            <a:off x="294640" y="1144918"/>
            <a:ext cx="10793095" cy="461665"/>
          </a:xfrm>
          <a:prstGeom prst="rect">
            <a:avLst/>
          </a:prstGeom>
          <a:noFill/>
        </p:spPr>
        <p:txBody>
          <a:bodyPr wrap="square" rtlCol="0">
            <a:spAutoFit/>
          </a:bodyPr>
          <a:lstStyle/>
          <a:p>
            <a:r>
              <a:rPr lang="zh-CN" altLang="en-US" sz="2400" b="1" dirty="0"/>
              <a:t>多智能体马尔可夫博弈模型描述</a:t>
            </a:r>
          </a:p>
        </p:txBody>
      </p:sp>
      <p:sp>
        <p:nvSpPr>
          <p:cNvPr id="22" name="文本框 21"/>
          <p:cNvSpPr txBox="1"/>
          <p:nvPr/>
        </p:nvSpPr>
        <p:spPr>
          <a:xfrm>
            <a:off x="294640" y="2872451"/>
            <a:ext cx="6903720" cy="3752117"/>
          </a:xfrm>
          <a:prstGeom prst="rect">
            <a:avLst/>
          </a:prstGeom>
          <a:noFill/>
        </p:spPr>
        <p:txBody>
          <a:bodyPr wrap="square" rtlCol="0">
            <a:spAutoFit/>
          </a:bodyPr>
          <a:lstStyle/>
          <a:p>
            <a:pPr marL="285750" indent="0" algn="just" fontAlgn="auto">
              <a:lnSpc>
                <a:spcPct val="150000"/>
              </a:lnSpc>
              <a:spcAft>
                <a:spcPts val="600"/>
              </a:spcAft>
            </a:pPr>
            <a:r>
              <a:rPr lang="zh-CN" altLang="en" kern="1100" spc="120" dirty="0">
                <a:latin typeface="+mn-ea"/>
              </a:rPr>
              <a:t>ｎ</a:t>
            </a:r>
            <a:r>
              <a:rPr lang="zh-CN" altLang="en-US" kern="1100" spc="120" dirty="0">
                <a:latin typeface="+mn-ea"/>
              </a:rPr>
              <a:t>代表环境中智能体的总数；</a:t>
            </a:r>
            <a:endParaRPr lang="en-US" altLang="zh-CN" kern="1100" spc="120" dirty="0">
              <a:latin typeface="+mn-ea"/>
            </a:endParaRPr>
          </a:p>
          <a:p>
            <a:pPr marL="285750" indent="0" algn="just" fontAlgn="auto">
              <a:lnSpc>
                <a:spcPct val="150000"/>
              </a:lnSpc>
              <a:spcAft>
                <a:spcPts val="600"/>
              </a:spcAft>
            </a:pPr>
            <a:r>
              <a:rPr lang="zh-CN" altLang="en" kern="1100" spc="120" dirty="0">
                <a:latin typeface="+mn-ea"/>
              </a:rPr>
              <a:t>Ｓ</a:t>
            </a:r>
            <a:r>
              <a:rPr lang="zh-CN" altLang="en-US" kern="1100" spc="120" dirty="0">
                <a:latin typeface="+mn-ea"/>
              </a:rPr>
              <a:t>代表整个系统可能状态的有限集合，也称为状态空间；</a:t>
            </a:r>
            <a:endParaRPr lang="en-US" altLang="zh-CN" kern="1100" spc="120" dirty="0">
              <a:latin typeface="+mn-ea"/>
            </a:endParaRPr>
          </a:p>
          <a:p>
            <a:pPr marL="285750" indent="0" algn="just" fontAlgn="auto">
              <a:lnSpc>
                <a:spcPct val="150000"/>
              </a:lnSpc>
              <a:spcAft>
                <a:spcPts val="600"/>
              </a:spcAft>
            </a:pPr>
            <a:r>
              <a:rPr lang="zh-CN" altLang="en" kern="1100" spc="120" dirty="0">
                <a:latin typeface="+mn-ea"/>
              </a:rPr>
              <a:t>Ａ</a:t>
            </a:r>
            <a:r>
              <a:rPr lang="zh-CN" altLang="en" kern="1100" spc="120" baseline="-25000" dirty="0">
                <a:latin typeface="+mn-ea"/>
              </a:rPr>
              <a:t>ｉ</a:t>
            </a:r>
            <a:r>
              <a:rPr lang="zh-CN" altLang="en-US" kern="1100" spc="120" dirty="0">
                <a:latin typeface="+mn-ea"/>
              </a:rPr>
              <a:t>代表第</a:t>
            </a:r>
            <a:r>
              <a:rPr lang="zh-CN" altLang="en" kern="1100" spc="120" dirty="0">
                <a:latin typeface="+mn-ea"/>
              </a:rPr>
              <a:t>ｉ</a:t>
            </a:r>
            <a:r>
              <a:rPr lang="zh-CN" altLang="en-US" kern="1100" spc="120" dirty="0">
                <a:latin typeface="+mn-ea"/>
              </a:rPr>
              <a:t>个智能体的可选动作集合，（智能体有相同可选动作集，可称为动作空间）； </a:t>
            </a:r>
            <a:endParaRPr lang="en-US" altLang="zh-CN" kern="1100" spc="120" dirty="0">
              <a:latin typeface="+mn-ea"/>
            </a:endParaRPr>
          </a:p>
          <a:p>
            <a:pPr marL="285750" indent="0" algn="just" fontAlgn="auto">
              <a:lnSpc>
                <a:spcPct val="150000"/>
              </a:lnSpc>
              <a:spcAft>
                <a:spcPts val="600"/>
              </a:spcAft>
            </a:pPr>
            <a:r>
              <a:rPr lang="el-GR" altLang="zh-CN" kern="1100" spc="120" dirty="0">
                <a:latin typeface="+mn-ea"/>
              </a:rPr>
              <a:t>γ</a:t>
            </a:r>
            <a:r>
              <a:rPr lang="zh-CN" altLang="en-US" kern="1100" spc="120" dirty="0">
                <a:latin typeface="+mn-ea"/>
              </a:rPr>
              <a:t>是奖励折扣系数； </a:t>
            </a:r>
            <a:endParaRPr lang="en-US" altLang="zh-CN" kern="1100" spc="120" dirty="0">
              <a:latin typeface="+mn-ea"/>
            </a:endParaRPr>
          </a:p>
          <a:p>
            <a:pPr marL="285750" indent="0" algn="just" fontAlgn="auto">
              <a:lnSpc>
                <a:spcPct val="150000"/>
              </a:lnSpc>
              <a:spcAft>
                <a:spcPts val="600"/>
              </a:spcAft>
            </a:pPr>
            <a:r>
              <a:rPr lang="zh-CN" altLang="en" kern="1100" spc="120" dirty="0">
                <a:latin typeface="+mn-ea"/>
              </a:rPr>
              <a:t>Ｒ </a:t>
            </a:r>
            <a:r>
              <a:rPr lang="zh-CN" altLang="en-US" kern="1100" spc="120" dirty="0">
                <a:latin typeface="+mn-ea"/>
              </a:rPr>
              <a:t>是联合奖励值，由环境受联合动作</a:t>
            </a:r>
            <a:r>
              <a:rPr lang="zh-CN" altLang="en" b="1" kern="1100" spc="120" dirty="0">
                <a:latin typeface="+mn-ea"/>
              </a:rPr>
              <a:t>ａ</a:t>
            </a:r>
            <a:r>
              <a:rPr lang="zh-CN" altLang="en-US" kern="1100" spc="120" dirty="0">
                <a:latin typeface="+mn-ea"/>
              </a:rPr>
              <a:t>影响后产生；</a:t>
            </a:r>
            <a:endParaRPr lang="en-US" altLang="zh-CN" kern="1100" spc="120" dirty="0">
              <a:latin typeface="+mn-ea"/>
            </a:endParaRPr>
          </a:p>
          <a:p>
            <a:pPr marL="285750" indent="0" algn="just" fontAlgn="auto">
              <a:lnSpc>
                <a:spcPct val="150000"/>
              </a:lnSpc>
              <a:spcAft>
                <a:spcPts val="600"/>
              </a:spcAft>
            </a:pPr>
            <a:r>
              <a:rPr lang="zh-CN" altLang="en" kern="1100" spc="120" dirty="0">
                <a:latin typeface="+mn-ea"/>
              </a:rPr>
              <a:t>Ｔ</a:t>
            </a:r>
            <a:r>
              <a:rPr lang="zh-CN" altLang="en-US" kern="1100" spc="120" dirty="0">
                <a:latin typeface="+mn-ea"/>
              </a:rPr>
              <a:t>是状态转移函数。某一时刻系统状态改变受所有智能体联合动作影响。</a:t>
            </a:r>
          </a:p>
        </p:txBody>
      </p:sp>
      <p:pic>
        <p:nvPicPr>
          <p:cNvPr id="3" name="图片 2">
            <a:extLst>
              <a:ext uri="{FF2B5EF4-FFF2-40B4-BE49-F238E27FC236}">
                <a16:creationId xmlns:a16="http://schemas.microsoft.com/office/drawing/2014/main" id="{8087A8E7-A424-9A40-A124-C3B2260C60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9219" y="2287641"/>
            <a:ext cx="2794000" cy="381000"/>
          </a:xfrm>
          <a:prstGeom prst="rect">
            <a:avLst/>
          </a:prstGeom>
        </p:spPr>
      </p:pic>
      <p:sp>
        <p:nvSpPr>
          <p:cNvPr id="7" name="文本框 6">
            <a:extLst>
              <a:ext uri="{FF2B5EF4-FFF2-40B4-BE49-F238E27FC236}">
                <a16:creationId xmlns:a16="http://schemas.microsoft.com/office/drawing/2014/main" id="{A75C6499-1F10-DB44-B26D-C2DE7962AAF2}"/>
              </a:ext>
            </a:extLst>
          </p:cNvPr>
          <p:cNvSpPr txBox="1"/>
          <p:nvPr/>
        </p:nvSpPr>
        <p:spPr>
          <a:xfrm>
            <a:off x="294640" y="1814382"/>
            <a:ext cx="6001002" cy="369332"/>
          </a:xfrm>
          <a:prstGeom prst="rect">
            <a:avLst/>
          </a:prstGeom>
          <a:noFill/>
        </p:spPr>
        <p:txBody>
          <a:bodyPr wrap="none" rtlCol="0">
            <a:spAutoFit/>
          </a:bodyPr>
          <a:lstStyle/>
          <a:p>
            <a:r>
              <a:rPr lang="zh-CN" altLang="en-US" dirty="0">
                <a:latin typeface="+mn-ea"/>
              </a:rPr>
              <a:t> </a:t>
            </a:r>
            <a:r>
              <a:rPr lang="zh-CN" altLang="en-US" kern="1100" spc="130" dirty="0">
                <a:latin typeface="+mn-ea"/>
              </a:rPr>
              <a:t>多智能体的马尔可夫博弈问题可以用一个元组表示： </a:t>
            </a:r>
            <a:endParaRPr kumimoji="1" lang="zh-CN" altLang="en-US" spc="130" dirty="0"/>
          </a:p>
        </p:txBody>
      </p:sp>
      <p:pic>
        <p:nvPicPr>
          <p:cNvPr id="15" name="图片 14">
            <a:extLst>
              <a:ext uri="{FF2B5EF4-FFF2-40B4-BE49-F238E27FC236}">
                <a16:creationId xmlns:a16="http://schemas.microsoft.com/office/drawing/2014/main" id="{1FE71E07-65C2-BF4D-9B66-71D688DF2C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0855" y="1816883"/>
            <a:ext cx="5549900" cy="14224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1" name="直接连接符 10"/>
          <p:cNvCxnSpPr/>
          <p:nvPr>
            <p:custDataLst>
              <p:tags r:id="rId1"/>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p:cNvSpPr txBox="1"/>
          <p:nvPr/>
        </p:nvSpPr>
        <p:spPr>
          <a:xfrm>
            <a:off x="455219" y="216538"/>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83765" y="0"/>
            <a:ext cx="209423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4" name="TextBox 7"/>
          <p:cNvSpPr txBox="1"/>
          <p:nvPr>
            <p:custDataLst>
              <p:tags r:id="rId2"/>
            </p:custDataLst>
          </p:nvPr>
        </p:nvSpPr>
        <p:spPr>
          <a:xfrm>
            <a:off x="2558415" y="181102"/>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方法介绍</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8" name="直接连接符 17"/>
          <p:cNvCxnSpPr/>
          <p:nvPr>
            <p:custDataLst>
              <p:tags r:id="rId3"/>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42793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9"/>
          <p:cNvSpPr txBox="1"/>
          <p:nvPr/>
        </p:nvSpPr>
        <p:spPr>
          <a:xfrm>
            <a:off x="4594224" y="242135"/>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17" name="TextBox 9"/>
          <p:cNvSpPr txBox="1"/>
          <p:nvPr/>
        </p:nvSpPr>
        <p:spPr>
          <a:xfrm>
            <a:off x="6769977" y="263266"/>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pic>
        <p:nvPicPr>
          <p:cNvPr id="8" name="图片 7">
            <a:extLst>
              <a:ext uri="{FF2B5EF4-FFF2-40B4-BE49-F238E27FC236}">
                <a16:creationId xmlns:a16="http://schemas.microsoft.com/office/drawing/2014/main" id="{198412DE-6000-8E4F-BF07-09F6509AD5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49" y="1806394"/>
            <a:ext cx="5321300" cy="3441700"/>
          </a:xfrm>
          <a:prstGeom prst="rect">
            <a:avLst/>
          </a:prstGeom>
        </p:spPr>
      </p:pic>
      <p:pic>
        <p:nvPicPr>
          <p:cNvPr id="12" name="图片 11">
            <a:extLst>
              <a:ext uri="{FF2B5EF4-FFF2-40B4-BE49-F238E27FC236}">
                <a16:creationId xmlns:a16="http://schemas.microsoft.com/office/drawing/2014/main" id="{09BBC076-6D26-9346-B7D5-5ADD101C25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0494" y="1806394"/>
            <a:ext cx="5511800" cy="1231900"/>
          </a:xfrm>
          <a:prstGeom prst="rect">
            <a:avLst/>
          </a:prstGeom>
        </p:spPr>
      </p:pic>
      <p:pic>
        <p:nvPicPr>
          <p:cNvPr id="21" name="图片 20">
            <a:extLst>
              <a:ext uri="{FF2B5EF4-FFF2-40B4-BE49-F238E27FC236}">
                <a16:creationId xmlns:a16="http://schemas.microsoft.com/office/drawing/2014/main" id="{0E0BF697-4F03-BD4E-9D46-0B6B04C9BD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40494" y="2892492"/>
            <a:ext cx="5435600" cy="2247900"/>
          </a:xfrm>
          <a:prstGeom prst="rect">
            <a:avLst/>
          </a:prstGeom>
        </p:spPr>
      </p:pic>
    </p:spTree>
    <p:extLst>
      <p:ext uri="{BB962C8B-B14F-4D97-AF65-F5344CB8AC3E}">
        <p14:creationId xmlns:p14="http://schemas.microsoft.com/office/powerpoint/2010/main" val="224451391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11" name="直接连接符 10"/>
          <p:cNvCxnSpPr/>
          <p:nvPr>
            <p:custDataLst>
              <p:tags r:id="rId1"/>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p:cNvSpPr txBox="1"/>
          <p:nvPr/>
        </p:nvSpPr>
        <p:spPr>
          <a:xfrm>
            <a:off x="455219" y="216538"/>
            <a:ext cx="1344000" cy="343159"/>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2183765" y="0"/>
            <a:ext cx="209423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4" name="TextBox 7"/>
          <p:cNvSpPr txBox="1"/>
          <p:nvPr>
            <p:custDataLst>
              <p:tags r:id="rId2"/>
            </p:custDataLst>
          </p:nvPr>
        </p:nvSpPr>
        <p:spPr>
          <a:xfrm>
            <a:off x="2558415" y="181102"/>
            <a:ext cx="1344000"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方法介绍</a:t>
            </a:r>
            <a:endParaRPr lang="en-US" altLang="zh-CN" b="1" dirty="0">
              <a:solidFill>
                <a:schemeClr val="bg1"/>
              </a:solidFill>
              <a:latin typeface="微软雅黑" panose="020B0503020204020204" pitchFamily="34" charset="-122"/>
              <a:ea typeface="微软雅黑" panose="020B0503020204020204" pitchFamily="34" charset="-122"/>
              <a:sym typeface="+mn-ea"/>
            </a:endParaRPr>
          </a:p>
        </p:txBody>
      </p:sp>
      <p:cxnSp>
        <p:nvCxnSpPr>
          <p:cNvPr id="18" name="直接连接符 17"/>
          <p:cNvCxnSpPr/>
          <p:nvPr>
            <p:custDataLst>
              <p:tags r:id="rId3"/>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custDataLst>
              <p:tags r:id="rId4"/>
            </p:custDataLst>
          </p:nvPr>
        </p:nvCxnSpPr>
        <p:spPr>
          <a:xfrm>
            <a:off x="42793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5"/>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9"/>
          <p:cNvSpPr txBox="1"/>
          <p:nvPr/>
        </p:nvSpPr>
        <p:spPr>
          <a:xfrm>
            <a:off x="4594224" y="242135"/>
            <a:ext cx="147574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系统设计</a:t>
            </a:r>
          </a:p>
        </p:txBody>
      </p:sp>
      <p:sp>
        <p:nvSpPr>
          <p:cNvPr id="17" name="TextBox 9"/>
          <p:cNvSpPr txBox="1"/>
          <p:nvPr/>
        </p:nvSpPr>
        <p:spPr>
          <a:xfrm>
            <a:off x="6769977" y="263266"/>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 name="文本框 1">
            <a:extLst>
              <a:ext uri="{FF2B5EF4-FFF2-40B4-BE49-F238E27FC236}">
                <a16:creationId xmlns:a16="http://schemas.microsoft.com/office/drawing/2014/main" id="{DBAE9F88-89F3-E147-92FD-9BB852328FE6}"/>
              </a:ext>
            </a:extLst>
          </p:cNvPr>
          <p:cNvSpPr txBox="1"/>
          <p:nvPr/>
        </p:nvSpPr>
        <p:spPr>
          <a:xfrm>
            <a:off x="1799219" y="1230971"/>
            <a:ext cx="1107996" cy="369332"/>
          </a:xfrm>
          <a:prstGeom prst="rect">
            <a:avLst/>
          </a:prstGeom>
          <a:noFill/>
        </p:spPr>
        <p:txBody>
          <a:bodyPr wrap="none" rtlCol="0">
            <a:spAutoFit/>
          </a:bodyPr>
          <a:lstStyle/>
          <a:p>
            <a:r>
              <a:rPr kumimoji="1" lang="zh-CN" altLang="en-US" dirty="0"/>
              <a:t>回报函数</a:t>
            </a:r>
          </a:p>
        </p:txBody>
      </p:sp>
      <p:pic>
        <p:nvPicPr>
          <p:cNvPr id="19" name="图片 18">
            <a:extLst>
              <a:ext uri="{FF2B5EF4-FFF2-40B4-BE49-F238E27FC236}">
                <a16:creationId xmlns:a16="http://schemas.microsoft.com/office/drawing/2014/main" id="{0A085C4E-720C-814B-9454-2E9B3FE6C6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50830" y="1873511"/>
            <a:ext cx="4660900" cy="1930400"/>
          </a:xfrm>
          <a:prstGeom prst="rect">
            <a:avLst/>
          </a:prstGeom>
        </p:spPr>
      </p:pic>
      <p:pic>
        <p:nvPicPr>
          <p:cNvPr id="25" name="图片 24">
            <a:extLst>
              <a:ext uri="{FF2B5EF4-FFF2-40B4-BE49-F238E27FC236}">
                <a16:creationId xmlns:a16="http://schemas.microsoft.com/office/drawing/2014/main" id="{FCEB2959-4AC8-EB4A-AC86-1386F0518A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6477" y="4011368"/>
            <a:ext cx="5397500" cy="2298700"/>
          </a:xfrm>
          <a:prstGeom prst="rect">
            <a:avLst/>
          </a:prstGeom>
        </p:spPr>
      </p:pic>
    </p:spTree>
    <p:extLst>
      <p:ext uri="{BB962C8B-B14F-4D97-AF65-F5344CB8AC3E}">
        <p14:creationId xmlns:p14="http://schemas.microsoft.com/office/powerpoint/2010/main" val="126897875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4"/>
          <p:cNvSpPr/>
          <p:nvPr/>
        </p:nvSpPr>
        <p:spPr>
          <a:xfrm>
            <a:off x="10482" y="36246"/>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4" name="矩形 3"/>
          <p:cNvSpPr/>
          <p:nvPr/>
        </p:nvSpPr>
        <p:spPr>
          <a:xfrm>
            <a:off x="4277995" y="0"/>
            <a:ext cx="2099310" cy="828040"/>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15" name="TextBox 9"/>
          <p:cNvSpPr txBox="1"/>
          <p:nvPr/>
        </p:nvSpPr>
        <p:spPr>
          <a:xfrm>
            <a:off x="4537207" y="190303"/>
            <a:ext cx="1654175" cy="373936"/>
          </a:xfrm>
          <a:prstGeom prst="rect">
            <a:avLst/>
          </a:prstGeom>
          <a:noFill/>
        </p:spPr>
        <p:txBody>
          <a:bodyPr wrap="square" lIns="0" tIns="48000" rIns="0" bIns="4800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系统设计</a:t>
            </a:r>
          </a:p>
        </p:txBody>
      </p:sp>
      <p:cxnSp>
        <p:nvCxnSpPr>
          <p:cNvPr id="6" name="直接连接符 5"/>
          <p:cNvCxnSpPr/>
          <p:nvPr>
            <p:custDataLst>
              <p:tags r:id="rId2"/>
            </p:custDataLst>
          </p:nvPr>
        </p:nvCxnSpPr>
        <p:spPr>
          <a:xfrm>
            <a:off x="71849"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
            </p:custDataLst>
          </p:nvPr>
        </p:nvCxnSpPr>
        <p:spPr>
          <a:xfrm>
            <a:off x="2170524" y="30922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4"/>
            </p:custDataLst>
          </p:nvPr>
        </p:nvCxnSpPr>
        <p:spPr>
          <a:xfrm>
            <a:off x="6387559" y="26413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5"/>
            </p:custDataLst>
          </p:nvPr>
        </p:nvCxnSpPr>
        <p:spPr>
          <a:xfrm>
            <a:off x="8496394" y="29080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p:cNvSpPr txBox="1"/>
          <p:nvPr/>
        </p:nvSpPr>
        <p:spPr>
          <a:xfrm>
            <a:off x="455219" y="216538"/>
            <a:ext cx="1344000" cy="340995"/>
          </a:xfrm>
          <a:prstGeom prst="rect">
            <a:avLst/>
          </a:prstGeom>
          <a:noFill/>
        </p:spPr>
        <p:txBody>
          <a:bodyPr wrap="square" lIns="0" tIns="48000" rIns="0" bIns="48000" rtlCol="0">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问题建模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6788066" y="1903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仿真实验</a:t>
            </a:r>
          </a:p>
        </p:txBody>
      </p:sp>
      <p:sp>
        <p:nvSpPr>
          <p:cNvPr id="20" name="TextBox 7"/>
          <p:cNvSpPr txBox="1"/>
          <p:nvPr>
            <p:custDataLst>
              <p:tags r:id="rId6"/>
            </p:custDataLst>
          </p:nvPr>
        </p:nvSpPr>
        <p:spPr>
          <a:xfrm>
            <a:off x="2541830" y="205692"/>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mn-ea"/>
              </a:rPr>
              <a:t>方法介绍</a:t>
            </a:r>
            <a:endPar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graphicFrame>
        <p:nvGraphicFramePr>
          <p:cNvPr id="23" name="对象 2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41" r:id="rId9" imgW="914400" imgH="215900" progId="Equation.KSEE3">
                  <p:embed/>
                </p:oleObj>
              </mc:Choice>
              <mc:Fallback>
                <p:oleObj r:id="rId9" imgW="914400" imgH="215900" progId="Equation.KSEE3">
                  <p:embed/>
                  <p:pic>
                    <p:nvPicPr>
                      <p:cNvPr id="0" name="图片 1024"/>
                      <p:cNvPicPr/>
                      <p:nvPr/>
                    </p:nvPicPr>
                    <p:blipFill>
                      <a:blip r:embed="rId10"/>
                      <a:stretch>
                        <a:fillRect/>
                      </a:stretch>
                    </p:blipFill>
                    <p:spPr>
                      <a:xfrm>
                        <a:off x="5638800" y="3321050"/>
                        <a:ext cx="914400" cy="215900"/>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1440B0AE-F19D-E446-AA42-808488CD46B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4205" y="1289050"/>
            <a:ext cx="5753100" cy="4279900"/>
          </a:xfrm>
          <a:prstGeom prst="rect">
            <a:avLst/>
          </a:prstGeom>
        </p:spPr>
      </p:pic>
      <p:sp>
        <p:nvSpPr>
          <p:cNvPr id="2" name="文本框 1">
            <a:extLst>
              <a:ext uri="{FF2B5EF4-FFF2-40B4-BE49-F238E27FC236}">
                <a16:creationId xmlns:a16="http://schemas.microsoft.com/office/drawing/2014/main" id="{06BD6C74-6FEE-AA43-BC0C-DCA9DB2C0788}"/>
              </a:ext>
            </a:extLst>
          </p:cNvPr>
          <p:cNvSpPr txBox="1"/>
          <p:nvPr/>
        </p:nvSpPr>
        <p:spPr>
          <a:xfrm>
            <a:off x="7135092" y="1840364"/>
            <a:ext cx="3518304" cy="3366947"/>
          </a:xfrm>
          <a:prstGeom prst="rect">
            <a:avLst/>
          </a:prstGeom>
          <a:noFill/>
        </p:spPr>
        <p:txBody>
          <a:bodyPr wrap="square" rtlCol="0">
            <a:spAutoFit/>
          </a:bodyPr>
          <a:lstStyle/>
          <a:p>
            <a:pPr>
              <a:lnSpc>
                <a:spcPct val="150000"/>
              </a:lnSpc>
            </a:pPr>
            <a:r>
              <a:rPr kumimoji="1" lang="en-US" altLang="zh-CN" spc="200" dirty="0"/>
              <a:t>(1)</a:t>
            </a:r>
            <a:r>
              <a:rPr kumimoji="1" lang="zh-CN" altLang="en-US" spc="200" dirty="0"/>
              <a:t>所有智能体共享同一套</a:t>
            </a:r>
            <a:r>
              <a:rPr kumimoji="1" lang="en-US" altLang="zh-CN" spc="200" dirty="0"/>
              <a:t>AC</a:t>
            </a:r>
            <a:br>
              <a:rPr kumimoji="1" lang="en-US" altLang="zh-CN" spc="200" dirty="0"/>
            </a:br>
            <a:r>
              <a:rPr kumimoji="1" lang="zh-CN" altLang="en-US" spc="200" dirty="0"/>
              <a:t>网络结构和参数，但个体网络参数存在噪声；</a:t>
            </a:r>
            <a:endParaRPr kumimoji="1" lang="en-US" altLang="zh-CN" spc="200" dirty="0"/>
          </a:p>
          <a:p>
            <a:pPr>
              <a:lnSpc>
                <a:spcPct val="150000"/>
              </a:lnSpc>
            </a:pPr>
            <a:r>
              <a:rPr kumimoji="1" lang="en-US" altLang="zh-CN" spc="200" dirty="0"/>
              <a:t>(2)</a:t>
            </a:r>
            <a:r>
              <a:rPr kumimoji="1" lang="zh-CN" altLang="en-US" spc="200" dirty="0"/>
              <a:t> 本文算法中不同智能体的动作选择是</a:t>
            </a:r>
            <a:r>
              <a:rPr kumimoji="1" lang="zh-CN" altLang="en-US" spc="200" dirty="0">
                <a:highlight>
                  <a:srgbClr val="FFFF00"/>
                </a:highlight>
              </a:rPr>
              <a:t>异步更新</a:t>
            </a:r>
            <a:r>
              <a:rPr kumimoji="1" lang="zh-CN" altLang="en-US" spc="200" dirty="0"/>
              <a:t>的</a:t>
            </a:r>
            <a:endParaRPr kumimoji="1" lang="en-US" altLang="zh-CN" spc="200" dirty="0"/>
          </a:p>
          <a:p>
            <a:pPr>
              <a:lnSpc>
                <a:spcPct val="150000"/>
              </a:lnSpc>
            </a:pPr>
            <a:r>
              <a:rPr kumimoji="1" lang="en-US" altLang="zh-CN" spc="200" dirty="0"/>
              <a:t>(3)</a:t>
            </a:r>
            <a:r>
              <a:rPr kumimoji="1" lang="zh-CN" altLang="en-US" spc="200" dirty="0"/>
              <a:t>文中算法通过</a:t>
            </a:r>
            <a:r>
              <a:rPr kumimoji="1" lang="zh-CN" altLang="en-US" spc="200" dirty="0">
                <a:highlight>
                  <a:srgbClr val="FFFF00"/>
                </a:highlight>
              </a:rPr>
              <a:t>引入长短期记忆网络</a:t>
            </a:r>
            <a:r>
              <a:rPr kumimoji="1" lang="en-US" altLang="zh-CN" spc="200" dirty="0"/>
              <a:t>,</a:t>
            </a:r>
            <a:r>
              <a:rPr kumimoji="1" lang="zh-CN" altLang="en-US" spc="200" dirty="0"/>
              <a:t>能够处理智能体数目可变场景下的制导决策问题。</a:t>
            </a: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REFSHAPE" val="456891620"/>
</p:tagLst>
</file>

<file path=ppt/tags/tag101.xml><?xml version="1.0" encoding="utf-8"?>
<p:tagLst xmlns:a="http://schemas.openxmlformats.org/drawingml/2006/main" xmlns:r="http://schemas.openxmlformats.org/officeDocument/2006/relationships" xmlns:p="http://schemas.openxmlformats.org/presentationml/2006/main">
  <p:tag name="REFSHAPE" val="456891620"/>
</p:tagLst>
</file>

<file path=ppt/tags/tag102.xml><?xml version="1.0" encoding="utf-8"?>
<p:tagLst xmlns:a="http://schemas.openxmlformats.org/drawingml/2006/main" xmlns:r="http://schemas.openxmlformats.org/officeDocument/2006/relationships" xmlns:p="http://schemas.openxmlformats.org/presentationml/2006/main">
  <p:tag name="REFSHAPE" val="456892164"/>
</p:tagLst>
</file>

<file path=ppt/tags/tag103.xml><?xml version="1.0" encoding="utf-8"?>
<p:tagLst xmlns:a="http://schemas.openxmlformats.org/drawingml/2006/main" xmlns:r="http://schemas.openxmlformats.org/officeDocument/2006/relationships" xmlns:p="http://schemas.openxmlformats.org/presentationml/2006/main">
  <p:tag name="REFSHAPE" val="456894204"/>
</p:tagLst>
</file>

<file path=ppt/tags/tag104.xml><?xml version="1.0" encoding="utf-8"?>
<p:tagLst xmlns:a="http://schemas.openxmlformats.org/drawingml/2006/main" xmlns:r="http://schemas.openxmlformats.org/officeDocument/2006/relationships" xmlns:p="http://schemas.openxmlformats.org/presentationml/2006/main">
  <p:tag name="REFSHAPE" val="456891620"/>
</p:tagLst>
</file>

<file path=ppt/tags/tag105.xml><?xml version="1.0" encoding="utf-8"?>
<p:tagLst xmlns:a="http://schemas.openxmlformats.org/drawingml/2006/main" xmlns:r="http://schemas.openxmlformats.org/officeDocument/2006/relationships" xmlns:p="http://schemas.openxmlformats.org/presentationml/2006/main">
  <p:tag name="REFSHAPE" val="456891620"/>
</p:tagLst>
</file>

<file path=ppt/tags/tag106.xml><?xml version="1.0" encoding="utf-8"?>
<p:tagLst xmlns:a="http://schemas.openxmlformats.org/drawingml/2006/main" xmlns:r="http://schemas.openxmlformats.org/officeDocument/2006/relationships" xmlns:p="http://schemas.openxmlformats.org/presentationml/2006/main">
  <p:tag name="REFSHAPE" val="456891620"/>
</p:tagLst>
</file>

<file path=ppt/tags/tag107.xml><?xml version="1.0" encoding="utf-8"?>
<p:tagLst xmlns:a="http://schemas.openxmlformats.org/drawingml/2006/main" xmlns:r="http://schemas.openxmlformats.org/officeDocument/2006/relationships" xmlns:p="http://schemas.openxmlformats.org/presentationml/2006/main">
  <p:tag name="REFSHAPE" val="456892164"/>
</p:tagLst>
</file>

<file path=ppt/tags/tag108.xml><?xml version="1.0" encoding="utf-8"?>
<p:tagLst xmlns:a="http://schemas.openxmlformats.org/drawingml/2006/main" xmlns:r="http://schemas.openxmlformats.org/officeDocument/2006/relationships" xmlns:p="http://schemas.openxmlformats.org/presentationml/2006/main">
  <p:tag name="REFSHAPE" val="456894204"/>
</p:tagLst>
</file>

<file path=ppt/tags/tag109.xml><?xml version="1.0" encoding="utf-8"?>
<p:tagLst xmlns:a="http://schemas.openxmlformats.org/drawingml/2006/main" xmlns:r="http://schemas.openxmlformats.org/officeDocument/2006/relationships" xmlns:p="http://schemas.openxmlformats.org/presentationml/2006/main">
  <p:tag name="REFSHAPE" val="45689162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REFSHAPE" val="456891620"/>
</p:tagLst>
</file>

<file path=ppt/tags/tag111.xml><?xml version="1.0" encoding="utf-8"?>
<p:tagLst xmlns:a="http://schemas.openxmlformats.org/drawingml/2006/main" xmlns:r="http://schemas.openxmlformats.org/officeDocument/2006/relationships" xmlns:p="http://schemas.openxmlformats.org/presentationml/2006/main">
  <p:tag name="REFSHAPE" val="456891620"/>
</p:tagLst>
</file>

<file path=ppt/tags/tag112.xml><?xml version="1.0" encoding="utf-8"?>
<p:tagLst xmlns:a="http://schemas.openxmlformats.org/drawingml/2006/main" xmlns:r="http://schemas.openxmlformats.org/officeDocument/2006/relationships" xmlns:p="http://schemas.openxmlformats.org/presentationml/2006/main">
  <p:tag name="REFSHAPE" val="456892164"/>
</p:tagLst>
</file>

<file path=ppt/tags/tag113.xml><?xml version="1.0" encoding="utf-8"?>
<p:tagLst xmlns:a="http://schemas.openxmlformats.org/drawingml/2006/main" xmlns:r="http://schemas.openxmlformats.org/officeDocument/2006/relationships" xmlns:p="http://schemas.openxmlformats.org/presentationml/2006/main">
  <p:tag name="REFSHAPE" val="456894204"/>
</p:tagLst>
</file>

<file path=ppt/tags/tag114.xml><?xml version="1.0" encoding="utf-8"?>
<p:tagLst xmlns:a="http://schemas.openxmlformats.org/drawingml/2006/main" xmlns:r="http://schemas.openxmlformats.org/officeDocument/2006/relationships" xmlns:p="http://schemas.openxmlformats.org/presentationml/2006/main">
  <p:tag name="REFSHAPE" val="456891620"/>
</p:tagLst>
</file>

<file path=ppt/tags/tag115.xml><?xml version="1.0" encoding="utf-8"?>
<p:tagLst xmlns:a="http://schemas.openxmlformats.org/drawingml/2006/main" xmlns:r="http://schemas.openxmlformats.org/officeDocument/2006/relationships" xmlns:p="http://schemas.openxmlformats.org/presentationml/2006/main">
  <p:tag name="REFSHAPE" val="456891620"/>
</p:tagLst>
</file>

<file path=ppt/tags/tag116.xml><?xml version="1.0" encoding="utf-8"?>
<p:tagLst xmlns:a="http://schemas.openxmlformats.org/drawingml/2006/main" xmlns:r="http://schemas.openxmlformats.org/officeDocument/2006/relationships" xmlns:p="http://schemas.openxmlformats.org/presentationml/2006/main">
  <p:tag name="REFSHAPE" val="456891620"/>
</p:tagLst>
</file>

<file path=ppt/tags/tag117.xml><?xml version="1.0" encoding="utf-8"?>
<p:tagLst xmlns:a="http://schemas.openxmlformats.org/drawingml/2006/main" xmlns:r="http://schemas.openxmlformats.org/officeDocument/2006/relationships" xmlns:p="http://schemas.openxmlformats.org/presentationml/2006/main">
  <p:tag name="REFSHAPE" val="456892164"/>
</p:tagLst>
</file>

<file path=ppt/tags/tag118.xml><?xml version="1.0" encoding="utf-8"?>
<p:tagLst xmlns:a="http://schemas.openxmlformats.org/drawingml/2006/main" xmlns:r="http://schemas.openxmlformats.org/officeDocument/2006/relationships" xmlns:p="http://schemas.openxmlformats.org/presentationml/2006/main">
  <p:tag name="REFSHAPE" val="456894204"/>
</p:tagLst>
</file>

<file path=ppt/tags/tag119.xml><?xml version="1.0" encoding="utf-8"?>
<p:tagLst xmlns:a="http://schemas.openxmlformats.org/drawingml/2006/main" xmlns:r="http://schemas.openxmlformats.org/officeDocument/2006/relationships" xmlns:p="http://schemas.openxmlformats.org/presentationml/2006/main">
  <p:tag name="REFSHAPE" val="45689162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REFSHAPE" val="456891620"/>
</p:tagLst>
</file>

<file path=ppt/tags/tag121.xml><?xml version="1.0" encoding="utf-8"?>
<p:tagLst xmlns:a="http://schemas.openxmlformats.org/drawingml/2006/main" xmlns:r="http://schemas.openxmlformats.org/officeDocument/2006/relationships" xmlns:p="http://schemas.openxmlformats.org/presentationml/2006/main">
  <p:tag name="REFSHAPE" val="456891620"/>
</p:tagLst>
</file>

<file path=ppt/tags/tag122.xml><?xml version="1.0" encoding="utf-8"?>
<p:tagLst xmlns:a="http://schemas.openxmlformats.org/drawingml/2006/main" xmlns:r="http://schemas.openxmlformats.org/officeDocument/2006/relationships" xmlns:p="http://schemas.openxmlformats.org/presentationml/2006/main">
  <p:tag name="REFSHAPE" val="45689216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5.xml><?xml version="1.0" encoding="utf-8"?>
<p:tagLst xmlns:a="http://schemas.openxmlformats.org/drawingml/2006/main" xmlns:r="http://schemas.openxmlformats.org/officeDocument/2006/relationships" xmlns:p="http://schemas.openxmlformats.org/presentationml/2006/main">
  <p:tag name="REFSHAPE" val="456891620"/>
</p:tagLst>
</file>

<file path=ppt/tags/tag66.xml><?xml version="1.0" encoding="utf-8"?>
<p:tagLst xmlns:a="http://schemas.openxmlformats.org/drawingml/2006/main" xmlns:r="http://schemas.openxmlformats.org/officeDocument/2006/relationships" xmlns:p="http://schemas.openxmlformats.org/presentationml/2006/main">
  <p:tag name="REFSHAPE" val="456892164"/>
</p:tagLst>
</file>

<file path=ppt/tags/tag67.xml><?xml version="1.0" encoding="utf-8"?>
<p:tagLst xmlns:a="http://schemas.openxmlformats.org/drawingml/2006/main" xmlns:r="http://schemas.openxmlformats.org/officeDocument/2006/relationships" xmlns:p="http://schemas.openxmlformats.org/presentationml/2006/main">
  <p:tag name="REFSHAPE" val="456891620"/>
</p:tagLst>
</file>

<file path=ppt/tags/tag68.xml><?xml version="1.0" encoding="utf-8"?>
<p:tagLst xmlns:a="http://schemas.openxmlformats.org/drawingml/2006/main" xmlns:r="http://schemas.openxmlformats.org/officeDocument/2006/relationships" xmlns:p="http://schemas.openxmlformats.org/presentationml/2006/main">
  <p:tag name="REFSHAPE" val="456894204"/>
</p:tagLst>
</file>

<file path=ppt/tags/tag69.xml><?xml version="1.0" encoding="utf-8"?>
<p:tagLst xmlns:a="http://schemas.openxmlformats.org/drawingml/2006/main" xmlns:r="http://schemas.openxmlformats.org/officeDocument/2006/relationships" xmlns:p="http://schemas.openxmlformats.org/presentationml/2006/main">
  <p:tag name="REFSHAPE" val="45689162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REFSHAPE" val="456892164"/>
</p:tagLst>
</file>

<file path=ppt/tags/tag71.xml><?xml version="1.0" encoding="utf-8"?>
<p:tagLst xmlns:a="http://schemas.openxmlformats.org/drawingml/2006/main" xmlns:r="http://schemas.openxmlformats.org/officeDocument/2006/relationships" xmlns:p="http://schemas.openxmlformats.org/presentationml/2006/main">
  <p:tag name="REFSHAPE" val="456891620"/>
</p:tagLst>
</file>

<file path=ppt/tags/tag72.xml><?xml version="1.0" encoding="utf-8"?>
<p:tagLst xmlns:a="http://schemas.openxmlformats.org/drawingml/2006/main" xmlns:r="http://schemas.openxmlformats.org/officeDocument/2006/relationships" xmlns:p="http://schemas.openxmlformats.org/presentationml/2006/main">
  <p:tag name="REFSHAPE" val="456894204"/>
</p:tagLst>
</file>

<file path=ppt/tags/tag73.xml><?xml version="1.0" encoding="utf-8"?>
<p:tagLst xmlns:a="http://schemas.openxmlformats.org/drawingml/2006/main" xmlns:r="http://schemas.openxmlformats.org/officeDocument/2006/relationships" xmlns:p="http://schemas.openxmlformats.org/presentationml/2006/main">
  <p:tag name="REFSHAPE" val="456891620"/>
</p:tagLst>
</file>

<file path=ppt/tags/tag74.xml><?xml version="1.0" encoding="utf-8"?>
<p:tagLst xmlns:a="http://schemas.openxmlformats.org/drawingml/2006/main" xmlns:r="http://schemas.openxmlformats.org/officeDocument/2006/relationships" xmlns:p="http://schemas.openxmlformats.org/presentationml/2006/main">
  <p:tag name="REFSHAPE" val="456892164"/>
</p:tagLst>
</file>

<file path=ppt/tags/tag75.xml><?xml version="1.0" encoding="utf-8"?>
<p:tagLst xmlns:a="http://schemas.openxmlformats.org/drawingml/2006/main" xmlns:r="http://schemas.openxmlformats.org/officeDocument/2006/relationships" xmlns:p="http://schemas.openxmlformats.org/presentationml/2006/main">
  <p:tag name="REFSHAPE" val="456891620"/>
</p:tagLst>
</file>

<file path=ppt/tags/tag76.xml><?xml version="1.0" encoding="utf-8"?>
<p:tagLst xmlns:a="http://schemas.openxmlformats.org/drawingml/2006/main" xmlns:r="http://schemas.openxmlformats.org/officeDocument/2006/relationships" xmlns:p="http://schemas.openxmlformats.org/presentationml/2006/main">
  <p:tag name="REFSHAPE" val="456894204"/>
</p:tagLst>
</file>

<file path=ppt/tags/tag77.xml><?xml version="1.0" encoding="utf-8"?>
<p:tagLst xmlns:a="http://schemas.openxmlformats.org/drawingml/2006/main" xmlns:r="http://schemas.openxmlformats.org/officeDocument/2006/relationships" xmlns:p="http://schemas.openxmlformats.org/presentationml/2006/main">
  <p:tag name="REFSHAPE" val="456894204"/>
</p:tagLst>
</file>

<file path=ppt/tags/tag78.xml><?xml version="1.0" encoding="utf-8"?>
<p:tagLst xmlns:a="http://schemas.openxmlformats.org/drawingml/2006/main" xmlns:r="http://schemas.openxmlformats.org/officeDocument/2006/relationships" xmlns:p="http://schemas.openxmlformats.org/presentationml/2006/main">
  <p:tag name="REFSHAPE" val="456891620"/>
</p:tagLst>
</file>

<file path=ppt/tags/tag79.xml><?xml version="1.0" encoding="utf-8"?>
<p:tagLst xmlns:a="http://schemas.openxmlformats.org/drawingml/2006/main" xmlns:r="http://schemas.openxmlformats.org/officeDocument/2006/relationships" xmlns:p="http://schemas.openxmlformats.org/presentationml/2006/main">
  <p:tag name="REFSHAPE" val="45689216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REFSHAPE" val="456891620"/>
</p:tagLst>
</file>

<file path=ppt/tags/tag81.xml><?xml version="1.0" encoding="utf-8"?>
<p:tagLst xmlns:a="http://schemas.openxmlformats.org/drawingml/2006/main" xmlns:r="http://schemas.openxmlformats.org/officeDocument/2006/relationships" xmlns:p="http://schemas.openxmlformats.org/presentationml/2006/main">
  <p:tag name="REFSHAPE" val="456894204"/>
</p:tagLst>
</file>

<file path=ppt/tags/tag82.xml><?xml version="1.0" encoding="utf-8"?>
<p:tagLst xmlns:a="http://schemas.openxmlformats.org/drawingml/2006/main" xmlns:r="http://schemas.openxmlformats.org/officeDocument/2006/relationships" xmlns:p="http://schemas.openxmlformats.org/presentationml/2006/main">
  <p:tag name="REFSHAPE" val="456894204"/>
</p:tagLst>
</file>

<file path=ppt/tags/tag83.xml><?xml version="1.0" encoding="utf-8"?>
<p:tagLst xmlns:a="http://schemas.openxmlformats.org/drawingml/2006/main" xmlns:r="http://schemas.openxmlformats.org/officeDocument/2006/relationships" xmlns:p="http://schemas.openxmlformats.org/presentationml/2006/main">
  <p:tag name="REFSHAPE" val="456891620"/>
</p:tagLst>
</file>

<file path=ppt/tags/tag84.xml><?xml version="1.0" encoding="utf-8"?>
<p:tagLst xmlns:a="http://schemas.openxmlformats.org/drawingml/2006/main" xmlns:r="http://schemas.openxmlformats.org/officeDocument/2006/relationships" xmlns:p="http://schemas.openxmlformats.org/presentationml/2006/main">
  <p:tag name="REFSHAPE" val="456892164"/>
</p:tagLst>
</file>

<file path=ppt/tags/tag85.xml><?xml version="1.0" encoding="utf-8"?>
<p:tagLst xmlns:a="http://schemas.openxmlformats.org/drawingml/2006/main" xmlns:r="http://schemas.openxmlformats.org/officeDocument/2006/relationships" xmlns:p="http://schemas.openxmlformats.org/presentationml/2006/main">
  <p:tag name="REFSHAPE" val="456891620"/>
</p:tagLst>
</file>

<file path=ppt/tags/tag86.xml><?xml version="1.0" encoding="utf-8"?>
<p:tagLst xmlns:a="http://schemas.openxmlformats.org/drawingml/2006/main" xmlns:r="http://schemas.openxmlformats.org/officeDocument/2006/relationships" xmlns:p="http://schemas.openxmlformats.org/presentationml/2006/main">
  <p:tag name="REFSHAPE" val="456894204"/>
</p:tagLst>
</file>

<file path=ppt/tags/tag87.xml><?xml version="1.0" encoding="utf-8"?>
<p:tagLst xmlns:a="http://schemas.openxmlformats.org/drawingml/2006/main" xmlns:r="http://schemas.openxmlformats.org/officeDocument/2006/relationships" xmlns:p="http://schemas.openxmlformats.org/presentationml/2006/main">
  <p:tag name="REFSHAPE" val="456894204"/>
</p:tagLst>
</file>

<file path=ppt/tags/tag88.xml><?xml version="1.0" encoding="utf-8"?>
<p:tagLst xmlns:a="http://schemas.openxmlformats.org/drawingml/2006/main" xmlns:r="http://schemas.openxmlformats.org/officeDocument/2006/relationships" xmlns:p="http://schemas.openxmlformats.org/presentationml/2006/main">
  <p:tag name="REFSHAPE" val="456894204"/>
</p:tagLst>
</file>

<file path=ppt/tags/tag89.xml><?xml version="1.0" encoding="utf-8"?>
<p:tagLst xmlns:a="http://schemas.openxmlformats.org/drawingml/2006/main" xmlns:r="http://schemas.openxmlformats.org/officeDocument/2006/relationships" xmlns:p="http://schemas.openxmlformats.org/presentationml/2006/main">
  <p:tag name="REFSHAPE" val="45689162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REFSHAPE" val="456891620"/>
</p:tagLst>
</file>

<file path=ppt/tags/tag91.xml><?xml version="1.0" encoding="utf-8"?>
<p:tagLst xmlns:a="http://schemas.openxmlformats.org/drawingml/2006/main" xmlns:r="http://schemas.openxmlformats.org/officeDocument/2006/relationships" xmlns:p="http://schemas.openxmlformats.org/presentationml/2006/main">
  <p:tag name="REFSHAPE" val="456891620"/>
</p:tagLst>
</file>

<file path=ppt/tags/tag92.xml><?xml version="1.0" encoding="utf-8"?>
<p:tagLst xmlns:a="http://schemas.openxmlformats.org/drawingml/2006/main" xmlns:r="http://schemas.openxmlformats.org/officeDocument/2006/relationships" xmlns:p="http://schemas.openxmlformats.org/presentationml/2006/main">
  <p:tag name="REFSHAPE" val="456892164"/>
</p:tagLst>
</file>

<file path=ppt/tags/tag93.xml><?xml version="1.0" encoding="utf-8"?>
<p:tagLst xmlns:a="http://schemas.openxmlformats.org/drawingml/2006/main" xmlns:r="http://schemas.openxmlformats.org/officeDocument/2006/relationships" xmlns:p="http://schemas.openxmlformats.org/presentationml/2006/main">
  <p:tag name="REFSHAPE" val="456894204"/>
</p:tagLst>
</file>

<file path=ppt/tags/tag94.xml><?xml version="1.0" encoding="utf-8"?>
<p:tagLst xmlns:a="http://schemas.openxmlformats.org/drawingml/2006/main" xmlns:r="http://schemas.openxmlformats.org/officeDocument/2006/relationships" xmlns:p="http://schemas.openxmlformats.org/presentationml/2006/main">
  <p:tag name="REFSHAPE" val="456891620"/>
</p:tagLst>
</file>

<file path=ppt/tags/tag95.xml><?xml version="1.0" encoding="utf-8"?>
<p:tagLst xmlns:a="http://schemas.openxmlformats.org/drawingml/2006/main" xmlns:r="http://schemas.openxmlformats.org/officeDocument/2006/relationships" xmlns:p="http://schemas.openxmlformats.org/presentationml/2006/main">
  <p:tag name="REFSHAPE" val="456891620"/>
</p:tagLst>
</file>

<file path=ppt/tags/tag96.xml><?xml version="1.0" encoding="utf-8"?>
<p:tagLst xmlns:a="http://schemas.openxmlformats.org/drawingml/2006/main" xmlns:r="http://schemas.openxmlformats.org/officeDocument/2006/relationships" xmlns:p="http://schemas.openxmlformats.org/presentationml/2006/main">
  <p:tag name="REFSHAPE" val="456891620"/>
</p:tagLst>
</file>

<file path=ppt/tags/tag97.xml><?xml version="1.0" encoding="utf-8"?>
<p:tagLst xmlns:a="http://schemas.openxmlformats.org/drawingml/2006/main" xmlns:r="http://schemas.openxmlformats.org/officeDocument/2006/relationships" xmlns:p="http://schemas.openxmlformats.org/presentationml/2006/main">
  <p:tag name="REFSHAPE" val="456892164"/>
</p:tagLst>
</file>

<file path=ppt/tags/tag98.xml><?xml version="1.0" encoding="utf-8"?>
<p:tagLst xmlns:a="http://schemas.openxmlformats.org/drawingml/2006/main" xmlns:r="http://schemas.openxmlformats.org/officeDocument/2006/relationships" xmlns:p="http://schemas.openxmlformats.org/presentationml/2006/main">
  <p:tag name="REFSHAPE" val="456894204"/>
</p:tagLst>
</file>

<file path=ppt/tags/tag99.xml><?xml version="1.0" encoding="utf-8"?>
<p:tagLst xmlns:a="http://schemas.openxmlformats.org/drawingml/2006/main" xmlns:r="http://schemas.openxmlformats.org/officeDocument/2006/relationships" xmlns:p="http://schemas.openxmlformats.org/presentationml/2006/main">
  <p:tag name="REFSHAPE" val="45689162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1276</Words>
  <Application>Microsoft Macintosh PowerPoint</Application>
  <PresentationFormat>宽屏</PresentationFormat>
  <Paragraphs>125</Paragraphs>
  <Slides>19</Slides>
  <Notes>17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6" baseType="lpstr">
      <vt:lpstr>微软雅黑</vt:lpstr>
      <vt:lpstr>Arial</vt:lpstr>
      <vt:lpstr>Calibri</vt:lpstr>
      <vt:lpstr>Impact MT Std</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 佳乐</cp:lastModifiedBy>
  <cp:revision>291</cp:revision>
  <dcterms:created xsi:type="dcterms:W3CDTF">2019-06-19T02:08:00Z</dcterms:created>
  <dcterms:modified xsi:type="dcterms:W3CDTF">2021-03-19T02:59:16Z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