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7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7/28/2021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7/28/2021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introduction-to-c-sharp/" TargetMode="External"/><Relationship Id="rId2" Type="http://schemas.openxmlformats.org/officeDocument/2006/relationships/hyperlink" Target="https://www.geeksforgeeks.org/c-variabl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2 c# </a:t>
            </a:r>
            <a:br>
              <a:rPr lang="en-US" dirty="0" smtClean="0"/>
            </a:br>
            <a:endParaRPr lang="en-US" dirty="0"/>
          </a:p>
        </p:txBody>
      </p:sp>
      <p:sp>
        <p:nvSpPr>
          <p:cNvPr id="3" name="Subtitle 2"/>
          <p:cNvSpPr>
            <a:spLocks noGrp="1"/>
          </p:cNvSpPr>
          <p:nvPr>
            <p:ph type="subTitle" idx="1"/>
          </p:nvPr>
        </p:nvSpPr>
        <p:spPr/>
        <p:txBody>
          <a:bodyPr/>
          <a:lstStyle/>
          <a:p>
            <a:r>
              <a:rPr lang="en-US" dirty="0" smtClean="0"/>
              <a:t>Basic understanding of class and object and brief  understanding of C# variables </a:t>
            </a:r>
            <a:endParaRPr lang="en-US" dirty="0"/>
          </a:p>
        </p:txBody>
      </p:sp>
    </p:spTree>
    <p:extLst>
      <p:ext uri="{BB962C8B-B14F-4D97-AF65-F5344CB8AC3E}">
        <p14:creationId xmlns:p14="http://schemas.microsoft.com/office/powerpoint/2010/main" val="1089897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Instance Variables or Non – Static Variables</a:t>
            </a:r>
            <a:br>
              <a:rPr lang="en-US" b="1" dirty="0"/>
            </a:br>
            <a:endParaRPr lang="en-US" dirty="0"/>
          </a:p>
        </p:txBody>
      </p:sp>
      <p:sp>
        <p:nvSpPr>
          <p:cNvPr id="3" name="Content Placeholder 2"/>
          <p:cNvSpPr>
            <a:spLocks noGrp="1"/>
          </p:cNvSpPr>
          <p:nvPr>
            <p:ph idx="1"/>
          </p:nvPr>
        </p:nvSpPr>
        <p:spPr/>
        <p:txBody>
          <a:bodyPr/>
          <a:lstStyle/>
          <a:p>
            <a:pPr fontAlgn="base"/>
            <a:r>
              <a:rPr lang="en-US" dirty="0" smtClean="0"/>
              <a:t>Instance </a:t>
            </a:r>
            <a:r>
              <a:rPr lang="en-US" dirty="0"/>
              <a:t>variables are non-static variables and are declared in a class but outside any method, constructor or block. As instance variables are declared in a class, these variables are created when an object of the class is created and destroyed when the object is destroyed. Unlike local variables, we may use access </a:t>
            </a:r>
            <a:r>
              <a:rPr lang="en-US" dirty="0" smtClean="0"/>
              <a:t>specifies </a:t>
            </a:r>
            <a:r>
              <a:rPr lang="en-US" dirty="0"/>
              <a:t>for instance variables.</a:t>
            </a:r>
          </a:p>
          <a:p>
            <a:endParaRPr lang="en-US" dirty="0"/>
          </a:p>
        </p:txBody>
      </p:sp>
    </p:spTree>
    <p:extLst>
      <p:ext uri="{BB962C8B-B14F-4D97-AF65-F5344CB8AC3E}">
        <p14:creationId xmlns:p14="http://schemas.microsoft.com/office/powerpoint/2010/main" val="136481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Static Variables or Class Variables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Static variables are also known as Class variables. If a variable is explicitly declared with the static modifier or if a variable is declared under any static block then these variables are known as static variables. </a:t>
            </a:r>
            <a:endParaRPr lang="en-US" dirty="0" smtClean="0"/>
          </a:p>
          <a:p>
            <a:pPr fontAlgn="base"/>
            <a:r>
              <a:rPr lang="en-US" dirty="0"/>
              <a:t>These variables are declared similarly as instance variables, the difference is that static variables are declared using the static keyword within a class outside any method constructor or block.</a:t>
            </a:r>
          </a:p>
          <a:p>
            <a:pPr fontAlgn="base"/>
            <a:r>
              <a:rPr lang="en-US" dirty="0"/>
              <a:t>Unlike instance variables, we can only have one copy of a static variable per class irrespective of how many objects we create.</a:t>
            </a:r>
          </a:p>
          <a:p>
            <a:pPr fontAlgn="base"/>
            <a:r>
              <a:rPr lang="en-US" dirty="0"/>
              <a:t>Static variables are created at the start of program execution and destroyed automatically when execution ends.</a:t>
            </a:r>
          </a:p>
          <a:p>
            <a:endParaRPr lang="en-US" dirty="0"/>
          </a:p>
        </p:txBody>
      </p:sp>
    </p:spTree>
    <p:extLst>
      <p:ext uri="{BB962C8B-B14F-4D97-AF65-F5344CB8AC3E}">
        <p14:creationId xmlns:p14="http://schemas.microsoft.com/office/powerpoint/2010/main" val="384359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59854"/>
            <a:ext cx="9601196" cy="1526145"/>
          </a:xfrm>
        </p:spPr>
        <p:txBody>
          <a:bodyPr>
            <a:normAutofit/>
          </a:bodyPr>
          <a:lstStyle/>
          <a:p>
            <a:r>
              <a:rPr lang="en-US" b="1" dirty="0"/>
              <a:t>Difference between Instance variable &amp; Static </a:t>
            </a:r>
            <a:r>
              <a:rPr lang="en-US" b="1" dirty="0" smtClean="0"/>
              <a:t>variable</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Each </a:t>
            </a:r>
            <a:r>
              <a:rPr lang="en-US" dirty="0"/>
              <a:t>object will have its own copy of instance variable whereas We can only have one copy of a static variable per class irrespective of how many objects we create.</a:t>
            </a:r>
          </a:p>
          <a:p>
            <a:pPr fontAlgn="base"/>
            <a:r>
              <a:rPr lang="en-US" dirty="0"/>
              <a:t>Changes made in an instance variable using one object will not be reflected in other objects as each object has its own copy of instance variable. In the case of static, changes will be reflected in other objects as static variables are common to all object of a class.</a:t>
            </a:r>
          </a:p>
          <a:p>
            <a:pPr fontAlgn="base"/>
            <a:r>
              <a:rPr lang="en-US" dirty="0"/>
              <a:t>We can access instance variables through object references and Static Variables can be accessed directly using class name.</a:t>
            </a:r>
          </a:p>
          <a:p>
            <a:pPr fontAlgn="base"/>
            <a:r>
              <a:rPr lang="en-US" dirty="0"/>
              <a:t>In the life cycle of a class a static variable </a:t>
            </a:r>
            <a:r>
              <a:rPr lang="en-US" dirty="0" err="1"/>
              <a:t>ie</a:t>
            </a:r>
            <a:r>
              <a:rPr lang="en-US" dirty="0"/>
              <a:t> initialized one and only one time, whereas instance variables are initialized for 0 times if no instance is created and n times if n instances are created.</a:t>
            </a:r>
          </a:p>
          <a:p>
            <a:endParaRPr lang="en-US" dirty="0"/>
          </a:p>
        </p:txBody>
      </p:sp>
    </p:spTree>
    <p:extLst>
      <p:ext uri="{BB962C8B-B14F-4D97-AF65-F5344CB8AC3E}">
        <p14:creationId xmlns:p14="http://schemas.microsoft.com/office/powerpoint/2010/main" val="89432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instance and static variable </a:t>
            </a:r>
            <a:endParaRPr lang="en-US" dirty="0"/>
          </a:p>
        </p:txBody>
      </p:sp>
      <p:sp>
        <p:nvSpPr>
          <p:cNvPr id="4" name="Rectangle 1"/>
          <p:cNvSpPr>
            <a:spLocks noGrp="1" noChangeArrowheads="1"/>
          </p:cNvSpPr>
          <p:nvPr>
            <p:ph idx="1"/>
          </p:nvPr>
        </p:nvSpPr>
        <p:spPr bwMode="auto">
          <a:xfrm>
            <a:off x="1404731" y="2408356"/>
            <a:ext cx="9899374" cy="230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class 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3600" dirty="0">
                <a:solidFill>
                  <a:srgbClr val="273239"/>
                </a:solidFill>
                <a:latin typeface="Consolas" panose="020B0609020204030204" pitchFamily="49" charset="0"/>
                <a:cs typeface="Consolas" panose="020B0609020204030204" pitchFamily="49" charset="0"/>
              </a:rPr>
              <a:t> </a:t>
            </a:r>
            <a:r>
              <a:rPr kumimoji="0" lang="en-US" sz="3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static int a; // static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int b; </a:t>
            </a:r>
            <a:r>
              <a:rPr kumimoji="0" lang="en-US" sz="3600" b="0" i="0" u="none" strike="noStrike" cap="none" normalizeH="0" dirty="0" smtClean="0">
                <a:ln>
                  <a:noFill/>
                </a:ln>
                <a:solidFill>
                  <a:srgbClr val="273239"/>
                </a:solidFill>
                <a:effectLst/>
                <a:latin typeface="Consolas" panose="020B0609020204030204" pitchFamily="49" charset="0"/>
                <a:cs typeface="Consolas" panose="020B0609020204030204" pitchFamily="49" charset="0"/>
              </a:rPr>
              <a:t> </a:t>
            </a:r>
            <a:r>
              <a:rPr kumimoji="0" lang="en-US" sz="3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instance variable }</a:t>
            </a:r>
            <a:r>
              <a:rPr kumimoji="0" lang="en-US" sz="3600" b="0" i="0" u="none" strike="noStrike" cap="none" normalizeH="0" baseline="0" dirty="0" smtClean="0">
                <a:ln>
                  <a:noFill/>
                </a:ln>
                <a:solidFill>
                  <a:schemeClr val="tx1"/>
                </a:solidFill>
                <a:effectLst/>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608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variable</a:t>
            </a:r>
            <a:endParaRPr lang="en-US" dirty="0"/>
          </a:p>
        </p:txBody>
      </p:sp>
      <p:sp>
        <p:nvSpPr>
          <p:cNvPr id="3" name="Content Placeholder 2"/>
          <p:cNvSpPr>
            <a:spLocks noGrp="1"/>
          </p:cNvSpPr>
          <p:nvPr>
            <p:ph idx="1"/>
          </p:nvPr>
        </p:nvSpPr>
        <p:spPr>
          <a:xfrm>
            <a:off x="1295401" y="2556932"/>
            <a:ext cx="9601196" cy="2182493"/>
          </a:xfrm>
        </p:spPr>
        <p:txBody>
          <a:bodyPr/>
          <a:lstStyle/>
          <a:p>
            <a:pPr fontAlgn="base"/>
            <a:r>
              <a:rPr lang="en-US" b="1" dirty="0"/>
              <a:t>Constants Variables</a:t>
            </a:r>
          </a:p>
          <a:p>
            <a:pPr fontAlgn="base"/>
            <a:r>
              <a:rPr lang="en-US" dirty="0"/>
              <a:t>If a variable is declared by using the keyword “</a:t>
            </a:r>
            <a:r>
              <a:rPr lang="en-US" b="1" dirty="0"/>
              <a:t>const</a:t>
            </a:r>
            <a:r>
              <a:rPr lang="en-US" dirty="0"/>
              <a:t>” then it as a constant variable and these constant variables can’t be modified once after their declaration, so it’s must initialize at the time of declaration only</a:t>
            </a:r>
            <a:r>
              <a:rPr lang="en-US" dirty="0" smtClean="0"/>
              <a:t>.</a:t>
            </a:r>
            <a:endParaRPr lang="en-US" dirty="0"/>
          </a:p>
        </p:txBody>
      </p:sp>
    </p:spTree>
    <p:extLst>
      <p:ext uri="{BB962C8B-B14F-4D97-AF65-F5344CB8AC3E}">
        <p14:creationId xmlns:p14="http://schemas.microsoft.com/office/powerpoint/2010/main" val="3015033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51527" y="1688315"/>
            <a:ext cx="8654603" cy="3262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using</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System;</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class</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Program {</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constant variable max</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but no value is provided</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const</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float</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max;</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Main Method</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public</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static</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creating object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Program obj =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Program();</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it will give  error</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Console.WriteLine(</a:t>
            </a:r>
            <a:r>
              <a:rPr kumimoji="0" 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"The value of b is = "</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Program.b);</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7936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static and constant variable </a:t>
            </a:r>
            <a:endParaRPr lang="en-US" dirty="0"/>
          </a:p>
        </p:txBody>
      </p:sp>
      <p:sp>
        <p:nvSpPr>
          <p:cNvPr id="3" name="Content Placeholder 2"/>
          <p:cNvSpPr>
            <a:spLocks noGrp="1"/>
          </p:cNvSpPr>
          <p:nvPr>
            <p:ph idx="1"/>
          </p:nvPr>
        </p:nvSpPr>
        <p:spPr>
          <a:xfrm>
            <a:off x="1295401" y="2556932"/>
            <a:ext cx="9601196" cy="2040826"/>
          </a:xfrm>
        </p:spPr>
        <p:txBody>
          <a:bodyPr/>
          <a:lstStyle/>
          <a:p>
            <a:r>
              <a:rPr lang="en-US" dirty="0"/>
              <a:t>The </a:t>
            </a:r>
            <a:r>
              <a:rPr lang="en-US" b="1" dirty="0"/>
              <a:t>difference between a static and constant variable</a:t>
            </a:r>
            <a:r>
              <a:rPr lang="en-US" dirty="0"/>
              <a:t> is, static variables can be modified whereas constant variables can’t be modified once it declared.</a:t>
            </a:r>
          </a:p>
          <a:p>
            <a:pPr marL="0" indent="0">
              <a:buNone/>
            </a:pPr>
            <a:endParaRPr lang="en-US" dirty="0"/>
          </a:p>
        </p:txBody>
      </p:sp>
    </p:spTree>
    <p:extLst>
      <p:ext uri="{BB962C8B-B14F-4D97-AF65-F5344CB8AC3E}">
        <p14:creationId xmlns:p14="http://schemas.microsoft.com/office/powerpoint/2010/main" val="1104478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Read-Only Variables</a:t>
            </a:r>
            <a:br>
              <a:rPr lang="en-US" b="1" dirty="0"/>
            </a:br>
            <a:endParaRPr lang="en-US" dirty="0"/>
          </a:p>
        </p:txBody>
      </p:sp>
      <p:sp>
        <p:nvSpPr>
          <p:cNvPr id="3" name="Content Placeholder 2"/>
          <p:cNvSpPr>
            <a:spLocks noGrp="1"/>
          </p:cNvSpPr>
          <p:nvPr>
            <p:ph idx="1"/>
          </p:nvPr>
        </p:nvSpPr>
        <p:spPr>
          <a:xfrm>
            <a:off x="1295401" y="2459865"/>
            <a:ext cx="9601196" cy="3284112"/>
          </a:xfrm>
        </p:spPr>
        <p:txBody>
          <a:bodyPr>
            <a:normAutofit lnSpcReduction="10000"/>
          </a:bodyPr>
          <a:lstStyle/>
          <a:p>
            <a:pPr fontAlgn="base"/>
            <a:r>
              <a:rPr lang="en-US" dirty="0"/>
              <a:t>If a variable is declared by using the </a:t>
            </a:r>
            <a:r>
              <a:rPr lang="en-US" b="1" dirty="0"/>
              <a:t>readonly keyword</a:t>
            </a:r>
            <a:r>
              <a:rPr lang="en-US" dirty="0"/>
              <a:t> then it will be read-only variables and these variables can’t be modified like constants but after initialization. </a:t>
            </a:r>
          </a:p>
          <a:p>
            <a:pPr fontAlgn="base"/>
            <a:r>
              <a:rPr lang="en-US" dirty="0"/>
              <a:t>It’s not compulsory to initialize a read-only variable at the time of the declaration, they can also be initialized under the constructor.</a:t>
            </a:r>
          </a:p>
          <a:p>
            <a:pPr fontAlgn="base"/>
            <a:r>
              <a:rPr lang="en-US" dirty="0"/>
              <a:t>The behavior of read-only variables will be similar to the behavior of non-static variables, i.e. initialized only after creating the instance of the class and once for each instance of the class created.</a:t>
            </a:r>
          </a:p>
          <a:p>
            <a:endParaRPr lang="en-US" dirty="0"/>
          </a:p>
        </p:txBody>
      </p:sp>
    </p:spTree>
    <p:extLst>
      <p:ext uri="{BB962C8B-B14F-4D97-AF65-F5344CB8AC3E}">
        <p14:creationId xmlns:p14="http://schemas.microsoft.com/office/powerpoint/2010/main" val="371308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39402" y="852461"/>
            <a:ext cx="7868992" cy="50629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using</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System;</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class</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Program {</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instance variable</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int</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 = 80;</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static variable</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static</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int</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 = 40;</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Constant variables</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const</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float</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max = 50;</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readonly variables</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readonly</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int</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k;</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Main Method</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public</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static</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void</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Creating object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Program obj =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Program();</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Console.WriteLine(</a:t>
            </a:r>
            <a:r>
              <a:rPr kumimoji="0" 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"The value of a is = "</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obj.a</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Console.WriteLine(</a:t>
            </a:r>
            <a:r>
              <a:rPr kumimoji="0" 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"The value of b is = "</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Program.b);</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Console.WriteLine(</a:t>
            </a:r>
            <a:r>
              <a:rPr kumimoji="0" 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"The value of max is = "</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Program.max</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Console.WriteLine(</a:t>
            </a:r>
            <a:r>
              <a:rPr kumimoji="0" 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"The value of k is = "</a:t>
            </a: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obj.k</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024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put of read only variable</a:t>
            </a:r>
            <a:endParaRPr lang="en-US" dirty="0"/>
          </a:p>
        </p:txBody>
      </p:sp>
      <p:sp>
        <p:nvSpPr>
          <p:cNvPr id="4" name="Rectangle 1"/>
          <p:cNvSpPr>
            <a:spLocks noGrp="1" noChangeArrowheads="1"/>
          </p:cNvSpPr>
          <p:nvPr>
            <p:ph idx="1"/>
          </p:nvPr>
        </p:nvSpPr>
        <p:spPr bwMode="auto">
          <a:xfrm>
            <a:off x="1712889" y="2655112"/>
            <a:ext cx="8847787" cy="162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The value of a is = 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The value of b is = 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The value of max is =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The value of k is = 0</a:t>
            </a:r>
            <a:r>
              <a:rPr kumimoji="0" lang="en-US" sz="11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smtClean="0">
                <a:solidFill>
                  <a:schemeClr val="tx1"/>
                </a:solidFill>
              </a:rPr>
              <a:t>Noted :</a:t>
            </a:r>
            <a:endParaRPr kumimoji="0" lang="en-US" sz="1600" b="1" i="0" u="none" strike="noStrike" cap="none" normalizeH="0" baseline="0" dirty="0" smtClean="0">
              <a:ln>
                <a:noFill/>
              </a:ln>
              <a:solidFill>
                <a:schemeClr val="tx1"/>
              </a:solidFill>
              <a:effectLst/>
            </a:endParaRPr>
          </a:p>
          <a:p>
            <a:pPr marL="0" lvl="0" indent="0" defTabSz="914400" eaLnBrk="0" fontAlgn="base" hangingPunct="0">
              <a:spcBef>
                <a:spcPct val="0"/>
              </a:spcBef>
              <a:spcAft>
                <a:spcPct val="0"/>
              </a:spcAft>
              <a:buClrTx/>
              <a:buSzTx/>
              <a:buNone/>
            </a:pPr>
            <a:r>
              <a:rPr lang="en-US" sz="1800" dirty="0"/>
              <a:t> read-only variables k is not initialized with any value but when we print the value of the variable the default value of int </a:t>
            </a:r>
            <a:r>
              <a:rPr lang="en-US" sz="1800" dirty="0" smtClean="0"/>
              <a:t>i.e. </a:t>
            </a:r>
            <a:r>
              <a:rPr lang="en-US" sz="1800" dirty="0"/>
              <a:t>0 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00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understanding of Class and object </a:t>
            </a:r>
            <a:endParaRPr lang="en-US" dirty="0"/>
          </a:p>
        </p:txBody>
      </p:sp>
      <p:sp>
        <p:nvSpPr>
          <p:cNvPr id="3" name="Content Placeholder 2"/>
          <p:cNvSpPr>
            <a:spLocks noGrp="1"/>
          </p:cNvSpPr>
          <p:nvPr>
            <p:ph idx="1"/>
          </p:nvPr>
        </p:nvSpPr>
        <p:spPr>
          <a:xfrm>
            <a:off x="1449948" y="2456643"/>
            <a:ext cx="9601196" cy="3338730"/>
          </a:xfrm>
        </p:spPr>
        <p:txBody>
          <a:bodyPr>
            <a:normAutofit fontScale="70000" lnSpcReduction="20000"/>
          </a:bodyPr>
          <a:lstStyle/>
          <a:p>
            <a:r>
              <a:rPr lang="en-US" b="1" dirty="0" smtClean="0"/>
              <a:t>Class: </a:t>
            </a:r>
            <a:r>
              <a:rPr lang="en-US" dirty="0"/>
              <a:t>A class is a user-defined blueprint or prototype from which objects are created</a:t>
            </a:r>
            <a:r>
              <a:rPr lang="en-US" dirty="0" smtClean="0"/>
              <a:t>.</a:t>
            </a:r>
          </a:p>
          <a:p>
            <a:r>
              <a:rPr lang="en-US" dirty="0"/>
              <a:t>a class declaration contains only keyword </a:t>
            </a:r>
            <a:r>
              <a:rPr lang="en-US" b="1" dirty="0" smtClean="0"/>
              <a:t>class.</a:t>
            </a:r>
          </a:p>
          <a:p>
            <a:pPr marL="0" indent="0">
              <a:buNone/>
            </a:pPr>
            <a:r>
              <a:rPr lang="en-US" b="1" dirty="0"/>
              <a:t> </a:t>
            </a:r>
            <a:r>
              <a:rPr lang="en-US" b="1" dirty="0" smtClean="0"/>
              <a:t>    </a:t>
            </a:r>
            <a:r>
              <a:rPr lang="en-US" b="1" u="sng" dirty="0" smtClean="0"/>
              <a:t>OBJECT</a:t>
            </a:r>
            <a:r>
              <a:rPr lang="en-US" b="1" dirty="0" smtClean="0"/>
              <a:t> :   </a:t>
            </a:r>
            <a:r>
              <a:rPr lang="en-US" dirty="0" smtClean="0"/>
              <a:t>basic </a:t>
            </a:r>
            <a:r>
              <a:rPr lang="en-US" dirty="0"/>
              <a:t>unit of Object-Oriented Programming and represents the  </a:t>
            </a:r>
            <a:r>
              <a:rPr lang="en-US" dirty="0" smtClean="0"/>
              <a:t>real-life </a:t>
            </a:r>
            <a:r>
              <a:rPr lang="en-US" dirty="0"/>
              <a:t>entities</a:t>
            </a:r>
            <a:r>
              <a:rPr lang="en-US" b="1" u="sng" dirty="0" smtClean="0"/>
              <a:t>   </a:t>
            </a:r>
          </a:p>
          <a:p>
            <a:pPr fontAlgn="base"/>
            <a:r>
              <a:rPr lang="en-US" b="1" u="sng" dirty="0"/>
              <a:t>An object consists of </a:t>
            </a:r>
            <a:r>
              <a:rPr lang="en-US" b="1" u="sng" dirty="0" smtClean="0"/>
              <a:t>:</a:t>
            </a:r>
          </a:p>
          <a:p>
            <a:pPr marL="457200" indent="-457200" fontAlgn="base">
              <a:buFont typeface="+mj-lt"/>
              <a:buAutoNum type="arabicPeriod"/>
            </a:pPr>
            <a:r>
              <a:rPr lang="en-US" b="1" dirty="0" smtClean="0"/>
              <a:t>State</a:t>
            </a:r>
            <a:r>
              <a:rPr lang="en-US" b="1" dirty="0"/>
              <a:t>:</a:t>
            </a:r>
            <a:r>
              <a:rPr lang="en-US" dirty="0"/>
              <a:t> It is represented by attributes of an object. It also reflects the properties of an object.</a:t>
            </a:r>
          </a:p>
          <a:p>
            <a:pPr marL="457200" indent="-457200" fontAlgn="base">
              <a:buFont typeface="+mj-lt"/>
              <a:buAutoNum type="arabicPeriod"/>
            </a:pPr>
            <a:r>
              <a:rPr lang="en-US" b="1" dirty="0" smtClean="0"/>
              <a:t>Behavior</a:t>
            </a:r>
            <a:r>
              <a:rPr lang="en-US" b="1" dirty="0"/>
              <a:t>:</a:t>
            </a:r>
            <a:r>
              <a:rPr lang="en-US" dirty="0"/>
              <a:t> It is represented by methods of an object. It also reflects the response of an object with other objects.</a:t>
            </a:r>
          </a:p>
          <a:p>
            <a:pPr marL="457200" indent="-457200" fontAlgn="base">
              <a:buFont typeface="+mj-lt"/>
              <a:buAutoNum type="arabicPeriod"/>
            </a:pPr>
            <a:r>
              <a:rPr lang="en-US" b="1" dirty="0"/>
              <a:t>Identity:</a:t>
            </a:r>
            <a:r>
              <a:rPr lang="en-US" dirty="0"/>
              <a:t> It gives a unique name to an object and enables one object to interact with other objects</a:t>
            </a:r>
            <a:r>
              <a:rPr lang="en-US" dirty="0" smtClean="0"/>
              <a:t>..</a:t>
            </a:r>
            <a:endParaRPr lang="en-US" b="1" u="sng" dirty="0" smtClean="0"/>
          </a:p>
          <a:p>
            <a:pPr marL="0" indent="0">
              <a:buNone/>
            </a:pPr>
            <a:r>
              <a:rPr lang="en-US" dirty="0"/>
              <a:t> </a:t>
            </a:r>
            <a:r>
              <a:rPr lang="en-US" dirty="0" smtClean="0"/>
              <a:t> </a:t>
            </a:r>
          </a:p>
        </p:txBody>
      </p:sp>
      <p:sp>
        <p:nvSpPr>
          <p:cNvPr id="4" name="Rectangle 1"/>
          <p:cNvSpPr>
            <a:spLocks noChangeArrowheads="1"/>
          </p:cNvSpPr>
          <p:nvPr/>
        </p:nvSpPr>
        <p:spPr bwMode="auto">
          <a:xfrm>
            <a:off x="2189409" y="4976524"/>
            <a:ext cx="7006108" cy="1197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public class Program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field variable public int 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member function or method public void display(){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Console.WriteLine(“Class &amp; Objects in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5116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Important Points about Read-Only Variables:</a:t>
            </a:r>
            <a:endParaRPr lang="en-US" dirty="0"/>
          </a:p>
        </p:txBody>
      </p:sp>
      <p:sp>
        <p:nvSpPr>
          <p:cNvPr id="3" name="Content Placeholder 2"/>
          <p:cNvSpPr>
            <a:spLocks noGrp="1"/>
          </p:cNvSpPr>
          <p:nvPr>
            <p:ph idx="1"/>
          </p:nvPr>
        </p:nvSpPr>
        <p:spPr>
          <a:xfrm>
            <a:off x="1295401" y="2556932"/>
            <a:ext cx="9601196" cy="2234009"/>
          </a:xfrm>
        </p:spPr>
        <p:txBody>
          <a:bodyPr/>
          <a:lstStyle/>
          <a:p>
            <a:pPr fontAlgn="base"/>
            <a:r>
              <a:rPr lang="en-US" b="1" dirty="0"/>
              <a:t> </a:t>
            </a:r>
            <a:r>
              <a:rPr lang="en-US" dirty="0" smtClean="0"/>
              <a:t>The </a:t>
            </a:r>
            <a:r>
              <a:rPr lang="en-US" dirty="0"/>
              <a:t>only </a:t>
            </a:r>
            <a:r>
              <a:rPr lang="en-US" b="1" dirty="0"/>
              <a:t>difference between read-only and instance variables</a:t>
            </a:r>
            <a:r>
              <a:rPr lang="en-US" dirty="0"/>
              <a:t> is that the instance variables can be modified but read-only variable can’t be modified.</a:t>
            </a:r>
          </a:p>
          <a:p>
            <a:pPr fontAlgn="base"/>
            <a:r>
              <a:rPr lang="en-US" dirty="0"/>
              <a:t>Constant variable is a fixed value for the whole class whereas read-only variables is a fixed value specific to an instance of class.</a:t>
            </a:r>
          </a:p>
          <a:p>
            <a:endParaRPr lang="en-US" dirty="0"/>
          </a:p>
        </p:txBody>
      </p:sp>
    </p:spTree>
    <p:extLst>
      <p:ext uri="{BB962C8B-B14F-4D97-AF65-F5344CB8AC3E}">
        <p14:creationId xmlns:p14="http://schemas.microsoft.com/office/powerpoint/2010/main" val="191385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9089" y="819284"/>
            <a:ext cx="10496550" cy="2952750"/>
          </a:xfrm>
          <a:prstGeom prst="rect">
            <a:avLst/>
          </a:prstGeom>
        </p:spPr>
      </p:pic>
    </p:spTree>
    <p:extLst>
      <p:ext uri="{BB962C8B-B14F-4D97-AF65-F5344CB8AC3E}">
        <p14:creationId xmlns:p14="http://schemas.microsoft.com/office/powerpoint/2010/main" val="4013402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991673"/>
            <a:ext cx="9601196" cy="4884195"/>
          </a:xfrm>
        </p:spPr>
        <p:txBody>
          <a:bodyPr>
            <a:normAutofit/>
          </a:bodyPr>
          <a:lstStyle/>
          <a:p>
            <a:r>
              <a:rPr lang="en-US" dirty="0" smtClean="0"/>
              <a:t>Note 1 . Extension : .cs example pragramename.cs</a:t>
            </a:r>
          </a:p>
          <a:p>
            <a:r>
              <a:rPr lang="en-US" dirty="0" smtClean="0"/>
              <a:t>Note 2 . Comment : 1. for single line comment use  //code </a:t>
            </a:r>
          </a:p>
          <a:p>
            <a:r>
              <a:rPr lang="en-US" dirty="0" smtClean="0"/>
              <a:t>Note 3 . Comment : 2. For multiline comment use /* code */</a:t>
            </a:r>
            <a:endParaRPr lang="en-US" dirty="0"/>
          </a:p>
          <a:p>
            <a:r>
              <a:rPr lang="en-US" b="1" dirty="0" smtClean="0"/>
              <a:t>Variables :  important variables are</a:t>
            </a:r>
            <a:r>
              <a:rPr lang="en-US" dirty="0" smtClean="0"/>
              <a:t> </a:t>
            </a:r>
          </a:p>
          <a:p>
            <a:pPr marL="0" indent="0">
              <a:buNone/>
            </a:pPr>
            <a:r>
              <a:rPr lang="en-US" b="1" u="sng" dirty="0" smtClean="0">
                <a:solidFill>
                  <a:schemeClr val="accent4"/>
                </a:solidFill>
              </a:rPr>
              <a:t>int </a:t>
            </a:r>
            <a:r>
              <a:rPr lang="en-US" dirty="0" smtClean="0">
                <a:solidFill>
                  <a:schemeClr val="accent4"/>
                </a:solidFill>
              </a:rPr>
              <a:t>:stores </a:t>
            </a:r>
            <a:r>
              <a:rPr lang="en-US" dirty="0">
                <a:solidFill>
                  <a:schemeClr val="accent4"/>
                </a:solidFill>
              </a:rPr>
              <a:t>integers (whole numbers), without decimals, such as 123 or -123</a:t>
            </a:r>
            <a:endParaRPr lang="en-US" dirty="0" smtClean="0">
              <a:solidFill>
                <a:schemeClr val="accent4"/>
              </a:solidFill>
            </a:endParaRPr>
          </a:p>
          <a:p>
            <a:pPr marL="0" indent="0">
              <a:buNone/>
            </a:pPr>
            <a:r>
              <a:rPr lang="en-US" b="1" u="sng" dirty="0" smtClean="0">
                <a:solidFill>
                  <a:schemeClr val="accent4"/>
                </a:solidFill>
              </a:rPr>
              <a:t>string</a:t>
            </a:r>
            <a:r>
              <a:rPr lang="en-US" dirty="0" smtClean="0">
                <a:solidFill>
                  <a:schemeClr val="accent4"/>
                </a:solidFill>
              </a:rPr>
              <a:t> : stores </a:t>
            </a:r>
            <a:r>
              <a:rPr lang="en-US" dirty="0">
                <a:solidFill>
                  <a:schemeClr val="accent4"/>
                </a:solidFill>
              </a:rPr>
              <a:t>text, such as "</a:t>
            </a:r>
            <a:r>
              <a:rPr lang="en-US" dirty="0" smtClean="0">
                <a:solidFill>
                  <a:schemeClr val="accent4"/>
                </a:solidFill>
              </a:rPr>
              <a:t>Hello programming " </a:t>
            </a:r>
            <a:r>
              <a:rPr lang="en-US" dirty="0">
                <a:solidFill>
                  <a:schemeClr val="accent4"/>
                </a:solidFill>
              </a:rPr>
              <a:t>String values are </a:t>
            </a:r>
            <a:r>
              <a:rPr lang="en-US" dirty="0" smtClean="0">
                <a:solidFill>
                  <a:schemeClr val="accent4"/>
                </a:solidFill>
              </a:rPr>
              <a:t>            surrounded </a:t>
            </a:r>
            <a:r>
              <a:rPr lang="en-US" dirty="0">
                <a:solidFill>
                  <a:schemeClr val="accent4"/>
                </a:solidFill>
              </a:rPr>
              <a:t>by double quotes</a:t>
            </a:r>
            <a:endParaRPr lang="en-US" dirty="0" smtClean="0">
              <a:solidFill>
                <a:schemeClr val="accent4"/>
              </a:solidFill>
            </a:endParaRPr>
          </a:p>
          <a:p>
            <a:pPr marL="0" indent="0">
              <a:buNone/>
            </a:pPr>
            <a:r>
              <a:rPr lang="en-US" b="1" u="sng" dirty="0" smtClean="0">
                <a:solidFill>
                  <a:schemeClr val="accent4"/>
                </a:solidFill>
              </a:rPr>
              <a:t>double</a:t>
            </a:r>
            <a:r>
              <a:rPr lang="en-US" dirty="0" smtClean="0">
                <a:solidFill>
                  <a:schemeClr val="accent4"/>
                </a:solidFill>
              </a:rPr>
              <a:t>: stores floating point number with decimal as 20.30 or -20.30</a:t>
            </a:r>
          </a:p>
          <a:p>
            <a:pPr marL="0" indent="0">
              <a:buNone/>
            </a:pPr>
            <a:r>
              <a:rPr lang="en-US" u="sng" dirty="0" smtClean="0">
                <a:solidFill>
                  <a:schemeClr val="accent4"/>
                </a:solidFill>
              </a:rPr>
              <a:t>Boolean</a:t>
            </a:r>
            <a:r>
              <a:rPr lang="en-US" dirty="0" smtClean="0">
                <a:solidFill>
                  <a:schemeClr val="accent4"/>
                </a:solidFill>
              </a:rPr>
              <a:t> :  value </a:t>
            </a:r>
            <a:r>
              <a:rPr lang="en-US" dirty="0">
                <a:solidFill>
                  <a:schemeClr val="accent4"/>
                </a:solidFill>
              </a:rPr>
              <a:t>stores values with two states: true or </a:t>
            </a:r>
            <a:r>
              <a:rPr lang="en-US" dirty="0" smtClean="0">
                <a:solidFill>
                  <a:schemeClr val="accent4"/>
                </a:solidFill>
              </a:rPr>
              <a:t>false</a:t>
            </a:r>
            <a:endParaRPr lang="en-US" b="1" dirty="0">
              <a:solidFill>
                <a:schemeClr val="accent4"/>
              </a:solidFill>
            </a:endParaRPr>
          </a:p>
          <a:p>
            <a:pPr marL="0" indent="0">
              <a:buNone/>
            </a:pPr>
            <a:endParaRPr lang="en-US" dirty="0" smtClean="0">
              <a:solidFill>
                <a:schemeClr val="accent4"/>
              </a:solidFill>
            </a:endParaRPr>
          </a:p>
          <a:p>
            <a:endParaRPr lang="en-US" dirty="0"/>
          </a:p>
        </p:txBody>
      </p:sp>
    </p:spTree>
    <p:extLst>
      <p:ext uri="{BB962C8B-B14F-4D97-AF65-F5344CB8AC3E}">
        <p14:creationId xmlns:p14="http://schemas.microsoft.com/office/powerpoint/2010/main" val="2346527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4906852" y="951894"/>
            <a:ext cx="2240924" cy="461665"/>
          </a:xfrm>
          <a:prstGeom prst="rect">
            <a:avLst/>
          </a:prstGeom>
        </p:spPr>
        <p:txBody>
          <a:bodyPr wrap="square">
            <a:spAutoFit/>
          </a:bodyPr>
          <a:lstStyle/>
          <a:p>
            <a:r>
              <a:rPr lang="en-US" sz="2400" b="1" dirty="0">
                <a:solidFill>
                  <a:srgbClr val="000000"/>
                </a:solidFill>
                <a:latin typeface="Segoe UI" panose="020B0502040204020203" pitchFamily="34" charset="0"/>
              </a:rPr>
              <a:t>Constants</a:t>
            </a:r>
            <a:endParaRPr lang="en-US" sz="2400" b="1" i="0" dirty="0">
              <a:solidFill>
                <a:srgbClr val="000000"/>
              </a:solidFill>
              <a:effectLst/>
              <a:latin typeface="Segoe UI" panose="020B0502040204020203" pitchFamily="34" charset="0"/>
            </a:endParaRPr>
          </a:p>
        </p:txBody>
      </p:sp>
      <p:sp>
        <p:nvSpPr>
          <p:cNvPr id="3" name="Rectangle 2"/>
          <p:cNvSpPr/>
          <p:nvPr/>
        </p:nvSpPr>
        <p:spPr>
          <a:xfrm>
            <a:off x="3721994" y="1505686"/>
            <a:ext cx="7791717" cy="369332"/>
          </a:xfrm>
          <a:prstGeom prst="rect">
            <a:avLst/>
          </a:prstGeom>
        </p:spPr>
        <p:txBody>
          <a:bodyPr wrap="square">
            <a:spAutoFit/>
          </a:bodyPr>
          <a:lstStyle/>
          <a:p>
            <a:r>
              <a:rPr lang="en-US" dirty="0">
                <a:solidFill>
                  <a:srgbClr val="000000"/>
                </a:solidFill>
                <a:latin typeface="Verdana" panose="020B0604030504040204" pitchFamily="34" charset="0"/>
              </a:rPr>
              <a:t>means unchangeable and read-only</a:t>
            </a:r>
            <a:endParaRPr lang="en-US" dirty="0"/>
          </a:p>
        </p:txBody>
      </p:sp>
      <p:sp>
        <p:nvSpPr>
          <p:cNvPr id="4" name="Rectangle 1"/>
          <p:cNvSpPr>
            <a:spLocks noChangeArrowheads="1"/>
          </p:cNvSpPr>
          <p:nvPr/>
        </p:nvSpPr>
        <p:spPr bwMode="auto">
          <a:xfrm>
            <a:off x="2949262" y="1967145"/>
            <a:ext cx="687097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100" dirty="0" smtClean="0">
                <a:solidFill>
                  <a:srgbClr val="DC143C"/>
                </a:solidFill>
                <a:latin typeface="Consolas" panose="020B0609020204030204" pitchFamily="49" charset="0"/>
                <a:cs typeface="Consolas" panose="020B0609020204030204" pitchFamily="49" charset="0"/>
              </a:rPr>
              <a:t>By adding </a:t>
            </a:r>
            <a:r>
              <a:rPr kumimoji="0" lang="en-US" sz="11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const</a:t>
            </a:r>
            <a:r>
              <a:rPr kumimoji="0" lang="en-US" sz="1100" b="0" i="0" u="none" strike="noStrike" cap="none" normalizeH="0" baseline="0" dirty="0" smtClean="0">
                <a:ln>
                  <a:noFill/>
                </a:ln>
                <a:solidFill>
                  <a:srgbClr val="000000"/>
                </a:solidFill>
                <a:effectLst/>
                <a:latin typeface="Verdana" panose="020B0604030504040204" pitchFamily="34" charset="0"/>
              </a:rPr>
              <a:t>  keyword if you don't want others (or yourself) to overwrite existing values</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528812" y="2332455"/>
            <a:ext cx="4997004" cy="16131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const</a:t>
            </a:r>
            <a:r>
              <a:rPr kumimoji="0" 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int</a:t>
            </a:r>
            <a:r>
              <a:rPr kumimoji="0" 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myVariable </a:t>
            </a:r>
            <a:r>
              <a:rPr kumimoji="0" lang="en-US" sz="2800" i="0" u="none" strike="noStrike" cap="none" normalizeH="0" baseline="0" dirty="0" smtClean="0">
                <a:ln>
                  <a:noFill/>
                </a:ln>
                <a:solidFill>
                  <a:srgbClr val="9A6E3A"/>
                </a:solidFill>
                <a:effectLst/>
                <a:latin typeface="Consolas" panose="020B0609020204030204" pitchFamily="49" charset="0"/>
                <a:cs typeface="Consolas" panose="020B0609020204030204" pitchFamily="49" charset="0"/>
              </a:rPr>
              <a:t>=</a:t>
            </a:r>
            <a:r>
              <a:rPr kumimoji="0" 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15</a:t>
            </a:r>
            <a:r>
              <a:rPr kumimoji="0" lang="en-US" sz="280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smtClean="0">
                <a:solidFill>
                  <a:srgbClr val="000000"/>
                </a:solidFill>
                <a:latin typeface="Consolas" panose="020B0609020204030204" pitchFamily="49" charset="0"/>
                <a:cs typeface="Consolas" panose="020B0609020204030204" pitchFamily="49" charset="0"/>
              </a:rPr>
              <a:t>Myvariable </a:t>
            </a:r>
            <a:r>
              <a:rPr kumimoji="0" lang="en-US" sz="2800" i="0" u="none" strike="noStrike" cap="none" normalizeH="0" baseline="0" dirty="0" smtClean="0">
                <a:ln>
                  <a:noFill/>
                </a:ln>
                <a:solidFill>
                  <a:srgbClr val="9A6E3A"/>
                </a:solidFill>
                <a:effectLst/>
                <a:latin typeface="Consolas" panose="020B0609020204030204" pitchFamily="49" charset="0"/>
                <a:cs typeface="Consolas" panose="020B0609020204030204" pitchFamily="49" charset="0"/>
              </a:rPr>
              <a:t>=</a:t>
            </a:r>
            <a:r>
              <a:rPr kumimoji="0" 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20</a:t>
            </a:r>
            <a:r>
              <a:rPr kumimoji="0" lang="en-US" sz="280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80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error</a:t>
            </a:r>
            <a:r>
              <a:rPr kumimoji="0" lang="en-US" sz="2800" i="0" u="none" strike="noStrike" cap="none" normalizeH="0" baseline="0" dirty="0" smtClean="0">
                <a:ln>
                  <a:noFill/>
                </a:ln>
                <a:solidFill>
                  <a:schemeClr val="tx1"/>
                </a:solidFill>
                <a:effectLst/>
              </a:rPr>
              <a:t>   </a:t>
            </a:r>
            <a:endParaRPr kumimoji="0" lang="en-US" sz="28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1153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C# | </a:t>
            </a:r>
            <a:r>
              <a:rPr lang="en-US" b="1" dirty="0" smtClean="0"/>
              <a:t>Variables</a:t>
            </a:r>
            <a:endParaRPr lang="en-US" b="1" dirty="0"/>
          </a:p>
        </p:txBody>
      </p:sp>
      <p:sp>
        <p:nvSpPr>
          <p:cNvPr id="3" name="Content Placeholder 2"/>
          <p:cNvSpPr>
            <a:spLocks noGrp="1"/>
          </p:cNvSpPr>
          <p:nvPr>
            <p:ph idx="1"/>
          </p:nvPr>
        </p:nvSpPr>
        <p:spPr>
          <a:xfrm>
            <a:off x="1390917" y="2556932"/>
            <a:ext cx="9505679" cy="2929468"/>
          </a:xfrm>
        </p:spPr>
        <p:txBody>
          <a:bodyPr>
            <a:normAutofit lnSpcReduction="10000"/>
          </a:bodyPr>
          <a:lstStyle/>
          <a:p>
            <a:endParaRPr lang="en-US" dirty="0" smtClean="0"/>
          </a:p>
          <a:p>
            <a:r>
              <a:rPr lang="en-US" dirty="0"/>
              <a:t>A </a:t>
            </a:r>
            <a:r>
              <a:rPr lang="en-US" u="sng" dirty="0">
                <a:hlinkClick r:id="rId2"/>
              </a:rPr>
              <a:t>variable</a:t>
            </a:r>
            <a:r>
              <a:rPr lang="en-US" dirty="0"/>
              <a:t> is a name given to a memory location and all the operations done on the variable effects that memory location. In </a:t>
            </a:r>
            <a:r>
              <a:rPr lang="en-US" u="sng" dirty="0">
                <a:hlinkClick r:id="rId3"/>
              </a:rPr>
              <a:t>C#</a:t>
            </a:r>
            <a:r>
              <a:rPr lang="en-US" dirty="0"/>
              <a:t>, all the variables must be declared before they can be used. It is the basic unit of storage in a program. The value stored in a variable can be changed during program execution</a:t>
            </a:r>
            <a:r>
              <a:rPr lang="en-US" dirty="0" smtClean="0"/>
              <a:t>.</a:t>
            </a:r>
          </a:p>
          <a:p>
            <a:r>
              <a:rPr lang="en-US" dirty="0" smtClean="0"/>
              <a:t>Declare : </a:t>
            </a:r>
            <a:r>
              <a:rPr lang="en-US" dirty="0" err="1" smtClean="0"/>
              <a:t>int</a:t>
            </a:r>
            <a:r>
              <a:rPr lang="en-US" dirty="0" smtClean="0"/>
              <a:t> I;</a:t>
            </a:r>
            <a:endParaRPr lang="en-US" dirty="0"/>
          </a:p>
        </p:txBody>
      </p:sp>
    </p:spTree>
    <p:extLst>
      <p:ext uri="{BB962C8B-B14F-4D97-AF65-F5344CB8AC3E}">
        <p14:creationId xmlns:p14="http://schemas.microsoft.com/office/powerpoint/2010/main" val="185846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variable in c#</a:t>
            </a:r>
            <a:endParaRPr lang="en-US" dirty="0"/>
          </a:p>
        </p:txBody>
      </p:sp>
      <p:sp>
        <p:nvSpPr>
          <p:cNvPr id="3" name="Content Placeholder 2"/>
          <p:cNvSpPr>
            <a:spLocks noGrp="1"/>
          </p:cNvSpPr>
          <p:nvPr>
            <p:ph idx="1"/>
          </p:nvPr>
        </p:nvSpPr>
        <p:spPr/>
        <p:txBody>
          <a:bodyPr/>
          <a:lstStyle/>
          <a:p>
            <a:pPr fontAlgn="base"/>
            <a:r>
              <a:rPr lang="en-US" b="1" dirty="0"/>
              <a:t>Types of Variables</a:t>
            </a:r>
          </a:p>
          <a:p>
            <a:pPr fontAlgn="base"/>
            <a:r>
              <a:rPr lang="en-US" dirty="0" smtClean="0"/>
              <a:t>1. Local </a:t>
            </a:r>
            <a:r>
              <a:rPr lang="en-US" dirty="0"/>
              <a:t>variables</a:t>
            </a:r>
          </a:p>
          <a:p>
            <a:pPr fontAlgn="base"/>
            <a:r>
              <a:rPr lang="en-US" dirty="0" smtClean="0"/>
              <a:t>2. Instance </a:t>
            </a:r>
            <a:r>
              <a:rPr lang="en-US" dirty="0"/>
              <a:t>variables or Non – Static Variables</a:t>
            </a:r>
          </a:p>
          <a:p>
            <a:pPr fontAlgn="base"/>
            <a:r>
              <a:rPr lang="en-US" dirty="0" smtClean="0"/>
              <a:t>3. Static </a:t>
            </a:r>
            <a:r>
              <a:rPr lang="en-US" dirty="0"/>
              <a:t>Variables or Class Variables</a:t>
            </a:r>
          </a:p>
          <a:p>
            <a:pPr fontAlgn="base"/>
            <a:r>
              <a:rPr lang="en-US" dirty="0" smtClean="0"/>
              <a:t>4. Constant </a:t>
            </a:r>
            <a:r>
              <a:rPr lang="en-US" dirty="0"/>
              <a:t>Variables</a:t>
            </a:r>
          </a:p>
          <a:p>
            <a:pPr fontAlgn="base"/>
            <a:r>
              <a:rPr lang="en-US" dirty="0" smtClean="0"/>
              <a:t>5. Readonly </a:t>
            </a:r>
            <a:r>
              <a:rPr lang="en-US" dirty="0"/>
              <a:t>Variables</a:t>
            </a:r>
          </a:p>
          <a:p>
            <a:endParaRPr lang="en-US" dirty="0"/>
          </a:p>
        </p:txBody>
      </p:sp>
    </p:spTree>
    <p:extLst>
      <p:ext uri="{BB962C8B-B14F-4D97-AF65-F5344CB8AC3E}">
        <p14:creationId xmlns:p14="http://schemas.microsoft.com/office/powerpoint/2010/main" val="7583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Local variable </a:t>
            </a:r>
            <a:endParaRPr lang="en-US" dirty="0"/>
          </a:p>
        </p:txBody>
      </p:sp>
      <p:sp>
        <p:nvSpPr>
          <p:cNvPr id="3" name="Content Placeholder 2"/>
          <p:cNvSpPr>
            <a:spLocks noGrp="1"/>
          </p:cNvSpPr>
          <p:nvPr>
            <p:ph idx="1"/>
          </p:nvPr>
        </p:nvSpPr>
        <p:spPr/>
        <p:txBody>
          <a:bodyPr/>
          <a:lstStyle/>
          <a:p>
            <a:pPr fontAlgn="base"/>
            <a:r>
              <a:rPr lang="en-US" dirty="0"/>
              <a:t>A variable defined within a block or method or constructor is called local variable.  </a:t>
            </a:r>
          </a:p>
          <a:p>
            <a:pPr fontAlgn="base"/>
            <a:r>
              <a:rPr lang="en-US" dirty="0"/>
              <a:t>These variables are created when the block is entered or the function is called and destroyed after exiting from the block or when the call returns from the function.</a:t>
            </a:r>
          </a:p>
          <a:p>
            <a:pPr fontAlgn="base"/>
            <a:r>
              <a:rPr lang="en-US" dirty="0"/>
              <a:t>The scope of these variables exists only within the block in which the variable is declared. i.e. we can access these variables only within that block.</a:t>
            </a:r>
          </a:p>
          <a:p>
            <a:endParaRPr lang="en-US" dirty="0"/>
          </a:p>
        </p:txBody>
      </p:sp>
    </p:spTree>
    <p:extLst>
      <p:ext uri="{BB962C8B-B14F-4D97-AF65-F5344CB8AC3E}">
        <p14:creationId xmlns:p14="http://schemas.microsoft.com/office/powerpoint/2010/main" val="326089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0005" y="673658"/>
            <a:ext cx="11706896" cy="5355312"/>
          </a:xfrm>
          <a:prstGeom prst="rect">
            <a:avLst/>
          </a:prstGeom>
        </p:spPr>
        <p:txBody>
          <a:bodyPr wrap="square">
            <a:spAutoFit/>
          </a:bodyPr>
          <a:lstStyle/>
          <a:p>
            <a:r>
              <a:rPr lang="en-US" b="1" dirty="0" smtClean="0">
                <a:solidFill>
                  <a:schemeClr val="accent4"/>
                </a:solidFill>
              </a:rPr>
              <a:t>// </a:t>
            </a:r>
            <a:r>
              <a:rPr lang="en-US" b="1" dirty="0">
                <a:solidFill>
                  <a:schemeClr val="accent4"/>
                </a:solidFill>
              </a:rPr>
              <a:t>the local variables</a:t>
            </a:r>
          </a:p>
          <a:p>
            <a:r>
              <a:rPr lang="en-US" dirty="0"/>
              <a:t>using System;</a:t>
            </a:r>
          </a:p>
          <a:p>
            <a:r>
              <a:rPr lang="en-US" dirty="0"/>
              <a:t>class StudentDetails {</a:t>
            </a:r>
          </a:p>
          <a:p>
            <a:r>
              <a:rPr lang="en-US" dirty="0"/>
              <a:t>	</a:t>
            </a:r>
            <a:r>
              <a:rPr lang="en-US" dirty="0" smtClean="0"/>
              <a:t>    public </a:t>
            </a:r>
            <a:r>
              <a:rPr lang="en-US" dirty="0"/>
              <a:t>void </a:t>
            </a:r>
            <a:r>
              <a:rPr lang="en-US" dirty="0" smtClean="0"/>
              <a:t>StudentAge</a:t>
            </a:r>
            <a:r>
              <a:rPr lang="en-US" dirty="0"/>
              <a:t>()</a:t>
            </a:r>
          </a:p>
          <a:p>
            <a:r>
              <a:rPr lang="en-US" dirty="0"/>
              <a:t>	</a:t>
            </a:r>
            <a:r>
              <a:rPr lang="en-US" dirty="0" smtClean="0"/>
              <a:t>      {</a:t>
            </a:r>
            <a:endParaRPr lang="en-US" dirty="0"/>
          </a:p>
          <a:p>
            <a:r>
              <a:rPr lang="en-US" dirty="0"/>
              <a:t>		</a:t>
            </a:r>
            <a:r>
              <a:rPr lang="en-US" dirty="0" smtClean="0"/>
              <a:t> // </a:t>
            </a:r>
            <a:r>
              <a:rPr lang="en-US" dirty="0"/>
              <a:t>local variable age</a:t>
            </a:r>
          </a:p>
          <a:p>
            <a:r>
              <a:rPr lang="en-US" dirty="0"/>
              <a:t>		int age = 0;</a:t>
            </a:r>
          </a:p>
          <a:p>
            <a:r>
              <a:rPr lang="en-US" dirty="0"/>
              <a:t>		</a:t>
            </a:r>
            <a:r>
              <a:rPr lang="en-US" dirty="0" smtClean="0"/>
              <a:t>age </a:t>
            </a:r>
            <a:r>
              <a:rPr lang="en-US" dirty="0"/>
              <a:t>= age + 10;</a:t>
            </a:r>
          </a:p>
          <a:p>
            <a:r>
              <a:rPr lang="en-US" dirty="0"/>
              <a:t>		Console.WriteLine("Student age is : " + age);</a:t>
            </a:r>
          </a:p>
          <a:p>
            <a:r>
              <a:rPr lang="en-US" dirty="0"/>
              <a:t>	</a:t>
            </a:r>
            <a:r>
              <a:rPr lang="en-US" dirty="0" smtClean="0"/>
              <a:t>       }</a:t>
            </a:r>
            <a:endParaRPr lang="en-US" dirty="0"/>
          </a:p>
          <a:p>
            <a:r>
              <a:rPr lang="en-US" dirty="0" smtClean="0"/>
              <a:t>         // </a:t>
            </a:r>
            <a:r>
              <a:rPr lang="en-US" dirty="0"/>
              <a:t>Main Method</a:t>
            </a:r>
          </a:p>
          <a:p>
            <a:r>
              <a:rPr lang="en-US" dirty="0"/>
              <a:t>	public static void Main(String[] args)</a:t>
            </a:r>
          </a:p>
          <a:p>
            <a:r>
              <a:rPr lang="en-US" dirty="0"/>
              <a:t>	</a:t>
            </a:r>
            <a:r>
              <a:rPr lang="en-US" dirty="0" smtClean="0"/>
              <a:t>{</a:t>
            </a:r>
          </a:p>
          <a:p>
            <a:r>
              <a:rPr lang="en-US" dirty="0"/>
              <a:t> </a:t>
            </a:r>
            <a:r>
              <a:rPr lang="en-US" dirty="0" smtClean="0"/>
              <a:t>              // </a:t>
            </a:r>
            <a:r>
              <a:rPr lang="en-US" dirty="0"/>
              <a:t>Creating object</a:t>
            </a:r>
          </a:p>
          <a:p>
            <a:r>
              <a:rPr lang="en-US" dirty="0"/>
              <a:t>		StudentDetails obj = new StudentDetails();</a:t>
            </a:r>
          </a:p>
          <a:p>
            <a:r>
              <a:rPr lang="en-US" dirty="0"/>
              <a:t>		</a:t>
            </a:r>
            <a:r>
              <a:rPr lang="en-US" dirty="0" smtClean="0"/>
              <a:t>// </a:t>
            </a:r>
            <a:r>
              <a:rPr lang="en-US" dirty="0"/>
              <a:t>calling the function</a:t>
            </a:r>
          </a:p>
          <a:p>
            <a:r>
              <a:rPr lang="en-US" dirty="0"/>
              <a:t>	</a:t>
            </a:r>
            <a:r>
              <a:rPr lang="en-US" dirty="0" smtClean="0"/>
              <a:t>        </a:t>
            </a:r>
            <a:r>
              <a:rPr lang="en-US" dirty="0"/>
              <a:t>	</a:t>
            </a:r>
            <a:r>
              <a:rPr lang="en-US" dirty="0"/>
              <a:t>} </a:t>
            </a:r>
            <a:r>
              <a:rPr lang="en-US" dirty="0" err="1"/>
              <a:t>obj.StudentAge</a:t>
            </a:r>
            <a:r>
              <a:rPr lang="en-US" dirty="0"/>
              <a:t>();</a:t>
            </a:r>
          </a:p>
          <a:p>
            <a:endParaRPr lang="en-US" dirty="0"/>
          </a:p>
          <a:p>
            <a:r>
              <a:rPr lang="en-US" dirty="0"/>
              <a:t>}</a:t>
            </a:r>
          </a:p>
        </p:txBody>
      </p:sp>
    </p:spTree>
    <p:extLst>
      <p:ext uri="{BB962C8B-B14F-4D97-AF65-F5344CB8AC3E}">
        <p14:creationId xmlns:p14="http://schemas.microsoft.com/office/powerpoint/2010/main" val="18233871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196</TotalTime>
  <Words>671</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Consolas</vt:lpstr>
      <vt:lpstr>Garamond</vt:lpstr>
      <vt:lpstr>Segoe UI</vt:lpstr>
      <vt:lpstr>Verdana</vt:lpstr>
      <vt:lpstr>Organic</vt:lpstr>
      <vt:lpstr>Class 2 c#  </vt:lpstr>
      <vt:lpstr>Basic understanding of Class and object </vt:lpstr>
      <vt:lpstr>PowerPoint Presentation</vt:lpstr>
      <vt:lpstr>PowerPoint Presentation</vt:lpstr>
      <vt:lpstr>PowerPoint Presentation</vt:lpstr>
      <vt:lpstr>C# | Variables</vt:lpstr>
      <vt:lpstr>Types of variable in c#</vt:lpstr>
      <vt:lpstr>1. Local variable </vt:lpstr>
      <vt:lpstr>PowerPoint Presentation</vt:lpstr>
      <vt:lpstr>Instance Variables or Non – Static Variables </vt:lpstr>
      <vt:lpstr>Static Variables or Class Variables </vt:lpstr>
      <vt:lpstr>Difference between Instance variable &amp; Static variable</vt:lpstr>
      <vt:lpstr>Syntax of instance and static variable </vt:lpstr>
      <vt:lpstr>Constant variable</vt:lpstr>
      <vt:lpstr>PowerPoint Presentation</vt:lpstr>
      <vt:lpstr>Difference between static and constant variable </vt:lpstr>
      <vt:lpstr>Read-Only Variables </vt:lpstr>
      <vt:lpstr>PowerPoint Presentation</vt:lpstr>
      <vt:lpstr>Out put of read only variable</vt:lpstr>
      <vt:lpstr>Important Points about Read-Only Variables: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2 c#</dc:title>
  <dc:creator>ravindra mishra</dc:creator>
  <cp:lastModifiedBy>ravindra mishra</cp:lastModifiedBy>
  <cp:revision>19</cp:revision>
  <dcterms:created xsi:type="dcterms:W3CDTF">2021-07-28T09:25:08Z</dcterms:created>
  <dcterms:modified xsi:type="dcterms:W3CDTF">2021-07-28T16:03:20Z</dcterms:modified>
</cp:coreProperties>
</file>