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302" r:id="rId28"/>
    <p:sldId id="281" r:id="rId29"/>
    <p:sldId id="282" r:id="rId30"/>
    <p:sldId id="283" r:id="rId31"/>
    <p:sldId id="284" r:id="rId32"/>
    <p:sldId id="286" r:id="rId33"/>
    <p:sldId id="285" r:id="rId34"/>
    <p:sldId id="289" r:id="rId35"/>
    <p:sldId id="287" r:id="rId36"/>
    <p:sldId id="294" r:id="rId37"/>
    <p:sldId id="295" r:id="rId38"/>
    <p:sldId id="292" r:id="rId39"/>
    <p:sldId id="288" r:id="rId40"/>
    <p:sldId id="290" r:id="rId41"/>
    <p:sldId id="293" r:id="rId42"/>
    <p:sldId id="297" r:id="rId43"/>
    <p:sldId id="298" r:id="rId44"/>
    <p:sldId id="299" r:id="rId45"/>
    <p:sldId id="300" r:id="rId46"/>
    <p:sldId id="301" r:id="rId47"/>
    <p:sldId id="29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10/6/2025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10/6/2025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3970318"/>
          </a:xfrm>
          <a:prstGeom prst="rect">
            <a:avLst/>
          </a:prstGeom>
          <a:noFill/>
        </p:spPr>
        <p:txBody>
          <a:bodyPr wrap="square">
            <a:spAutoFit/>
          </a:bodyPr>
          <a:lstStyle/>
          <a:p>
            <a:r>
              <a:rPr lang="en-US" sz="1200" b="1">
                <a:solidFill>
                  <a:srgbClr val="FF0000"/>
                </a:solidFill>
              </a:rPr>
              <a:t>Logical Volume Manager (LVM) nədir?</a:t>
            </a:r>
          </a:p>
          <a:p>
            <a:endParaRPr lang="en-US" sz="1200" b="1"/>
          </a:p>
          <a:p>
            <a:r>
              <a:rPr lang="en-US" sz="1200"/>
              <a:t>LVM, Linux əməliyyat sistemində disk və yaddaş qurğularını idarə etmək üçün bir alətdir. Əsas məqsədi diskləri daha elastik şəkildə idarə etməkdir. Yəni, diskinizi çox böyük bir virtual sahəyə çevirir və ondan rahatca istifadə etməyə imkan verir.</a:t>
            </a:r>
          </a:p>
          <a:p>
            <a:endParaRPr lang="en-US" sz="1200"/>
          </a:p>
          <a:p>
            <a:r>
              <a:rPr lang="en-US" sz="1200" b="1">
                <a:solidFill>
                  <a:srgbClr val="0070C0"/>
                </a:solidFill>
              </a:rPr>
              <a:t>Əsas anlayışlar</a:t>
            </a:r>
            <a:r>
              <a:rPr lang="en-US" sz="1200" b="1"/>
              <a:t>:</a:t>
            </a:r>
            <a:endParaRPr lang="en-US" sz="1200"/>
          </a:p>
          <a:p>
            <a:pPr marL="171450" indent="-171450">
              <a:lnSpc>
                <a:spcPct val="150000"/>
              </a:lnSpc>
              <a:buFont typeface="Wingdings" panose="05000000000000000000" pitchFamily="2" charset="2"/>
              <a:buChar char="q"/>
            </a:pPr>
            <a:r>
              <a:rPr lang="en-US" sz="1200" b="1"/>
              <a:t>Fiziki Həcm (Physical Volume - PV)</a:t>
            </a:r>
            <a:r>
              <a:rPr lang="en-US" sz="1200"/>
              <a:t>: Bu, diskinizin əsas hissəsidir. Məsələn, bir sərt disk və ya onun bir hissəsi.</a:t>
            </a:r>
          </a:p>
          <a:p>
            <a:pPr marL="171450" indent="-171450">
              <a:lnSpc>
                <a:spcPct val="150000"/>
              </a:lnSpc>
              <a:buFont typeface="Wingdings" panose="05000000000000000000" pitchFamily="2" charset="2"/>
              <a:buChar char="q"/>
            </a:pPr>
            <a:r>
              <a:rPr lang="en-US" sz="1200" b="1"/>
              <a:t>Həcm Qrupu (Volume Group - VG)</a:t>
            </a:r>
            <a:r>
              <a:rPr lang="en-US" sz="1200"/>
              <a:t>: Bir neçə fiziki həcmi birləşdirərək daha böyük bir "disk" yaradır. Yəni, bir neçə fiziki diski bir araya gətirib daha böyük bir disk yaratmaq mümkündür.</a:t>
            </a:r>
          </a:p>
          <a:p>
            <a:pPr marL="171450" indent="-171450">
              <a:lnSpc>
                <a:spcPct val="150000"/>
              </a:lnSpc>
              <a:buFont typeface="Wingdings" panose="05000000000000000000" pitchFamily="2" charset="2"/>
              <a:buChar char="q"/>
            </a:pPr>
            <a:r>
              <a:rPr lang="en-US" sz="1200" b="1"/>
              <a:t>Loqik Həcm (Logical Volume - LV)</a:t>
            </a:r>
            <a:r>
              <a:rPr lang="en-US" sz="1200"/>
              <a:t>: VG içindəki verilənləri idarə edən hissələrdir. Məsələn, /home və ya /root kimi bölmələr. Hər biri bir virtual disk kimi işləyir.</a:t>
            </a:r>
          </a:p>
          <a:p>
            <a:endParaRPr lang="en-US" sz="1200"/>
          </a:p>
          <a:p>
            <a:endParaRPr lang="en-US" sz="1200"/>
          </a:p>
          <a:p>
            <a:r>
              <a:rPr lang="en-US" sz="1200" b="1">
                <a:solidFill>
                  <a:srgbClr val="0070C0"/>
                </a:solidFill>
              </a:rPr>
              <a:t>LVM-in üstünlükləri</a:t>
            </a:r>
            <a:r>
              <a:rPr lang="en-US" sz="1200" b="1"/>
              <a:t>:</a:t>
            </a:r>
          </a:p>
          <a:p>
            <a:pPr marL="171450" indent="-171450">
              <a:lnSpc>
                <a:spcPct val="150000"/>
              </a:lnSpc>
              <a:buFont typeface="Wingdings" panose="05000000000000000000" pitchFamily="2" charset="2"/>
              <a:buChar char="q"/>
            </a:pPr>
            <a:r>
              <a:rPr lang="en-US" sz="1200" b="1"/>
              <a:t>Diskləri birləşdirmək</a:t>
            </a:r>
            <a:r>
              <a:rPr lang="en-US" sz="1200"/>
              <a:t>: Bir neçə fiziki diski birləşdirib böyük bir virtual disk yaratmaq mümkündür.</a:t>
            </a:r>
          </a:p>
          <a:p>
            <a:pPr marL="171450" indent="-171450">
              <a:lnSpc>
                <a:spcPct val="150000"/>
              </a:lnSpc>
              <a:buFont typeface="Wingdings" panose="05000000000000000000" pitchFamily="2" charset="2"/>
              <a:buChar char="q"/>
            </a:pPr>
            <a:r>
              <a:rPr lang="en-US" sz="1200" b="1"/>
              <a:t>Dinamik olaraq genişləndirmək</a:t>
            </a:r>
            <a:r>
              <a:rPr lang="en-US" sz="1200"/>
              <a:t>: Yəni, disk sahəsini asanlıqla artırmaq və ya azaltmaq mümkündür.</a:t>
            </a:r>
          </a:p>
          <a:p>
            <a:pPr marL="171450" indent="-171450">
              <a:lnSpc>
                <a:spcPct val="150000"/>
              </a:lnSpc>
              <a:buFont typeface="Wingdings" panose="05000000000000000000" pitchFamily="2" charset="2"/>
              <a:buChar char="q"/>
            </a:pPr>
            <a:r>
              <a:rPr lang="en-US" sz="1200" b="1"/>
              <a:t>Snapshot</a:t>
            </a:r>
            <a:r>
              <a:rPr lang="en-US" sz="1200"/>
              <a:t>: Fayl sisteminin dondurulmuş surətini yaratmaq imkanı verir. Bu, yedəkləmə zamanı sistemin işləməyə davam etməsinə imkan yaradır.</a:t>
            </a:r>
          </a:p>
          <a:p>
            <a:endParaRPr lang="en-US" sz="1200"/>
          </a:p>
          <a:p>
            <a:endParaRPr lang="en-US" sz="1200"/>
          </a:p>
          <a:p>
            <a:endParaRPr lang="en-US" sz="1200"/>
          </a:p>
        </p:txBody>
      </p:sp>
    </p:spTree>
    <p:extLst>
      <p:ext uri="{BB962C8B-B14F-4D97-AF65-F5344CB8AC3E}">
        <p14:creationId xmlns:p14="http://schemas.microsoft.com/office/powerpoint/2010/main" val="376724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5816977"/>
          </a:xfrm>
          <a:prstGeom prst="rect">
            <a:avLst/>
          </a:prstGeom>
          <a:noFill/>
        </p:spPr>
        <p:txBody>
          <a:bodyPr wrap="square">
            <a:spAutoFit/>
          </a:bodyPr>
          <a:lstStyle/>
          <a:p>
            <a:r>
              <a:rPr lang="en-US" sz="1200" b="1">
                <a:solidFill>
                  <a:srgbClr val="FF0000"/>
                </a:solidFill>
              </a:rPr>
              <a:t>RAID və Disklərin Birləşməsi</a:t>
            </a:r>
            <a:endParaRPr lang="az-Latn-AZ" sz="1200" b="1">
              <a:solidFill>
                <a:srgbClr val="FF0000"/>
              </a:solidFill>
            </a:endParaRPr>
          </a:p>
          <a:p>
            <a:endParaRPr lang="en-US" sz="1200" b="1">
              <a:solidFill>
                <a:srgbClr val="FF0000"/>
              </a:solidFill>
            </a:endParaRPr>
          </a:p>
          <a:p>
            <a:r>
              <a:rPr lang="en-US" sz="1200" b="1"/>
              <a:t>RAID</a:t>
            </a:r>
            <a:r>
              <a:rPr lang="en-US" sz="1200"/>
              <a:t> (Redundant Array of Independent Disks) - </a:t>
            </a:r>
            <a:r>
              <a:rPr lang="en-US" sz="1200" b="1"/>
              <a:t>Bir neçə diskin birləşdirilməsi</a:t>
            </a:r>
            <a:r>
              <a:rPr lang="en-US" sz="1200"/>
              <a:t> konsepti ilə işləyir, amma burada "</a:t>
            </a:r>
            <a:r>
              <a:rPr lang="en-US" sz="1200" b="1"/>
              <a:t>birləşmə</a:t>
            </a:r>
            <a:r>
              <a:rPr lang="en-US" sz="1200"/>
              <a:t>"nin məqsədi </a:t>
            </a:r>
            <a:r>
              <a:rPr lang="en-US" sz="1200" b="1"/>
              <a:t>performansı artırmaq</a:t>
            </a:r>
            <a:r>
              <a:rPr lang="en-US" sz="1200"/>
              <a:t> və ya məlumatın etibarlılığını artırmaqdır. Birləşmə dedikdə, bu yalnız bir neçə disk üzərində məlumatın eyni vaxtda yazılmasını və ya bir neçə nüsxəsinin yaradılmasını nəzərdə tutur.</a:t>
            </a:r>
            <a:endParaRPr lang="az-Latn-AZ" sz="1200"/>
          </a:p>
          <a:p>
            <a:endParaRPr lang="az-Latn-AZ" sz="1200"/>
          </a:p>
          <a:p>
            <a:pPr marL="228600" indent="-228600">
              <a:buAutoNum type="arabicPeriod"/>
            </a:pPr>
            <a:r>
              <a:rPr lang="en-US" sz="1200" b="1"/>
              <a:t>Disklərin birləşməsi:</a:t>
            </a:r>
            <a:endParaRPr lang="az-Latn-AZ" sz="1200" b="1"/>
          </a:p>
          <a:p>
            <a:pPr marL="228600" indent="-228600">
              <a:buAutoNum type="arabicPeriod"/>
            </a:pPr>
            <a:endParaRPr lang="en-US" sz="1200" b="1"/>
          </a:p>
          <a:p>
            <a:r>
              <a:rPr lang="en-US" sz="1200"/>
              <a:t>Bu, RAID konfiqurasiyası ilə əlaqədar bir neçə fiziki diskin birləşdirilməsi deməkdir. Yəni, biz </a:t>
            </a:r>
            <a:r>
              <a:rPr lang="en-US" sz="1200" b="1"/>
              <a:t>fiziki olaraq bir neçə diski RAID array-də</a:t>
            </a:r>
            <a:r>
              <a:rPr lang="en-US" sz="1200"/>
              <a:t> toplamağa qərar veririk. Bu proses nəticəsində RAID array-i bir </a:t>
            </a:r>
            <a:r>
              <a:rPr lang="en-US" sz="1200" b="1"/>
              <a:t>məntiqi disk</a:t>
            </a:r>
            <a:r>
              <a:rPr lang="en-US" sz="1200"/>
              <a:t> olaraq görünür.</a:t>
            </a:r>
            <a:endParaRPr lang="az-Latn-AZ" sz="1200"/>
          </a:p>
          <a:p>
            <a:endParaRPr lang="en-US" sz="1200"/>
          </a:p>
          <a:p>
            <a:r>
              <a:rPr lang="en-US" sz="1200"/>
              <a:t>Məsələn, RAID 1 (mirroring) istifadə etdikdə,</a:t>
            </a:r>
            <a:r>
              <a:rPr lang="az-Latn-AZ" sz="1200"/>
              <a:t> əslində</a:t>
            </a:r>
            <a:r>
              <a:rPr lang="en-US" sz="1200"/>
              <a:t> siz </a:t>
            </a:r>
            <a:r>
              <a:rPr lang="en-US" sz="1200" b="1"/>
              <a:t>iki disk</a:t>
            </a:r>
            <a:r>
              <a:rPr lang="en-US" sz="1200"/>
              <a:t> istifadə edirsiniz. Bu o deməkdir ki, </a:t>
            </a:r>
            <a:r>
              <a:rPr lang="en-US" sz="1200" b="1"/>
              <a:t>iki disk</a:t>
            </a:r>
            <a:r>
              <a:rPr lang="en-US" sz="1200"/>
              <a:t> bir </a:t>
            </a:r>
            <a:r>
              <a:rPr lang="en-US" sz="1200" b="1"/>
              <a:t>məntiqi diskin</a:t>
            </a:r>
            <a:r>
              <a:rPr lang="en-US" sz="1200"/>
              <a:t> hissəsi olur.</a:t>
            </a:r>
            <a:r>
              <a:rPr lang="az-Latn-AZ" sz="1200"/>
              <a:t> </a:t>
            </a:r>
            <a:r>
              <a:rPr lang="en-US" sz="1200" b="1"/>
              <a:t>RAID 1</a:t>
            </a:r>
            <a:r>
              <a:rPr lang="en-US" sz="1200"/>
              <a:t> (mirroring): </a:t>
            </a:r>
            <a:r>
              <a:rPr lang="en-US" sz="1200" b="1"/>
              <a:t>İki diskdə eyni məlumat saxlanılır</a:t>
            </a:r>
            <a:r>
              <a:rPr lang="en-US" sz="1200"/>
              <a:t>. Yəni, diskdəki hər bir bit məlumat hər iki diskin üzərində saxlanılır. Burada "birləşmə" deyil, </a:t>
            </a:r>
            <a:r>
              <a:rPr lang="en-US" sz="1200" b="1"/>
              <a:t>məlumatın sinxronlaşdırılması</a:t>
            </a:r>
            <a:r>
              <a:rPr lang="en-US" sz="1200"/>
              <a:t> var.</a:t>
            </a:r>
          </a:p>
          <a:p>
            <a:endParaRPr lang="az-Latn-AZ" sz="1200"/>
          </a:p>
          <a:p>
            <a:endParaRPr lang="az-Latn-AZ" sz="1200"/>
          </a:p>
          <a:p>
            <a:pPr marL="171450" indent="-171450">
              <a:buFont typeface="Wingdings" panose="05000000000000000000" pitchFamily="2" charset="2"/>
              <a:buChar char="q"/>
            </a:pPr>
            <a:r>
              <a:rPr lang="en-US" sz="1200" b="1">
                <a:solidFill>
                  <a:srgbClr val="00B050"/>
                </a:solidFill>
              </a:rPr>
              <a:t>Birləşmə</a:t>
            </a:r>
            <a:r>
              <a:rPr lang="en-US" sz="1200"/>
              <a:t>: Yəni bir neçə diskin məntiqi olaraq birləşməsi nəticəsində, onlar tək bir böyük virtual disk kimi görünür. Burada hər bir disk fiziki olaraq mövcuddur, amma məntiqi cəhətdən onlar tək bir vahid kimi davranır. Bu, yalnız RAID array tərəfindən idarə olunur.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solidFill>
                  <a:srgbClr val="00B050"/>
                </a:solidFill>
              </a:rPr>
              <a:t>Paylanma</a:t>
            </a:r>
            <a:r>
              <a:rPr lang="en-US" sz="1200"/>
              <a:t>: Məlumatın diskə bölünməsi (striping) və ya bir neçə nüsxəsinin yaradılması (mirroring) RAID-də məlumatların disklər arasında paylanması deməkdir.</a:t>
            </a:r>
            <a:endParaRPr lang="az-Latn-AZ" sz="1200"/>
          </a:p>
          <a:p>
            <a:endParaRPr lang="az-Latn-AZ" sz="1200"/>
          </a:p>
          <a:p>
            <a:endParaRPr lang="az-Latn-AZ" sz="1200"/>
          </a:p>
          <a:p>
            <a:r>
              <a:rPr lang="en-US" sz="1200" b="1"/>
              <a:t>Təsəvvür edək ki, RAID 0 istifadə edirsiniz və iki diskiniz var: </a:t>
            </a:r>
            <a:r>
              <a:rPr lang="en-US" sz="1200" b="1" i="1">
                <a:solidFill>
                  <a:srgbClr val="7030A0"/>
                </a:solidFill>
              </a:rPr>
              <a:t>Disk A (100GB) </a:t>
            </a:r>
            <a:r>
              <a:rPr lang="en-US" sz="1200" b="1"/>
              <a:t>və </a:t>
            </a:r>
            <a:r>
              <a:rPr lang="en-US" sz="1200" b="1">
                <a:solidFill>
                  <a:srgbClr val="7030A0"/>
                </a:solidFill>
              </a:rPr>
              <a:t>Disk B (100GB)</a:t>
            </a:r>
            <a:r>
              <a:rPr lang="az-Latn-AZ" sz="1200"/>
              <a:t>:</a:t>
            </a:r>
            <a:endParaRPr lang="en-US" sz="1200"/>
          </a:p>
          <a:p>
            <a:pPr marL="628650" lvl="1" indent="-171450">
              <a:lnSpc>
                <a:spcPct val="150000"/>
              </a:lnSpc>
              <a:buFont typeface="Wingdings" panose="05000000000000000000" pitchFamily="2" charset="2"/>
              <a:buChar char="q"/>
            </a:pPr>
            <a:r>
              <a:rPr lang="en-US" sz="1200"/>
              <a:t>RAID 0-da məlumat disklər arasında paylanır (striping). Məsələn, böyük bir fayl yazıldığında, faylın ilk yarısı Disk A-ya yazılır, ikinci yarısı isə Disk B-yə yazılır.</a:t>
            </a:r>
          </a:p>
          <a:p>
            <a:pPr marL="628650" lvl="1" indent="-171450">
              <a:lnSpc>
                <a:spcPct val="150000"/>
              </a:lnSpc>
              <a:buFont typeface="Wingdings" panose="05000000000000000000" pitchFamily="2" charset="2"/>
              <a:buChar char="q"/>
            </a:pPr>
            <a:r>
              <a:rPr lang="en-US" sz="1200"/>
              <a:t>Yəni, fiziki olaraq hər iki diskdə məlumatın bir hissəsi olur. Bu disk bütün məlumatı saxlamaq üçün birləşmir, amma məlumat hər iki diskdə paylanır.</a:t>
            </a:r>
            <a:endParaRPr lang="az-Latn-AZ" sz="1200"/>
          </a:p>
          <a:p>
            <a:endParaRPr lang="az-Latn-AZ" sz="1200"/>
          </a:p>
          <a:p>
            <a:r>
              <a:rPr lang="en-US" sz="1200" b="1"/>
              <a:t>RAID 1-də isə</a:t>
            </a:r>
            <a:r>
              <a:rPr lang="en-US" sz="1200"/>
              <a:t>:</a:t>
            </a:r>
          </a:p>
          <a:p>
            <a:pPr marL="628650" lvl="1" indent="-171450">
              <a:lnSpc>
                <a:spcPct val="150000"/>
              </a:lnSpc>
              <a:buFont typeface="Wingdings" panose="05000000000000000000" pitchFamily="2" charset="2"/>
              <a:buChar char="q"/>
            </a:pPr>
            <a:r>
              <a:rPr lang="en-US" sz="1200" b="1">
                <a:solidFill>
                  <a:srgbClr val="7030A0"/>
                </a:solidFill>
              </a:rPr>
              <a:t>Disk A</a:t>
            </a:r>
            <a:r>
              <a:rPr lang="en-US" sz="1200"/>
              <a:t>-ya yazılmış olan məlumat eyni şəkildə </a:t>
            </a:r>
            <a:r>
              <a:rPr lang="en-US" sz="1200" b="1">
                <a:solidFill>
                  <a:srgbClr val="7030A0"/>
                </a:solidFill>
              </a:rPr>
              <a:t>Disk B</a:t>
            </a:r>
            <a:r>
              <a:rPr lang="en-US" sz="1200"/>
              <a:t>-yə də yazılır.</a:t>
            </a:r>
          </a:p>
          <a:p>
            <a:pPr marL="628650" lvl="1" indent="-171450">
              <a:lnSpc>
                <a:spcPct val="150000"/>
              </a:lnSpc>
              <a:buFont typeface="Wingdings" panose="05000000000000000000" pitchFamily="2" charset="2"/>
              <a:buChar char="q"/>
            </a:pPr>
            <a:r>
              <a:rPr lang="en-US" sz="1200"/>
              <a:t>Hər iki diskdə tam </a:t>
            </a:r>
            <a:r>
              <a:rPr lang="en-US" sz="1200" b="1" i="1"/>
              <a:t>eyni məlumat saxlanılır</a:t>
            </a:r>
            <a:r>
              <a:rPr lang="en-US" sz="1200"/>
              <a:t>, yəni hər iki diskdə tam nüsxə olur.</a:t>
            </a:r>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endParaRPr lang="en-US" sz="1200"/>
          </a:p>
        </p:txBody>
      </p:sp>
    </p:spTree>
    <p:extLst>
      <p:ext uri="{BB962C8B-B14F-4D97-AF65-F5344CB8AC3E}">
        <p14:creationId xmlns:p14="http://schemas.microsoft.com/office/powerpoint/2010/main" val="26583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0" y="264319"/>
            <a:ext cx="12192000" cy="6329361"/>
          </a:xfrm>
          <a:prstGeom prst="rect">
            <a:avLst/>
          </a:prstGeom>
          <a:noFill/>
        </p:spPr>
        <p:txBody>
          <a:bodyPr wrap="square">
            <a:spAutoFit/>
          </a:bodyPr>
          <a:lstStyle/>
          <a:p>
            <a:r>
              <a:rPr lang="en-US" sz="1100"/>
              <a:t>RAID-in </a:t>
            </a:r>
            <a:r>
              <a:rPr lang="en-US" sz="1100" b="1"/>
              <a:t>bir neçə səviyyəsi</a:t>
            </a:r>
            <a:r>
              <a:rPr lang="en-US" sz="1100"/>
              <a:t> var, amma ümumiyyətlə </a:t>
            </a:r>
            <a:r>
              <a:rPr lang="en-US" sz="1100" b="1"/>
              <a:t>5</a:t>
            </a:r>
            <a:r>
              <a:rPr lang="en-US" sz="1100"/>
              <a:t> əsas RAID səviyyəsi geniş istifadə olunur. Bu səviyyələrin hər birinin fərqli xüsusiyyətləri və </a:t>
            </a:r>
            <a:r>
              <a:rPr lang="en-US" sz="1100" b="1"/>
              <a:t>disk zədələnmələrinə</a:t>
            </a:r>
            <a:r>
              <a:rPr lang="en-US" sz="1100"/>
              <a:t> necə reaksiya verdiyi var.</a:t>
            </a:r>
            <a:endParaRPr lang="az-Latn-AZ" sz="1100"/>
          </a:p>
          <a:p>
            <a:endParaRPr lang="az-Latn-AZ" sz="1100"/>
          </a:p>
          <a:p>
            <a:r>
              <a:rPr lang="en-US" sz="1100" b="1">
                <a:solidFill>
                  <a:srgbClr val="00B050"/>
                </a:solidFill>
              </a:rPr>
              <a:t>1. RAID 0 (Striping)</a:t>
            </a:r>
          </a:p>
          <a:p>
            <a:pPr marL="171450" indent="-171450">
              <a:lnSpc>
                <a:spcPct val="150000"/>
              </a:lnSpc>
              <a:buFont typeface="Wingdings" panose="05000000000000000000" pitchFamily="2" charset="2"/>
              <a:buChar char="q"/>
            </a:pPr>
            <a:r>
              <a:rPr lang="en-US" sz="1100" b="1"/>
              <a:t>Məlumat necə saxlanır?</a:t>
            </a:r>
            <a:r>
              <a:rPr lang="en-US" sz="1100"/>
              <a:t>: Məlumat iki və ya daha çox diskə bölünür .</a:t>
            </a:r>
          </a:p>
          <a:p>
            <a:pPr marL="171450" indent="-171450">
              <a:lnSpc>
                <a:spcPct val="150000"/>
              </a:lnSpc>
              <a:buFont typeface="Wingdings" panose="05000000000000000000" pitchFamily="2" charset="2"/>
              <a:buChar char="q"/>
            </a:pPr>
            <a:r>
              <a:rPr lang="en-US" sz="1100" b="1"/>
              <a:t>Disk zədələnərsə nə olur?</a:t>
            </a:r>
            <a:r>
              <a:rPr lang="en-US" sz="1100"/>
              <a:t>: Disk zədələnərsə, məlumat itir. Çünki məlumat yalnız o disklərdəki bir hissələrdə saxlanılır. Bir disk zədələndikdə, bütün məlumatı itirirsiniz.</a:t>
            </a:r>
          </a:p>
          <a:p>
            <a:pPr marL="171450" indent="-171450">
              <a:lnSpc>
                <a:spcPct val="150000"/>
              </a:lnSpc>
              <a:buFont typeface="Wingdings" panose="05000000000000000000" pitchFamily="2" charset="2"/>
              <a:buChar char="q"/>
            </a:pPr>
            <a:r>
              <a:rPr lang="en-US" sz="1100" b="1"/>
              <a:t>RAID 0 üçün etibarlılıq</a:t>
            </a:r>
            <a:r>
              <a:rPr lang="en-US" sz="1100"/>
              <a:t>: Yoxdur, </a:t>
            </a:r>
            <a:r>
              <a:rPr lang="az-Latn-AZ" sz="1100"/>
              <a:t>çünki </a:t>
            </a:r>
            <a:r>
              <a:rPr lang="en-US" sz="1100"/>
              <a:t>məlumatın bir nüsxəsi </a:t>
            </a:r>
            <a:r>
              <a:rPr lang="az-Latn-AZ" sz="1100"/>
              <a:t>olmur</a:t>
            </a:r>
            <a:r>
              <a:rPr lang="en-US" sz="1100"/>
              <a:t>.</a:t>
            </a:r>
          </a:p>
          <a:p>
            <a:endParaRPr lang="az-Latn-AZ" sz="1100"/>
          </a:p>
          <a:p>
            <a:r>
              <a:rPr lang="en-US" sz="1100" b="1">
                <a:solidFill>
                  <a:srgbClr val="00B050"/>
                </a:solidFill>
              </a:rPr>
              <a:t>2</a:t>
            </a:r>
            <a:r>
              <a:rPr lang="en-US" sz="1100">
                <a:solidFill>
                  <a:srgbClr val="00B050"/>
                </a:solidFill>
              </a:rPr>
              <a:t>. </a:t>
            </a:r>
            <a:r>
              <a:rPr lang="en-US" sz="1100" b="1">
                <a:solidFill>
                  <a:srgbClr val="00B050"/>
                </a:solidFill>
              </a:rPr>
              <a:t>RAID 1 (Mirroring)</a:t>
            </a:r>
          </a:p>
          <a:p>
            <a:pPr marL="171450" indent="-171450">
              <a:lnSpc>
                <a:spcPct val="150000"/>
              </a:lnSpc>
              <a:buFont typeface="Wingdings" panose="05000000000000000000" pitchFamily="2" charset="2"/>
              <a:buChar char="q"/>
            </a:pPr>
            <a:r>
              <a:rPr lang="en-US" sz="1100" b="1"/>
              <a:t>Məlumat necə saxlanır?: </a:t>
            </a:r>
            <a:r>
              <a:rPr lang="en-US" sz="1100"/>
              <a:t>Hər bir diskdə eyni məlumatın bir nüsxəsi saxlanılır. Yəni, məlumat iki diskdə eyni şəkildə saxlanır.</a:t>
            </a:r>
          </a:p>
          <a:p>
            <a:pPr marL="171450" indent="-171450">
              <a:lnSpc>
                <a:spcPct val="150000"/>
              </a:lnSpc>
              <a:buFont typeface="Wingdings" panose="05000000000000000000" pitchFamily="2" charset="2"/>
              <a:buChar char="q"/>
            </a:pPr>
            <a:r>
              <a:rPr lang="en-US" sz="1100" b="1"/>
              <a:t>Disk zədələnərsə nə olur?: </a:t>
            </a:r>
            <a:r>
              <a:rPr lang="en-US" sz="1100"/>
              <a:t>Məlumat qorunur. Çünki digər diskdə məlumatın nüsxəsi saxlanır. Bir disk zədələnərsə, digər diskdə eyni məlumat qalır və heç bir məlumat itirilməz.</a:t>
            </a:r>
          </a:p>
          <a:p>
            <a:pPr marL="171450" indent="-171450">
              <a:lnSpc>
                <a:spcPct val="150000"/>
              </a:lnSpc>
              <a:buFont typeface="Wingdings" panose="05000000000000000000" pitchFamily="2" charset="2"/>
              <a:buChar char="q"/>
            </a:pPr>
            <a:r>
              <a:rPr lang="en-US" sz="1100" b="1"/>
              <a:t>RAID 1 üçün etibarlılıq: </a:t>
            </a:r>
            <a:r>
              <a:rPr lang="en-US" sz="1100"/>
              <a:t>Çox yüksəkdir, bir disk zədələnəndə məlumat itirilmir.</a:t>
            </a:r>
            <a:endParaRPr lang="az-Latn-AZ" sz="1100"/>
          </a:p>
          <a:p>
            <a:endParaRPr lang="az-Latn-AZ" sz="1100"/>
          </a:p>
          <a:p>
            <a:r>
              <a:rPr lang="en-US" sz="1100" b="1">
                <a:solidFill>
                  <a:srgbClr val="00B050"/>
                </a:solidFill>
              </a:rPr>
              <a:t>3. RAID 5 (Striping +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və paritet məlumatı (bərpa məlumatı) hər diskə dağılır. Paritet, məlumatın bərpa edilməsi üçün istifadə olunur.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bərpa olunur. RAID 5-də məlumat və paritet müxtəlif diskdə yerləşdiyinə görə, zədələnən diskin məlumatı paritetdən bərpa edilə bilər.</a:t>
            </a:r>
          </a:p>
          <a:p>
            <a:pPr marL="171450" indent="-171450">
              <a:lnSpc>
                <a:spcPct val="150000"/>
              </a:lnSpc>
              <a:buFont typeface="Wingdings" panose="05000000000000000000" pitchFamily="2" charset="2"/>
              <a:buChar char="q"/>
            </a:pPr>
            <a:r>
              <a:rPr lang="en-US" sz="1100" b="1"/>
              <a:t>RAID 5 üçün etibarlılıq: </a:t>
            </a:r>
            <a:r>
              <a:rPr lang="en-US" sz="1100"/>
              <a:t>Yüksəkdir, amma yalnız bir disk zədələnə bilər. Bir disk zədələndikdə, paritetlə məlumat bərpa edilir, amma iki disk zədələnərsə, məlumat itir.</a:t>
            </a:r>
          </a:p>
          <a:p>
            <a:endParaRPr lang="en-US" sz="1100"/>
          </a:p>
          <a:p>
            <a:endParaRPr lang="en-US" sz="1100" b="1">
              <a:solidFill>
                <a:srgbClr val="00B050"/>
              </a:solidFill>
            </a:endParaRPr>
          </a:p>
          <a:p>
            <a:r>
              <a:rPr lang="en-US" sz="1100" b="1">
                <a:solidFill>
                  <a:srgbClr val="00B050"/>
                </a:solidFill>
              </a:rPr>
              <a:t>4. RAID 6 (Striping + İki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amma iki paritet məlumatı bərpa üçün saxlanılır.</a:t>
            </a:r>
          </a:p>
          <a:p>
            <a:pPr marL="171450" indent="-171450">
              <a:lnSpc>
                <a:spcPct val="150000"/>
              </a:lnSpc>
              <a:buFont typeface="Wingdings" panose="05000000000000000000" pitchFamily="2" charset="2"/>
              <a:buChar char="q"/>
            </a:pPr>
            <a:r>
              <a:rPr lang="en-US" sz="1100" b="1"/>
              <a:t>Disk zədələnərsə nə olur?:</a:t>
            </a:r>
            <a:r>
              <a:rPr lang="en-US" sz="1100"/>
              <a:t> İki disk zədələnərsə belə, məlumat qorunur. İki disk zədələnəndə belə, paritet məlumatı istifadə edərək məlumat bərpa oluna bilər.</a:t>
            </a:r>
          </a:p>
          <a:p>
            <a:pPr marL="171450" indent="-171450">
              <a:lnSpc>
                <a:spcPct val="150000"/>
              </a:lnSpc>
              <a:buFont typeface="Wingdings" panose="05000000000000000000" pitchFamily="2" charset="2"/>
              <a:buChar char="q"/>
            </a:pPr>
            <a:r>
              <a:rPr lang="en-US" sz="1100" b="1"/>
              <a:t>RAID 6 üçün etibarlılıq: </a:t>
            </a:r>
            <a:r>
              <a:rPr lang="en-US" sz="1100"/>
              <a:t>Çox yüksəkdir, iki disk zədələnə bilər və məlumat itirilməz.</a:t>
            </a:r>
          </a:p>
          <a:p>
            <a:endParaRPr lang="en-US" sz="1100"/>
          </a:p>
          <a:p>
            <a:endParaRPr lang="en-US" sz="1100" b="1">
              <a:solidFill>
                <a:srgbClr val="00B050"/>
              </a:solidFill>
            </a:endParaRPr>
          </a:p>
          <a:p>
            <a:r>
              <a:rPr lang="en-US" sz="1100" b="1">
                <a:solidFill>
                  <a:srgbClr val="00B050"/>
                </a:solidFill>
              </a:rPr>
              <a:t>5. RAID 10 (RAID 1 + RAID 0)</a:t>
            </a:r>
          </a:p>
          <a:p>
            <a:pPr marL="171450" indent="-171450">
              <a:lnSpc>
                <a:spcPct val="150000"/>
              </a:lnSpc>
              <a:buFont typeface="Wingdings" panose="05000000000000000000" pitchFamily="2" charset="2"/>
              <a:buChar char="q"/>
            </a:pPr>
            <a:r>
              <a:rPr lang="en-US" sz="1100" b="1"/>
              <a:t>Məlumat necə saxlanır?: </a:t>
            </a:r>
            <a:r>
              <a:rPr lang="en-US" sz="1100"/>
              <a:t>Bu, RAID 1 və RAID 0-ın birləşməsidir. Yəni, disklərdə mirroring və striping bir yerdə işləyir. Hər iki diskdə məlumatın nüsxəsi saxlanır, amma eyni zamanda məlumat iki diskə bölünür.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qorunur. Çünki RAID 10 həm striping, həm də mirroring istifadə edir. Bir disk zədələnəndə digər diskdə eyni məlumat saxlanır.</a:t>
            </a:r>
          </a:p>
          <a:p>
            <a:pPr marL="171450" indent="-171450">
              <a:lnSpc>
                <a:spcPct val="150000"/>
              </a:lnSpc>
              <a:buFont typeface="Wingdings" panose="05000000000000000000" pitchFamily="2" charset="2"/>
              <a:buChar char="q"/>
            </a:pPr>
            <a:r>
              <a:rPr lang="en-US" sz="1100" b="1"/>
              <a:t>RAID 10 üçün etibarlılıq: </a:t>
            </a:r>
            <a:r>
              <a:rPr lang="en-US" sz="1100"/>
              <a:t>Yüksəkdir, amma çox sayda disk istifadə etməli olacaqsınız (minimum 4 disk).</a:t>
            </a:r>
            <a:endParaRPr lang="az-Latn-AZ" sz="1100"/>
          </a:p>
          <a:p>
            <a:pPr>
              <a:lnSpc>
                <a:spcPct val="150000"/>
              </a:lnSpc>
            </a:pPr>
            <a:endParaRPr lang="en-US" sz="1100"/>
          </a:p>
        </p:txBody>
      </p:sp>
    </p:spTree>
    <p:extLst>
      <p:ext uri="{BB962C8B-B14F-4D97-AF65-F5344CB8AC3E}">
        <p14:creationId xmlns:p14="http://schemas.microsoft.com/office/powerpoint/2010/main" val="311308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6414000"/>
          </a:xfrm>
          <a:prstGeom prst="rect">
            <a:avLst/>
          </a:prstGeom>
          <a:noFill/>
        </p:spPr>
        <p:txBody>
          <a:bodyPr wrap="square">
            <a:spAutoFit/>
          </a:bodyPr>
          <a:lstStyle/>
          <a:p>
            <a:r>
              <a:rPr lang="az-Latn-AZ" sz="1100">
                <a:latin typeface="-apple-system"/>
              </a:rPr>
              <a:t>M</a:t>
            </a:r>
            <a:r>
              <a:rPr lang="en-US" sz="1100">
                <a:latin typeface="-apple-system"/>
              </a:rPr>
              <a:t>inimum 4 disk tələb olunur, amma bu disklərin hər biri fərqli olmamalıdır. Həm SSD, həm də HDD istifadə oluna bilər, amma aşağıda bu məsələyə daha ətraflı izah verəcəyəm.</a:t>
            </a:r>
            <a:endParaRPr lang="az-Latn-AZ" sz="1100">
              <a:latin typeface="-apple-system"/>
            </a:endParaRPr>
          </a:p>
          <a:p>
            <a:endParaRPr lang="az-Latn-AZ" sz="1100">
              <a:latin typeface="-apple-system"/>
            </a:endParaRPr>
          </a:p>
          <a:p>
            <a:r>
              <a:rPr lang="en-US" sz="1100" b="1">
                <a:solidFill>
                  <a:srgbClr val="00B050"/>
                </a:solidFill>
              </a:rPr>
              <a:t>RAID 10 üçün minimum 4 disk</a:t>
            </a:r>
            <a:endParaRPr lang="az-Latn-AZ" sz="1100" b="1">
              <a:solidFill>
                <a:srgbClr val="00B050"/>
              </a:solidFill>
            </a:endParaRPr>
          </a:p>
          <a:p>
            <a:endParaRPr lang="en-US" sz="1100" b="1"/>
          </a:p>
          <a:p>
            <a:r>
              <a:rPr lang="en-US" sz="1100" b="1"/>
              <a:t>4 disk</a:t>
            </a:r>
            <a:r>
              <a:rPr lang="en-US" sz="1100"/>
              <a:t>dən danışanda nəzərdə tutduğumuz odur ki, sistemdə </a:t>
            </a:r>
            <a:r>
              <a:rPr lang="en-US" sz="1100" b="1"/>
              <a:t>4 fiziki disk</a:t>
            </a:r>
            <a:r>
              <a:rPr lang="en-US" sz="1100"/>
              <a:t> olmalıdır. Bu disklər </a:t>
            </a:r>
            <a:r>
              <a:rPr lang="en-US" sz="1100" b="1"/>
              <a:t>bir-birinə bağlıdır</a:t>
            </a:r>
            <a:r>
              <a:rPr lang="en-US" sz="1100"/>
              <a:t> və </a:t>
            </a:r>
            <a:r>
              <a:rPr lang="en-US" sz="1100" b="1"/>
              <a:t>mirroring (RAID 1)</a:t>
            </a:r>
            <a:r>
              <a:rPr lang="en-US" sz="1100"/>
              <a:t> və </a:t>
            </a:r>
            <a:r>
              <a:rPr lang="en-US" sz="1100" b="1"/>
              <a:t>striping (RAID 0)</a:t>
            </a:r>
            <a:r>
              <a:rPr lang="en-US" sz="1100"/>
              <a:t> funksiyalarını birləşdirir. Yəni, 2 disk </a:t>
            </a:r>
            <a:r>
              <a:rPr lang="en-US" sz="1100" b="1"/>
              <a:t>mirroring</a:t>
            </a:r>
            <a:r>
              <a:rPr lang="en-US" sz="1100"/>
              <a:t> ilə məlumatın nüsxəsini saxlayır, digər 2 disk isə </a:t>
            </a:r>
            <a:r>
              <a:rPr lang="en-US" sz="1100" b="1"/>
              <a:t>striping</a:t>
            </a:r>
            <a:r>
              <a:rPr lang="en-US" sz="1100"/>
              <a:t> ilə məlumatı bölüşdürür.</a:t>
            </a:r>
          </a:p>
          <a:p>
            <a:endParaRPr lang="az-Latn-AZ" sz="1100" b="1"/>
          </a:p>
          <a:p>
            <a:r>
              <a:rPr lang="en-US" sz="1100" b="1"/>
              <a:t>Məsələn:</a:t>
            </a:r>
            <a:endParaRPr lang="en-US" sz="1100"/>
          </a:p>
          <a:p>
            <a:pPr marL="742950" lvl="1" indent="-285750">
              <a:lnSpc>
                <a:spcPct val="150000"/>
              </a:lnSpc>
              <a:buFont typeface="Arial" panose="020B0604020202020204" pitchFamily="34" charset="0"/>
              <a:buChar char="•"/>
            </a:pPr>
            <a:r>
              <a:rPr lang="en-US" sz="1100"/>
              <a:t>2 diskdə məlumatın </a:t>
            </a:r>
            <a:r>
              <a:rPr lang="en-US" sz="1100" b="1"/>
              <a:t>nüsxəsi</a:t>
            </a:r>
            <a:r>
              <a:rPr lang="en-US" sz="1100"/>
              <a:t> olacaq (mirroring),</a:t>
            </a:r>
          </a:p>
          <a:p>
            <a:pPr marL="742950" lvl="1" indent="-285750">
              <a:lnSpc>
                <a:spcPct val="150000"/>
              </a:lnSpc>
              <a:buFont typeface="Arial" panose="020B0604020202020204" pitchFamily="34" charset="0"/>
              <a:buChar char="•"/>
            </a:pPr>
            <a:r>
              <a:rPr lang="en-US" sz="1100"/>
              <a:t>2 diskdə isə məlumat </a:t>
            </a:r>
            <a:r>
              <a:rPr lang="en-US" sz="1100" b="1"/>
              <a:t>bölünəcək</a:t>
            </a:r>
            <a:r>
              <a:rPr lang="en-US" sz="1100"/>
              <a:t> (striping).</a:t>
            </a:r>
            <a:endParaRPr lang="az-Latn-AZ" sz="1100"/>
          </a:p>
          <a:p>
            <a:pPr lvl="1">
              <a:lnSpc>
                <a:spcPct val="150000"/>
              </a:lnSpc>
            </a:pPr>
            <a:endParaRPr lang="en-US" sz="1100"/>
          </a:p>
          <a:p>
            <a:r>
              <a:rPr lang="en-US" sz="1100"/>
              <a:t>Əgər RAID 10 konfiqurasiyasını qurmaq istəyirsinizsə, </a:t>
            </a:r>
            <a:r>
              <a:rPr lang="en-US" sz="1100" b="1"/>
              <a:t>4 disk</a:t>
            </a:r>
            <a:r>
              <a:rPr lang="en-US" sz="1100"/>
              <a:t> olmalıdır. </a:t>
            </a:r>
            <a:r>
              <a:rPr lang="en-US" sz="1100" b="1"/>
              <a:t>Minimum 4 disk</a:t>
            </a:r>
            <a:r>
              <a:rPr lang="en-US" sz="1100"/>
              <a:t>, amma daha çox disk istifadə etmək mümkündür, məsələn, 6, 8 və s.</a:t>
            </a:r>
          </a:p>
          <a:p>
            <a:endParaRPr lang="az-Latn-AZ" sz="1100"/>
          </a:p>
          <a:p>
            <a:endParaRPr lang="az-Latn-AZ" sz="1100"/>
          </a:p>
          <a:p>
            <a:endParaRPr lang="az-Latn-AZ" sz="1100"/>
          </a:p>
          <a:p>
            <a:r>
              <a:rPr lang="en-US" sz="1100" b="1">
                <a:solidFill>
                  <a:srgbClr val="00B050"/>
                </a:solidFill>
              </a:rPr>
              <a:t>Disklərin növü: SSD və ya HDD</a:t>
            </a:r>
            <a:endParaRPr lang="az-Latn-AZ" sz="1100" b="1">
              <a:solidFill>
                <a:srgbClr val="00B050"/>
              </a:solidFill>
            </a:endParaRPr>
          </a:p>
          <a:p>
            <a:endParaRPr lang="en-US" sz="1100" b="1">
              <a:solidFill>
                <a:srgbClr val="00B050"/>
              </a:solidFill>
            </a:endParaRPr>
          </a:p>
          <a:p>
            <a:r>
              <a:rPr lang="en-US" sz="1100" b="1"/>
              <a:t>RAID 10 üçün disk növü</a:t>
            </a:r>
            <a:r>
              <a:rPr lang="en-US" sz="1100"/>
              <a:t>:</a:t>
            </a:r>
          </a:p>
          <a:p>
            <a:pPr marL="628650" lvl="1" indent="-171450">
              <a:lnSpc>
                <a:spcPct val="150000"/>
              </a:lnSpc>
              <a:buFont typeface="Arial" panose="020B0604020202020204" pitchFamily="34" charset="0"/>
              <a:buChar char="•"/>
            </a:pPr>
            <a:r>
              <a:rPr lang="en-US" sz="1100" b="1"/>
              <a:t>HDD (Hard Disk Drive)</a:t>
            </a:r>
            <a:r>
              <a:rPr lang="en-US" sz="1100"/>
              <a:t> və </a:t>
            </a:r>
            <a:r>
              <a:rPr lang="en-US" sz="1100" b="1"/>
              <a:t>SSD (Solid-State Drive)</a:t>
            </a:r>
            <a:r>
              <a:rPr lang="en-US" sz="1100"/>
              <a:t> hər ikisi ilə istifadə oluna bilər.</a:t>
            </a:r>
          </a:p>
          <a:p>
            <a:pPr marL="628650" lvl="1" indent="-171450">
              <a:lnSpc>
                <a:spcPct val="150000"/>
              </a:lnSpc>
              <a:buFont typeface="Arial" panose="020B0604020202020204" pitchFamily="34" charset="0"/>
              <a:buChar char="•"/>
            </a:pPr>
            <a:r>
              <a:rPr lang="en-US" sz="1100" b="1"/>
              <a:t>SSD-lər</a:t>
            </a:r>
            <a:r>
              <a:rPr lang="en-US" sz="1100"/>
              <a:t> daha sürətlidir və məlumatın oxunması/yazılması çox sürətli olur. Əgər performans əsas məqsədinizdirsə, </a:t>
            </a:r>
            <a:r>
              <a:rPr lang="en-US" sz="1100" b="1"/>
              <a:t>SSD-lər</a:t>
            </a:r>
            <a:r>
              <a:rPr lang="en-US" sz="1100"/>
              <a:t> seçmək daha yaxşıdır.</a:t>
            </a:r>
          </a:p>
          <a:p>
            <a:pPr marL="628650" lvl="1" indent="-171450">
              <a:lnSpc>
                <a:spcPct val="150000"/>
              </a:lnSpc>
              <a:buFont typeface="Arial" panose="020B0604020202020204" pitchFamily="34" charset="0"/>
              <a:buChar char="•"/>
            </a:pPr>
            <a:r>
              <a:rPr lang="en-US" sz="1100" b="1"/>
              <a:t>HDD-lər</a:t>
            </a:r>
            <a:r>
              <a:rPr lang="en-US" sz="1100"/>
              <a:t> isə daha ucuzdur və daha çox yaddaş sahəsi təklif edir, amma oxuma və yazma sürəti </a:t>
            </a:r>
            <a:r>
              <a:rPr lang="en-US" sz="1100" b="1"/>
              <a:t>SSD-lərdən</a:t>
            </a:r>
            <a:r>
              <a:rPr lang="en-US" sz="1100"/>
              <a:t> daha aşağıdır. HDD-ləri istifadə edərkən, performans biraz aşağı olacaq.</a:t>
            </a:r>
          </a:p>
          <a:p>
            <a:endParaRPr lang="az-Latn-AZ" sz="1100"/>
          </a:p>
          <a:p>
            <a:endParaRPr lang="az-Latn-AZ" sz="1100"/>
          </a:p>
          <a:p>
            <a:endParaRPr lang="az-Latn-AZ" sz="1100"/>
          </a:p>
          <a:p>
            <a:r>
              <a:rPr lang="en-US" sz="1100" b="1">
                <a:solidFill>
                  <a:srgbClr val="00B050"/>
                </a:solidFill>
              </a:rPr>
              <a:t>Minimum yaddaş 100 GB ola bilərmi?</a:t>
            </a:r>
            <a:endParaRPr lang="az-Latn-AZ" sz="1100" b="1">
              <a:solidFill>
                <a:srgbClr val="00B050"/>
              </a:solidFill>
            </a:endParaRPr>
          </a:p>
          <a:p>
            <a:endParaRPr lang="en-US" sz="1100" b="1">
              <a:solidFill>
                <a:srgbClr val="00B050"/>
              </a:solidFill>
            </a:endParaRPr>
          </a:p>
          <a:p>
            <a:r>
              <a:rPr lang="en-US" sz="1100" b="1"/>
              <a:t>Bəli, mümkündür</a:t>
            </a:r>
            <a:r>
              <a:rPr lang="en-US" sz="1100"/>
              <a:t>. Əgər siz RAID 10-da hər disk üçün 100 GB istifadə edirsinizsə, </a:t>
            </a:r>
            <a:r>
              <a:rPr lang="en-US" sz="1100" b="1"/>
              <a:t>4 disk</a:t>
            </a:r>
            <a:r>
              <a:rPr lang="en-US" sz="1100"/>
              <a:t> ilə:</a:t>
            </a:r>
          </a:p>
          <a:p>
            <a:pPr marL="628650" lvl="1" indent="-171450">
              <a:buFont typeface="Arial" panose="020B0604020202020204" pitchFamily="34" charset="0"/>
              <a:buChar char="•"/>
            </a:pPr>
            <a:r>
              <a:rPr lang="en-US" sz="1100"/>
              <a:t>4 x 100 GB = </a:t>
            </a:r>
            <a:r>
              <a:rPr lang="en-US" sz="1100" b="1"/>
              <a:t>400 GB</a:t>
            </a:r>
            <a:r>
              <a:rPr lang="en-US" sz="1100"/>
              <a:t> yaddaş əldə edirsiniz.</a:t>
            </a:r>
            <a:endParaRPr lang="az-Latn-AZ" sz="1100"/>
          </a:p>
          <a:p>
            <a:pPr lvl="1"/>
            <a:endParaRPr lang="en-US" sz="1100"/>
          </a:p>
          <a:p>
            <a:r>
              <a:rPr lang="en-US" sz="1100" b="1"/>
              <a:t>Diskin ölçüsü</a:t>
            </a:r>
            <a:r>
              <a:rPr lang="en-US" sz="1100"/>
              <a:t> hər zaman </a:t>
            </a:r>
            <a:r>
              <a:rPr lang="en-US" sz="1100" b="1"/>
              <a:t>RAID konfiqurasiyanızın ölçüsünü</a:t>
            </a:r>
            <a:r>
              <a:rPr lang="en-US" sz="1100"/>
              <a:t> təyin edir. RAID 10-də </a:t>
            </a:r>
            <a:r>
              <a:rPr lang="en-US" sz="1100" b="1"/>
              <a:t>yaddaşın effektiv istifadəsi</a:t>
            </a:r>
            <a:r>
              <a:rPr lang="en-US" sz="1100"/>
              <a:t> belə olur:</a:t>
            </a:r>
          </a:p>
          <a:p>
            <a:pPr marL="628650" lvl="1" indent="-171450">
              <a:lnSpc>
                <a:spcPct val="150000"/>
              </a:lnSpc>
              <a:buFont typeface="Arial" panose="020B0604020202020204" pitchFamily="34" charset="0"/>
              <a:buChar char="•"/>
            </a:pPr>
            <a:r>
              <a:rPr lang="en-US" sz="1100" b="1"/>
              <a:t>Disklərdə mirroring olduğu üçün</a:t>
            </a:r>
            <a:r>
              <a:rPr lang="en-US" sz="1100"/>
              <a:t> effektiv istifadə olunan yaddaş miqdarı </a:t>
            </a:r>
            <a:r>
              <a:rPr lang="en-US" sz="1100" b="1"/>
              <a:t>yığılmış disklərin yarısı qədər olur</a:t>
            </a:r>
            <a:r>
              <a:rPr lang="en-US" sz="1100"/>
              <a:t>. Yəni, əgər 4 diskdən hər biri 100 GB-dırsa, </a:t>
            </a:r>
            <a:r>
              <a:rPr lang="en-US" sz="1100" b="1"/>
              <a:t>400 GB</a:t>
            </a:r>
            <a:r>
              <a:rPr lang="en-US" sz="1100"/>
              <a:t>-ın yalnız </a:t>
            </a:r>
            <a:r>
              <a:rPr lang="en-US" sz="1100" b="1"/>
              <a:t>200 GB</a:t>
            </a:r>
            <a:r>
              <a:rPr lang="en-US" sz="1100"/>
              <a:t>-ı effektiv yaddaş kimi istifadə edilə bilər (çünki iki diskdə məlumatın </a:t>
            </a:r>
            <a:r>
              <a:rPr lang="en-US" sz="1100" b="1"/>
              <a:t>nüsxəsi</a:t>
            </a:r>
            <a:r>
              <a:rPr lang="en-US" sz="1100"/>
              <a:t> olacaq).</a:t>
            </a:r>
            <a:endParaRPr lang="az-Latn-AZ" sz="1100"/>
          </a:p>
          <a:p>
            <a:pPr marL="628650" lvl="1" indent="-171450">
              <a:lnSpc>
                <a:spcPct val="150000"/>
              </a:lnSpc>
              <a:buFont typeface="Arial" panose="020B0604020202020204" pitchFamily="34" charset="0"/>
              <a:buChar char="•"/>
            </a:pPr>
            <a:r>
              <a:rPr lang="en-US" sz="1100"/>
              <a:t>Disklərin ölçüsü eyni olmalıdır (yəni, hər bir disk 100 GB və ya hər hansı digər ölçüdə olmalıdır). Fərqli ölçülü disk istifadə edildikdə, ən kiçik disk ölçüsü əsas götürülür.</a:t>
            </a:r>
          </a:p>
        </p:txBody>
      </p:sp>
    </p:spTree>
    <p:extLst>
      <p:ext uri="{BB962C8B-B14F-4D97-AF65-F5344CB8AC3E}">
        <p14:creationId xmlns:p14="http://schemas.microsoft.com/office/powerpoint/2010/main" val="3217804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1815882"/>
          </a:xfrm>
          <a:prstGeom prst="rect">
            <a:avLst/>
          </a:prstGeom>
          <a:noFill/>
        </p:spPr>
        <p:txBody>
          <a:bodyPr wrap="square">
            <a:spAutoFit/>
          </a:bodyPr>
          <a:lstStyle/>
          <a:p>
            <a:r>
              <a:rPr lang="az-Latn-AZ" sz="1400" b="1">
                <a:latin typeface="-apple-system"/>
              </a:rPr>
              <a:t>Xülasə</a:t>
            </a:r>
            <a:r>
              <a:rPr lang="az-Latn-AZ" sz="1400">
                <a:latin typeface="-apple-system"/>
              </a:rPr>
              <a:t>: </a:t>
            </a:r>
          </a:p>
          <a:p>
            <a:endParaRPr lang="az-Latn-AZ" sz="1400">
              <a:latin typeface="-apple-system"/>
            </a:endParaRPr>
          </a:p>
          <a:p>
            <a:pPr marL="342900" indent="-342900">
              <a:buFont typeface="Wingdings" panose="05000000000000000000" pitchFamily="2" charset="2"/>
              <a:buChar char="q"/>
            </a:pPr>
            <a:r>
              <a:rPr lang="en-US" sz="1400" b="1">
                <a:solidFill>
                  <a:srgbClr val="00B050"/>
                </a:solidFill>
              </a:rPr>
              <a:t>LVM</a:t>
            </a:r>
            <a:r>
              <a:rPr lang="en-US" sz="1400"/>
              <a:t> - Diski daha rahat və elastik idarə etmək üçün istifadə olunur. Yəni, diski əlavə etmək, silmək, genişləndirmək və s. əməliyyatları daha asanlaşdırır.</a:t>
            </a:r>
          </a:p>
          <a:p>
            <a:pPr marL="342900" indent="-342900">
              <a:buFont typeface="Wingdings" panose="05000000000000000000" pitchFamily="2" charset="2"/>
              <a:buChar char="q"/>
            </a:pPr>
            <a:endParaRPr lang="en-US" sz="1400"/>
          </a:p>
          <a:p>
            <a:pPr marL="342900" indent="-342900">
              <a:buFont typeface="Wingdings" panose="05000000000000000000" pitchFamily="2" charset="2"/>
              <a:buChar char="q"/>
            </a:pPr>
            <a:r>
              <a:rPr lang="en-US" sz="1400" b="1">
                <a:solidFill>
                  <a:srgbClr val="0070C0"/>
                </a:solidFill>
              </a:rPr>
              <a:t>RAID</a:t>
            </a:r>
            <a:r>
              <a:rPr lang="en-US" sz="1400"/>
              <a:t> - Məlumatın təhlükəsizliyi və performansını artırmaq üçün istifadə olunur. Yəni, diskləri birləşdirib məlumatı təhlükəsiz şəkildə saxlayır.</a:t>
            </a:r>
            <a:endParaRPr lang="az-Latn-AZ" sz="1400"/>
          </a:p>
          <a:p>
            <a:endParaRPr lang="az-Latn-AZ" sz="1400"/>
          </a:p>
          <a:p>
            <a:endParaRPr lang="az-Latn-AZ" sz="1400"/>
          </a:p>
          <a:p>
            <a:endParaRPr lang="en-US" sz="1400"/>
          </a:p>
        </p:txBody>
      </p:sp>
    </p:spTree>
    <p:extLst>
      <p:ext uri="{BB962C8B-B14F-4D97-AF65-F5344CB8AC3E}">
        <p14:creationId xmlns:p14="http://schemas.microsoft.com/office/powerpoint/2010/main" val="1012977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rPr>
              <a:t>mdadm nədir?</a:t>
            </a:r>
            <a:endParaRPr lang="az-Latn-AZ" b="1">
              <a:solidFill>
                <a:srgbClr val="FF0000"/>
              </a:solidFill>
            </a:endParaRPr>
          </a:p>
          <a:p>
            <a:endParaRPr lang="en-US" b="1"/>
          </a:p>
          <a:p>
            <a:r>
              <a:rPr lang="en-US" b="1"/>
              <a:t>mdadm</a:t>
            </a:r>
            <a:r>
              <a:rPr lang="en-US"/>
              <a:t>, Linux-da</a:t>
            </a:r>
            <a:r>
              <a:rPr lang="az-Latn-AZ"/>
              <a:t>, </a:t>
            </a:r>
            <a:r>
              <a:rPr lang="en-US"/>
              <a:t>RAID-i idarə etmək üçün istifadə olunan alətdir. Bu, fiziki diskləri və ya bölmələri birləşdirərək müxtəlif RAID səviyyələrində "array" (düzülmə) yaradır. Bu düzülmələr, məlumatların təhlükəsizliyini artırmaq və ya performansı yaxşılaşdırmaq üçün istifadə olunur.</a:t>
            </a:r>
            <a:endParaRPr lang="az-Latn-AZ"/>
          </a:p>
          <a:p>
            <a:endParaRPr lang="az-Latn-AZ"/>
          </a:p>
          <a:p>
            <a:r>
              <a:rPr lang="az-Latn-AZ"/>
              <a:t>1) </a:t>
            </a:r>
            <a:r>
              <a:rPr lang="en-US" b="1"/>
              <a:t>Əvvəlcə mdadm-ı quraşdırmaq:</a:t>
            </a:r>
            <a:r>
              <a:rPr lang="az-Latn-AZ" b="1"/>
              <a:t> </a:t>
            </a:r>
            <a:r>
              <a:rPr lang="en-US"/>
              <a:t>Əgər </a:t>
            </a:r>
            <a:r>
              <a:rPr lang="en-US" b="1"/>
              <a:t>mdadm</a:t>
            </a:r>
            <a:r>
              <a:rPr lang="en-US"/>
              <a:t> hələ quraşdırılmayıbsa, onu aşağıdakı əmrlə quraşdıra bilərsiniz:</a:t>
            </a:r>
          </a:p>
          <a:p>
            <a:endParaRPr lang="en-US"/>
          </a:p>
        </p:txBody>
      </p:sp>
      <p:pic>
        <p:nvPicPr>
          <p:cNvPr id="3" name="Picture 2">
            <a:extLst>
              <a:ext uri="{FF2B5EF4-FFF2-40B4-BE49-F238E27FC236}">
                <a16:creationId xmlns:a16="http://schemas.microsoft.com/office/drawing/2014/main" id="{D0D1D5E4-DF25-0112-7663-20750718FF92}"/>
              </a:ext>
            </a:extLst>
          </p:cNvPr>
          <p:cNvPicPr>
            <a:picLocks noChangeAspect="1"/>
          </p:cNvPicPr>
          <p:nvPr/>
        </p:nvPicPr>
        <p:blipFill>
          <a:blip r:embed="rId2"/>
          <a:stretch>
            <a:fillRect/>
          </a:stretch>
        </p:blipFill>
        <p:spPr>
          <a:xfrm>
            <a:off x="9527" y="2553150"/>
            <a:ext cx="4296375" cy="1066949"/>
          </a:xfrm>
          <a:prstGeom prst="rect">
            <a:avLst/>
          </a:prstGeom>
        </p:spPr>
      </p:pic>
      <p:pic>
        <p:nvPicPr>
          <p:cNvPr id="5" name="Picture 4">
            <a:extLst>
              <a:ext uri="{FF2B5EF4-FFF2-40B4-BE49-F238E27FC236}">
                <a16:creationId xmlns:a16="http://schemas.microsoft.com/office/drawing/2014/main" id="{FEF59B96-D475-7A12-4F09-A771C9E6470C}"/>
              </a:ext>
            </a:extLst>
          </p:cNvPr>
          <p:cNvPicPr>
            <a:picLocks noChangeAspect="1"/>
          </p:cNvPicPr>
          <p:nvPr/>
        </p:nvPicPr>
        <p:blipFill>
          <a:blip r:embed="rId3"/>
          <a:stretch>
            <a:fillRect/>
          </a:stretch>
        </p:blipFill>
        <p:spPr>
          <a:xfrm>
            <a:off x="9527" y="3984103"/>
            <a:ext cx="4286848" cy="1047896"/>
          </a:xfrm>
          <a:prstGeom prst="rect">
            <a:avLst/>
          </a:prstGeom>
        </p:spPr>
      </p:pic>
    </p:spTree>
    <p:extLst>
      <p:ext uri="{BB962C8B-B14F-4D97-AF65-F5344CB8AC3E}">
        <p14:creationId xmlns:p14="http://schemas.microsoft.com/office/powerpoint/2010/main" val="126645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5447645"/>
          </a:xfrm>
          <a:prstGeom prst="rect">
            <a:avLst/>
          </a:prstGeom>
          <a:noFill/>
        </p:spPr>
        <p:txBody>
          <a:bodyPr wrap="square">
            <a:spAutoFit/>
          </a:bodyPr>
          <a:lstStyle/>
          <a:p>
            <a:r>
              <a:rPr lang="en-US" sz="1200" b="1">
                <a:latin typeface="-apple-system"/>
              </a:rPr>
              <a:t>Cihazların Hazırlanması</a:t>
            </a:r>
            <a:r>
              <a:rPr lang="en-US" sz="1200">
                <a:latin typeface="-apple-system"/>
              </a:rPr>
              <a:t>: RAID array-i qurmazdan əvvəl, istifadə ediləcək disklərin superbloklarını silmək lazımdır. Superblok, diskdə RAID və ya başqa konfiqurasiyalarla bağlı məlumat saxlayır, ona görə də disk üzərində yeni bir RAID qurmaq üçün superblokları sıfırlamalıyıq. Bu əmrlə /dev/sdb1 bölməsinin superblokları silinir.</a:t>
            </a:r>
          </a:p>
          <a:p>
            <a:endParaRPr lang="en-US" sz="1200">
              <a:latin typeface="-apple-system"/>
            </a:endParaRPr>
          </a:p>
          <a:p>
            <a:endParaRPr lang="en-US" sz="1200">
              <a:latin typeface="-apple-system"/>
            </a:endParaRPr>
          </a:p>
          <a:p>
            <a:endParaRPr lang="en-US" sz="1200">
              <a:latin typeface="-apple-system"/>
            </a:endParaRPr>
          </a:p>
          <a:p>
            <a:endParaRPr lang="en-US" sz="1200">
              <a:latin typeface="-apple-system"/>
            </a:endParaRPr>
          </a:p>
          <a:p>
            <a:r>
              <a:rPr lang="en-US" sz="1200" b="1"/>
              <a:t>Bölmələr Yaratmaq</a:t>
            </a:r>
            <a:r>
              <a:rPr lang="en-US" sz="1200"/>
              <a:t>: RAID array-i yaratmaq üçün, əvvəlcə disk üzərində bölmələr yaratmaq lazımdır. Bu bölmələr GPT (GUID Partition Table) ilə qurulmalıdır və RAID tipi olmalıdır. </a:t>
            </a:r>
            <a:r>
              <a:rPr lang="en-US" sz="1200" i="1"/>
              <a:t>A19D880F-05FC-4D3B-A006-743F0F84911E</a:t>
            </a:r>
            <a:r>
              <a:rPr lang="en-US" sz="1200"/>
              <a:t> bu, RAID üçün xüsusi olaraq təyin olunmuş bir növ bölmə növüdür.</a:t>
            </a:r>
          </a:p>
          <a:p>
            <a:endParaRPr lang="en-US" sz="1200"/>
          </a:p>
          <a:p>
            <a:endParaRPr lang="en-US" sz="1200"/>
          </a:p>
          <a:p>
            <a:endParaRPr lang="en-US" sz="1200"/>
          </a:p>
          <a:p>
            <a:endParaRPr lang="en-US" sz="1200"/>
          </a:p>
          <a:p>
            <a:endParaRPr lang="en-US" sz="1200"/>
          </a:p>
          <a:p>
            <a:endParaRPr lang="en-US" sz="1200"/>
          </a:p>
          <a:p>
            <a:r>
              <a:rPr lang="en-US" sz="1200"/>
              <a:t>RAID Array Yaratmaq: RAID array-i yaratmaq üçün aşağıdakı əmrdən istifadə edirik. Məsələn, RAID 1 konfiqurasiyası üçün, yəni iki diskin məlumatları bir-birinə kopyalayacağı bir array yaratmaq istəyirik:  </a:t>
            </a:r>
            <a:r>
              <a:rPr lang="en-US" sz="1200">
                <a:solidFill>
                  <a:srgbClr val="7030A0"/>
                </a:solidFill>
                <a:latin typeface="Cascadia Code Light" panose="020B0609020000020004" pitchFamily="49" charset="0"/>
                <a:ea typeface="Cascadia Code Light" panose="020B0609020000020004" pitchFamily="49" charset="0"/>
                <a:cs typeface="Cascadia Code Light" panose="020B0609020000020004" pitchFamily="49" charset="0"/>
              </a:rPr>
              <a:t>mdadm --create --level=1 --raid-devices=2 /dev/md/MyRAID1Array /dev/sdb1 /dev/sdc1</a:t>
            </a:r>
          </a:p>
          <a:p>
            <a:endParaRPr lang="en-US" sz="1200"/>
          </a:p>
          <a:p>
            <a:endParaRPr lang="en-US" sz="1200"/>
          </a:p>
          <a:p>
            <a:endParaRPr lang="en-US" sz="1200"/>
          </a:p>
          <a:p>
            <a:r>
              <a:rPr lang="en-US" sz="1200" b="1"/>
              <a:t>Burada</a:t>
            </a:r>
            <a:r>
              <a:rPr lang="en-US" sz="1200"/>
              <a:t>:</a:t>
            </a:r>
          </a:p>
          <a:p>
            <a:pPr marL="628650" lvl="1" indent="-171450">
              <a:lnSpc>
                <a:spcPct val="150000"/>
              </a:lnSpc>
              <a:buFont typeface="Wingdings" panose="05000000000000000000" pitchFamily="2" charset="2"/>
              <a:buChar char="q"/>
            </a:pPr>
            <a:r>
              <a:rPr lang="en-US" sz="1200"/>
              <a:t>--level=1 RAID 1 (mirroring) yaradacaq.</a:t>
            </a:r>
          </a:p>
          <a:p>
            <a:pPr marL="628650" lvl="1" indent="-171450">
              <a:lnSpc>
                <a:spcPct val="150000"/>
              </a:lnSpc>
              <a:buFont typeface="Wingdings" panose="05000000000000000000" pitchFamily="2" charset="2"/>
              <a:buChar char="q"/>
            </a:pPr>
            <a:r>
              <a:rPr lang="en-US" sz="1200"/>
              <a:t>--raid-devices=2 istifadə ediləcək 2 disk olduğunu göstərir.</a:t>
            </a:r>
          </a:p>
          <a:p>
            <a:pPr marL="628650" lvl="1" indent="-171450">
              <a:lnSpc>
                <a:spcPct val="150000"/>
              </a:lnSpc>
              <a:buFont typeface="Wingdings" panose="05000000000000000000" pitchFamily="2" charset="2"/>
              <a:buChar char="q"/>
            </a:pPr>
            <a:r>
              <a:rPr lang="en-US" sz="1200"/>
              <a:t>/dev/md/MyRAID1Array yeni RAID array-inin adı.</a:t>
            </a:r>
          </a:p>
          <a:p>
            <a:pPr marL="628650" lvl="1" indent="-171450">
              <a:lnSpc>
                <a:spcPct val="150000"/>
              </a:lnSpc>
              <a:buFont typeface="Wingdings" panose="05000000000000000000" pitchFamily="2" charset="2"/>
              <a:buChar char="q"/>
            </a:pPr>
            <a:r>
              <a:rPr lang="en-US" sz="1200"/>
              <a:t>/dev/sdb1 və /dev/sdc1 isə RAID array-ə daxil ediləcək disk bölmələridir.</a:t>
            </a:r>
          </a:p>
          <a:p>
            <a:endParaRPr lang="en-US" sz="1200"/>
          </a:p>
          <a:p>
            <a:endParaRPr lang="en-US" sz="1200"/>
          </a:p>
          <a:p>
            <a:r>
              <a:rPr lang="en-US" sz="1200" b="1"/>
              <a:t>RAID Konfiqurasiya Faylını Yaratmaq</a:t>
            </a:r>
            <a:r>
              <a:rPr lang="en-US" sz="1200"/>
              <a:t>: RAID array-inin konfiqurasiyasını sistem başladıqda avtomatik yüklənməsi üçün /etc/mdadm.conf faylını yaratmaq lazımdır.</a:t>
            </a:r>
          </a:p>
        </p:txBody>
      </p:sp>
      <p:pic>
        <p:nvPicPr>
          <p:cNvPr id="3" name="Picture 2">
            <a:extLst>
              <a:ext uri="{FF2B5EF4-FFF2-40B4-BE49-F238E27FC236}">
                <a16:creationId xmlns:a16="http://schemas.microsoft.com/office/drawing/2014/main" id="{B6392E5A-E21C-0537-0A30-F34B3A254278}"/>
              </a:ext>
            </a:extLst>
          </p:cNvPr>
          <p:cNvPicPr>
            <a:picLocks noChangeAspect="1"/>
          </p:cNvPicPr>
          <p:nvPr/>
        </p:nvPicPr>
        <p:blipFill>
          <a:blip r:embed="rId2"/>
          <a:stretch>
            <a:fillRect/>
          </a:stretch>
        </p:blipFill>
        <p:spPr>
          <a:xfrm>
            <a:off x="203200" y="833996"/>
            <a:ext cx="2734057" cy="276264"/>
          </a:xfrm>
          <a:prstGeom prst="rect">
            <a:avLst/>
          </a:prstGeom>
        </p:spPr>
      </p:pic>
      <p:pic>
        <p:nvPicPr>
          <p:cNvPr id="5" name="Picture 4">
            <a:extLst>
              <a:ext uri="{FF2B5EF4-FFF2-40B4-BE49-F238E27FC236}">
                <a16:creationId xmlns:a16="http://schemas.microsoft.com/office/drawing/2014/main" id="{C49A29F8-1C4F-D998-5403-0C9D69954349}"/>
              </a:ext>
            </a:extLst>
          </p:cNvPr>
          <p:cNvPicPr>
            <a:picLocks noChangeAspect="1"/>
          </p:cNvPicPr>
          <p:nvPr/>
        </p:nvPicPr>
        <p:blipFill>
          <a:blip r:embed="rId3"/>
          <a:stretch>
            <a:fillRect/>
          </a:stretch>
        </p:blipFill>
        <p:spPr>
          <a:xfrm>
            <a:off x="203200" y="1814486"/>
            <a:ext cx="3410426" cy="752580"/>
          </a:xfrm>
          <a:prstGeom prst="rect">
            <a:avLst/>
          </a:prstGeom>
        </p:spPr>
      </p:pic>
      <p:pic>
        <p:nvPicPr>
          <p:cNvPr id="8" name="Picture 7">
            <a:extLst>
              <a:ext uri="{FF2B5EF4-FFF2-40B4-BE49-F238E27FC236}">
                <a16:creationId xmlns:a16="http://schemas.microsoft.com/office/drawing/2014/main" id="{C6F9A15A-6AE4-F4F8-0247-4A76EEEA867A}"/>
              </a:ext>
            </a:extLst>
          </p:cNvPr>
          <p:cNvPicPr>
            <a:picLocks noChangeAspect="1"/>
          </p:cNvPicPr>
          <p:nvPr/>
        </p:nvPicPr>
        <p:blipFill>
          <a:blip r:embed="rId4"/>
          <a:stretch>
            <a:fillRect/>
          </a:stretch>
        </p:blipFill>
        <p:spPr>
          <a:xfrm>
            <a:off x="203200" y="3357401"/>
            <a:ext cx="6363588" cy="238158"/>
          </a:xfrm>
          <a:prstGeom prst="rect">
            <a:avLst/>
          </a:prstGeom>
        </p:spPr>
      </p:pic>
      <p:pic>
        <p:nvPicPr>
          <p:cNvPr id="10" name="Picture 9">
            <a:extLst>
              <a:ext uri="{FF2B5EF4-FFF2-40B4-BE49-F238E27FC236}">
                <a16:creationId xmlns:a16="http://schemas.microsoft.com/office/drawing/2014/main" id="{36D89C2B-52C4-48FB-51CB-FAAA307E5CB5}"/>
              </a:ext>
            </a:extLst>
          </p:cNvPr>
          <p:cNvPicPr>
            <a:picLocks noChangeAspect="1"/>
          </p:cNvPicPr>
          <p:nvPr/>
        </p:nvPicPr>
        <p:blipFill>
          <a:blip r:embed="rId5"/>
          <a:stretch>
            <a:fillRect/>
          </a:stretch>
        </p:blipFill>
        <p:spPr>
          <a:xfrm>
            <a:off x="203200" y="5709635"/>
            <a:ext cx="3248478" cy="314369"/>
          </a:xfrm>
          <a:prstGeom prst="rect">
            <a:avLst/>
          </a:prstGeom>
        </p:spPr>
      </p:pic>
    </p:spTree>
    <p:extLst>
      <p:ext uri="{BB962C8B-B14F-4D97-AF65-F5344CB8AC3E}">
        <p14:creationId xmlns:p14="http://schemas.microsoft.com/office/powerpoint/2010/main" val="297482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44528-6C85-BA90-457C-4E2433D977E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8A51BC6-0089-60FC-7568-D6FDA33932EB}"/>
              </a:ext>
            </a:extLst>
          </p:cNvPr>
          <p:cNvSpPr txBox="1"/>
          <p:nvPr/>
        </p:nvSpPr>
        <p:spPr>
          <a:xfrm>
            <a:off x="203200" y="244826"/>
            <a:ext cx="11822545" cy="5632311"/>
          </a:xfrm>
          <a:prstGeom prst="rect">
            <a:avLst/>
          </a:prstGeom>
          <a:noFill/>
        </p:spPr>
        <p:txBody>
          <a:bodyPr wrap="square">
            <a:spAutoFit/>
          </a:bodyPr>
          <a:lstStyle/>
          <a:p>
            <a:r>
              <a:rPr lang="en-US" sz="1200" b="1">
                <a:latin typeface="-apple-system"/>
              </a:rPr>
              <a:t>RAID Array-i Yığmaq</a:t>
            </a:r>
            <a:r>
              <a:rPr lang="en-US" sz="1200">
                <a:latin typeface="-apple-system"/>
              </a:rPr>
              <a:t>: RAID array-i yığmaq üçün (və ya sistem başladığında aktivləşdirmək üçün) aşağıdakı əmri istifadə edirik:</a:t>
            </a:r>
          </a:p>
          <a:p>
            <a:endParaRPr lang="en-US" sz="1200">
              <a:latin typeface="-apple-system"/>
            </a:endParaRPr>
          </a:p>
          <a:p>
            <a:endParaRPr lang="en-US" sz="1200"/>
          </a:p>
          <a:p>
            <a:endParaRPr lang="en-US" sz="1200"/>
          </a:p>
          <a:p>
            <a:endParaRPr lang="en-US" sz="1200"/>
          </a:p>
          <a:p>
            <a:r>
              <a:rPr lang="en-US" sz="1200" b="1"/>
              <a:t>Fayl Sistemi Formatlamaq</a:t>
            </a:r>
            <a:r>
              <a:rPr lang="en-US" sz="1200"/>
              <a:t>: RAID array yaradılandan sonra, bu array üzərində bir fayl sistemi yaratmalıyıq. Misal olaraq ext4 fayl sistemi ilə formatlaya bilərik və stride və stripe-width kimi RAID-ə uyğun optimallaşdırma parametrlərini əlavə edirik. </a:t>
            </a:r>
            <a:r>
              <a:rPr lang="en-US" sz="1200" b="1"/>
              <a:t>stride</a:t>
            </a:r>
            <a:r>
              <a:rPr lang="en-US" sz="1200"/>
              <a:t> və </a:t>
            </a:r>
            <a:r>
              <a:rPr lang="en-US" sz="1200" b="1"/>
              <a:t>stripe-width</a:t>
            </a:r>
            <a:r>
              <a:rPr lang="en-US" sz="1200"/>
              <a:t> parametrləri RAID-in performansını optimallaşdırmaq üçün istifadə olunur. Bu parametrləri doğru təyin etmək, disk sisteminin daha effektiv işləməsini təmin edə bilər.</a:t>
            </a:r>
          </a:p>
          <a:p>
            <a:endParaRPr lang="en-US" sz="1200"/>
          </a:p>
          <a:p>
            <a:endParaRPr lang="en-US" sz="1200"/>
          </a:p>
          <a:p>
            <a:endParaRPr lang="en-US" sz="1200"/>
          </a:p>
          <a:p>
            <a:endParaRPr lang="en-US" sz="1200"/>
          </a:p>
          <a:p>
            <a:r>
              <a:rPr lang="en-US" sz="1200" b="1"/>
              <a:t>Yeni Disk Əlavə Etmək</a:t>
            </a:r>
            <a:r>
              <a:rPr lang="en-US" sz="1200"/>
              <a:t>: Əgər yeni bir disk əlavə etmək istəyirsinizsə, əvvəlcə bu diski RAID array-inə əlavə etmək lazımdır:</a:t>
            </a:r>
          </a:p>
          <a:p>
            <a:endParaRPr lang="en-US" sz="1200"/>
          </a:p>
          <a:p>
            <a:endParaRPr lang="en-US" sz="1200"/>
          </a:p>
          <a:p>
            <a:endParaRPr lang="en-US" sz="1200"/>
          </a:p>
          <a:p>
            <a:endParaRPr lang="en-US" sz="1200"/>
          </a:p>
          <a:p>
            <a:r>
              <a:rPr lang="en-US" sz="1200" b="1"/>
              <a:t>Disk Silinməsi</a:t>
            </a:r>
            <a:r>
              <a:rPr lang="en-US" sz="1200"/>
              <a:t>: Bir disk array-dən silmək istəyirsinizsə, əvvəlcə bu diski "fail" edirsiniz və sonra onu silirsiniz:</a:t>
            </a:r>
          </a:p>
          <a:p>
            <a:endParaRPr lang="en-US" sz="1200"/>
          </a:p>
          <a:p>
            <a:endParaRPr lang="en-US" sz="1200"/>
          </a:p>
          <a:p>
            <a:endParaRPr lang="en-US" sz="1200"/>
          </a:p>
          <a:p>
            <a:endParaRPr lang="en-US" sz="1200"/>
          </a:p>
          <a:p>
            <a:endParaRPr lang="en-US" sz="1200"/>
          </a:p>
          <a:p>
            <a:endParaRPr lang="en-US" sz="1200"/>
          </a:p>
          <a:p>
            <a:r>
              <a:rPr lang="en-US" sz="1200" b="1"/>
              <a:t>RAID Array Ölçüsünü Dəyişdirmək</a:t>
            </a:r>
            <a:r>
              <a:rPr lang="en-US" sz="1200"/>
              <a:t>: RAID array-inin ölçüsünü artırmaq istəyirsinizsə, məsələn, daha çox disk əlavə etmək istəyirsinizsə:</a:t>
            </a:r>
          </a:p>
          <a:p>
            <a:endParaRPr lang="en-US" sz="1200"/>
          </a:p>
          <a:p>
            <a:endParaRPr lang="en-US" sz="1200"/>
          </a:p>
          <a:p>
            <a:endParaRPr lang="en-US" sz="1200"/>
          </a:p>
          <a:p>
            <a:endParaRPr lang="en-US" sz="1200"/>
          </a:p>
          <a:p>
            <a:r>
              <a:rPr lang="en-US" sz="1200" b="1"/>
              <a:t>RAID Sinxronizasiya Sürətini Dəyişdirmək</a:t>
            </a:r>
            <a:r>
              <a:rPr lang="en-US" sz="1200"/>
              <a:t>: RAID sinxronizasiyasının sürətini tənzimləmək üçün aşağıdakı əmri istifadə edə bilərsiniz: Bu əmrlə, sinxronizasiya sürətini artırırsınız.</a:t>
            </a:r>
          </a:p>
        </p:txBody>
      </p:sp>
      <p:pic>
        <p:nvPicPr>
          <p:cNvPr id="3" name="Picture 2">
            <a:extLst>
              <a:ext uri="{FF2B5EF4-FFF2-40B4-BE49-F238E27FC236}">
                <a16:creationId xmlns:a16="http://schemas.microsoft.com/office/drawing/2014/main" id="{4A9B05E5-9389-E673-9614-C5BABBEF066E}"/>
              </a:ext>
            </a:extLst>
          </p:cNvPr>
          <p:cNvPicPr>
            <a:picLocks noChangeAspect="1"/>
          </p:cNvPicPr>
          <p:nvPr/>
        </p:nvPicPr>
        <p:blipFill>
          <a:blip r:embed="rId2"/>
          <a:stretch>
            <a:fillRect/>
          </a:stretch>
        </p:blipFill>
        <p:spPr>
          <a:xfrm>
            <a:off x="203200" y="549951"/>
            <a:ext cx="2029108" cy="285790"/>
          </a:xfrm>
          <a:prstGeom prst="rect">
            <a:avLst/>
          </a:prstGeom>
        </p:spPr>
      </p:pic>
      <p:pic>
        <p:nvPicPr>
          <p:cNvPr id="5" name="Picture 4">
            <a:extLst>
              <a:ext uri="{FF2B5EF4-FFF2-40B4-BE49-F238E27FC236}">
                <a16:creationId xmlns:a16="http://schemas.microsoft.com/office/drawing/2014/main" id="{0782CA12-E12E-BE7B-500E-FC4A339627DE}"/>
              </a:ext>
            </a:extLst>
          </p:cNvPr>
          <p:cNvPicPr>
            <a:picLocks noChangeAspect="1"/>
          </p:cNvPicPr>
          <p:nvPr/>
        </p:nvPicPr>
        <p:blipFill>
          <a:blip r:embed="rId3"/>
          <a:stretch>
            <a:fillRect/>
          </a:stretch>
        </p:blipFill>
        <p:spPr>
          <a:xfrm>
            <a:off x="203200" y="1814478"/>
            <a:ext cx="3886742" cy="314369"/>
          </a:xfrm>
          <a:prstGeom prst="rect">
            <a:avLst/>
          </a:prstGeom>
        </p:spPr>
      </p:pic>
      <p:pic>
        <p:nvPicPr>
          <p:cNvPr id="8" name="Picture 7">
            <a:extLst>
              <a:ext uri="{FF2B5EF4-FFF2-40B4-BE49-F238E27FC236}">
                <a16:creationId xmlns:a16="http://schemas.microsoft.com/office/drawing/2014/main" id="{E0B92D48-720E-9556-7D0D-CB600040E842}"/>
              </a:ext>
            </a:extLst>
          </p:cNvPr>
          <p:cNvPicPr>
            <a:picLocks noChangeAspect="1"/>
          </p:cNvPicPr>
          <p:nvPr/>
        </p:nvPicPr>
        <p:blipFill>
          <a:blip r:embed="rId4"/>
          <a:stretch>
            <a:fillRect/>
          </a:stretch>
        </p:blipFill>
        <p:spPr>
          <a:xfrm>
            <a:off x="203200" y="2721654"/>
            <a:ext cx="2619741" cy="304843"/>
          </a:xfrm>
          <a:prstGeom prst="rect">
            <a:avLst/>
          </a:prstGeom>
        </p:spPr>
      </p:pic>
      <p:pic>
        <p:nvPicPr>
          <p:cNvPr id="10" name="Picture 9">
            <a:extLst>
              <a:ext uri="{FF2B5EF4-FFF2-40B4-BE49-F238E27FC236}">
                <a16:creationId xmlns:a16="http://schemas.microsoft.com/office/drawing/2014/main" id="{44573B57-5F08-763C-0ED7-9B9E3625D9BC}"/>
              </a:ext>
            </a:extLst>
          </p:cNvPr>
          <p:cNvPicPr>
            <a:picLocks noChangeAspect="1"/>
          </p:cNvPicPr>
          <p:nvPr/>
        </p:nvPicPr>
        <p:blipFill>
          <a:blip r:embed="rId5"/>
          <a:stretch>
            <a:fillRect/>
          </a:stretch>
        </p:blipFill>
        <p:spPr>
          <a:xfrm>
            <a:off x="203200" y="3634008"/>
            <a:ext cx="2810267" cy="590632"/>
          </a:xfrm>
          <a:prstGeom prst="rect">
            <a:avLst/>
          </a:prstGeom>
        </p:spPr>
      </p:pic>
      <p:pic>
        <p:nvPicPr>
          <p:cNvPr id="12" name="Picture 11">
            <a:extLst>
              <a:ext uri="{FF2B5EF4-FFF2-40B4-BE49-F238E27FC236}">
                <a16:creationId xmlns:a16="http://schemas.microsoft.com/office/drawing/2014/main" id="{5766445A-00F0-919F-E82E-52DEE4F25CA4}"/>
              </a:ext>
            </a:extLst>
          </p:cNvPr>
          <p:cNvPicPr>
            <a:picLocks noChangeAspect="1"/>
          </p:cNvPicPr>
          <p:nvPr/>
        </p:nvPicPr>
        <p:blipFill>
          <a:blip r:embed="rId6"/>
          <a:stretch>
            <a:fillRect/>
          </a:stretch>
        </p:blipFill>
        <p:spPr>
          <a:xfrm>
            <a:off x="203200" y="4903230"/>
            <a:ext cx="2715004" cy="295316"/>
          </a:xfrm>
          <a:prstGeom prst="rect">
            <a:avLst/>
          </a:prstGeom>
        </p:spPr>
      </p:pic>
      <p:pic>
        <p:nvPicPr>
          <p:cNvPr id="14" name="Picture 13">
            <a:extLst>
              <a:ext uri="{FF2B5EF4-FFF2-40B4-BE49-F238E27FC236}">
                <a16:creationId xmlns:a16="http://schemas.microsoft.com/office/drawing/2014/main" id="{03E93E05-EF92-7C1B-805E-4BDA63BEA471}"/>
              </a:ext>
            </a:extLst>
          </p:cNvPr>
          <p:cNvPicPr>
            <a:picLocks noChangeAspect="1"/>
          </p:cNvPicPr>
          <p:nvPr/>
        </p:nvPicPr>
        <p:blipFill>
          <a:blip r:embed="rId7"/>
          <a:stretch>
            <a:fillRect/>
          </a:stretch>
        </p:blipFill>
        <p:spPr>
          <a:xfrm>
            <a:off x="203200" y="5883010"/>
            <a:ext cx="3372321" cy="333422"/>
          </a:xfrm>
          <a:prstGeom prst="rect">
            <a:avLst/>
          </a:prstGeom>
        </p:spPr>
      </p:pic>
    </p:spTree>
    <p:extLst>
      <p:ext uri="{BB962C8B-B14F-4D97-AF65-F5344CB8AC3E}">
        <p14:creationId xmlns:p14="http://schemas.microsoft.com/office/powerpoint/2010/main" val="247847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56F2-ACBD-D7E7-1534-A4877F641E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C13054-D0B5-5698-0506-68CBF03D50BF}"/>
              </a:ext>
            </a:extLst>
          </p:cNvPr>
          <p:cNvSpPr txBox="1"/>
          <p:nvPr/>
        </p:nvSpPr>
        <p:spPr>
          <a:xfrm>
            <a:off x="203200" y="244826"/>
            <a:ext cx="11822545" cy="6370975"/>
          </a:xfrm>
          <a:prstGeom prst="rect">
            <a:avLst/>
          </a:prstGeom>
          <a:noFill/>
        </p:spPr>
        <p:txBody>
          <a:bodyPr wrap="square">
            <a:spAutoFit/>
          </a:bodyPr>
          <a:lstStyle/>
          <a:p>
            <a:r>
              <a:rPr lang="en-US" sz="1200" b="1">
                <a:latin typeface="-apple-system"/>
              </a:rPr>
              <a:t>RAID Array Statusunu Yoxlamaq</a:t>
            </a:r>
            <a:r>
              <a:rPr lang="en-US" sz="1200">
                <a:latin typeface="-apple-system"/>
              </a:rPr>
              <a:t>: RAID array-inin vəziyyətini izləmək üçün:</a:t>
            </a:r>
          </a:p>
          <a:p>
            <a:endParaRPr lang="en-US" sz="1200">
              <a:latin typeface="-apple-system"/>
            </a:endParaRPr>
          </a:p>
          <a:p>
            <a:endParaRPr lang="en-US" sz="1200">
              <a:latin typeface="-apple-system"/>
            </a:endParaRPr>
          </a:p>
          <a:p>
            <a:endParaRPr lang="en-US" sz="1200"/>
          </a:p>
          <a:p>
            <a:endParaRPr lang="en-US" sz="1200"/>
          </a:p>
          <a:p>
            <a:endParaRPr lang="en-US" sz="1200"/>
          </a:p>
          <a:p>
            <a:r>
              <a:rPr lang="en-US" sz="1200" b="1"/>
              <a:t>Scrubbing (Verilənləri Yoxlamaq)</a:t>
            </a:r>
            <a:r>
              <a:rPr lang="en-US" sz="1200"/>
              <a:t>: Scrubbing, RAID array-dəki məlumatların yoxlanmasıdır. Bu əmrlə hər hansı bir səhv və ya korrupsiya olub-olmadığını yoxlaya bilərsiniz:</a:t>
            </a:r>
          </a:p>
          <a:p>
            <a:endParaRPr lang="en-US" sz="1200"/>
          </a:p>
          <a:p>
            <a:endParaRPr lang="en-US" sz="1200"/>
          </a:p>
          <a:p>
            <a:endParaRPr lang="en-US" sz="1200"/>
          </a:p>
          <a:p>
            <a:endParaRPr lang="en-US" sz="1200"/>
          </a:p>
          <a:p>
            <a:endParaRPr lang="en-US" sz="1200"/>
          </a:p>
          <a:p>
            <a:r>
              <a:rPr lang="en-US" sz="1200" b="1"/>
              <a:t>E-poçt Bildirişi Qurmaq</a:t>
            </a:r>
            <a:r>
              <a:rPr lang="en-US" sz="1200"/>
              <a:t>: E-poçt vasitəsilə RAID statusu haqqında məlumat almaq üçün mdadm.conf faylında e-poçt ünvanınızı qeyd edə bilərsiniz:</a:t>
            </a:r>
          </a:p>
          <a:p>
            <a:endParaRPr lang="en-US" sz="1200"/>
          </a:p>
          <a:p>
            <a:endParaRPr lang="en-US" sz="1200"/>
          </a:p>
          <a:p>
            <a:endParaRPr lang="en-US" sz="1200"/>
          </a:p>
          <a:p>
            <a:endParaRPr lang="en-US" sz="1200"/>
          </a:p>
          <a:p>
            <a:endParaRPr lang="en-US" sz="1200"/>
          </a:p>
          <a:p>
            <a:r>
              <a:rPr lang="en-US" sz="1200" b="1"/>
              <a:t>Live CD-dən RAID-i Yığmaq</a:t>
            </a:r>
            <a:r>
              <a:rPr lang="en-US" sz="1200"/>
              <a:t>: RAID array-iniz boot zamanı düzgün işləmirsə, live CD istifadə edərək RAID-i aşağıdakı kimi yığa bilərsiniz:</a:t>
            </a:r>
          </a:p>
          <a:p>
            <a:endParaRPr lang="en-US" sz="1200"/>
          </a:p>
          <a:p>
            <a:endParaRPr lang="en-US" sz="1200"/>
          </a:p>
          <a:p>
            <a:endParaRPr lang="en-US" sz="1200"/>
          </a:p>
          <a:p>
            <a:endParaRPr lang="en-US" sz="1200"/>
          </a:p>
          <a:p>
            <a:endParaRPr lang="en-US" sz="1200"/>
          </a:p>
          <a:p>
            <a:r>
              <a:rPr lang="en-US" sz="1200" b="1"/>
              <a:t>Qırılmış Diski Bərpa Etmək</a:t>
            </a:r>
            <a:r>
              <a:rPr lang="en-US" sz="1200"/>
              <a:t>: Qırılmış və ya işləməyən bir diski RAID array-də təzə bir disk ilə əvəz etmək üçün:</a:t>
            </a:r>
          </a:p>
          <a:p>
            <a:endParaRPr lang="en-US" sz="1200"/>
          </a:p>
          <a:p>
            <a:endParaRPr lang="en-US" sz="1200"/>
          </a:p>
          <a:p>
            <a:endParaRPr lang="en-US" sz="1200"/>
          </a:p>
          <a:p>
            <a:endParaRPr lang="en-US" sz="1200"/>
          </a:p>
          <a:p>
            <a:endParaRPr lang="en-US" sz="1200"/>
          </a:p>
          <a:p>
            <a:r>
              <a:rPr lang="en-US" sz="1200" b="1"/>
              <a:t>LVM ilə İnteqrasiya </a:t>
            </a:r>
          </a:p>
          <a:p>
            <a:endParaRPr lang="en-US" sz="1200" b="1"/>
          </a:p>
          <a:p>
            <a:r>
              <a:rPr lang="en-US" sz="1200"/>
              <a:t>RAID array-i qurduqdan sonra, üzərində LVM (Logical Volume Manager) həcmləri yaratmaq mümkündür. Bu, bir neçə müxtəlif virtual disk yaratmağa və onlar</a:t>
            </a:r>
            <a:r>
              <a:rPr lang="az-Latn-AZ" sz="1200"/>
              <a:t>ı</a:t>
            </a:r>
            <a:r>
              <a:rPr lang="en-US" sz="1200"/>
              <a:t> daha elastik şəkildə idarə etməyə imkan verir. Məsələn, /dev/md0 üzərində LVM həcmləri yaratmaq mümkündür.</a:t>
            </a:r>
          </a:p>
        </p:txBody>
      </p:sp>
      <p:pic>
        <p:nvPicPr>
          <p:cNvPr id="3" name="Picture 2">
            <a:extLst>
              <a:ext uri="{FF2B5EF4-FFF2-40B4-BE49-F238E27FC236}">
                <a16:creationId xmlns:a16="http://schemas.microsoft.com/office/drawing/2014/main" id="{18177F6A-A94C-40B2-3A10-FBB264C1F713}"/>
              </a:ext>
            </a:extLst>
          </p:cNvPr>
          <p:cNvPicPr>
            <a:picLocks noChangeAspect="1"/>
          </p:cNvPicPr>
          <p:nvPr/>
        </p:nvPicPr>
        <p:blipFill>
          <a:blip r:embed="rId2"/>
          <a:stretch>
            <a:fillRect/>
          </a:stretch>
        </p:blipFill>
        <p:spPr>
          <a:xfrm>
            <a:off x="203200" y="542563"/>
            <a:ext cx="1581371" cy="381053"/>
          </a:xfrm>
          <a:prstGeom prst="rect">
            <a:avLst/>
          </a:prstGeom>
        </p:spPr>
      </p:pic>
      <p:pic>
        <p:nvPicPr>
          <p:cNvPr id="5" name="Picture 4">
            <a:extLst>
              <a:ext uri="{FF2B5EF4-FFF2-40B4-BE49-F238E27FC236}">
                <a16:creationId xmlns:a16="http://schemas.microsoft.com/office/drawing/2014/main" id="{F1AD4934-8852-85F9-74C2-C9E14472C133}"/>
              </a:ext>
            </a:extLst>
          </p:cNvPr>
          <p:cNvPicPr>
            <a:picLocks noChangeAspect="1"/>
          </p:cNvPicPr>
          <p:nvPr/>
        </p:nvPicPr>
        <p:blipFill>
          <a:blip r:embed="rId3"/>
          <a:stretch>
            <a:fillRect/>
          </a:stretch>
        </p:blipFill>
        <p:spPr>
          <a:xfrm>
            <a:off x="203200" y="1648293"/>
            <a:ext cx="3477110" cy="390580"/>
          </a:xfrm>
          <a:prstGeom prst="rect">
            <a:avLst/>
          </a:prstGeom>
        </p:spPr>
      </p:pic>
      <p:pic>
        <p:nvPicPr>
          <p:cNvPr id="8" name="Picture 7">
            <a:extLst>
              <a:ext uri="{FF2B5EF4-FFF2-40B4-BE49-F238E27FC236}">
                <a16:creationId xmlns:a16="http://schemas.microsoft.com/office/drawing/2014/main" id="{CB26FFA6-CF68-19B4-CCA5-FCC018BB9F0E}"/>
              </a:ext>
            </a:extLst>
          </p:cNvPr>
          <p:cNvPicPr>
            <a:picLocks noChangeAspect="1"/>
          </p:cNvPicPr>
          <p:nvPr/>
        </p:nvPicPr>
        <p:blipFill>
          <a:blip r:embed="rId4"/>
          <a:stretch>
            <a:fillRect/>
          </a:stretch>
        </p:blipFill>
        <p:spPr>
          <a:xfrm>
            <a:off x="203200" y="2747386"/>
            <a:ext cx="2486372" cy="381053"/>
          </a:xfrm>
          <a:prstGeom prst="rect">
            <a:avLst/>
          </a:prstGeom>
        </p:spPr>
      </p:pic>
      <p:pic>
        <p:nvPicPr>
          <p:cNvPr id="10" name="Picture 9">
            <a:extLst>
              <a:ext uri="{FF2B5EF4-FFF2-40B4-BE49-F238E27FC236}">
                <a16:creationId xmlns:a16="http://schemas.microsoft.com/office/drawing/2014/main" id="{6AD00143-F8DD-07DA-483A-A08DB59229D5}"/>
              </a:ext>
            </a:extLst>
          </p:cNvPr>
          <p:cNvPicPr>
            <a:picLocks noChangeAspect="1"/>
          </p:cNvPicPr>
          <p:nvPr/>
        </p:nvPicPr>
        <p:blipFill>
          <a:blip r:embed="rId5"/>
          <a:stretch>
            <a:fillRect/>
          </a:stretch>
        </p:blipFill>
        <p:spPr>
          <a:xfrm>
            <a:off x="203200" y="3845812"/>
            <a:ext cx="3705742" cy="314369"/>
          </a:xfrm>
          <a:prstGeom prst="rect">
            <a:avLst/>
          </a:prstGeom>
        </p:spPr>
      </p:pic>
      <p:pic>
        <p:nvPicPr>
          <p:cNvPr id="12" name="Picture 11">
            <a:extLst>
              <a:ext uri="{FF2B5EF4-FFF2-40B4-BE49-F238E27FC236}">
                <a16:creationId xmlns:a16="http://schemas.microsoft.com/office/drawing/2014/main" id="{D61D102F-228C-64CB-96D8-FE723B6919E2}"/>
              </a:ext>
            </a:extLst>
          </p:cNvPr>
          <p:cNvPicPr>
            <a:picLocks noChangeAspect="1"/>
          </p:cNvPicPr>
          <p:nvPr/>
        </p:nvPicPr>
        <p:blipFill>
          <a:blip r:embed="rId6"/>
          <a:stretch>
            <a:fillRect/>
          </a:stretch>
        </p:blipFill>
        <p:spPr>
          <a:xfrm>
            <a:off x="203200" y="4935281"/>
            <a:ext cx="3353268" cy="314369"/>
          </a:xfrm>
          <a:prstGeom prst="rect">
            <a:avLst/>
          </a:prstGeom>
        </p:spPr>
      </p:pic>
    </p:spTree>
    <p:extLst>
      <p:ext uri="{BB962C8B-B14F-4D97-AF65-F5344CB8AC3E}">
        <p14:creationId xmlns:p14="http://schemas.microsoft.com/office/powerpoint/2010/main" val="31758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320E-3D09-BBAE-9A09-7232690037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806A6-A53D-51C1-CD5D-46EA30DE3B7B}"/>
              </a:ext>
            </a:extLst>
          </p:cNvPr>
          <p:cNvSpPr txBox="1"/>
          <p:nvPr/>
        </p:nvSpPr>
        <p:spPr>
          <a:xfrm>
            <a:off x="0" y="251207"/>
            <a:ext cx="12192000" cy="6355586"/>
          </a:xfrm>
          <a:prstGeom prst="rect">
            <a:avLst/>
          </a:prstGeom>
          <a:noFill/>
        </p:spPr>
        <p:txBody>
          <a:bodyPr wrap="square">
            <a:spAutoFit/>
          </a:bodyPr>
          <a:lstStyle/>
          <a:p>
            <a:r>
              <a:rPr lang="az-Latn-AZ" sz="1100" b="1">
                <a:solidFill>
                  <a:srgbClr val="FF0000"/>
                </a:solidFill>
              </a:rPr>
              <a:t>1. </a:t>
            </a:r>
            <a:r>
              <a:rPr lang="en-US" sz="1100" b="1">
                <a:solidFill>
                  <a:srgbClr val="FF0000"/>
                </a:solidFill>
              </a:rPr>
              <a:t>USB 3.0 və ya USB-C ilə bağlı bir SSD Docking Station (Docking Station SSD Qutusu)</a:t>
            </a:r>
            <a:endParaRPr lang="az-Latn-AZ" sz="1100" b="1">
              <a:solidFill>
                <a:srgbClr val="FF0000"/>
              </a:solidFill>
            </a:endParaRPr>
          </a:p>
          <a:p>
            <a:pPr marL="342900" indent="-342900">
              <a:buAutoNum type="arabicPeriod"/>
            </a:pPr>
            <a:endParaRPr lang="en-US" sz="1100" b="1"/>
          </a:p>
          <a:p>
            <a:r>
              <a:rPr lang="en-US" sz="1100"/>
              <a:t>Bu tip qurğular, bir neçə SSD-ni birləşdirə bilən və USB ilə notebook-a bağlana bilən portativ bir həll təqdim edir. Bir çox SSD Docking Station modeli, 2 və ya daha çox SSD-ni eyni anda istifadə etməyə imkan verir və sənin 4 SSD-ni eyni zamanda bağlamaq üçün uyğun olan modelləri tapa bilərsən. Bəzi modellərdə RAID konfiqurasiyası ilə SSD-ləri birləşdirmək də mümkündür.</a:t>
            </a:r>
            <a:endParaRPr lang="az-Latn-AZ" sz="1100"/>
          </a:p>
          <a:p>
            <a:endParaRPr lang="az-Latn-AZ" sz="1100"/>
          </a:p>
          <a:p>
            <a:r>
              <a:rPr lang="en-US" sz="1100" b="1"/>
              <a:t>Məsələn</a:t>
            </a:r>
            <a:r>
              <a:rPr lang="en-US" sz="1100"/>
              <a:t>: ORICO, Sabrent, və ya UGREEN kimi markaların SSD docking stansiyaları var ki, bu stansiyalar USB 3.0/USB-C portları ilə notebook-a bağlanır.</a:t>
            </a:r>
            <a:endParaRPr lang="az-Latn-AZ" sz="1100"/>
          </a:p>
          <a:p>
            <a:endParaRPr lang="az-Latn-AZ" sz="1100"/>
          </a:p>
          <a:p>
            <a:r>
              <a:rPr lang="en-US" sz="1100" b="1"/>
              <a:t>Üstünlükləri</a:t>
            </a:r>
            <a:r>
              <a:rPr lang="en-US" sz="1100"/>
              <a:t>:</a:t>
            </a:r>
          </a:p>
          <a:p>
            <a:pPr marL="742950" lvl="1" indent="-285750">
              <a:buFont typeface="Arial" panose="020B0604020202020204" pitchFamily="34" charset="0"/>
              <a:buChar char="•"/>
            </a:pPr>
            <a:r>
              <a:rPr lang="en-US" sz="1100"/>
              <a:t>Asan quraşdırma.</a:t>
            </a:r>
          </a:p>
          <a:p>
            <a:pPr marL="742950" lvl="1" indent="-285750">
              <a:buFont typeface="Arial" panose="020B0604020202020204" pitchFamily="34" charset="0"/>
              <a:buChar char="•"/>
            </a:pPr>
            <a:r>
              <a:rPr lang="en-US" sz="1100"/>
              <a:t>Ev şəraitində rahatlıqla istifadə oluna bilər.</a:t>
            </a:r>
          </a:p>
          <a:p>
            <a:pPr marL="742950" lvl="1" indent="-285750">
              <a:buFont typeface="Arial" panose="020B0604020202020204" pitchFamily="34" charset="0"/>
              <a:buChar char="•"/>
            </a:pPr>
            <a:r>
              <a:rPr lang="en-US" sz="1100"/>
              <a:t>SSD-lərin performansını nisbətən yüksək tutma.</a:t>
            </a:r>
          </a:p>
          <a:p>
            <a:endParaRPr lang="az-Latn-AZ" sz="1100"/>
          </a:p>
          <a:p>
            <a:r>
              <a:rPr lang="en-US" sz="1100" b="1"/>
              <a:t>Nəzərə alınmalı tərəflər</a:t>
            </a:r>
            <a:r>
              <a:rPr lang="en-US" sz="1100"/>
              <a:t>:</a:t>
            </a:r>
          </a:p>
          <a:p>
            <a:pPr marL="742950" lvl="1" indent="-285750">
              <a:buFont typeface="Arial" panose="020B0604020202020204" pitchFamily="34" charset="0"/>
              <a:buChar char="•"/>
            </a:pPr>
            <a:r>
              <a:rPr lang="en-US" sz="1100"/>
              <a:t>Bu cihazların bir çoxu SSD-ləri eyni anda RAID modunda işə sala bilər (yəni SSD-ləri birləşdirərək daha yüksək sürət və təhlükəsizlik əldə edə bilərsən).</a:t>
            </a:r>
          </a:p>
          <a:p>
            <a:pPr marL="742950" lvl="1" indent="-285750">
              <a:buFont typeface="Arial" panose="020B0604020202020204" pitchFamily="34" charset="0"/>
              <a:buChar char="•"/>
            </a:pPr>
            <a:r>
              <a:rPr lang="en-US" sz="1100"/>
              <a:t>Amma eyni zamanda, USB əlaqəsinin sürəti bəzən SSD-lərin tam gücünü göstərə bilməz.</a:t>
            </a:r>
          </a:p>
          <a:p>
            <a:endParaRPr lang="az-Latn-AZ" sz="1100"/>
          </a:p>
          <a:p>
            <a:endParaRPr lang="az-Latn-AZ" sz="1100"/>
          </a:p>
          <a:p>
            <a:r>
              <a:rPr lang="en-US" sz="1100" b="1">
                <a:solidFill>
                  <a:srgbClr val="FF0000"/>
                </a:solidFill>
              </a:rPr>
              <a:t>2. External SATA to USB Adapter (SATA-dan USB-ə adapterlər)</a:t>
            </a:r>
          </a:p>
          <a:p>
            <a:r>
              <a:rPr lang="en-US" sz="1100"/>
              <a:t>Əgər bu SSD-ləri bir-bir qoşmaq istəyirsənsə, SATA-dan USB-ə olan adapterlərdən istifadə edə bilərsən. Bəzi adapterlər bir neçə SSD-ni eyni anda qoşmağa imkan verir. Bunları bir neçə adapterlə birləşdirərək </a:t>
            </a:r>
            <a:endParaRPr lang="az-Latn-AZ" sz="1100"/>
          </a:p>
          <a:p>
            <a:r>
              <a:rPr lang="en-US" sz="1100"/>
              <a:t>SSD-ləri istifadə edə bilərsən. Lakin bu cür birləşdirmələrdə RAID konfiqurasiyası qurmaq çətin ola bilər.</a:t>
            </a:r>
          </a:p>
          <a:p>
            <a:endParaRPr lang="az-Latn-AZ" sz="1100"/>
          </a:p>
          <a:p>
            <a:endParaRPr lang="az-Latn-AZ" sz="1100"/>
          </a:p>
          <a:p>
            <a:r>
              <a:rPr lang="en-US" sz="1100" b="1">
                <a:solidFill>
                  <a:srgbClr val="FF0000"/>
                </a:solidFill>
              </a:rPr>
              <a:t>3. RAID External SSD Box</a:t>
            </a:r>
          </a:p>
          <a:p>
            <a:r>
              <a:rPr lang="en-US" sz="1100"/>
              <a:t>Bu tip cihazlar SSD-ləri birləşdirərək, bir RAID yığımı yaradır. RAID 0 (sürət), RAID 1 (məxfilik) və ya RAID 5 (bərpa) kimi xüsusiyyətlər təklif edir. RAID qutusunun bir neçə SSD-ni birləşdirməsi, həm SSD-lərin performansını artıra bilər, həm də məlumatların təhlükəsizliyini təmin edə bilər. Bu cür RAID SSD qutuları USB 3.0/USB-C və ya Thunderbolt bağlantıları ilə notebook-a bağlanır.</a:t>
            </a:r>
            <a:endParaRPr lang="az-Latn-AZ" sz="1100"/>
          </a:p>
          <a:p>
            <a:endParaRPr lang="en-US" sz="1100"/>
          </a:p>
          <a:p>
            <a:r>
              <a:rPr lang="en-US" sz="1100" b="1"/>
              <a:t>Məsələn</a:t>
            </a:r>
            <a:r>
              <a:rPr lang="en-US" sz="1100"/>
              <a:t>: OWC, StarTech və ya ICY DOCK markalarının RAID uyğun SSD qutuları var ki, bunlar da portativ olaraq istifadə edilə bilər.</a:t>
            </a:r>
          </a:p>
          <a:p>
            <a:endParaRPr lang="az-Latn-AZ" sz="1100"/>
          </a:p>
          <a:p>
            <a:r>
              <a:rPr lang="en-US" sz="1100" b="1"/>
              <a:t>Üstünlükləri</a:t>
            </a:r>
            <a:r>
              <a:rPr lang="en-US" sz="1100"/>
              <a:t>:</a:t>
            </a:r>
          </a:p>
          <a:p>
            <a:pPr marL="628650" lvl="1" indent="-171450">
              <a:buFont typeface="Arial" panose="020B0604020202020204" pitchFamily="34" charset="0"/>
              <a:buChar char="•"/>
            </a:pPr>
            <a:r>
              <a:rPr lang="en-US" sz="1100"/>
              <a:t>SSD-ləri RAID konfiqurasiyasında birləşdirə bilərsən.</a:t>
            </a:r>
          </a:p>
          <a:p>
            <a:pPr marL="628650" lvl="1" indent="-171450">
              <a:buFont typeface="Arial" panose="020B0604020202020204" pitchFamily="34" charset="0"/>
              <a:buChar char="•"/>
            </a:pPr>
            <a:r>
              <a:rPr lang="en-US" sz="1100"/>
              <a:t>Yüksək performans və sürət təmin edə bilər.</a:t>
            </a:r>
          </a:p>
          <a:p>
            <a:pPr marL="628650" lvl="1" indent="-171450">
              <a:buFont typeface="Arial" panose="020B0604020202020204" pitchFamily="34" charset="0"/>
              <a:buChar char="•"/>
            </a:pPr>
            <a:r>
              <a:rPr lang="en-US" sz="1100"/>
              <a:t>Notebook ilə əlaqə qurulması asan olur.</a:t>
            </a:r>
            <a:endParaRPr lang="az-Latn-AZ" sz="1100"/>
          </a:p>
          <a:p>
            <a:pPr marL="171450" indent="-171450">
              <a:buFont typeface="Arial" panose="020B0604020202020204" pitchFamily="34" charset="0"/>
              <a:buChar char="•"/>
            </a:pPr>
            <a:endParaRPr lang="en-US" sz="1100"/>
          </a:p>
          <a:p>
            <a:r>
              <a:rPr lang="en-US" sz="1100" b="1"/>
              <a:t>Nəzərə alınmalı tərəflər</a:t>
            </a:r>
            <a:r>
              <a:rPr lang="en-US" sz="1100"/>
              <a:t>:</a:t>
            </a:r>
          </a:p>
          <a:p>
            <a:pPr marL="628650" lvl="1" indent="-171450">
              <a:buFont typeface="Arial" panose="020B0604020202020204" pitchFamily="34" charset="0"/>
              <a:buChar char="•"/>
            </a:pPr>
            <a:r>
              <a:rPr lang="en-US" sz="1100"/>
              <a:t>Bir az daha bahalı ola bilər.</a:t>
            </a:r>
          </a:p>
          <a:p>
            <a:pPr marL="628650" lvl="1" indent="-171450">
              <a:buFont typeface="Arial" panose="020B0604020202020204" pitchFamily="34" charset="0"/>
              <a:buChar char="•"/>
            </a:pPr>
            <a:r>
              <a:rPr lang="en-US" sz="1100"/>
              <a:t>Dəqiq RAID parametrlərini qurmaq lazımdır.</a:t>
            </a:r>
          </a:p>
          <a:p>
            <a:endParaRPr lang="en-US" sz="1100"/>
          </a:p>
        </p:txBody>
      </p:sp>
    </p:spTree>
    <p:extLst>
      <p:ext uri="{BB962C8B-B14F-4D97-AF65-F5344CB8AC3E}">
        <p14:creationId xmlns:p14="http://schemas.microsoft.com/office/powerpoint/2010/main" val="3073176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3A8BE-4B9D-D336-4ED8-E9D427EBCD9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1D69BF-48E9-0C0C-E952-000B8F7ED26C}"/>
              </a:ext>
            </a:extLst>
          </p:cNvPr>
          <p:cNvSpPr txBox="1"/>
          <p:nvPr/>
        </p:nvSpPr>
        <p:spPr>
          <a:xfrm>
            <a:off x="203200" y="244826"/>
            <a:ext cx="11822545" cy="3754874"/>
          </a:xfrm>
          <a:prstGeom prst="rect">
            <a:avLst/>
          </a:prstGeom>
          <a:noFill/>
        </p:spPr>
        <p:txBody>
          <a:bodyPr wrap="square">
            <a:spAutoFit/>
          </a:bodyPr>
          <a:lstStyle/>
          <a:p>
            <a:r>
              <a:rPr lang="en-US" sz="1400" b="1">
                <a:solidFill>
                  <a:srgbClr val="FF0000"/>
                </a:solidFill>
              </a:rPr>
              <a:t>4. Network Attached Storage (NAS) - Kiçik Ev üçün Model</a:t>
            </a:r>
            <a:endParaRPr lang="az-Latn-AZ" sz="1400" b="1">
              <a:solidFill>
                <a:srgbClr val="FF0000"/>
              </a:solidFill>
            </a:endParaRPr>
          </a:p>
          <a:p>
            <a:endParaRPr lang="en-US" sz="1400" b="1"/>
          </a:p>
          <a:p>
            <a:r>
              <a:rPr lang="en-US" sz="1400"/>
              <a:t>NAS cihazları, bir çox SSD-ləri və ya digər yaddaş vasitələrini mərkəzləşdirərək şəbəkə üzərindən istifadə etməyə imkan verir. NAS sistemləri adətən daha çox biznes və serverlərdə istifadə olunur, amma bəzi kiçik ev istifadəçiləri üçün nəzərdə tutulmuş modelləri də mövcuddur. Bu sistemə SSD-lər əlavə edərək şəbəkə üzərindən notebook-a qoşulmaq mümkündür.</a:t>
            </a:r>
            <a:endParaRPr lang="az-Latn-AZ" sz="1400"/>
          </a:p>
          <a:p>
            <a:endParaRPr lang="en-US" sz="1400"/>
          </a:p>
          <a:p>
            <a:r>
              <a:rPr lang="en-US" sz="1400" b="1"/>
              <a:t>Məsələn</a:t>
            </a:r>
            <a:r>
              <a:rPr lang="en-US" sz="1400"/>
              <a:t>: Synology, QNAP və ya Western Digital-in kiçik NAS cihazları.</a:t>
            </a:r>
            <a:endParaRPr lang="az-Latn-AZ" sz="1400"/>
          </a:p>
          <a:p>
            <a:endParaRPr lang="en-US" sz="1400"/>
          </a:p>
          <a:p>
            <a:r>
              <a:rPr lang="en-US" sz="1400" b="1"/>
              <a:t>Üstünlükləri</a:t>
            </a:r>
            <a:r>
              <a:rPr lang="en-US" sz="1400"/>
              <a:t>:</a:t>
            </a:r>
          </a:p>
          <a:p>
            <a:pPr marL="742950" lvl="1" indent="-285750">
              <a:buFont typeface="Arial" panose="020B0604020202020204" pitchFamily="34" charset="0"/>
              <a:buChar char="•"/>
            </a:pPr>
            <a:r>
              <a:rPr lang="en-US" sz="1400"/>
              <a:t>Yaddaşları şəbəkə üzərindən həm notebook, həm də digər cihazlarla paylaşmaq mümkündür.</a:t>
            </a:r>
          </a:p>
          <a:p>
            <a:pPr marL="742950" lvl="1" indent="-285750">
              <a:buFont typeface="Arial" panose="020B0604020202020204" pitchFamily="34" charset="0"/>
              <a:buChar char="•"/>
            </a:pPr>
            <a:r>
              <a:rPr lang="en-US" sz="1400"/>
              <a:t>RAID, təhlükəsizlik və s. kimi çoxsaylı xüsusiyyətlər mövcuddur.</a:t>
            </a:r>
            <a:endParaRPr lang="az-Latn-AZ" sz="1400"/>
          </a:p>
          <a:p>
            <a:pPr lvl="1"/>
            <a:endParaRPr lang="en-US" sz="1400"/>
          </a:p>
          <a:p>
            <a:r>
              <a:rPr lang="en-US" sz="1400" b="1"/>
              <a:t>Nəzərə alınmalı tərəflər</a:t>
            </a:r>
            <a:r>
              <a:rPr lang="en-US" sz="1400"/>
              <a:t>:</a:t>
            </a:r>
          </a:p>
          <a:p>
            <a:pPr marL="742950" lvl="1" indent="-285750">
              <a:buFont typeface="Arial" panose="020B0604020202020204" pitchFamily="34" charset="0"/>
              <a:buChar char="•"/>
            </a:pPr>
            <a:r>
              <a:rPr lang="en-US" sz="1400"/>
              <a:t>Adətən, NAS cihazları daha bahalıdır və əlavə konfiqurasiya tələb edə bilər.</a:t>
            </a:r>
          </a:p>
          <a:p>
            <a:pPr marL="742950" lvl="1" indent="-285750">
              <a:buFont typeface="Arial" panose="020B0604020202020204" pitchFamily="34" charset="0"/>
              <a:buChar char="•"/>
            </a:pPr>
            <a:r>
              <a:rPr lang="en-US" sz="1400"/>
              <a:t>Şəbəkə sürəti SSD-lərin tam potensialını verə bilməz.</a:t>
            </a:r>
            <a:endParaRPr lang="az-Latn-AZ" sz="1400"/>
          </a:p>
          <a:p>
            <a:pPr lvl="1"/>
            <a:endParaRPr lang="az-Latn-AZ" sz="1400"/>
          </a:p>
          <a:p>
            <a:pPr marL="0" lvl="1"/>
            <a:endParaRPr lang="az-Latn-AZ" sz="1400"/>
          </a:p>
        </p:txBody>
      </p:sp>
    </p:spTree>
    <p:extLst>
      <p:ext uri="{BB962C8B-B14F-4D97-AF65-F5344CB8AC3E}">
        <p14:creationId xmlns:p14="http://schemas.microsoft.com/office/powerpoint/2010/main" val="4190221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9E2A-221D-CA08-8D36-363F9C218B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E52AE03-4810-E476-C8D5-EEE0ED5A2862}"/>
              </a:ext>
            </a:extLst>
          </p:cNvPr>
          <p:cNvSpPr txBox="1"/>
          <p:nvPr/>
        </p:nvSpPr>
        <p:spPr>
          <a:xfrm>
            <a:off x="203200" y="244826"/>
            <a:ext cx="11822545" cy="5990807"/>
          </a:xfrm>
          <a:prstGeom prst="rect">
            <a:avLst/>
          </a:prstGeom>
          <a:noFill/>
        </p:spPr>
        <p:txBody>
          <a:bodyPr wrap="square">
            <a:spAutoFit/>
          </a:bodyPr>
          <a:lstStyle/>
          <a:p>
            <a:r>
              <a:rPr lang="en-US" sz="1100" b="1">
                <a:solidFill>
                  <a:srgbClr val="FF0000"/>
                </a:solidFill>
              </a:rPr>
              <a:t>ZFS</a:t>
            </a:r>
            <a:r>
              <a:rPr lang="en-US" sz="1100"/>
              <a:t> və </a:t>
            </a:r>
            <a:r>
              <a:rPr lang="en-US" sz="1100" b="1">
                <a:solidFill>
                  <a:srgbClr val="FF0000"/>
                </a:solidFill>
              </a:rPr>
              <a:t>Btrfs</a:t>
            </a:r>
            <a:r>
              <a:rPr lang="en-US" sz="1100"/>
              <a:t> müasir fayl sistemləri (file systems) olaraq tanınır və hər ikisi məlumatların saxlanması, qorunması və idarə edilməsi ilə əlaqədar qabaqcıl xüsusiyyətlərə malikdir. Gəlin, hər birini və fayl sistemi anlayışını daha detallı şəkildə izah edək.</a:t>
            </a:r>
            <a:endParaRPr lang="az-Latn-AZ" sz="1100"/>
          </a:p>
          <a:p>
            <a:endParaRPr lang="en-US" sz="1100"/>
          </a:p>
          <a:p>
            <a:r>
              <a:rPr lang="en-US" sz="1100" b="1"/>
              <a:t>Fayl Sistemi Nədir?</a:t>
            </a:r>
          </a:p>
          <a:p>
            <a:r>
              <a:rPr lang="en-US" sz="1100"/>
              <a:t>Fayl sistemi, məlumatların saxlanması, təşkil edilməsi və əldə edilməsi üçün istifadə olunan struktur və üsuldur. Bu, əməliyyat sisteminin disklərdəki məlumatları necə yazdığını, oxuduğunu və təşkil etdiyini müəyyən edir. Fayl sistemi həmçinin məlumatların necə qorunduğunu (məsələn, ehtiyat nüsxələr, bərpa), nəzarət edilməsini (giriş hüquqları, şifrləmə) və digər əməliyyatları idarə edir. Yəni, fayl sistemi bir növ diskin daxili təşkilatıdır.</a:t>
            </a:r>
            <a:endParaRPr lang="az-Latn-AZ" sz="1100"/>
          </a:p>
          <a:p>
            <a:endParaRPr lang="en-US" sz="1100"/>
          </a:p>
          <a:p>
            <a:r>
              <a:rPr lang="en-US" sz="1100" b="1"/>
              <a:t>Bir neçə əsas fayl sistemi növü var</a:t>
            </a:r>
            <a:r>
              <a:rPr lang="en-US" sz="1100"/>
              <a:t>:</a:t>
            </a:r>
          </a:p>
          <a:p>
            <a:pPr marL="742950" lvl="1" indent="-285750">
              <a:lnSpc>
                <a:spcPct val="150000"/>
              </a:lnSpc>
              <a:buFont typeface="Wingdings" panose="05000000000000000000" pitchFamily="2" charset="2"/>
              <a:buChar char="q"/>
            </a:pPr>
            <a:r>
              <a:rPr lang="en-US" sz="1100" b="1"/>
              <a:t>NTFS</a:t>
            </a:r>
            <a:r>
              <a:rPr lang="en-US" sz="1100"/>
              <a:t> (Windows üçün),</a:t>
            </a:r>
          </a:p>
          <a:p>
            <a:pPr marL="742950" lvl="1" indent="-285750">
              <a:lnSpc>
                <a:spcPct val="150000"/>
              </a:lnSpc>
              <a:buFont typeface="Wingdings" panose="05000000000000000000" pitchFamily="2" charset="2"/>
              <a:buChar char="q"/>
            </a:pPr>
            <a:r>
              <a:rPr lang="en-US" sz="1100" b="1"/>
              <a:t>EXT4</a:t>
            </a:r>
            <a:r>
              <a:rPr lang="en-US" sz="1100"/>
              <a:t> (Linux üçün),</a:t>
            </a:r>
          </a:p>
          <a:p>
            <a:pPr marL="742950" lvl="1" indent="-285750">
              <a:lnSpc>
                <a:spcPct val="150000"/>
              </a:lnSpc>
              <a:buFont typeface="Wingdings" panose="05000000000000000000" pitchFamily="2" charset="2"/>
              <a:buChar char="q"/>
            </a:pPr>
            <a:r>
              <a:rPr lang="en-US" sz="1100" b="1"/>
              <a:t>HFS+</a:t>
            </a:r>
            <a:r>
              <a:rPr lang="en-US" sz="1100"/>
              <a:t> (macOS üçün),</a:t>
            </a:r>
          </a:p>
          <a:p>
            <a:pPr marL="742950" lvl="1" indent="-285750">
              <a:lnSpc>
                <a:spcPct val="150000"/>
              </a:lnSpc>
              <a:buFont typeface="Wingdings" panose="05000000000000000000" pitchFamily="2" charset="2"/>
              <a:buChar char="q"/>
            </a:pPr>
            <a:r>
              <a:rPr lang="en-US" sz="1100" b="1"/>
              <a:t>FAT32</a:t>
            </a:r>
            <a:r>
              <a:rPr lang="en-US" sz="1100"/>
              <a:t> (köhnə əməliyyat sistemləri üçün).</a:t>
            </a:r>
            <a:endParaRPr lang="az-Latn-AZ" sz="1100"/>
          </a:p>
          <a:p>
            <a:endParaRPr lang="en-US" sz="1100"/>
          </a:p>
          <a:p>
            <a:r>
              <a:rPr lang="en-US" sz="1100" b="1"/>
              <a:t>ZFS</a:t>
            </a:r>
            <a:r>
              <a:rPr lang="en-US" sz="1100"/>
              <a:t> və </a:t>
            </a:r>
            <a:r>
              <a:rPr lang="en-US" sz="1100" b="1"/>
              <a:t>Btrfs</a:t>
            </a:r>
            <a:r>
              <a:rPr lang="en-US" sz="1100"/>
              <a:t> bu fayl sistemlərinə nisbətən daha yeni və daha inkişaf etmiş xüsusiyyətlərə malikdir.</a:t>
            </a:r>
            <a:endParaRPr lang="az-Latn-AZ" sz="1100"/>
          </a:p>
          <a:p>
            <a:endParaRPr lang="az-Latn-AZ" sz="1100"/>
          </a:p>
          <a:p>
            <a:endParaRPr lang="az-Latn-AZ" sz="1100"/>
          </a:p>
          <a:p>
            <a:r>
              <a:rPr lang="en-US" sz="1100" b="1"/>
              <a:t>ZFS (Zettabyte File System) </a:t>
            </a:r>
            <a:r>
              <a:rPr lang="en-US" sz="1100"/>
              <a:t>müasir, yüksək performanslı və etibarlı bir fayl sistemidir ki, ilk dəfə Sun Microsystems tərəfindən Solaris əməliyyat sistemi üçün 2000-ci illərin ortalarında (2005-ci ildə) təqdim edilmişdir. ZFS, böyük həcmli məlumatların idarə edilməsi, məlumat bütövlüyü, snapshotlar və çevik saxlama həlləri üçün nəzərdə tutulmuşdur. Linux-da (Ubuntu, Debian, Arch kimi) və FreeBSD-də geniş istifadə olunur, lakin Windows-da yerli dəstək yoxdur. ZFS, həm fayl sistemi, həm də loqik həcm meneceri (LVM kimi) funksiyalarını birləşdirir, bu da onu unikal edir.</a:t>
            </a:r>
            <a:endParaRPr lang="az-Latn-AZ" sz="1100"/>
          </a:p>
          <a:p>
            <a:endParaRPr lang="az-Latn-AZ" sz="1100"/>
          </a:p>
          <a:p>
            <a:endParaRPr lang="en-US" sz="1100"/>
          </a:p>
          <a:p>
            <a:r>
              <a:rPr lang="en-US" sz="1100"/>
              <a:t>Aşağıda ZFS-in əsas xüsusiyyətləri, üstünlükləri, məhdudiyyətləri, quraşdırma və istifadəsi, həmçinin digər fayl sistemləri ilə müqayisəsi haqqında ətraflı məlumat verilmişdir</a:t>
            </a:r>
            <a:r>
              <a:rPr lang="az-Latn-AZ" sz="1100"/>
              <a:t>:</a:t>
            </a:r>
            <a:endParaRPr lang="en-US" sz="1100"/>
          </a:p>
          <a:p>
            <a:endParaRPr lang="en-US" sz="1100">
              <a:latin typeface="-apple-system"/>
            </a:endParaRPr>
          </a:p>
          <a:p>
            <a:r>
              <a:rPr lang="en-US" sz="1100">
                <a:latin typeface="-apple-system"/>
              </a:rPr>
              <a:t>1) </a:t>
            </a:r>
            <a:r>
              <a:rPr lang="en-US" sz="1100" b="1">
                <a:solidFill>
                  <a:srgbClr val="00B050"/>
                </a:solidFill>
                <a:latin typeface="-apple-system"/>
              </a:rPr>
              <a:t>Böyük Həcm Dəstəyi:</a:t>
            </a:r>
          </a:p>
          <a:p>
            <a:pPr marL="628650" lvl="1" indent="-171450">
              <a:lnSpc>
                <a:spcPct val="150000"/>
              </a:lnSpc>
              <a:buFont typeface="Wingdings" panose="05000000000000000000" pitchFamily="2" charset="2"/>
              <a:buChar char="q"/>
            </a:pPr>
            <a:r>
              <a:rPr lang="en-US" sz="1100">
                <a:latin typeface="-apple-system"/>
              </a:rPr>
              <a:t>ZFS, 256 kvadrilyon zettabayt (2^128 bayt) həcmi dəstəkləyir, bu da praktik olaraq limitsizdir.</a:t>
            </a:r>
          </a:p>
          <a:p>
            <a:pPr marL="628650" lvl="1" indent="-171450">
              <a:lnSpc>
                <a:spcPct val="150000"/>
              </a:lnSpc>
              <a:buFont typeface="Wingdings" panose="05000000000000000000" pitchFamily="2" charset="2"/>
              <a:buChar char="q"/>
            </a:pPr>
            <a:r>
              <a:rPr lang="en-US" sz="1100">
                <a:latin typeface="-apple-system"/>
              </a:rPr>
              <a:t>Fayl və qovluq sayı da demək olar ki, limitsizdir (2^48).</a:t>
            </a:r>
          </a:p>
          <a:p>
            <a:endParaRPr lang="en-US" sz="1100">
              <a:latin typeface="-apple-system"/>
            </a:endParaRPr>
          </a:p>
          <a:p>
            <a:r>
              <a:rPr lang="en-US" sz="1100">
                <a:latin typeface="-apple-system"/>
              </a:rPr>
              <a:t>2) </a:t>
            </a:r>
            <a:r>
              <a:rPr lang="en-US" sz="1100" b="1">
                <a:solidFill>
                  <a:srgbClr val="00B050"/>
                </a:solidFill>
                <a:latin typeface="-apple-system"/>
              </a:rPr>
              <a:t>Məlumat Bütövlüyü:</a:t>
            </a:r>
          </a:p>
          <a:p>
            <a:pPr marL="628650" lvl="1" indent="-171450">
              <a:lnSpc>
                <a:spcPct val="150000"/>
              </a:lnSpc>
              <a:buFont typeface="Wingdings" panose="05000000000000000000" pitchFamily="2" charset="2"/>
              <a:buChar char="q"/>
            </a:pPr>
            <a:r>
              <a:rPr lang="en-US" sz="1100">
                <a:latin typeface="-apple-system"/>
              </a:rPr>
              <a:t>ZFS, hər yazma əməliyyatında checksum-lar (256-bit) istifadə edərək məlumat korrupsiyasını avtomatik aşkarlayır və bərpa edir.</a:t>
            </a:r>
          </a:p>
          <a:p>
            <a:pPr marL="628650" lvl="1" indent="-171450">
              <a:lnSpc>
                <a:spcPct val="150000"/>
              </a:lnSpc>
              <a:buFont typeface="Wingdings" panose="05000000000000000000" pitchFamily="2" charset="2"/>
              <a:buChar char="q"/>
            </a:pPr>
            <a:r>
              <a:rPr lang="en-US" sz="1100">
                <a:latin typeface="-apple-system"/>
              </a:rPr>
              <a:t>"Self-healing" mexanizmi ilə zədələnmiş məlumatları RAID və ya yedəklərdən bərpa edir.</a:t>
            </a:r>
            <a:r>
              <a:rPr lang="az-Latn-AZ" sz="1100">
                <a:latin typeface="-apple-system"/>
              </a:rPr>
              <a:t> </a:t>
            </a:r>
            <a:endParaRPr lang="en-US" sz="1100"/>
          </a:p>
        </p:txBody>
      </p:sp>
    </p:spTree>
    <p:extLst>
      <p:ext uri="{BB962C8B-B14F-4D97-AF65-F5344CB8AC3E}">
        <p14:creationId xmlns:p14="http://schemas.microsoft.com/office/powerpoint/2010/main" val="392586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3157E-2CC4-89B0-5EFD-E58FE64467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D0F4EA-D1E6-ED08-4FF9-9CF50C1EE8D2}"/>
              </a:ext>
            </a:extLst>
          </p:cNvPr>
          <p:cNvSpPr txBox="1"/>
          <p:nvPr/>
        </p:nvSpPr>
        <p:spPr>
          <a:xfrm>
            <a:off x="138546" y="0"/>
            <a:ext cx="11887200" cy="7091108"/>
          </a:xfrm>
          <a:prstGeom prst="rect">
            <a:avLst/>
          </a:prstGeom>
          <a:noFill/>
        </p:spPr>
        <p:txBody>
          <a:bodyPr wrap="square">
            <a:spAutoFit/>
          </a:bodyPr>
          <a:lstStyle/>
          <a:p>
            <a:r>
              <a:rPr lang="en-US" sz="1100">
                <a:latin typeface="-apple-system"/>
              </a:rPr>
              <a:t>3) </a:t>
            </a:r>
            <a:r>
              <a:rPr lang="en-US" sz="1100" b="1">
                <a:solidFill>
                  <a:srgbClr val="00B050"/>
                </a:solidFill>
                <a:latin typeface="-apple-system"/>
              </a:rPr>
              <a:t>Snapshotlar:</a:t>
            </a:r>
          </a:p>
          <a:p>
            <a:pPr marL="628650" lvl="1" indent="-171450">
              <a:lnSpc>
                <a:spcPct val="150000"/>
              </a:lnSpc>
              <a:buFont typeface="Wingdings" panose="05000000000000000000" pitchFamily="2" charset="2"/>
              <a:buChar char="q"/>
            </a:pPr>
            <a:r>
              <a:rPr lang="en-US" sz="1100">
                <a:latin typeface="-apple-system"/>
              </a:rPr>
              <a:t>ZFS, fayl sisteminin anlıq surətlərini (snapshot) yaradır. Bu, backup və ya sistem bərpası üçün çox faydalıdır.</a:t>
            </a:r>
          </a:p>
          <a:p>
            <a:pPr marL="628650" lvl="1" indent="-171450">
              <a:lnSpc>
                <a:spcPct val="150000"/>
              </a:lnSpc>
              <a:buFont typeface="Wingdings" panose="05000000000000000000" pitchFamily="2" charset="2"/>
              <a:buChar char="q"/>
            </a:pPr>
            <a:r>
              <a:rPr lang="en-US" sz="1100">
                <a:latin typeface="-apple-system"/>
              </a:rPr>
              <a:t>Snapshotlar yalnız dəyişən məlumatları saxlayır, bu da disk yerinə qənaət edir.</a:t>
            </a:r>
          </a:p>
          <a:p>
            <a:endParaRPr lang="en-US" sz="1100">
              <a:latin typeface="-apple-system"/>
            </a:endParaRPr>
          </a:p>
          <a:p>
            <a:endParaRPr lang="en-US" sz="1100">
              <a:latin typeface="-apple-system"/>
            </a:endParaRPr>
          </a:p>
          <a:p>
            <a:r>
              <a:rPr lang="en-US" sz="1100">
                <a:latin typeface="-apple-system"/>
              </a:rPr>
              <a:t>4) </a:t>
            </a:r>
            <a:r>
              <a:rPr lang="en-US" sz="1100" b="1">
                <a:solidFill>
                  <a:srgbClr val="00B050"/>
                </a:solidFill>
                <a:latin typeface="-apple-system"/>
              </a:rPr>
              <a:t>Copy-on-Write (CoW):</a:t>
            </a:r>
          </a:p>
          <a:p>
            <a:pPr marL="628650" lvl="1" indent="-171450">
              <a:lnSpc>
                <a:spcPct val="150000"/>
              </a:lnSpc>
              <a:buFont typeface="Wingdings" panose="05000000000000000000" pitchFamily="2" charset="2"/>
              <a:buChar char="q"/>
            </a:pPr>
            <a:r>
              <a:rPr lang="en-US" sz="1100">
                <a:latin typeface="-apple-system"/>
              </a:rPr>
              <a:t>ZFS, məlumatı yeniləyərkən orijinalı dəyişdirmədən yeni yerdə saxlayır, bu da məlumatın təhlükəsizliyini artırır.</a:t>
            </a:r>
          </a:p>
          <a:p>
            <a:endParaRPr lang="en-US" sz="1100">
              <a:latin typeface="-apple-system"/>
            </a:endParaRPr>
          </a:p>
          <a:p>
            <a:endParaRPr lang="en-US" sz="1100">
              <a:latin typeface="-apple-system"/>
            </a:endParaRPr>
          </a:p>
          <a:p>
            <a:r>
              <a:rPr lang="en-US" sz="1100">
                <a:latin typeface="-apple-system"/>
              </a:rPr>
              <a:t>5) </a:t>
            </a:r>
            <a:r>
              <a:rPr lang="en-US" sz="1100" b="1">
                <a:solidFill>
                  <a:srgbClr val="00B050"/>
                </a:solidFill>
                <a:latin typeface="-apple-system"/>
              </a:rPr>
              <a:t>RAID-Z:</a:t>
            </a:r>
          </a:p>
          <a:p>
            <a:pPr marL="628650" lvl="1" indent="-171450">
              <a:lnSpc>
                <a:spcPct val="150000"/>
              </a:lnSpc>
              <a:buFont typeface="Wingdings" panose="05000000000000000000" pitchFamily="2" charset="2"/>
              <a:buChar char="q"/>
            </a:pPr>
            <a:r>
              <a:rPr lang="en-US" sz="1100">
                <a:latin typeface="-apple-system"/>
              </a:rPr>
              <a:t>ZFS, öz daxili RAID həlləri təklif edir (RAID-Z1, RAID-Z2, RAID-Z3). Bunlar ənənəvi RAID 5/6 ilə oxşardır, lakin daha çevikdir.</a:t>
            </a:r>
          </a:p>
          <a:p>
            <a:pPr marL="628650" lvl="1" indent="-171450">
              <a:lnSpc>
                <a:spcPct val="150000"/>
              </a:lnSpc>
              <a:buFont typeface="Wingdings" panose="05000000000000000000" pitchFamily="2" charset="2"/>
              <a:buChar char="q"/>
            </a:pPr>
            <a:r>
              <a:rPr lang="en-US" sz="1100">
                <a:latin typeface="-apple-system"/>
              </a:rPr>
              <a:t>RAID-Z, paritet əsasında məlumat itkisinə qarşı qoruma təmin edir.</a:t>
            </a:r>
            <a:r>
              <a:rPr lang="az-Latn-AZ" sz="1100">
                <a:latin typeface="-apple-system"/>
              </a:rPr>
              <a:t> Ənənəvi RAID-ə ehtiyac olmadan öz RAID-Z həllərini təklif edir.</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6) </a:t>
            </a:r>
            <a:r>
              <a:rPr lang="en-US" sz="1100" b="1">
                <a:solidFill>
                  <a:srgbClr val="00B050"/>
                </a:solidFill>
                <a:latin typeface="-apple-system"/>
              </a:rPr>
              <a:t>Sıxılma (Compression):</a:t>
            </a:r>
          </a:p>
          <a:p>
            <a:pPr marL="628650" lvl="1" indent="-171450">
              <a:lnSpc>
                <a:spcPct val="150000"/>
              </a:lnSpc>
              <a:buFont typeface="Wingdings" panose="05000000000000000000" pitchFamily="2" charset="2"/>
              <a:buChar char="q"/>
            </a:pPr>
            <a:r>
              <a:rPr lang="en-US" sz="1100">
                <a:latin typeface="-apple-system"/>
              </a:rPr>
              <a:t>ZFS, real vaxt rejimində sıxılmanı dəstəkləyir (məsələn, LZ4 alqoritmi), bu da disk yerinə qənaət edir və bəzən performansı artırır.</a:t>
            </a:r>
            <a:r>
              <a:rPr lang="az-Latn-AZ" sz="1100">
                <a:latin typeface="-apple-system"/>
              </a:rPr>
              <a:t> </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7) </a:t>
            </a:r>
            <a:r>
              <a:rPr lang="en-US" sz="1100" b="1">
                <a:solidFill>
                  <a:srgbClr val="00B050"/>
                </a:solidFill>
                <a:latin typeface="-apple-system"/>
              </a:rPr>
              <a:t>Dedublikasiya (Deduplication):</a:t>
            </a:r>
          </a:p>
          <a:p>
            <a:pPr marL="628650" lvl="1" indent="-171450">
              <a:lnSpc>
                <a:spcPct val="150000"/>
              </a:lnSpc>
              <a:buFont typeface="Wingdings" panose="05000000000000000000" pitchFamily="2" charset="2"/>
              <a:buChar char="q"/>
            </a:pPr>
            <a:r>
              <a:rPr lang="en-US" sz="1100">
                <a:latin typeface="-apple-system"/>
              </a:rPr>
              <a:t>Eyni məlumatın çoxsaylı nüsxələrini saxlamaq əvəzinə yalnız bir nüsxə saxlayır, disk yerinə qənaət edir.</a:t>
            </a:r>
          </a:p>
          <a:p>
            <a:pPr marL="628650" lvl="1" indent="-171450">
              <a:lnSpc>
                <a:spcPct val="150000"/>
              </a:lnSpc>
              <a:buFont typeface="Wingdings" panose="05000000000000000000" pitchFamily="2" charset="2"/>
              <a:buChar char="q"/>
            </a:pPr>
            <a:r>
              <a:rPr lang="en-US" sz="1100">
                <a:latin typeface="-apple-system"/>
              </a:rPr>
              <a:t>Dedublikasiya yaddaş və CPU resurslarını çox tələb edir.</a:t>
            </a:r>
          </a:p>
          <a:p>
            <a:endParaRPr lang="en-US" sz="1100">
              <a:latin typeface="-apple-system"/>
            </a:endParaRPr>
          </a:p>
          <a:p>
            <a:endParaRPr lang="en-US" sz="1100">
              <a:latin typeface="-apple-system"/>
            </a:endParaRPr>
          </a:p>
          <a:p>
            <a:r>
              <a:rPr lang="en-US" sz="1100">
                <a:latin typeface="-apple-system"/>
              </a:rPr>
              <a:t>8) </a:t>
            </a:r>
            <a:r>
              <a:rPr lang="en-US" sz="1100" b="1">
                <a:solidFill>
                  <a:srgbClr val="00B050"/>
                </a:solidFill>
                <a:latin typeface="-apple-system"/>
              </a:rPr>
              <a:t>Loqik Həcm İdarəetməsi:</a:t>
            </a:r>
          </a:p>
          <a:p>
            <a:pPr marL="628650" lvl="1" indent="-171450">
              <a:lnSpc>
                <a:spcPct val="150000"/>
              </a:lnSpc>
              <a:buFont typeface="Wingdings" panose="05000000000000000000" pitchFamily="2" charset="2"/>
              <a:buChar char="q"/>
            </a:pPr>
            <a:r>
              <a:rPr lang="en-US" sz="1100">
                <a:latin typeface="-apple-system"/>
              </a:rPr>
              <a:t>ZFS, LVM funksiyalarını özündə birləşdirir. Zpool (saxlama hovuzu) və dataset-lər vasitəsilə bölmələri dinamik idarə edir.</a:t>
            </a:r>
          </a:p>
          <a:p>
            <a:endParaRPr lang="en-US" sz="1100">
              <a:latin typeface="-apple-system"/>
            </a:endParaRPr>
          </a:p>
          <a:p>
            <a:endParaRPr lang="en-US" sz="1100">
              <a:latin typeface="-apple-system"/>
            </a:endParaRPr>
          </a:p>
          <a:p>
            <a:r>
              <a:rPr lang="en-US" sz="1100">
                <a:latin typeface="-apple-system"/>
              </a:rPr>
              <a:t>9) </a:t>
            </a:r>
            <a:r>
              <a:rPr lang="en-US" sz="1100" b="1">
                <a:solidFill>
                  <a:srgbClr val="00B050"/>
                </a:solidFill>
                <a:latin typeface="-apple-system"/>
              </a:rPr>
              <a:t>Klonlama:</a:t>
            </a:r>
          </a:p>
          <a:p>
            <a:pPr marL="628650" lvl="1" indent="-171450">
              <a:lnSpc>
                <a:spcPct val="150000"/>
              </a:lnSpc>
              <a:buFont typeface="Wingdings" panose="05000000000000000000" pitchFamily="2" charset="2"/>
              <a:buChar char="q"/>
            </a:pPr>
            <a:r>
              <a:rPr lang="en-US" sz="1100">
                <a:latin typeface="-apple-system"/>
              </a:rPr>
              <a:t>Snapshotlardan klonlar yaradıla bilər, bu da test mühitləri və ya müvəqqəti məlumat dəstləri üçün faydalıdır.</a:t>
            </a:r>
          </a:p>
          <a:p>
            <a:endParaRPr lang="en-US" sz="1100">
              <a:latin typeface="-apple-system"/>
            </a:endParaRPr>
          </a:p>
          <a:p>
            <a:endParaRPr lang="en-US" sz="1100">
              <a:latin typeface="-apple-system"/>
            </a:endParaRPr>
          </a:p>
          <a:p>
            <a:r>
              <a:rPr lang="en-US" sz="1100">
                <a:latin typeface="-apple-system"/>
              </a:rPr>
              <a:t>10) </a:t>
            </a:r>
            <a:r>
              <a:rPr lang="en-US" sz="1100" b="1">
                <a:solidFill>
                  <a:srgbClr val="00B050"/>
                </a:solidFill>
                <a:latin typeface="-apple-system"/>
              </a:rPr>
              <a:t>Zpool və Dataset-lər:</a:t>
            </a:r>
          </a:p>
          <a:p>
            <a:pPr marL="628650" lvl="1" indent="-171450">
              <a:lnSpc>
                <a:spcPct val="150000"/>
              </a:lnSpc>
              <a:buFont typeface="Wingdings" panose="05000000000000000000" pitchFamily="2" charset="2"/>
              <a:buChar char="q"/>
            </a:pPr>
            <a:r>
              <a:rPr lang="en-US" sz="1100">
                <a:latin typeface="-apple-system"/>
              </a:rPr>
              <a:t>Zpool: Disklərin və ya bölmələrin birləşdirildiyi virtual saxlama hovuzudur.</a:t>
            </a:r>
          </a:p>
          <a:p>
            <a:pPr marL="628650" lvl="1" indent="-171450">
              <a:lnSpc>
                <a:spcPct val="150000"/>
              </a:lnSpc>
              <a:buFont typeface="Wingdings" panose="05000000000000000000" pitchFamily="2" charset="2"/>
              <a:buChar char="q"/>
            </a:pPr>
            <a:r>
              <a:rPr lang="en-US" sz="1100">
                <a:latin typeface="-apple-system"/>
              </a:rPr>
              <a:t>Dataset: Zpool daxilində fayl sistemi, snapshot və ya klon kimi idarə olunan vahiddir.</a:t>
            </a:r>
            <a:endParaRPr lang="en-US" sz="1100"/>
          </a:p>
        </p:txBody>
      </p:sp>
    </p:spTree>
    <p:extLst>
      <p:ext uri="{BB962C8B-B14F-4D97-AF65-F5344CB8AC3E}">
        <p14:creationId xmlns:p14="http://schemas.microsoft.com/office/powerpoint/2010/main" val="474917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128E-0BB1-6B82-DB75-852403D09B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A3FDF8-6BDE-37DE-1DC5-A16CA8A76FDC}"/>
              </a:ext>
            </a:extLst>
          </p:cNvPr>
          <p:cNvSpPr txBox="1"/>
          <p:nvPr/>
        </p:nvSpPr>
        <p:spPr>
          <a:xfrm>
            <a:off x="203200" y="244826"/>
            <a:ext cx="11822545" cy="5816977"/>
          </a:xfrm>
          <a:prstGeom prst="rect">
            <a:avLst/>
          </a:prstGeom>
          <a:noFill/>
        </p:spPr>
        <p:txBody>
          <a:bodyPr wrap="square">
            <a:spAutoFit/>
          </a:bodyPr>
          <a:lstStyle/>
          <a:p>
            <a:r>
              <a:rPr lang="en-US" sz="1200" b="1"/>
              <a:t>ZFS-in Məhdudiyyətləri</a:t>
            </a:r>
          </a:p>
          <a:p>
            <a:pPr marL="628650" lvl="1" indent="-171450">
              <a:lnSpc>
                <a:spcPct val="150000"/>
              </a:lnSpc>
              <a:buFont typeface="Wingdings" panose="05000000000000000000" pitchFamily="2" charset="2"/>
              <a:buChar char="q"/>
            </a:pPr>
            <a:r>
              <a:rPr lang="en-US" sz="1200" b="1"/>
              <a:t>Resurs Tələbatı</a:t>
            </a:r>
            <a:r>
              <a:rPr lang="en-US" sz="1200"/>
              <a:t>: ZFS, xüsusilə dedublikasiya və sıxılma aktiv olduqda, çox RAM və CPU tələb edir (minimum 8 GB RAM, dedublikasiya üçün 16 GB+ tövsiyə olunur).</a:t>
            </a:r>
          </a:p>
          <a:p>
            <a:pPr marL="628650" lvl="1" indent="-171450">
              <a:lnSpc>
                <a:spcPct val="150000"/>
              </a:lnSpc>
              <a:buFont typeface="Wingdings" panose="05000000000000000000" pitchFamily="2" charset="2"/>
              <a:buChar char="q"/>
            </a:pPr>
            <a:r>
              <a:rPr lang="en-US" sz="1200" b="1"/>
              <a:t>Mürəkkəblik</a:t>
            </a:r>
            <a:r>
              <a:rPr lang="en-US" sz="1200"/>
              <a:t>: Quraşdırma və idarəetmə digər fayl sistemlərinə (məsələn, ext4) nisbətən daha mürəkkəbdir.</a:t>
            </a:r>
          </a:p>
          <a:p>
            <a:pPr marL="628650" lvl="1" indent="-171450">
              <a:lnSpc>
                <a:spcPct val="150000"/>
              </a:lnSpc>
              <a:buFont typeface="Wingdings" panose="05000000000000000000" pitchFamily="2" charset="2"/>
              <a:buChar char="q"/>
            </a:pPr>
            <a:r>
              <a:rPr lang="en-US" sz="1200" b="1"/>
              <a:t>Windows Dəstəyi</a:t>
            </a:r>
            <a:r>
              <a:rPr lang="en-US" sz="1200"/>
              <a:t>: Windows-da yerli dəstək yoxdur, yalnız üçüncü tərəf alətləri ilə işləyə bilər.</a:t>
            </a:r>
          </a:p>
          <a:p>
            <a:pPr marL="628650" lvl="1" indent="-171450">
              <a:lnSpc>
                <a:spcPct val="150000"/>
              </a:lnSpc>
              <a:buFont typeface="Wingdings" panose="05000000000000000000" pitchFamily="2" charset="2"/>
              <a:buChar char="q"/>
            </a:pPr>
            <a:r>
              <a:rPr lang="en-US" sz="1200" b="1"/>
              <a:t>Lisenziya Problemləri</a:t>
            </a:r>
            <a:r>
              <a:rPr lang="en-US" sz="1200"/>
              <a:t>: ZFS-in CDDL lisenziyası Linux kernelinə inteqrasiyanı çətinləşdirir, ona görə də modullar kimi quraşdırılır.</a:t>
            </a:r>
          </a:p>
          <a:p>
            <a:pPr marL="628650" lvl="1" indent="-171450">
              <a:lnSpc>
                <a:spcPct val="150000"/>
              </a:lnSpc>
              <a:buFont typeface="Wingdings" panose="05000000000000000000" pitchFamily="2" charset="2"/>
              <a:buChar char="q"/>
            </a:pPr>
            <a:r>
              <a:rPr lang="en-US" sz="1200" b="1"/>
              <a:t>Disk Genişləndirmə</a:t>
            </a:r>
            <a:r>
              <a:rPr lang="en-US" sz="1200"/>
              <a:t>: Zpool-a yeni disk əlavə etmək asandır, lakin mövcud diskdən çıxarmaq çətindir.</a:t>
            </a:r>
          </a:p>
          <a:p>
            <a:pPr marL="628650" lvl="1" indent="-171450">
              <a:lnSpc>
                <a:spcPct val="150000"/>
              </a:lnSpc>
              <a:buFont typeface="Wingdings" panose="05000000000000000000" pitchFamily="2" charset="2"/>
              <a:buChar char="q"/>
            </a:pPr>
            <a:r>
              <a:rPr lang="en-US" sz="1200" b="1"/>
              <a:t>Performans</a:t>
            </a:r>
            <a:r>
              <a:rPr lang="en-US" sz="1200"/>
              <a:t>: Yüksək yüklənmə və ya kiçik sistemlərdə yavaş ola bilər.</a:t>
            </a:r>
            <a:endParaRPr lang="az-Latn-AZ" sz="1200"/>
          </a:p>
          <a:p>
            <a:endParaRPr lang="az-Latn-AZ" sz="1200"/>
          </a:p>
          <a:p>
            <a:endParaRPr lang="az-Latn-AZ" sz="1200"/>
          </a:p>
          <a:p>
            <a:r>
              <a:rPr lang="az-Latn-AZ" sz="1200" b="1">
                <a:solidFill>
                  <a:srgbClr val="FF0000"/>
                </a:solidFill>
              </a:rPr>
              <a:t>ZFS-in Linux-da Quraşdırılması:  </a:t>
            </a:r>
            <a:r>
              <a:rPr lang="az-Latn-AZ" sz="1200"/>
              <a:t>Linux-da ZFS qurmaq üçün addımlar (Ubuntu/Debian nümunəsi):</a:t>
            </a:r>
          </a:p>
          <a:p>
            <a:endParaRPr lang="az-Latn-AZ" sz="1200"/>
          </a:p>
          <a:p>
            <a:pPr marL="228600" indent="-228600">
              <a:buAutoNum type="arabicParenR"/>
            </a:pPr>
            <a:r>
              <a:rPr lang="az-Latn-AZ" sz="1200"/>
              <a:t>ZFS Paketini Quraşdırın:</a:t>
            </a:r>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FontTx/>
              <a:buAutoNum type="arabicParenR"/>
            </a:pPr>
            <a:r>
              <a:rPr lang="en-US" sz="1200"/>
              <a:t>Zpool Yaratmaq: Diskləri birləşdirərək zpool yaradın (məsələn, RAID-Z1 ilə):</a:t>
            </a:r>
            <a:r>
              <a:rPr lang="az-Latn-AZ" sz="1200"/>
              <a:t> </a:t>
            </a:r>
            <a:r>
              <a:rPr lang="en-US" sz="1200"/>
              <a:t>Burada mypool zpool adıdır, raidz1 1 disk itkisinə dözümlü RAID-dir.</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Dataset Yaratmaq: Zpool daxilində fayl sistemi yaradın</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Sıxılma və ya Dedublikasiyanı Aktivləşdirmək:</a:t>
            </a:r>
          </a:p>
        </p:txBody>
      </p:sp>
      <p:pic>
        <p:nvPicPr>
          <p:cNvPr id="3" name="Picture 2">
            <a:extLst>
              <a:ext uri="{FF2B5EF4-FFF2-40B4-BE49-F238E27FC236}">
                <a16:creationId xmlns:a16="http://schemas.microsoft.com/office/drawing/2014/main" id="{1729974F-6740-85A6-8E4F-0216A3689EE1}"/>
              </a:ext>
            </a:extLst>
          </p:cNvPr>
          <p:cNvPicPr>
            <a:picLocks noChangeAspect="1"/>
          </p:cNvPicPr>
          <p:nvPr/>
        </p:nvPicPr>
        <p:blipFill>
          <a:blip r:embed="rId2"/>
          <a:stretch>
            <a:fillRect/>
          </a:stretch>
        </p:blipFill>
        <p:spPr>
          <a:xfrm>
            <a:off x="0" y="3079263"/>
            <a:ext cx="2886478" cy="476316"/>
          </a:xfrm>
          <a:prstGeom prst="rect">
            <a:avLst/>
          </a:prstGeom>
        </p:spPr>
      </p:pic>
      <p:pic>
        <p:nvPicPr>
          <p:cNvPr id="5" name="Picture 4">
            <a:extLst>
              <a:ext uri="{FF2B5EF4-FFF2-40B4-BE49-F238E27FC236}">
                <a16:creationId xmlns:a16="http://schemas.microsoft.com/office/drawing/2014/main" id="{1AA5DD08-B917-5A38-1DBA-1F2D747C6AD6}"/>
              </a:ext>
            </a:extLst>
          </p:cNvPr>
          <p:cNvPicPr>
            <a:picLocks noChangeAspect="1"/>
          </p:cNvPicPr>
          <p:nvPr/>
        </p:nvPicPr>
        <p:blipFill>
          <a:blip r:embed="rId3"/>
          <a:stretch>
            <a:fillRect/>
          </a:stretch>
        </p:blipFill>
        <p:spPr>
          <a:xfrm>
            <a:off x="0" y="4055747"/>
            <a:ext cx="5649113" cy="390580"/>
          </a:xfrm>
          <a:prstGeom prst="rect">
            <a:avLst/>
          </a:prstGeom>
        </p:spPr>
      </p:pic>
      <p:pic>
        <p:nvPicPr>
          <p:cNvPr id="8" name="Picture 7">
            <a:extLst>
              <a:ext uri="{FF2B5EF4-FFF2-40B4-BE49-F238E27FC236}">
                <a16:creationId xmlns:a16="http://schemas.microsoft.com/office/drawing/2014/main" id="{73DAB470-A62B-F343-4FD1-1BB93CF78E20}"/>
              </a:ext>
            </a:extLst>
          </p:cNvPr>
          <p:cNvPicPr>
            <a:picLocks noChangeAspect="1"/>
          </p:cNvPicPr>
          <p:nvPr/>
        </p:nvPicPr>
        <p:blipFill>
          <a:blip r:embed="rId4"/>
          <a:stretch>
            <a:fillRect/>
          </a:stretch>
        </p:blipFill>
        <p:spPr>
          <a:xfrm>
            <a:off x="0" y="5140871"/>
            <a:ext cx="2638793" cy="247685"/>
          </a:xfrm>
          <a:prstGeom prst="rect">
            <a:avLst/>
          </a:prstGeom>
        </p:spPr>
      </p:pic>
      <p:pic>
        <p:nvPicPr>
          <p:cNvPr id="10" name="Picture 9">
            <a:extLst>
              <a:ext uri="{FF2B5EF4-FFF2-40B4-BE49-F238E27FC236}">
                <a16:creationId xmlns:a16="http://schemas.microsoft.com/office/drawing/2014/main" id="{D77C6D33-A1AF-BDBD-857C-5CCEBF18F5FB}"/>
              </a:ext>
            </a:extLst>
          </p:cNvPr>
          <p:cNvPicPr>
            <a:picLocks noChangeAspect="1"/>
          </p:cNvPicPr>
          <p:nvPr/>
        </p:nvPicPr>
        <p:blipFill>
          <a:blip r:embed="rId5"/>
          <a:stretch>
            <a:fillRect/>
          </a:stretch>
        </p:blipFill>
        <p:spPr>
          <a:xfrm>
            <a:off x="0" y="6018970"/>
            <a:ext cx="3915321" cy="543001"/>
          </a:xfrm>
          <a:prstGeom prst="rect">
            <a:avLst/>
          </a:prstGeom>
        </p:spPr>
      </p:pic>
    </p:spTree>
    <p:extLst>
      <p:ext uri="{BB962C8B-B14F-4D97-AF65-F5344CB8AC3E}">
        <p14:creationId xmlns:p14="http://schemas.microsoft.com/office/powerpoint/2010/main" val="3346858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8CC63-ED84-73DD-AE57-40B8ED9298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F8F386F-BCC2-D011-875A-F7D5AB19803E}"/>
              </a:ext>
            </a:extLst>
          </p:cNvPr>
          <p:cNvSpPr txBox="1"/>
          <p:nvPr/>
        </p:nvSpPr>
        <p:spPr>
          <a:xfrm>
            <a:off x="203200" y="244826"/>
            <a:ext cx="11822545" cy="2585323"/>
          </a:xfrm>
          <a:prstGeom prst="rect">
            <a:avLst/>
          </a:prstGeom>
          <a:noFill/>
        </p:spPr>
        <p:txBody>
          <a:bodyPr wrap="square">
            <a:spAutoFit/>
          </a:bodyPr>
          <a:lstStyle/>
          <a:p>
            <a:r>
              <a:rPr lang="az-Latn-AZ">
                <a:latin typeface="-apple-system"/>
              </a:rPr>
              <a:t>5) Snapshot Yaratmaq: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6 ) Zpool Statusunu Yoxlamaq: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7) Fayl Sistemini Quraşdırmaq: ZFS avtomatik quraşdırılır, lakin əl ilə quraşdırmaq üçün:</a:t>
            </a:r>
            <a:endParaRPr lang="en-US"/>
          </a:p>
        </p:txBody>
      </p:sp>
      <p:pic>
        <p:nvPicPr>
          <p:cNvPr id="3" name="Picture 2">
            <a:extLst>
              <a:ext uri="{FF2B5EF4-FFF2-40B4-BE49-F238E27FC236}">
                <a16:creationId xmlns:a16="http://schemas.microsoft.com/office/drawing/2014/main" id="{2CC9A657-9FED-7F8E-7CE8-5760578C95F7}"/>
              </a:ext>
            </a:extLst>
          </p:cNvPr>
          <p:cNvPicPr>
            <a:picLocks noChangeAspect="1"/>
          </p:cNvPicPr>
          <p:nvPr/>
        </p:nvPicPr>
        <p:blipFill>
          <a:blip r:embed="rId2"/>
          <a:stretch>
            <a:fillRect/>
          </a:stretch>
        </p:blipFill>
        <p:spPr>
          <a:xfrm>
            <a:off x="0" y="614158"/>
            <a:ext cx="3696216" cy="304843"/>
          </a:xfrm>
          <a:prstGeom prst="rect">
            <a:avLst/>
          </a:prstGeom>
        </p:spPr>
      </p:pic>
      <p:pic>
        <p:nvPicPr>
          <p:cNvPr id="5" name="Picture 4">
            <a:extLst>
              <a:ext uri="{FF2B5EF4-FFF2-40B4-BE49-F238E27FC236}">
                <a16:creationId xmlns:a16="http://schemas.microsoft.com/office/drawing/2014/main" id="{AE7175B3-003C-F16F-A332-D292B7B23AB1}"/>
              </a:ext>
            </a:extLst>
          </p:cNvPr>
          <p:cNvPicPr>
            <a:picLocks noChangeAspect="1"/>
          </p:cNvPicPr>
          <p:nvPr/>
        </p:nvPicPr>
        <p:blipFill>
          <a:blip r:embed="rId3"/>
          <a:stretch>
            <a:fillRect/>
          </a:stretch>
        </p:blipFill>
        <p:spPr>
          <a:xfrm>
            <a:off x="0" y="1777117"/>
            <a:ext cx="1743318" cy="314369"/>
          </a:xfrm>
          <a:prstGeom prst="rect">
            <a:avLst/>
          </a:prstGeom>
        </p:spPr>
      </p:pic>
      <p:pic>
        <p:nvPicPr>
          <p:cNvPr id="8" name="Picture 7">
            <a:extLst>
              <a:ext uri="{FF2B5EF4-FFF2-40B4-BE49-F238E27FC236}">
                <a16:creationId xmlns:a16="http://schemas.microsoft.com/office/drawing/2014/main" id="{13379FEA-0BFE-437B-10BC-8967C343634F}"/>
              </a:ext>
            </a:extLst>
          </p:cNvPr>
          <p:cNvPicPr>
            <a:picLocks noChangeAspect="1"/>
          </p:cNvPicPr>
          <p:nvPr/>
        </p:nvPicPr>
        <p:blipFill>
          <a:blip r:embed="rId4"/>
          <a:stretch>
            <a:fillRect/>
          </a:stretch>
        </p:blipFill>
        <p:spPr>
          <a:xfrm>
            <a:off x="0" y="2894637"/>
            <a:ext cx="4239217" cy="304843"/>
          </a:xfrm>
          <a:prstGeom prst="rect">
            <a:avLst/>
          </a:prstGeom>
        </p:spPr>
      </p:pic>
    </p:spTree>
    <p:extLst>
      <p:ext uri="{BB962C8B-B14F-4D97-AF65-F5344CB8AC3E}">
        <p14:creationId xmlns:p14="http://schemas.microsoft.com/office/powerpoint/2010/main" val="440672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EB00-D95C-DE1C-C017-93C1649DD3C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7B1C07-5768-428F-581A-EC65870453C7}"/>
              </a:ext>
            </a:extLst>
          </p:cNvPr>
          <p:cNvSpPr txBox="1"/>
          <p:nvPr/>
        </p:nvSpPr>
        <p:spPr>
          <a:xfrm>
            <a:off x="203200" y="244826"/>
            <a:ext cx="11822545" cy="369332"/>
          </a:xfrm>
          <a:prstGeom prst="rect">
            <a:avLst/>
          </a:prstGeom>
          <a:noFill/>
        </p:spPr>
        <p:txBody>
          <a:bodyPr wrap="square">
            <a:spAutoFit/>
          </a:bodyPr>
          <a:lstStyle/>
          <a:p>
            <a:r>
              <a:rPr lang="en-US">
                <a:latin typeface="-apple-system"/>
              </a:rPr>
              <a:t>ZFS-in Digər Fayl Sistemləri ilə Müqayisəsi</a:t>
            </a:r>
            <a:endParaRPr lang="en-US"/>
          </a:p>
        </p:txBody>
      </p:sp>
      <p:graphicFrame>
        <p:nvGraphicFramePr>
          <p:cNvPr id="2" name="Table 1">
            <a:extLst>
              <a:ext uri="{FF2B5EF4-FFF2-40B4-BE49-F238E27FC236}">
                <a16:creationId xmlns:a16="http://schemas.microsoft.com/office/drawing/2014/main" id="{53794B06-6EFA-DFDC-205A-45BD6845F3F1}"/>
              </a:ext>
            </a:extLst>
          </p:cNvPr>
          <p:cNvGraphicFramePr>
            <a:graphicFrameLocks noGrp="1"/>
          </p:cNvGraphicFramePr>
          <p:nvPr>
            <p:extLst>
              <p:ext uri="{D42A27DB-BD31-4B8C-83A1-F6EECF244321}">
                <p14:modId xmlns:p14="http://schemas.microsoft.com/office/powerpoint/2010/main" val="135423452"/>
              </p:ext>
            </p:extLst>
          </p:nvPr>
        </p:nvGraphicFramePr>
        <p:xfrm>
          <a:off x="203200" y="865043"/>
          <a:ext cx="11738452" cy="5397218"/>
        </p:xfrm>
        <a:graphic>
          <a:graphicData uri="http://schemas.openxmlformats.org/drawingml/2006/table">
            <a:tbl>
              <a:tblPr/>
              <a:tblGrid>
                <a:gridCol w="1850254">
                  <a:extLst>
                    <a:ext uri="{9D8B030D-6E8A-4147-A177-3AD203B41FA5}">
                      <a16:colId xmlns:a16="http://schemas.microsoft.com/office/drawing/2014/main" val="2050767040"/>
                    </a:ext>
                  </a:extLst>
                </a:gridCol>
                <a:gridCol w="2055994">
                  <a:extLst>
                    <a:ext uri="{9D8B030D-6E8A-4147-A177-3AD203B41FA5}">
                      <a16:colId xmlns:a16="http://schemas.microsoft.com/office/drawing/2014/main" val="2446883970"/>
                    </a:ext>
                  </a:extLst>
                </a:gridCol>
                <a:gridCol w="2056248">
                  <a:extLst>
                    <a:ext uri="{9D8B030D-6E8A-4147-A177-3AD203B41FA5}">
                      <a16:colId xmlns:a16="http://schemas.microsoft.com/office/drawing/2014/main" val="2632731109"/>
                    </a:ext>
                  </a:extLst>
                </a:gridCol>
                <a:gridCol w="2275323">
                  <a:extLst>
                    <a:ext uri="{9D8B030D-6E8A-4147-A177-3AD203B41FA5}">
                      <a16:colId xmlns:a16="http://schemas.microsoft.com/office/drawing/2014/main" val="1039970773"/>
                    </a:ext>
                  </a:extLst>
                </a:gridCol>
                <a:gridCol w="1438965">
                  <a:extLst>
                    <a:ext uri="{9D8B030D-6E8A-4147-A177-3AD203B41FA5}">
                      <a16:colId xmlns:a16="http://schemas.microsoft.com/office/drawing/2014/main" val="1442894335"/>
                    </a:ext>
                  </a:extLst>
                </a:gridCol>
                <a:gridCol w="2061668">
                  <a:extLst>
                    <a:ext uri="{9D8B030D-6E8A-4147-A177-3AD203B41FA5}">
                      <a16:colId xmlns:a16="http://schemas.microsoft.com/office/drawing/2014/main" val="2095786744"/>
                    </a:ext>
                  </a:extLst>
                </a:gridCol>
              </a:tblGrid>
              <a:tr h="489902">
                <a:tc>
                  <a:txBody>
                    <a:bodyPr/>
                    <a:lstStyle/>
                    <a:p>
                      <a:pPr algn="ctr">
                        <a:buNone/>
                      </a:pPr>
                      <a:r>
                        <a:rPr lang="en-US" sz="1600" b="1"/>
                        <a:t>Xüsusiyyət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ZFS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NTFS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ext4</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Btrfs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FAT32/exFAT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45516982"/>
                  </a:ext>
                </a:extLst>
              </a:tr>
              <a:tr h="408943">
                <a:tc>
                  <a:txBody>
                    <a:bodyPr/>
                    <a:lstStyle/>
                    <a:p>
                      <a:pPr>
                        <a:buNone/>
                      </a:pPr>
                      <a:r>
                        <a:rPr lang="en-US" sz="1600" b="1">
                          <a:solidFill>
                            <a:srgbClr val="0070C0"/>
                          </a:solidFill>
                        </a:rPr>
                        <a:t>Təqdim Tarixi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2005</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2008</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2009</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1996/2006</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0853795"/>
                  </a:ext>
                </a:extLst>
              </a:tr>
              <a:tr h="408943">
                <a:tc>
                  <a:txBody>
                    <a:bodyPr/>
                    <a:lstStyle/>
                    <a:p>
                      <a:pPr>
                        <a:buNone/>
                      </a:pPr>
                      <a:r>
                        <a:rPr lang="en-US" sz="1600" b="1">
                          <a:solidFill>
                            <a:srgbClr val="0070C0"/>
                          </a:solidFill>
                        </a:rPr>
                        <a:t>Müasirlik</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Köhnə/Müasir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572597"/>
                  </a:ext>
                </a:extLst>
              </a:tr>
              <a:tr h="408943">
                <a:tc>
                  <a:txBody>
                    <a:bodyPr/>
                    <a:lstStyle/>
                    <a:p>
                      <a:pPr>
                        <a:buNone/>
                      </a:pPr>
                      <a:r>
                        <a:rPr lang="en-US" sz="1600" b="1">
                          <a:solidFill>
                            <a:srgbClr val="0070C0"/>
                          </a:solidFill>
                        </a:rPr>
                        <a:t>Maksimum Həcm</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256 kvadrilyon ZB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2TB/16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966650"/>
                  </a:ext>
                </a:extLst>
              </a:tr>
              <a:tr h="408943">
                <a:tc>
                  <a:txBody>
                    <a:bodyPr/>
                    <a:lstStyle/>
                    <a:p>
                      <a:pPr>
                        <a:buNone/>
                      </a:pPr>
                      <a:r>
                        <a:rPr lang="en-US" sz="1600" b="1">
                          <a:solidFill>
                            <a:srgbClr val="0070C0"/>
                          </a:solidFill>
                        </a:rPr>
                        <a:t>Məlumat Bütövlüyü</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Checksum, self-healing</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Snapshot, CoW</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560907"/>
                  </a:ext>
                </a:extLst>
              </a:tr>
              <a:tr h="408943">
                <a:tc>
                  <a:txBody>
                    <a:bodyPr/>
                    <a:lstStyle/>
                    <a:p>
                      <a:pPr>
                        <a:buNone/>
                      </a:pPr>
                      <a:r>
                        <a:rPr lang="en-US" sz="1600" b="1">
                          <a:solidFill>
                            <a:srgbClr val="0070C0"/>
                          </a:solidFill>
                        </a:rPr>
                        <a:t>Snapshotlar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(çox güclü)</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(LVM ilə mümkün)</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9176293"/>
                  </a:ext>
                </a:extLst>
              </a:tr>
              <a:tr h="408943">
                <a:tc>
                  <a:txBody>
                    <a:bodyPr/>
                    <a:lstStyle/>
                    <a:p>
                      <a:pPr>
                        <a:buNone/>
                      </a:pPr>
                      <a:r>
                        <a:rPr lang="en-US" sz="1600" b="1">
                          <a:solidFill>
                            <a:srgbClr val="0070C0"/>
                          </a:solidFill>
                        </a:rPr>
                        <a:t>Sıxılma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(LZ4, Zstd)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4414347"/>
                  </a:ext>
                </a:extLst>
              </a:tr>
              <a:tr h="408943">
                <a:tc>
                  <a:txBody>
                    <a:bodyPr/>
                    <a:lstStyle/>
                    <a:p>
                      <a:pPr>
                        <a:buNone/>
                      </a:pPr>
                      <a:r>
                        <a:rPr lang="en-US" sz="1600" b="1">
                          <a:solidFill>
                            <a:srgbClr val="0070C0"/>
                          </a:solidFill>
                        </a:rPr>
                        <a:t>Dedublikasiya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73811"/>
                  </a:ext>
                </a:extLst>
              </a:tr>
              <a:tr h="408943">
                <a:tc>
                  <a:txBody>
                    <a:bodyPr/>
                    <a:lstStyle/>
                    <a:p>
                      <a:pPr>
                        <a:buNone/>
                      </a:pPr>
                      <a:r>
                        <a:rPr lang="en-US" sz="1600" b="1">
                          <a:solidFill>
                            <a:srgbClr val="0070C0"/>
                          </a:solidFill>
                        </a:rPr>
                        <a:t>RAID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RAID-Z (1,2,3)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Proqram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LVM/RAID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Daxili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62675"/>
                  </a:ext>
                </a:extLst>
              </a:tr>
              <a:tr h="408943">
                <a:tc>
                  <a:txBody>
                    <a:bodyPr/>
                    <a:lstStyle/>
                    <a:p>
                      <a:pPr>
                        <a:buNone/>
                      </a:pPr>
                      <a:r>
                        <a:rPr lang="en-US" sz="1600" b="1">
                          <a:solidFill>
                            <a:srgbClr val="0070C0"/>
                          </a:solidFill>
                        </a:rPr>
                        <a:t>Windows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703909"/>
                  </a:ext>
                </a:extLst>
              </a:tr>
              <a:tr h="408943">
                <a:tc>
                  <a:txBody>
                    <a:bodyPr/>
                    <a:lstStyle/>
                    <a:p>
                      <a:pPr>
                        <a:buNone/>
                      </a:pPr>
                      <a:r>
                        <a:rPr lang="en-US" sz="1600" b="1">
                          <a:solidFill>
                            <a:srgbClr val="0070C0"/>
                          </a:solidFill>
                        </a:rPr>
                        <a:t>Linux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kimi</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692012"/>
                  </a:ext>
                </a:extLst>
              </a:tr>
              <a:tr h="408943">
                <a:tc>
                  <a:txBody>
                    <a:bodyPr/>
                    <a:lstStyle/>
                    <a:p>
                      <a:pPr>
                        <a:buNone/>
                      </a:pPr>
                      <a:r>
                        <a:rPr lang="en-US" sz="1600" b="1">
                          <a:solidFill>
                            <a:srgbClr val="0070C0"/>
                          </a:solidFill>
                        </a:rPr>
                        <a:t>Resurs Tələbatı</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(RAM/CPU)</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49681"/>
                  </a:ext>
                </a:extLst>
              </a:tr>
              <a:tr h="408943">
                <a:tc>
                  <a:txBody>
                    <a:bodyPr/>
                    <a:lstStyle/>
                    <a:p>
                      <a:pPr>
                        <a:buNone/>
                      </a:pPr>
                      <a:r>
                        <a:rPr lang="en-US" sz="1600" b="1">
                          <a:solidFill>
                            <a:srgbClr val="0070C0"/>
                          </a:solidFill>
                        </a:rPr>
                        <a:t>Uyğunluqlar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UEFI/Legacy</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ESP</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8226"/>
                  </a:ext>
                </a:extLst>
              </a:tr>
            </a:tbl>
          </a:graphicData>
        </a:graphic>
      </p:graphicFrame>
    </p:spTree>
    <p:extLst>
      <p:ext uri="{BB962C8B-B14F-4D97-AF65-F5344CB8AC3E}">
        <p14:creationId xmlns:p14="http://schemas.microsoft.com/office/powerpoint/2010/main" val="198671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6520-B203-1EE6-8D23-849F55F9A6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D52489-9070-9242-A223-9E18555C0EDC}"/>
              </a:ext>
            </a:extLst>
          </p:cNvPr>
          <p:cNvSpPr txBox="1"/>
          <p:nvPr/>
        </p:nvSpPr>
        <p:spPr>
          <a:xfrm>
            <a:off x="203200" y="244826"/>
            <a:ext cx="11822545" cy="6186309"/>
          </a:xfrm>
          <a:prstGeom prst="rect">
            <a:avLst/>
          </a:prstGeom>
          <a:noFill/>
        </p:spPr>
        <p:txBody>
          <a:bodyPr wrap="square">
            <a:spAutoFit/>
          </a:bodyPr>
          <a:lstStyle/>
          <a:p>
            <a:r>
              <a:rPr lang="en-US" sz="1200" b="1"/>
              <a:t>ZFS ilə İşləyərkən Tövsiyələr</a:t>
            </a:r>
            <a:endParaRPr lang="az-Latn-AZ" sz="1200" b="1"/>
          </a:p>
          <a:p>
            <a:endParaRPr lang="en-US" sz="1200" b="1"/>
          </a:p>
          <a:p>
            <a:pPr marL="285750" indent="-285750">
              <a:lnSpc>
                <a:spcPct val="150000"/>
              </a:lnSpc>
              <a:buFont typeface="Arial" panose="020B0604020202020204" pitchFamily="34" charset="0"/>
              <a:buChar char="•"/>
            </a:pPr>
            <a:r>
              <a:rPr lang="en-US" sz="1200" b="1"/>
              <a:t>RAM Tələbatı</a:t>
            </a:r>
            <a:r>
              <a:rPr lang="en-US" sz="1200"/>
              <a:t>: Minimum 8 GB RAM, dedublikasiya üçün 16 GB+.</a:t>
            </a:r>
          </a:p>
          <a:p>
            <a:pPr marL="285750" indent="-285750">
              <a:lnSpc>
                <a:spcPct val="150000"/>
              </a:lnSpc>
              <a:buFont typeface="Arial" panose="020B0604020202020204" pitchFamily="34" charset="0"/>
              <a:buChar char="•"/>
            </a:pPr>
            <a:r>
              <a:rPr lang="en-US" sz="1200" b="1"/>
              <a:t>ECC Yaddaş</a:t>
            </a:r>
            <a:r>
              <a:rPr lang="en-US" sz="1200"/>
              <a:t>: Məlumat bütövlüyü üçün ECC RAM tövsiyə olunur.</a:t>
            </a:r>
          </a:p>
          <a:p>
            <a:pPr marL="285750" indent="-285750">
              <a:lnSpc>
                <a:spcPct val="150000"/>
              </a:lnSpc>
              <a:buFont typeface="Arial" panose="020B0604020202020204" pitchFamily="34" charset="0"/>
              <a:buChar char="•"/>
            </a:pPr>
            <a:r>
              <a:rPr lang="en-US" sz="1200" b="1"/>
              <a:t>RAID-Z Planlaşdırma</a:t>
            </a:r>
            <a:r>
              <a:rPr lang="en-US" sz="1200"/>
              <a:t>: RAID-Z1 (1 disk itkisi), RAID-Z2 (2 disk itkisi) və ya RAID-Z3 seçimi disk sayına və təhlükəsizlik ehtiyacına görə aparılmalıdır.</a:t>
            </a:r>
          </a:p>
          <a:p>
            <a:pPr marL="285750" indent="-285750">
              <a:lnSpc>
                <a:spcPct val="150000"/>
              </a:lnSpc>
              <a:buFont typeface="Arial" panose="020B0604020202020204" pitchFamily="34" charset="0"/>
              <a:buChar char="•"/>
            </a:pPr>
            <a:r>
              <a:rPr lang="en-US" sz="1200" b="1"/>
              <a:t>Backup</a:t>
            </a:r>
            <a:r>
              <a:rPr lang="en-US" sz="1200"/>
              <a:t>: Snapshotlar backup deyil, ona görə əlavə backup strategiyası qurun.</a:t>
            </a:r>
          </a:p>
          <a:p>
            <a:pPr marL="285750" indent="-285750">
              <a:lnSpc>
                <a:spcPct val="150000"/>
              </a:lnSpc>
              <a:buFont typeface="Arial" panose="020B0604020202020204" pitchFamily="34" charset="0"/>
              <a:buChar char="•"/>
            </a:pPr>
            <a:r>
              <a:rPr lang="en-US" sz="1200" b="1"/>
              <a:t>Sınaq</a:t>
            </a:r>
            <a:r>
              <a:rPr lang="en-US" sz="1200"/>
              <a:t>: Dedublikasiyanı aktivləşdirməzdən əvvəl test edin, çünki performansa təsir edə bilər.</a:t>
            </a:r>
          </a:p>
          <a:p>
            <a:pPr marL="285750" indent="-285750">
              <a:lnSpc>
                <a:spcPct val="150000"/>
              </a:lnSpc>
              <a:buFont typeface="Arial" panose="020B0604020202020204" pitchFamily="34" charset="0"/>
              <a:buChar char="•"/>
            </a:pPr>
            <a:r>
              <a:rPr lang="en-US" sz="1200" b="1"/>
              <a:t>Zpool Genişləndirmə</a:t>
            </a:r>
            <a:r>
              <a:rPr lang="en-US" sz="1200"/>
              <a:t>: Yeni disk əlavə etmək asandır, amma disk çıxarmaq çətindir.</a:t>
            </a:r>
            <a:endParaRPr lang="az-Latn-AZ" sz="1200"/>
          </a:p>
          <a:p>
            <a:endParaRPr lang="az-Latn-AZ" sz="1200"/>
          </a:p>
          <a:p>
            <a:endParaRPr lang="az-Latn-AZ" sz="1200"/>
          </a:p>
          <a:p>
            <a:endParaRPr lang="az-Latn-AZ" sz="1200"/>
          </a:p>
          <a:p>
            <a:r>
              <a:rPr lang="az-Latn-AZ" sz="1200"/>
              <a:t>Aşağıdakı əmrlər vacib deyil hal hazırda. Sadəcə hər ehtimala yazılmışdır.</a:t>
            </a:r>
          </a:p>
          <a:p>
            <a:endParaRPr lang="az-Latn-AZ" sz="1200"/>
          </a:p>
          <a:p>
            <a:endParaRPr lang="az-Latn-AZ" sz="1200"/>
          </a:p>
          <a:p>
            <a:r>
              <a:rPr lang="en-US" sz="1200"/>
              <a:t>Zpool Yaratmaq (Mirroring):</a:t>
            </a:r>
            <a:endParaRPr lang="az-Latn-AZ" sz="1200"/>
          </a:p>
          <a:p>
            <a:endParaRPr lang="az-Latn-AZ" sz="1200"/>
          </a:p>
          <a:p>
            <a:endParaRPr lang="az-Latn-AZ" sz="1200"/>
          </a:p>
          <a:p>
            <a:endParaRPr lang="az-Latn-AZ" sz="1200"/>
          </a:p>
          <a:p>
            <a:endParaRPr lang="az-Latn-AZ" sz="1200"/>
          </a:p>
          <a:p>
            <a:r>
              <a:rPr lang="en-US" sz="1200"/>
              <a:t>Snapshot Bərpası:</a:t>
            </a:r>
            <a:endParaRPr lang="az-Latn-AZ" sz="1200"/>
          </a:p>
          <a:p>
            <a:endParaRPr lang="az-Latn-AZ" sz="1200"/>
          </a:p>
          <a:p>
            <a:endParaRPr lang="az-Latn-AZ" sz="1200"/>
          </a:p>
          <a:p>
            <a:endParaRPr lang="az-Latn-AZ" sz="1200"/>
          </a:p>
          <a:p>
            <a:r>
              <a:rPr lang="en-US" sz="1200"/>
              <a:t>Sıxılmanı Aktivləşdirmək:</a:t>
            </a:r>
          </a:p>
          <a:p>
            <a:endParaRPr lang="en-US" sz="1200"/>
          </a:p>
          <a:p>
            <a:endParaRPr lang="az-Latn-AZ" sz="1200"/>
          </a:p>
          <a:p>
            <a:endParaRPr lang="az-Latn-AZ" sz="1200"/>
          </a:p>
          <a:p>
            <a:endParaRPr lang="az-Latn-AZ" sz="1200"/>
          </a:p>
          <a:p>
            <a:r>
              <a:rPr lang="en-US" sz="1200"/>
              <a:t>Zpool İdarəetmə:</a:t>
            </a:r>
          </a:p>
          <a:p>
            <a:endParaRPr lang="en-US" sz="1200"/>
          </a:p>
        </p:txBody>
      </p:sp>
      <p:pic>
        <p:nvPicPr>
          <p:cNvPr id="3" name="Picture 2">
            <a:extLst>
              <a:ext uri="{FF2B5EF4-FFF2-40B4-BE49-F238E27FC236}">
                <a16:creationId xmlns:a16="http://schemas.microsoft.com/office/drawing/2014/main" id="{6FFF9DB7-E16B-24DB-75B6-289D662A25CF}"/>
              </a:ext>
            </a:extLst>
          </p:cNvPr>
          <p:cNvPicPr>
            <a:picLocks noChangeAspect="1"/>
          </p:cNvPicPr>
          <p:nvPr/>
        </p:nvPicPr>
        <p:blipFill>
          <a:blip r:embed="rId2"/>
          <a:stretch>
            <a:fillRect/>
          </a:stretch>
        </p:blipFill>
        <p:spPr>
          <a:xfrm>
            <a:off x="203200" y="3634542"/>
            <a:ext cx="4515480" cy="276264"/>
          </a:xfrm>
          <a:prstGeom prst="rect">
            <a:avLst/>
          </a:prstGeom>
        </p:spPr>
      </p:pic>
      <p:pic>
        <p:nvPicPr>
          <p:cNvPr id="5" name="Picture 4">
            <a:extLst>
              <a:ext uri="{FF2B5EF4-FFF2-40B4-BE49-F238E27FC236}">
                <a16:creationId xmlns:a16="http://schemas.microsoft.com/office/drawing/2014/main" id="{925258F8-4B71-1563-7301-C8140FF149E8}"/>
              </a:ext>
            </a:extLst>
          </p:cNvPr>
          <p:cNvPicPr>
            <a:picLocks noChangeAspect="1"/>
          </p:cNvPicPr>
          <p:nvPr/>
        </p:nvPicPr>
        <p:blipFill>
          <a:blip r:embed="rId3"/>
          <a:stretch>
            <a:fillRect/>
          </a:stretch>
        </p:blipFill>
        <p:spPr>
          <a:xfrm>
            <a:off x="203200" y="4539448"/>
            <a:ext cx="3629532" cy="219106"/>
          </a:xfrm>
          <a:prstGeom prst="rect">
            <a:avLst/>
          </a:prstGeom>
        </p:spPr>
      </p:pic>
      <p:pic>
        <p:nvPicPr>
          <p:cNvPr id="8" name="Picture 7">
            <a:extLst>
              <a:ext uri="{FF2B5EF4-FFF2-40B4-BE49-F238E27FC236}">
                <a16:creationId xmlns:a16="http://schemas.microsoft.com/office/drawing/2014/main" id="{6BB51476-FA77-F7C7-4171-579D28E8E862}"/>
              </a:ext>
            </a:extLst>
          </p:cNvPr>
          <p:cNvPicPr>
            <a:picLocks noChangeAspect="1"/>
          </p:cNvPicPr>
          <p:nvPr/>
        </p:nvPicPr>
        <p:blipFill>
          <a:blip r:embed="rId4"/>
          <a:stretch>
            <a:fillRect/>
          </a:stretch>
        </p:blipFill>
        <p:spPr>
          <a:xfrm>
            <a:off x="203200" y="5304102"/>
            <a:ext cx="3667637" cy="304843"/>
          </a:xfrm>
          <a:prstGeom prst="rect">
            <a:avLst/>
          </a:prstGeom>
        </p:spPr>
      </p:pic>
      <p:pic>
        <p:nvPicPr>
          <p:cNvPr id="10" name="Picture 9">
            <a:extLst>
              <a:ext uri="{FF2B5EF4-FFF2-40B4-BE49-F238E27FC236}">
                <a16:creationId xmlns:a16="http://schemas.microsoft.com/office/drawing/2014/main" id="{D278CE51-478F-AF1E-A9FF-60E9C87C4F11}"/>
              </a:ext>
            </a:extLst>
          </p:cNvPr>
          <p:cNvPicPr>
            <a:picLocks noChangeAspect="1"/>
          </p:cNvPicPr>
          <p:nvPr/>
        </p:nvPicPr>
        <p:blipFill>
          <a:blip r:embed="rId5"/>
          <a:stretch>
            <a:fillRect/>
          </a:stretch>
        </p:blipFill>
        <p:spPr>
          <a:xfrm>
            <a:off x="203200" y="6207409"/>
            <a:ext cx="2800741" cy="495369"/>
          </a:xfrm>
          <a:prstGeom prst="rect">
            <a:avLst/>
          </a:prstGeom>
        </p:spPr>
      </p:pic>
    </p:spTree>
    <p:extLst>
      <p:ext uri="{BB962C8B-B14F-4D97-AF65-F5344CB8AC3E}">
        <p14:creationId xmlns:p14="http://schemas.microsoft.com/office/powerpoint/2010/main" val="2435420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70FF9-693D-135E-7560-BC5849F8A7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0F9EBB-67B8-705E-025E-392AA7FAA40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39508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F6E2-0B88-249B-2BBB-E1AAB962F57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7A5DCC-FF4C-E793-ED19-8C5BCAF0F321}"/>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6203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C1DF-160E-A2F8-491D-D6A0E16684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0CA58A2-CBBD-F6B7-2366-7114E134847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38031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C9C9-2D21-D582-DF23-AF28CC22243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4E6674-C525-5F8D-CDD5-CC695C16579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708320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1A0F-68D0-8118-8BA7-BD1D4B0FCF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BDBBE2-4D74-9FE1-6A46-2A3C3856A02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7301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A5E6D-E8CC-E34C-DA53-4C77C09EDA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69BD7F-23D6-D02A-8401-F88594B9C6A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56866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A49B-01B2-DBD3-DAA1-AC540CAAF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CE6C7E-3BDA-D07D-4BBD-FF69C50ABBC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970021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A57A-4758-7FB5-8839-FCCD00B01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1789-A94B-FF50-5646-108EC8F8F464}"/>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029948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343B4-5519-C21E-B7AC-A16B3DB2715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68DA4-ACB4-756D-3EF6-E8329D036031}"/>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898939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8026-D5B3-3056-6A7C-8F47A76A39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FA6CB5-BBE8-63C1-53FA-DF80A0B1FE4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522975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003-5B61-AB99-CB70-2540B419B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8A6064-6D6B-F413-3F90-BFB2882FC8E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55306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B3E-1853-7C25-0E87-4EA1C9695C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C2C0096-C21E-A12C-EB4E-455E658215A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7247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76A1A-0C0A-8E02-229C-1C1ED81543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D384C45-6113-4BFB-155F-FC2E8B6760E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36973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3348</TotalTime>
  <Words>13310</Words>
  <Application>Microsoft Office PowerPoint</Application>
  <PresentationFormat>Widescreen</PresentationFormat>
  <Paragraphs>1671</Paragraphs>
  <Slides>70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70</vt:i4>
      </vt:variant>
    </vt:vector>
  </HeadingPairs>
  <TitlesOfParts>
    <vt:vector size="78" baseType="lpstr">
      <vt:lpstr>-apple-system</vt:lpstr>
      <vt:lpstr>Arial</vt:lpstr>
      <vt:lpstr>Calibri</vt:lpstr>
      <vt:lpstr>Calibri Light</vt:lpstr>
      <vt:lpstr>Cascadia Code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91</cp:revision>
  <dcterms:created xsi:type="dcterms:W3CDTF">2025-09-15T05:34:52Z</dcterms:created>
  <dcterms:modified xsi:type="dcterms:W3CDTF">2025-10-06T16:26:56Z</dcterms:modified>
</cp:coreProperties>
</file>