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69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1" r:id="rId33"/>
    <p:sldId id="302" r:id="rId34"/>
    <p:sldId id="303" r:id="rId35"/>
    <p:sldId id="304" r:id="rId36"/>
    <p:sldId id="305" r:id="rId37"/>
    <p:sldId id="306" r:id="rId38"/>
    <p:sldId id="307" r:id="rId39"/>
    <p:sldId id="308" r:id="rId40"/>
    <p:sldId id="309" r:id="rId41"/>
    <p:sldId id="310" r:id="rId42"/>
    <p:sldId id="311" r:id="rId43"/>
    <p:sldId id="312" r:id="rId44"/>
    <p:sldId id="313" r:id="rId45"/>
    <p:sldId id="314" r:id="rId46"/>
    <p:sldId id="315" r:id="rId47"/>
    <p:sldId id="316" r:id="rId48"/>
    <p:sldId id="317" r:id="rId49"/>
    <p:sldId id="318" r:id="rId50"/>
    <p:sldId id="319" r:id="rId51"/>
    <p:sldId id="320" r:id="rId52"/>
    <p:sldId id="321" r:id="rId53"/>
    <p:sldId id="322" r:id="rId54"/>
    <p:sldId id="323" r:id="rId55"/>
    <p:sldId id="324" r:id="rId56"/>
    <p:sldId id="325" r:id="rId57"/>
    <p:sldId id="326" r:id="rId58"/>
    <p:sldId id="327" r:id="rId59"/>
    <p:sldId id="328" r:id="rId60"/>
    <p:sldId id="329" r:id="rId61"/>
    <p:sldId id="330" r:id="rId62"/>
    <p:sldId id="331" r:id="rId63"/>
    <p:sldId id="332" r:id="rId64"/>
    <p:sldId id="333" r:id="rId65"/>
    <p:sldId id="334" r:id="rId66"/>
    <p:sldId id="335" r:id="rId67"/>
    <p:sldId id="336" r:id="rId68"/>
    <p:sldId id="337" r:id="rId69"/>
    <p:sldId id="338" r:id="rId70"/>
    <p:sldId id="339" r:id="rId71"/>
    <p:sldId id="340" r:id="rId72"/>
    <p:sldId id="341" r:id="rId73"/>
    <p:sldId id="342" r:id="rId74"/>
    <p:sldId id="343" r:id="rId75"/>
    <p:sldId id="344" r:id="rId76"/>
    <p:sldId id="345" r:id="rId77"/>
    <p:sldId id="346" r:id="rId78"/>
    <p:sldId id="347" r:id="rId79"/>
    <p:sldId id="348" r:id="rId80"/>
    <p:sldId id="349" r:id="rId81"/>
    <p:sldId id="350" r:id="rId82"/>
    <p:sldId id="351" r:id="rId83"/>
    <p:sldId id="352" r:id="rId84"/>
    <p:sldId id="353" r:id="rId85"/>
    <p:sldId id="354" r:id="rId86"/>
    <p:sldId id="355" r:id="rId87"/>
    <p:sldId id="356" r:id="rId88"/>
    <p:sldId id="357" r:id="rId89"/>
    <p:sldId id="358" r:id="rId90"/>
    <p:sldId id="359" r:id="rId91"/>
    <p:sldId id="360" r:id="rId92"/>
    <p:sldId id="361" r:id="rId93"/>
    <p:sldId id="362" r:id="rId94"/>
    <p:sldId id="363" r:id="rId95"/>
    <p:sldId id="364" r:id="rId96"/>
    <p:sldId id="365" r:id="rId97"/>
    <p:sldId id="366" r:id="rId98"/>
    <p:sldId id="367" r:id="rId99"/>
    <p:sldId id="368" r:id="rId100"/>
    <p:sldId id="369" r:id="rId101"/>
    <p:sldId id="370" r:id="rId102"/>
    <p:sldId id="371" r:id="rId103"/>
    <p:sldId id="372" r:id="rId104"/>
    <p:sldId id="373" r:id="rId105"/>
    <p:sldId id="374" r:id="rId106"/>
    <p:sldId id="375" r:id="rId107"/>
    <p:sldId id="376" r:id="rId108"/>
    <p:sldId id="377" r:id="rId109"/>
    <p:sldId id="378" r:id="rId110"/>
    <p:sldId id="379" r:id="rId111"/>
    <p:sldId id="380" r:id="rId112"/>
    <p:sldId id="270" r:id="rId113"/>
    <p:sldId id="271" r:id="rId1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73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heme" Target="theme/theme1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6E56-1402-F8E3-1A43-B034240BB3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DA46E2-5A1C-F7D0-5316-281072A9EA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009BF2-3F06-2222-07EF-1722663C1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B84058-C8A5-A756-E91B-48368B63A3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BF1C5-F5BD-F9B4-F984-2BE5FD826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2307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F69E1-1611-2908-59C8-BD88BAD48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6C930F-2603-1D0F-DA85-DE6CB310E7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4A193B-C0DB-EA02-0DE5-DBA425B64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365C89-E9C2-C6E2-F05A-2A701B1D3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2C350-AA86-FE56-C10C-86759BBCC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9867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A9427A3-0A18-1B80-463B-96F29D8543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434C4-F840-CD90-7A61-EB156512C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8C54-E0FA-A1E2-F5D4-2C31B564C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2358D-EED3-014D-1A63-A228F3FE6A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7BFDA-56BF-CBF9-67A6-BCD8855A9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959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201AE-D4D8-8D6F-E5E1-AC7946855C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E9D09-9590-8AE0-A3DD-9A856434F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B453AC-3E50-B22F-415F-53EC13DCED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466A45-3AEC-84ED-0C76-928D275F7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15FC0-D7BF-BA9E-3769-859F4AE14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34077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EF461-0A52-BB66-4D1D-39CFCB4A1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DB5C49-D164-0E2C-CF7C-A7E6494CFB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13674-7A64-595C-6672-94079D694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5E0A5-B5CF-DE7C-7159-6B16BCC518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2EB200-4C80-79FF-4E82-E0FE759C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02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24A2E-E6D0-7263-162E-4A3873C10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26860C-9D42-A3D0-655A-778E157FC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B15706-9B32-E88F-B42C-5F9B66B64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82D4D9-6391-5CFD-AD7B-62D094FC0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EF6AE7-370D-EE7A-5C29-36CE9884B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E2C076-F3E7-090E-6A5B-4D997900A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345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A628E-BA4E-0124-70D4-6C591F29B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7AA761-374B-6E44-9C5D-BC54B6403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ED5590D-F7B2-8385-3DE3-DA1884EF88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FA1039-561B-05BB-F427-2B7C699ACB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32EFDA-32C3-A903-9B59-86F68B55E1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C15F2E-724C-4A88-C5A0-F84A3B694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D01915-4633-E5FF-1EDD-1FB14260B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5A3FE7-01D7-998B-585B-BFC1513EF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265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C48FE-2306-7DC6-1DC6-C5672663C7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1D2EF4-01AF-3C08-BC02-3C48279DB5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3572383-0BF2-B274-161B-3A7947605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426590-2627-9E5B-5D9D-E410D701B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2218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CA8D5D3-8B12-DF8F-F46F-652BBFE3B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8A6C2D-B71D-4B94-5B13-FBAE39A5B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040F64-FC8A-34C2-7427-480D8602C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57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E3E4C-CC37-D167-11F9-C336ECD4B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0A6B01-A5B9-229B-B55E-43AE216B21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C978B0-9501-7E6F-20FA-A5FBE20F83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96D790-C5F3-C54C-327E-2AB3DB1E3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63E965-EFA2-1A83-DD1E-CB5CA9337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B64A612-B219-0DF4-E7B1-D4217D26A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890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DF7E5-038E-2FFC-66B2-8807F85D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2CF00D4-8729-6708-82C2-77228B0A21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A0651D5-1EE9-6EF7-1E48-B0A084C925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1B0A1B-7FA6-BDFA-9E4D-771FD9175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4A8CF-EF93-1B04-347E-0430F60E24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2D16E-0BA9-51E8-4A0A-E499122359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3331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041EC7-A269-7FEC-8B9C-CD502999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FAC6F-9189-25DD-9148-72DB8890FE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6EBE8-9810-D648-21BB-6E233CF949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6CDC28-10E2-4CDE-A5FF-6E49B37A1343}" type="datetimeFigureOut">
              <a:rPr lang="en-US" smtClean="0"/>
              <a:t>10/14/2025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1F318-2F6E-3503-EDA0-FC9392AD4AF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EB34DE-99DE-7C06-8E21-CBE173412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8FEA3D-2271-41BB-92A9-750B4E317D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0136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4.png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3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6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4.png"/><Relationship Id="rId4" Type="http://schemas.openxmlformats.org/officeDocument/2006/relationships/image" Target="../media/image73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2.png"/><Relationship Id="rId3" Type="http://schemas.openxmlformats.org/officeDocument/2006/relationships/image" Target="../media/image77.png"/><Relationship Id="rId7" Type="http://schemas.openxmlformats.org/officeDocument/2006/relationships/image" Target="../media/image81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0.png"/><Relationship Id="rId5" Type="http://schemas.openxmlformats.org/officeDocument/2006/relationships/image" Target="../media/image79.png"/><Relationship Id="rId4" Type="http://schemas.openxmlformats.org/officeDocument/2006/relationships/image" Target="../media/image78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85.pn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9.pn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3.png"/><Relationship Id="rId2" Type="http://schemas.openxmlformats.org/officeDocument/2006/relationships/image" Target="../media/image92.png"/><Relationship Id="rId1" Type="http://schemas.openxmlformats.org/officeDocument/2006/relationships/slideLayout" Target="../slideLayouts/slideLayout1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1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1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96489-B25B-692E-9C71-F888FA1AA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F34A55A-BE08-AD91-C095-0477BF857A37}"/>
              </a:ext>
            </a:extLst>
          </p:cNvPr>
          <p:cNvSpPr txBox="1"/>
          <p:nvPr/>
        </p:nvSpPr>
        <p:spPr>
          <a:xfrm>
            <a:off x="83127" y="92365"/>
            <a:ext cx="11924145" cy="1218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Bu faylda, teorik olaraq keçdiyimiz mövzuların praktikasına aid dərsləri görəcəyik. </a:t>
            </a:r>
          </a:p>
          <a:p>
            <a:endParaRPr lang="az-Latn-AZ"/>
          </a:p>
          <a:p>
            <a:r>
              <a:rPr lang="az-Latn-AZ"/>
              <a:t>Bəzi Linux əmrləri ilə tanış olmuşuq artıq. Ancaq digər əmrlər haqqında həmçinin digər nəzəri mövzular haqqında artıq bu faylda qeyd ediləcək. 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342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CBD48-B877-16E9-9CC8-1A65ED7324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FCCE748-C98F-B53B-7866-DEC892B45B2F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11) </a:t>
            </a:r>
            <a:r>
              <a:rPr lang="az-Latn-AZ" sz="1200" b="1">
                <a:solidFill>
                  <a:srgbClr val="FF0000"/>
                </a:solidFill>
              </a:rPr>
              <a:t>ps -efl </a:t>
            </a:r>
            <a:r>
              <a:rPr lang="az-Latn-AZ" sz="1200"/>
              <a:t>- əmri (process status) Linux-da proseslərin (yəni işləyən proqramların və xidmətlərin) geniş və ətraflı siyahısını göstərmək üçün istifadə olunur.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az-Latn-AZ" sz="1200"/>
              <a:t>Nəticə: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siyahı çox uzundursa, nəticəni less ilə rahat oxuya bilərsən: </a:t>
            </a:r>
            <a:r>
              <a:rPr lang="az-Latn-AZ" sz="1200"/>
              <a:t>v</a:t>
            </a:r>
            <a:r>
              <a:rPr lang="en-US" sz="1200"/>
              <a:t>ə ya grep ilə filtrləyə bilərsən: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DDFBD91-64A1-1356-360B-F1EB23B35F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1500276"/>
              </p:ext>
            </p:extLst>
          </p:nvPr>
        </p:nvGraphicFramePr>
        <p:xfrm>
          <a:off x="203200" y="704836"/>
          <a:ext cx="7333673" cy="1097280"/>
        </p:xfrm>
        <a:graphic>
          <a:graphicData uri="http://schemas.openxmlformats.org/drawingml/2006/table">
            <a:tbl>
              <a:tblPr/>
              <a:tblGrid>
                <a:gridCol w="1231613">
                  <a:extLst>
                    <a:ext uri="{9D8B030D-6E8A-4147-A177-3AD203B41FA5}">
                      <a16:colId xmlns:a16="http://schemas.microsoft.com/office/drawing/2014/main" val="3438439552"/>
                    </a:ext>
                  </a:extLst>
                </a:gridCol>
                <a:gridCol w="6102060">
                  <a:extLst>
                    <a:ext uri="{9D8B030D-6E8A-4147-A177-3AD203B41FA5}">
                      <a16:colId xmlns:a16="http://schemas.microsoft.com/office/drawing/2014/main" val="460982753"/>
                    </a:ext>
                  </a:extLst>
                </a:gridCol>
              </a:tblGrid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Fləq</a:t>
                      </a:r>
                      <a:r>
                        <a:rPr lang="az-Latn-AZ" sz="1200" b="1"/>
                        <a:t> (opsiyaları)</a:t>
                      </a:r>
                      <a:endParaRPr lang="en-US" sz="1200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Mənası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85547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Sistemdəki </a:t>
                      </a:r>
                      <a:r>
                        <a:rPr lang="en-US" sz="1200" b="1"/>
                        <a:t>bütün prosesləri</a:t>
                      </a:r>
                      <a:r>
                        <a:rPr lang="en-US" sz="1200"/>
                        <a:t> göstər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3219865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-f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Tam formatda</a:t>
                      </a:r>
                      <a:r>
                        <a:rPr lang="en-US" sz="1200"/>
                        <a:t> (full format) göstər — əlavə sütunlar daxil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1962914"/>
                  </a:ext>
                </a:extLst>
              </a:tr>
              <a:tr h="2071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-l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Long format</a:t>
                      </a:r>
                      <a:r>
                        <a:rPr lang="en-US" sz="1200"/>
                        <a:t> — daha geniş texniki məlumatlar (scheduling info, priority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2031569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5858E4EB-2960-F129-3DB1-B0C7804DB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368484"/>
            <a:ext cx="5458691" cy="730808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70DA757-3AE6-3D20-0D87-4678177D3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0114184"/>
              </p:ext>
            </p:extLst>
          </p:nvPr>
        </p:nvGraphicFramePr>
        <p:xfrm>
          <a:off x="7268937" y="2482931"/>
          <a:ext cx="4923063" cy="4351335"/>
        </p:xfrm>
        <a:graphic>
          <a:graphicData uri="http://schemas.openxmlformats.org/drawingml/2006/table">
            <a:tbl>
              <a:tblPr/>
              <a:tblGrid>
                <a:gridCol w="716544">
                  <a:extLst>
                    <a:ext uri="{9D8B030D-6E8A-4147-A177-3AD203B41FA5}">
                      <a16:colId xmlns:a16="http://schemas.microsoft.com/office/drawing/2014/main" val="617294716"/>
                    </a:ext>
                  </a:extLst>
                </a:gridCol>
                <a:gridCol w="4206519">
                  <a:extLst>
                    <a:ext uri="{9D8B030D-6E8A-4147-A177-3AD203B41FA5}">
                      <a16:colId xmlns:a16="http://schemas.microsoft.com/office/drawing/2014/main" val="1689512120"/>
                    </a:ext>
                  </a:extLst>
                </a:gridCol>
              </a:tblGrid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Sütun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Təsviri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330431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F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flags (daxili status)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85569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status (S=sleeping, R=running, Z=zombie və s.)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9043676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UID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sahibi olan istifadəçi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4927689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Process ID (unikal nömrə)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4283535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PPID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Parent Process ID (prosesi başladan proqramın ID-si)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1002099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CPU istifadəsi faizi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4990764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Priority (prioritet)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6207515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NI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Nice value (prioritet tənzimləməsi)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83594157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ADDR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Kernel address (əksər sistemlərdə boş olur)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67926261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SZ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yaddaş ölçüsü (səhifə bloklarında)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07576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WCHAN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 hansı hadisəni gözləyir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536453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TTY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Terminal (əgər varsa)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9732418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TIME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istifadə etdiyi CPU vaxtı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7407760"/>
                  </a:ext>
                </a:extLst>
              </a:tr>
              <a:tr h="2900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CMD</a:t>
                      </a:r>
                      <a:endParaRPr lang="en-US" sz="1400" b="1">
                        <a:solidFill>
                          <a:srgbClr val="0070C0"/>
                        </a:solidFill>
                      </a:endParaRP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Prosesin başladığı əmr (komanda)</a:t>
                      </a:r>
                    </a:p>
                  </a:txBody>
                  <a:tcPr marL="72522" marR="72522" marT="36261" marB="3626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303590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D8CD1A1-C04B-5933-0DEB-EE49FE739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32070"/>
            <a:ext cx="1438476" cy="29531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A60CA96-2BC6-8BBC-BE0C-79B2910773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227514"/>
            <a:ext cx="1981477" cy="38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4989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12B3E0-B2F1-1A6F-1465-9C571BD11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FAEB36-0813-39C4-63B2-5BD0D9FEF4BB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35294820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D87F90-B803-64C2-E71A-16E58678C5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EFBB2C2-0E8F-D784-2F1C-D07CC27C989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375019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60569E-9496-C4C2-AC75-5505C2A8DF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12B4107-F49D-AA31-5FD3-785779EC4FE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055339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33B70-0F96-FCEC-8E49-4EDAD40C1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9059547-26E1-7BD1-8A3B-069B728605B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35676061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1FCC7-6A93-3C2F-78BA-C208F7A95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A092A6E-7A55-322A-D104-76A30C00389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915165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9E9B82-5BDE-BB9E-58F9-46123F89D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712E2BB-4C5C-35F1-8869-765FC8F5FF2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85310845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B00E83-1291-FFE6-67C1-F7840D316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7DA7829-93F4-150C-B2AC-589103305F1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56531943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172FB-4BD6-0E5A-60B7-2817DC4DF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8532A7-F813-C36C-86A2-9CA460B375D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2885538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C9AF42-374E-7AD7-9768-9A8AB551A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208D64-FFBC-6709-0C28-7248BC0E57A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78416368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F0A74-B4D0-2927-B13E-32A8EF362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D14213C-3A78-6739-4C8F-AAD2F8CE655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8829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FF550-2080-90D9-3765-3BF0AB939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D3A4A5-7537-60DC-A301-730890CD3806}"/>
              </a:ext>
            </a:extLst>
          </p:cNvPr>
          <p:cNvSpPr txBox="1"/>
          <p:nvPr/>
        </p:nvSpPr>
        <p:spPr>
          <a:xfrm>
            <a:off x="0" y="138546"/>
            <a:ext cx="12192000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solidFill>
                  <a:srgbClr val="FF0000"/>
                </a:solidFill>
              </a:rPr>
              <a:t>apache2.conf  </a:t>
            </a:r>
            <a:r>
              <a:rPr lang="az-Latn-AZ" sz="1400"/>
              <a:t>- Apache veb serverinin konfiqurasiya sistemi bir az modular olsa da, əsas mərkəzi konfiqurasiya faylı </a:t>
            </a:r>
            <a:r>
              <a:rPr lang="az-Latn-AZ" sz="1400" b="1"/>
              <a:t>apache2.conf </a:t>
            </a:r>
            <a:r>
              <a:rPr lang="az-Latn-AZ" sz="1400"/>
              <a:t>faylıdır.</a:t>
            </a:r>
          </a:p>
          <a:p>
            <a:endParaRPr lang="az-Latn-AZ" sz="1400"/>
          </a:p>
          <a:p>
            <a:r>
              <a:rPr lang="en-US" sz="1400"/>
              <a:t>Bu fayl Apache serverinə </a:t>
            </a:r>
            <a:r>
              <a:rPr lang="en-US" sz="1400" b="1"/>
              <a:t>ümumi davranışı necə tənzimləmək lazım olduğunu</a:t>
            </a:r>
            <a:r>
              <a:rPr lang="en-US" sz="1400"/>
              <a:t> deyir — yəni: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direktoriyalar xidmət göstərə bilər?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Hansı istifadəçi ilə işləsin?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Hansi modullar yüklənsin?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Giriş icazələri, log formatı, bağlantı limiti və s.</a:t>
            </a:r>
          </a:p>
          <a:p>
            <a:endParaRPr lang="az-Latn-AZ" sz="1400"/>
          </a:p>
          <a:p>
            <a:r>
              <a:rPr lang="en-US" sz="1400"/>
              <a:t>Faylın yerləşdiyi yer: Debian əsaslı sistemlərdə (Kali Linux da daxil olmaqla):</a:t>
            </a:r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az-Latn-AZ" sz="1400"/>
              <a:t>Faylın içinə baxdıqda lazımlı-lazımsız çox məlumat görəcəyik. Kommentlər bizə</a:t>
            </a:r>
          </a:p>
          <a:p>
            <a:r>
              <a:rPr lang="az-Latn-AZ" sz="1400"/>
              <a:t>bu fayld aolan lazımlı hissələri oxumaqda maneçilik törədiri.</a:t>
            </a:r>
          </a:p>
          <a:p>
            <a:endParaRPr lang="az-Latn-AZ" sz="1400"/>
          </a:p>
          <a:p>
            <a:r>
              <a:rPr lang="az-Latn-AZ" sz="1400" b="1"/>
              <a:t>Lazımsız hissələri yığışdıra bilərik</a:t>
            </a:r>
            <a:r>
              <a:rPr lang="az-Latn-AZ" sz="1400"/>
              <a:t>. Ancaq ilk olaraq bu faylın kopyasını yaradaq ki,</a:t>
            </a:r>
          </a:p>
          <a:p>
            <a:r>
              <a:rPr lang="az-Latn-AZ" sz="1400"/>
              <a:t>yanlış bir əməliyyat icra etsək əgər, heç olmasa geri bərpa edə bilək faylı.</a:t>
            </a:r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31BED6-A246-69FB-AFCF-0B349126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1908" y="2881745"/>
            <a:ext cx="4350091" cy="397625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C3D86E5-1B73-A786-BDC5-5DFC1D4732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669422"/>
            <a:ext cx="2743583" cy="44773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8F03873-2DF9-64FB-DF39-AF6A52C7BD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678176"/>
            <a:ext cx="6652150" cy="929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390932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C4AB33-4FD3-24B4-52A4-7C736F151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28A1FE3-745A-B03E-B059-6ADF0A067C9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9244677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DA6F6-DD64-93B4-512A-549F52AFA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33E6DC0-6CF8-F735-09A3-840D7087DB82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0786553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6BF50-A484-B8D5-95E5-C872596D00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265B215-00DD-6007-5EC1-E8AAE4133EC1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189911118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C3885-7360-85D6-1B5C-4CC72102B1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8D87F96-00BA-59E4-FCE5-9FCE9162D848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13792578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3ABCD-BA5F-51B6-3E01-7C0876D968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40A090-4216-7065-C6BC-934960371044}"/>
              </a:ext>
            </a:extLst>
          </p:cNvPr>
          <p:cNvSpPr txBox="1"/>
          <p:nvPr/>
        </p:nvSpPr>
        <p:spPr>
          <a:xfrm>
            <a:off x="203200" y="244826"/>
            <a:ext cx="1182254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Kopyalama əməliyyatından sonra həmin fayldan lazımsız hissələri silərək sadəcə lazımlı hissələri saxlayacağıq: </a:t>
            </a:r>
            <a:r>
              <a:rPr lang="az-Latn-AZ" sz="1200">
                <a:highlight>
                  <a:srgbClr val="00FF00"/>
                </a:highlight>
              </a:rPr>
              <a:t>grep -v ^# /etc/apache2/apache2.conf.def &gt; /etc/apache2/apache2.conf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Həmin faylın kommentlər olmadan saxlanmış variantı: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97ECDC-C679-7BBC-8FE4-124FF2D0E7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8551"/>
            <a:ext cx="5639587" cy="4763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1DAE3FC-425E-F1F0-F8C7-44FCBEDC40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648769"/>
            <a:ext cx="12192000" cy="5209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09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20DF0-B284-4AC6-529A-B628A9690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119A3DD-FF42-7262-CA88-A57650284FAE}"/>
              </a:ext>
            </a:extLst>
          </p:cNvPr>
          <p:cNvSpPr txBox="1"/>
          <p:nvPr/>
        </p:nvSpPr>
        <p:spPr>
          <a:xfrm>
            <a:off x="92363" y="129310"/>
            <a:ext cx="1200727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İndi konfiqurasiya hissələrini hissə-hissə təhlil edək:</a:t>
            </a:r>
          </a:p>
          <a:p>
            <a:endParaRPr lang="az-Latn-AZ" sz="1600"/>
          </a:p>
          <a:p>
            <a:r>
              <a:rPr lang="en-US" sz="1600"/>
              <a:t>Runtime və PID ilə bağlı dəyişənlər</a:t>
            </a:r>
            <a:r>
              <a:rPr lang="az-Latn-AZ" sz="1600"/>
              <a:t>: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Bağlantı və performans ayarları</a:t>
            </a:r>
            <a:r>
              <a:rPr lang="az-Latn-AZ" sz="1600"/>
              <a:t>:</a:t>
            </a:r>
            <a:endParaRPr lang="en-US" sz="1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A6707A6-4426-597E-B88C-9493A8E26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6082"/>
            <a:ext cx="309605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EC4DD2E-FC16-243A-E044-2A668B615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6673022"/>
              </p:ext>
            </p:extLst>
          </p:nvPr>
        </p:nvGraphicFramePr>
        <p:xfrm>
          <a:off x="92363" y="1839061"/>
          <a:ext cx="11877964" cy="1097280"/>
        </p:xfrm>
        <a:graphic>
          <a:graphicData uri="http://schemas.openxmlformats.org/drawingml/2006/table">
            <a:tbl>
              <a:tblPr/>
              <a:tblGrid>
                <a:gridCol w="2650837">
                  <a:extLst>
                    <a:ext uri="{9D8B030D-6E8A-4147-A177-3AD203B41FA5}">
                      <a16:colId xmlns:a16="http://schemas.microsoft.com/office/drawing/2014/main" val="980272043"/>
                    </a:ext>
                  </a:extLst>
                </a:gridCol>
                <a:gridCol w="9227127">
                  <a:extLst>
                    <a:ext uri="{9D8B030D-6E8A-4147-A177-3AD203B41FA5}">
                      <a16:colId xmlns:a16="http://schemas.microsoft.com/office/drawing/2014/main" val="29191861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85815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DefaultRuntimeDir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runtime fayllarını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.pid</a:t>
                      </a:r>
                      <a:r>
                        <a:rPr lang="en-US"/>
                        <a:t>, socket və s.) saxladığı qovluqdur.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784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PidFile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server prosesi başladıqda onun </a:t>
                      </a:r>
                      <a:r>
                        <a:rPr lang="en-US" b="1"/>
                        <a:t>PID nömrəsi</a:t>
                      </a:r>
                      <a:r>
                        <a:rPr lang="en-US"/>
                        <a:t> bu fayla yazılır. Sistem idarəsi üçün vacibdir.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745849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DFB9BC8F-2A6E-B57C-28A1-251C75678A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63" y="3991663"/>
            <a:ext cx="2038635" cy="1076475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ABE337C-3B96-513C-3FB1-27991A385B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2514577"/>
              </p:ext>
            </p:extLst>
          </p:nvPr>
        </p:nvGraphicFramePr>
        <p:xfrm>
          <a:off x="92364" y="5275842"/>
          <a:ext cx="6235298" cy="1371600"/>
        </p:xfrm>
        <a:graphic>
          <a:graphicData uri="http://schemas.openxmlformats.org/drawingml/2006/table">
            <a:tbl>
              <a:tblPr/>
              <a:tblGrid>
                <a:gridCol w="2059305">
                  <a:extLst>
                    <a:ext uri="{9D8B030D-6E8A-4147-A177-3AD203B41FA5}">
                      <a16:colId xmlns:a16="http://schemas.microsoft.com/office/drawing/2014/main" val="680273325"/>
                    </a:ext>
                  </a:extLst>
                </a:gridCol>
                <a:gridCol w="4175993">
                  <a:extLst>
                    <a:ext uri="{9D8B030D-6E8A-4147-A177-3AD203B41FA5}">
                      <a16:colId xmlns:a16="http://schemas.microsoft.com/office/drawing/2014/main" val="78317088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3756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Klientə cavab verilməzdən əvvəl neçə saniyə gözləməlidir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52503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Eyni bağlantı ilə bir neçə HTTP sorğusuna icazə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2135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MaxKeepAliveRequests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Bir Keep-Alive bağlantıda maksimum neçə sorğu icazəlidir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6752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KeepAliveTimeout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Klientin yeni sorğu göndərməsi üçün nə qədər gözlə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ilsin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40521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4856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A9049-4A79-5270-7D40-E68C66547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F9EF04-4A95-6F33-AD1A-A5763E3C56AE}"/>
              </a:ext>
            </a:extLst>
          </p:cNvPr>
          <p:cNvSpPr txBox="1"/>
          <p:nvPr/>
        </p:nvSpPr>
        <p:spPr>
          <a:xfrm>
            <a:off x="203200" y="244826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/>
              <a:t>Hansı istifadəçi ilə işləyəcək: təhlükəsizlik baxımından Apache </a:t>
            </a:r>
            <a:r>
              <a:rPr lang="az-Latn-AZ" sz="1600" b="1"/>
              <a:t>root</a:t>
            </a:r>
            <a:r>
              <a:rPr lang="az-Latn-AZ" sz="1600"/>
              <a:t> istifadəçisi ilə işləməməlidir.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DNS ayarı</a:t>
            </a:r>
            <a:r>
              <a:rPr lang="en-US" sz="1600"/>
              <a:t>: Off olması tövsiyə olunur — əks halda Apache hər bağlantı üçün DNS sorğusu göndərib ləngiyə bilər.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43AF0-1859-6D8B-26CF-0FF354F05A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23573"/>
            <a:ext cx="2162477" cy="552527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6648AAE-93E0-8B86-89BC-1E45F63EF2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5036509"/>
              </p:ext>
            </p:extLst>
          </p:nvPr>
        </p:nvGraphicFramePr>
        <p:xfrm>
          <a:off x="203200" y="1680658"/>
          <a:ext cx="7237561" cy="1097280"/>
        </p:xfrm>
        <a:graphic>
          <a:graphicData uri="http://schemas.openxmlformats.org/drawingml/2006/table">
            <a:tbl>
              <a:tblPr/>
              <a:tblGrid>
                <a:gridCol w="1092835">
                  <a:extLst>
                    <a:ext uri="{9D8B030D-6E8A-4147-A177-3AD203B41FA5}">
                      <a16:colId xmlns:a16="http://schemas.microsoft.com/office/drawing/2014/main" val="2494262791"/>
                    </a:ext>
                  </a:extLst>
                </a:gridCol>
                <a:gridCol w="6144726">
                  <a:extLst>
                    <a:ext uri="{9D8B030D-6E8A-4147-A177-3AD203B41FA5}">
                      <a16:colId xmlns:a16="http://schemas.microsoft.com/office/drawing/2014/main" val="96433499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7671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User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işlədiyi sistem istifadəçisi (default: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www-data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68344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Group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istifadə etdiyi sistem qrupu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192624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1D565674-06A0-C515-FC8E-DE7B6A81C1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775220"/>
            <a:ext cx="1686160" cy="304843"/>
          </a:xfrm>
          <a:prstGeom prst="rect">
            <a:avLst/>
          </a:prstGeom>
        </p:spPr>
      </p:pic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7F88ECD4-8361-2033-9928-15208101DC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7399005"/>
              </p:ext>
            </p:extLst>
          </p:nvPr>
        </p:nvGraphicFramePr>
        <p:xfrm>
          <a:off x="203200" y="4263003"/>
          <a:ext cx="10420927" cy="731520"/>
        </p:xfrm>
        <a:graphic>
          <a:graphicData uri="http://schemas.openxmlformats.org/drawingml/2006/table">
            <a:tbl>
              <a:tblPr/>
              <a:tblGrid>
                <a:gridCol w="3155105">
                  <a:extLst>
                    <a:ext uri="{9D8B030D-6E8A-4147-A177-3AD203B41FA5}">
                      <a16:colId xmlns:a16="http://schemas.microsoft.com/office/drawing/2014/main" val="1570995858"/>
                    </a:ext>
                  </a:extLst>
                </a:gridCol>
                <a:gridCol w="7265822">
                  <a:extLst>
                    <a:ext uri="{9D8B030D-6E8A-4147-A177-3AD203B41FA5}">
                      <a16:colId xmlns:a16="http://schemas.microsoft.com/office/drawing/2014/main" val="40999599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61135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HostnameLookups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ünvanlarını DNS vasitəsilə hostname-ə çevirməyə çalışacaqmı?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75417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27207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D39D87-6F8A-3A9E-26E0-DA4732AD9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EE76E22-A7F5-9E35-2B6B-E489B9F8AA72}"/>
              </a:ext>
            </a:extLst>
          </p:cNvPr>
          <p:cNvSpPr txBox="1"/>
          <p:nvPr/>
        </p:nvSpPr>
        <p:spPr>
          <a:xfrm>
            <a:off x="203200" y="244826"/>
            <a:ext cx="11822545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/>
              <a:t>Log faylları və səviyyə</a:t>
            </a:r>
            <a:r>
              <a:rPr lang="az-Latn-AZ" sz="1600"/>
              <a:t>: problemi aşkarlamaq və analiz etmək üçün loglar çox önəmlidir.</a:t>
            </a:r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 b="1"/>
              <a:t>Modul və port konfiqurasiyaları daxil edilir</a:t>
            </a:r>
            <a:r>
              <a:rPr lang="en-US" sz="1600"/>
              <a:t>: Apache-nin HTTPS, rewrite, PHP modulları bu hissə vasitəsilə idarə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6B6E621-7DE5-6D59-493F-0212839DB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86918"/>
            <a:ext cx="3124636" cy="53347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2BCFC3E-1CB8-2D6A-2494-BA34984167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58715"/>
              </p:ext>
            </p:extLst>
          </p:nvPr>
        </p:nvGraphicFramePr>
        <p:xfrm>
          <a:off x="203200" y="1485308"/>
          <a:ext cx="6585268" cy="1097280"/>
        </p:xfrm>
        <a:graphic>
          <a:graphicData uri="http://schemas.openxmlformats.org/drawingml/2006/table">
            <a:tbl>
              <a:tblPr/>
              <a:tblGrid>
                <a:gridCol w="1327468">
                  <a:extLst>
                    <a:ext uri="{9D8B030D-6E8A-4147-A177-3AD203B41FA5}">
                      <a16:colId xmlns:a16="http://schemas.microsoft.com/office/drawing/2014/main" val="964629796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67619824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1454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ErrorLog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Apache-in səhvləri hara yazacaq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695622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LogLevel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Səhvlərin detallı səviyyəsi (warn, info, debug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9927059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46B2EE8A-8295-5B87-0431-880CB427C1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538035"/>
            <a:ext cx="2934109" cy="724001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C97AAFF-DBCC-5728-B061-038253AD0A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26739"/>
              </p:ext>
            </p:extLst>
          </p:nvPr>
        </p:nvGraphicFramePr>
        <p:xfrm>
          <a:off x="203200" y="4493482"/>
          <a:ext cx="7131368" cy="1097280"/>
        </p:xfrm>
        <a:graphic>
          <a:graphicData uri="http://schemas.openxmlformats.org/drawingml/2006/table">
            <a:tbl>
              <a:tblPr/>
              <a:tblGrid>
                <a:gridCol w="1873568">
                  <a:extLst>
                    <a:ext uri="{9D8B030D-6E8A-4147-A177-3AD203B41FA5}">
                      <a16:colId xmlns:a16="http://schemas.microsoft.com/office/drawing/2014/main" val="147877816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9107176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88006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mods-enabled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Aktiv olan Apache modullarının konfiqurasiyası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20332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ports.conf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portlarda (məs. 80, 443) işləyəcək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13938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43277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83C8-6D28-8BD8-1E1B-6617DDA149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AAF71C-4FB6-EE98-25CC-B1813EF52B28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Directory direktivaları – kimə, nəyə icazə verili</a:t>
            </a:r>
            <a:r>
              <a:rPr lang="az-Latn-AZ" sz="1200"/>
              <a:t>r: bütün fayl sistemində giriş qadağandır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isə /usr/share altındakı qovluqlara girişə icazə verir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Apache-in əsas web kökü </a:t>
            </a:r>
            <a:r>
              <a:rPr lang="en-US" sz="1200" b="1"/>
              <a:t>— /var/www/ </a:t>
            </a:r>
            <a:r>
              <a:rPr lang="en-US" sz="1200"/>
              <a:t>qovluğuna icazə verir.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E57533-A0DD-758E-C3B5-DF56E58B47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0954"/>
            <a:ext cx="2286319" cy="127652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9699A0E-732A-89FE-8371-C378E63132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943157"/>
            <a:ext cx="2057687" cy="9716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7C602D-1F03-468B-6439-7BD969B1A2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73" y="4769141"/>
            <a:ext cx="2867425" cy="130510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E75C52A-1C68-CBD1-D3A7-DEA7F4E3E981}"/>
              </a:ext>
            </a:extLst>
          </p:cNvPr>
          <p:cNvSpPr txBox="1"/>
          <p:nvPr/>
        </p:nvSpPr>
        <p:spPr>
          <a:xfrm>
            <a:off x="7546109" y="2506983"/>
            <a:ext cx="3214254" cy="12958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Bu direktivlərlə veb saytın fayllarına icazə verilir ya yox, onu təyin edirsən.</a:t>
            </a:r>
          </a:p>
        </p:txBody>
      </p:sp>
    </p:spTree>
    <p:extLst>
      <p:ext uri="{BB962C8B-B14F-4D97-AF65-F5344CB8AC3E}">
        <p14:creationId xmlns:p14="http://schemas.microsoft.com/office/powerpoint/2010/main" val="20027646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C0E5F-63F6-CE32-B64C-906BAB3FBC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E80A420-E733-8565-C28E-84980CE7FF0A}"/>
              </a:ext>
            </a:extLst>
          </p:cNvPr>
          <p:cNvSpPr txBox="1"/>
          <p:nvPr/>
        </p:nvSpPr>
        <p:spPr>
          <a:xfrm>
            <a:off x="203200" y="244826"/>
            <a:ext cx="11822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.htaccess </a:t>
            </a:r>
            <a:r>
              <a:rPr lang="az-Latn-AZ" sz="1200" b="1"/>
              <a:t>faylı və təhlükəsizlik</a:t>
            </a:r>
            <a:r>
              <a:rPr lang="az-Latn-AZ" sz="1200"/>
              <a:t>: </a:t>
            </a:r>
            <a:r>
              <a:rPr lang="az-Latn-AZ" sz="1200" b="1" i="1"/>
              <a:t>.htaccess </a:t>
            </a:r>
            <a:r>
              <a:rPr lang="az-Latn-AZ" sz="1200"/>
              <a:t>içindəki direktivlərə icazə verirsənsə, bu fayl özüdə qorunmalıdır.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Bunlar logların necə formatda yazılacağını təyin edir</a:t>
            </a:r>
            <a:r>
              <a:rPr lang="en-US" sz="1200"/>
              <a:t>: çox vaxt combined və vhost_combined virtual host fayllarında istifadə olunur.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C6F19E4-7432-315A-1A87-3F26AA4959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587719"/>
            <a:ext cx="2238687" cy="1286054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2C66CE-0322-2C96-EB76-992515BB887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0479818"/>
              </p:ext>
            </p:extLst>
          </p:nvPr>
        </p:nvGraphicFramePr>
        <p:xfrm>
          <a:off x="203200" y="2234839"/>
          <a:ext cx="10515600" cy="1097280"/>
        </p:xfrm>
        <a:graphic>
          <a:graphicData uri="http://schemas.openxmlformats.org/drawingml/2006/table">
            <a:tbl>
              <a:tblPr/>
              <a:tblGrid>
                <a:gridCol w="3179618">
                  <a:extLst>
                    <a:ext uri="{9D8B030D-6E8A-4147-A177-3AD203B41FA5}">
                      <a16:colId xmlns:a16="http://schemas.microsoft.com/office/drawing/2014/main" val="3738597861"/>
                    </a:ext>
                  </a:extLst>
                </a:gridCol>
                <a:gridCol w="7335982">
                  <a:extLst>
                    <a:ext uri="{9D8B030D-6E8A-4147-A177-3AD203B41FA5}">
                      <a16:colId xmlns:a16="http://schemas.microsoft.com/office/drawing/2014/main" val="23769418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0235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AccessFileName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hansı faylı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kimi tanısın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668604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FilesMatch "^\.ht"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/>
                        <a:t> və bənzər fayllara </a:t>
                      </a:r>
                      <a:r>
                        <a:rPr lang="en-US" b="1"/>
                        <a:t>brauzerdən girişi bloklayır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9308303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26C6D99E-08FC-BA4B-6CA2-4257BBE540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399810"/>
            <a:ext cx="5210902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2330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5A3E14-BCCC-6BF9-169B-193E6EFBF2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A4132F4-83EF-23A9-4159-F92A227D8A76}"/>
              </a:ext>
            </a:extLst>
          </p:cNvPr>
          <p:cNvSpPr txBox="1"/>
          <p:nvPr/>
        </p:nvSpPr>
        <p:spPr>
          <a:xfrm>
            <a:off x="203200" y="244826"/>
            <a:ext cx="1182254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Əlavə konfiqurasiya fayllarını daxil etmək</a:t>
            </a:r>
            <a:r>
              <a:rPr lang="az-Latn-AZ" sz="1200"/>
              <a:t>: bu hissə vasitəsilə Apache fərqli saytları və əlavə parametrləri daxil edir.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600"/>
              <a:t>Apache-nin əsas konfiqurasiya faylına dəyər əlavə etmək və ya dəyişdirmək yalnız bu hallarda lazımdır: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5B7DDA-1832-F56D-3C6A-8F51F825B0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2811"/>
            <a:ext cx="3086531" cy="60015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8AAC724-01B5-73C0-C394-3523D52D23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255353"/>
              </p:ext>
            </p:extLst>
          </p:nvPr>
        </p:nvGraphicFramePr>
        <p:xfrm>
          <a:off x="203200" y="1532876"/>
          <a:ext cx="10515600" cy="1097280"/>
        </p:xfrm>
        <a:graphic>
          <a:graphicData uri="http://schemas.openxmlformats.org/drawingml/2006/table">
            <a:tbl>
              <a:tblPr/>
              <a:tblGrid>
                <a:gridCol w="2283691">
                  <a:extLst>
                    <a:ext uri="{9D8B030D-6E8A-4147-A177-3AD203B41FA5}">
                      <a16:colId xmlns:a16="http://schemas.microsoft.com/office/drawing/2014/main" val="3268965467"/>
                    </a:ext>
                  </a:extLst>
                </a:gridCol>
                <a:gridCol w="8231909">
                  <a:extLst>
                    <a:ext uri="{9D8B030D-6E8A-4147-A177-3AD203B41FA5}">
                      <a16:colId xmlns:a16="http://schemas.microsoft.com/office/drawing/2014/main" val="382719859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Parametr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69498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conf-enabled/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Əlavə konfiqurasiya faylları (məs: gzip.conf, security.conf)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21801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sites-enabled/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saytlarının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VirtualHost</a:t>
                      </a:r>
                      <a:r>
                        <a:rPr lang="en-US"/>
                        <a:t>) konfiqurasiyaları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26719831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8666CAA-BC52-1871-FB64-E071669E2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874375"/>
              </p:ext>
            </p:extLst>
          </p:nvPr>
        </p:nvGraphicFramePr>
        <p:xfrm>
          <a:off x="203200" y="3811425"/>
          <a:ext cx="10515600" cy="188741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52183918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35288858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616984793"/>
                    </a:ext>
                  </a:extLst>
                </a:gridCol>
              </a:tblGrid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Səbəb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Məsələn nə edirsən?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Nəyi dəyişmək olar?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1135521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Öz domen adı</a:t>
                      </a:r>
                      <a:r>
                        <a:rPr lang="az-Latn-AZ" sz="1200"/>
                        <a:t>n</a:t>
                      </a:r>
                      <a:r>
                        <a:rPr lang="en-US" sz="1200"/>
                        <a:t> ilə virtual host yaradırsan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example.local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test.local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ServerName</a:t>
                      </a:r>
                      <a:r>
                        <a:rPr lang="en-US" sz="1200"/>
                        <a:t> əlavə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9941716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.htaccess</a:t>
                      </a:r>
                      <a:r>
                        <a:rPr lang="en-US" sz="1200"/>
                        <a:t> istifadə etmək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WordPress, Laravel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AllowOverride</a:t>
                      </a:r>
                      <a:r>
                        <a:rPr lang="en-US" sz="1200"/>
                        <a:t> dəyərini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All</a:t>
                      </a:r>
                      <a:r>
                        <a:rPr lang="en-US" sz="1200"/>
                        <a:t> etmək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02124430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Performansı dəyişmək istəyirsən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Sayt çox zəif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Timeout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KeepAlive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5765568"/>
                  </a:ext>
                </a:extLst>
              </a:tr>
              <a:tr h="37748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səhvlərini təyin etmək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Debug üçün logu artırırsan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>
                          <a:latin typeface="Courier New" panose="02070309020205020404" pitchFamily="49" charset="0"/>
                        </a:rPr>
                        <a:t>LogLevel</a:t>
                      </a:r>
                      <a:r>
                        <a:rPr lang="en-US" sz="1200"/>
                        <a:t> →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info</a:t>
                      </a:r>
                      <a:r>
                        <a:rPr lang="en-US" sz="1200"/>
                        <a:t>, </a:t>
                      </a:r>
                      <a:r>
                        <a:rPr lang="en-US" sz="1200">
                          <a:latin typeface="Courier New" panose="02070309020205020404" pitchFamily="49" charset="0"/>
                        </a:rPr>
                        <a:t>debug</a:t>
                      </a:r>
                      <a:r>
                        <a:rPr lang="en-US" sz="1200"/>
                        <a:t> və 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222942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28532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69C00-E525-EBDE-B544-93B0A9C287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3C8B504-25BD-51C0-ED25-5ACF0C988CB5}"/>
              </a:ext>
            </a:extLst>
          </p:cNvPr>
          <p:cNvSpPr txBox="1"/>
          <p:nvPr/>
        </p:nvSpPr>
        <p:spPr>
          <a:xfrm>
            <a:off x="184727" y="2202935"/>
            <a:ext cx="11822545" cy="36009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highlight>
                  <a:srgbClr val="FFFF00"/>
                </a:highlight>
              </a:rPr>
              <a:t>Tövsiyə</a:t>
            </a:r>
            <a:r>
              <a:rPr lang="az-Latn-AZ" sz="1200"/>
              <a:t>: dəyişmək yox, əlavə et Apache-də yaxşı təcrübə budur: Əsas </a:t>
            </a:r>
            <a:r>
              <a:rPr lang="az-Latn-AZ" sz="1200" b="1"/>
              <a:t>apache2.conf</a:t>
            </a:r>
            <a:r>
              <a:rPr lang="az-Latn-AZ" sz="1200"/>
              <a:t>-u dəyişmək əvəzinə, virtual host və ya əlavə </a:t>
            </a:r>
            <a:r>
              <a:rPr lang="az-Latn-AZ" sz="1200" b="1"/>
              <a:t>.conf </a:t>
            </a:r>
            <a:r>
              <a:rPr lang="az-Latn-AZ" sz="1200"/>
              <a:t>faylı yarat.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Məsələn: </a:t>
            </a:r>
            <a:r>
              <a:rPr lang="az-Latn-AZ" sz="1200"/>
              <a:t> </a:t>
            </a:r>
            <a:r>
              <a:rPr lang="en-US" sz="1200"/>
              <a:t>Öz domeninə uyğun virtual host yarat: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Əlavə konfiqurasiya üçün ayrıca fayl:</a:t>
            </a:r>
            <a:r>
              <a:rPr lang="az-Latn-AZ" sz="1200"/>
              <a:t> s</a:t>
            </a:r>
            <a:r>
              <a:rPr lang="pt-BR" sz="1200"/>
              <a:t>onra </a:t>
            </a:r>
            <a:r>
              <a:rPr lang="pt-BR" sz="1200" b="1">
                <a:solidFill>
                  <a:srgbClr val="FF0000"/>
                </a:solidFill>
              </a:rPr>
              <a:t>a2ensite</a:t>
            </a:r>
            <a:r>
              <a:rPr lang="pt-BR" sz="1200"/>
              <a:t> və </a:t>
            </a:r>
            <a:r>
              <a:rPr lang="pt-BR" sz="1200" b="1">
                <a:solidFill>
                  <a:srgbClr val="FF0000"/>
                </a:solidFill>
              </a:rPr>
              <a:t>a2enconf</a:t>
            </a:r>
            <a:r>
              <a:rPr lang="pt-BR" sz="1200"/>
              <a:t> ilə aktivləşdir.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Əgər bir şeyləri dəyişsən, məsələn </a:t>
            </a:r>
            <a:r>
              <a:rPr lang="en-US" sz="1200" b="1"/>
              <a:t>apache2.conf </a:t>
            </a:r>
            <a:r>
              <a:rPr lang="en-US" sz="1200"/>
              <a:t>-u dəyişsən sonra mütləq yoxla:</a:t>
            </a:r>
            <a:r>
              <a:rPr lang="az-Latn-AZ" sz="1200"/>
              <a:t> Syntax OK görsən deməli hər şey düzgündür. Əks halda, xəta yerini göstərəcək.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</a:t>
            </a:r>
            <a:r>
              <a:rPr lang="az-Latn-AZ" sz="1200"/>
              <a:t> isə serverə restart vermək lazımdır</a:t>
            </a:r>
            <a:r>
              <a:rPr lang="en-US" sz="1200"/>
              <a:t>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D8198B8-BA0F-EB97-7A5E-DB482EC859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063934"/>
            <a:ext cx="3658111" cy="4096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BD11A88-0DE5-F901-AB35-4A1D617B56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27" y="3957261"/>
            <a:ext cx="3143689" cy="3524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C9D28E-A3E2-C088-64B6-6FF23F8989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727" y="5065257"/>
            <a:ext cx="2191056" cy="30484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D95F156-520E-5AA3-AD62-32702D713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27" y="5800628"/>
            <a:ext cx="2638793" cy="38105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7465F44-36B5-ADDB-EDFF-B0175D316C24}"/>
              </a:ext>
            </a:extLst>
          </p:cNvPr>
          <p:cNvSpPr txBox="1"/>
          <p:nvPr/>
        </p:nvSpPr>
        <p:spPr>
          <a:xfrm>
            <a:off x="3047999" y="70874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1800" b="1"/>
              <a:t>Bu slaydda yazılanları indi etməyəcəyik.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24054519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5C987-7F5D-14AF-E329-B8DA72CDD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212B313-5738-8D37-F054-FA88A25148AE}"/>
              </a:ext>
            </a:extLst>
          </p:cNvPr>
          <p:cNvSpPr txBox="1"/>
          <p:nvPr/>
        </p:nvSpPr>
        <p:spPr>
          <a:xfrm>
            <a:off x="203200" y="244826"/>
            <a:ext cx="11822545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Sistemdə hansı serverin qurulu olduğunu öyrənmək:  </a:t>
            </a:r>
            <a:r>
              <a:rPr lang="en-US" sz="1200">
                <a:highlight>
                  <a:srgbClr val="00FF00"/>
                </a:highlight>
              </a:rPr>
              <a:t>apt-cache search server | wc -l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1) </a:t>
            </a:r>
            <a:r>
              <a:rPr lang="az-Latn-AZ" sz="1200" b="1">
                <a:solidFill>
                  <a:srgbClr val="FF0000"/>
                </a:solidFill>
              </a:rPr>
              <a:t>apt-cache search server </a:t>
            </a:r>
            <a:r>
              <a:rPr lang="az-Latn-AZ" sz="1200"/>
              <a:t>- </a:t>
            </a:r>
            <a:r>
              <a:rPr lang="en-US" sz="1200"/>
              <a:t>Bu hissə APT paket menecerindən istifadə edərək </a:t>
            </a:r>
            <a:r>
              <a:rPr lang="en-US" sz="1200" b="1"/>
              <a:t>"server"</a:t>
            </a:r>
            <a:r>
              <a:rPr lang="en-US" sz="1200"/>
              <a:t> sözünü</a:t>
            </a:r>
            <a:r>
              <a:rPr lang="az-Latn-AZ" sz="1200"/>
              <a:t>,</a:t>
            </a:r>
            <a:r>
              <a:rPr lang="en-US" sz="1200"/>
              <a:t> adında və ya təsvirində olan paketlərdə axtarır.</a:t>
            </a:r>
            <a:r>
              <a:rPr lang="az-Latn-AZ" sz="1200"/>
              <a:t> Nəticə: Tapılan bütün uyğun paketlərin siyahısını (ad və qısa təsviri ilə birlikdə) verir. Bu əmr, köhnə, lakin hələ də işlək olan bir üsuldur.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az-Latn-AZ" sz="1200" b="1">
                <a:solidFill>
                  <a:srgbClr val="FF0000"/>
                </a:solidFill>
              </a:rPr>
              <a:t>| wc -l </a:t>
            </a:r>
            <a:r>
              <a:rPr lang="az-Latn-AZ" sz="1200"/>
              <a:t>Bu hissə </a:t>
            </a:r>
            <a:r>
              <a:rPr lang="az-Latn-AZ" sz="1200" b="1"/>
              <a:t>wc</a:t>
            </a:r>
            <a:r>
              <a:rPr lang="az-Latn-AZ" sz="1200"/>
              <a:t> ("word count") əmri ilə işləyir və </a:t>
            </a:r>
            <a:r>
              <a:rPr lang="az-Latn-AZ" sz="1200" b="1"/>
              <a:t>-l</a:t>
            </a:r>
            <a:r>
              <a:rPr lang="az-Latn-AZ" sz="1200"/>
              <a:t> flaqı sətirlərin sayını hesablamaq üçündür. Yəni, </a:t>
            </a:r>
            <a:r>
              <a:rPr lang="az-Latn-AZ" sz="1200" b="1"/>
              <a:t>apt-cache search server </a:t>
            </a:r>
            <a:r>
              <a:rPr lang="az-Latn-AZ" sz="1200"/>
              <a:t>çıxışındakı neçə paket varsa, onların sayını göstərir.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NƏTİCƏ</a:t>
            </a:r>
            <a:r>
              <a:rPr lang="en-US" sz="1200"/>
              <a:t>: Əmr sənin sistemində "server" açar sözü ilə əlaqəli neçə APT paketi olduğunu sayır.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2) </a:t>
            </a:r>
            <a:r>
              <a:rPr lang="az-Latn-AZ" sz="1200" b="1">
                <a:solidFill>
                  <a:srgbClr val="FF0000"/>
                </a:solidFill>
              </a:rPr>
              <a:t>apt search - </a:t>
            </a:r>
            <a:r>
              <a:rPr lang="az-Latn-AZ" sz="1200" b="1"/>
              <a:t>apt-cache search </a:t>
            </a:r>
            <a:r>
              <a:rPr lang="az-Latn-AZ" sz="1200"/>
              <a:t>əmrinə müasir alternativ sayılır. Rəngli çıxış, daha yaxşı format və istifadə </a:t>
            </a:r>
          </a:p>
          <a:p>
            <a:r>
              <a:rPr lang="az-Latn-AZ" sz="1200"/>
              <a:t>rahatlığı ilə fərqlənir.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B78C95-4307-80C5-0995-04D584BE43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706491"/>
            <a:ext cx="2743583" cy="3334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55879C2-B49D-9D4B-1237-83C64EDB8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1773742"/>
            <a:ext cx="3600953" cy="1038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EBAAC24-F5BC-1DEF-B634-0017A256BC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07927" y="3395779"/>
            <a:ext cx="4184073" cy="346222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B8B344C-8797-EDF3-DAF0-5A06D25E35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3200" y="4953807"/>
            <a:ext cx="3172268" cy="619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1327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2AC2A-5103-A73B-1A1C-CC58EFB4A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21A271-BA31-6D81-6824-D74CE3069BAD}"/>
              </a:ext>
            </a:extLst>
          </p:cNvPr>
          <p:cNvSpPr txBox="1"/>
          <p:nvPr/>
        </p:nvSpPr>
        <p:spPr>
          <a:xfrm>
            <a:off x="0" y="0"/>
            <a:ext cx="12025745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Gəlin indi </a:t>
            </a:r>
            <a:r>
              <a:rPr lang="az-Latn-AZ" sz="1200" b="1">
                <a:solidFill>
                  <a:srgbClr val="FF0000"/>
                </a:solidFill>
              </a:rPr>
              <a:t>/etc/apache2/ports.conf </a:t>
            </a:r>
            <a:r>
              <a:rPr lang="az-Latn-AZ" sz="1200"/>
              <a:t>faylının rolunu, vacibliyini təhlil edək.</a:t>
            </a:r>
            <a:endParaRPr lang="en-US" sz="1200"/>
          </a:p>
          <a:p>
            <a:endParaRPr lang="en-US" sz="1200"/>
          </a:p>
          <a:p>
            <a:r>
              <a:rPr lang="en-US" sz="1200" b="1"/>
              <a:t>Bu faylın əsas rolu</a:t>
            </a:r>
            <a:r>
              <a:rPr lang="en-US" sz="1200"/>
              <a:t>: Apache serverinə hansı portlarda dinləməyə başlayacağını (yəni müştərilərdən gələn HTTP və HTTPS bağlantılarını) göstərir.</a:t>
            </a:r>
          </a:p>
          <a:p>
            <a:endParaRPr lang="en-US" sz="1200"/>
          </a:p>
          <a:p>
            <a:r>
              <a:rPr lang="en-US" sz="1200"/>
              <a:t>Bu fayl </a:t>
            </a:r>
            <a:r>
              <a:rPr lang="en-US" sz="1200" b="1"/>
              <a:t>apache2.conf </a:t>
            </a:r>
            <a:r>
              <a:rPr lang="en-US" sz="1200"/>
              <a:t>daxilində belə çağırılır: Yəni </a:t>
            </a:r>
            <a:r>
              <a:rPr lang="en-US" sz="1200" b="1"/>
              <a:t>apache2.conf </a:t>
            </a:r>
            <a:r>
              <a:rPr lang="en-US" sz="1200"/>
              <a:t>özündə bu faylı "daxil edir" və işlənməsini təmin edir.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 b="1"/>
              <a:t>ports.conf məzmunu</a:t>
            </a:r>
            <a:r>
              <a:rPr lang="en-US" sz="1200"/>
              <a:t>:</a:t>
            </a:r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Listen 80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Bu, Apache serverinə deyir: "HTTP trafiki üçün 80 nömrəli portu dinlə" Yəni: </a:t>
            </a:r>
            <a:r>
              <a:rPr lang="en-US" sz="1200" b="1"/>
              <a:t>http://localhost/, http://example.com/ </a:t>
            </a:r>
            <a:r>
              <a:rPr lang="en-US" sz="1200"/>
              <a:t>bu portdan gəlir.  </a:t>
            </a:r>
            <a:r>
              <a:rPr lang="az-Latn-AZ" sz="1200"/>
              <a:t>Ə</a:t>
            </a:r>
            <a:r>
              <a:rPr lang="en-US" sz="1200"/>
              <a:t>gər bu sətir yoxdursa, HTTP xidmət göstərilməz.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ssl_module&gt;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Əgər SSL modulu (mod_ssl) aktivdirsə, onda Apache HTTPS (port 443) üçün də dinləməyi aktivləşdirir. Yəni: </a:t>
            </a:r>
            <a:r>
              <a:rPr lang="en-US" sz="1200" b="1"/>
              <a:t>https:// </a:t>
            </a:r>
            <a:r>
              <a:rPr lang="en-US" sz="1200"/>
              <a:t>sorğular bu portla gəlir. </a:t>
            </a:r>
            <a:r>
              <a:rPr lang="az-Latn-AZ" sz="1200"/>
              <a:t> </a:t>
            </a:r>
            <a:r>
              <a:rPr lang="en-US" sz="1200"/>
              <a:t>HTTPS bağlantısı üçün vacibdir.</a:t>
            </a:r>
          </a:p>
          <a:p>
            <a:endParaRPr lang="en-US" sz="1200"/>
          </a:p>
          <a:p>
            <a:endParaRPr lang="en-US" sz="1200"/>
          </a:p>
          <a:p>
            <a:r>
              <a:rPr lang="en-US" sz="1200">
                <a:highlight>
                  <a:srgbClr val="00FF00"/>
                </a:highlight>
              </a:rPr>
              <a:t>&lt;IfModule mod_gnutls.c&gt; Listen 443 &lt;/IfModule&gt;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/>
              <a:t>Alternativ SSL modulu: mod_gnutls (GnuTLS kitabxanasına əsaslanan SSL dəstəyi). Əgər bu modul istifadə olunursa, onda da 443 portu dinlənəcək. Yəni Apache sistemində </a:t>
            </a:r>
            <a:r>
              <a:rPr lang="en-US" sz="1200" b="1"/>
              <a:t>mod_ssl </a:t>
            </a:r>
            <a:r>
              <a:rPr lang="en-US" sz="1200"/>
              <a:t>və ya </a:t>
            </a:r>
            <a:r>
              <a:rPr lang="en-US" sz="1200" b="1"/>
              <a:t>mod_gnutls </a:t>
            </a:r>
            <a:r>
              <a:rPr lang="en-US" sz="1200"/>
              <a:t>varsa, </a:t>
            </a:r>
            <a:r>
              <a:rPr lang="en-US" sz="1200" b="1"/>
              <a:t>HTTPS</a:t>
            </a:r>
            <a:r>
              <a:rPr lang="en-US" sz="1200"/>
              <a:t> trafik dinlənəcək.</a:t>
            </a:r>
          </a:p>
          <a:p>
            <a:endParaRPr lang="az-Latn-AZ" sz="1200"/>
          </a:p>
          <a:p>
            <a:endParaRPr lang="en-US" sz="1200"/>
          </a:p>
          <a:p>
            <a:r>
              <a:rPr lang="az-Latn-AZ" sz="1200">
                <a:highlight>
                  <a:srgbClr val="FFFF00"/>
                </a:highlight>
              </a:rPr>
              <a:t>Əgər bu portaları dəyişsəz ki, məsləhət deyil. Onda </a:t>
            </a:r>
            <a:r>
              <a:rPr lang="az-Latn-AZ" sz="1200" b="1">
                <a:highlight>
                  <a:srgbClr val="FFFF00"/>
                </a:highlight>
              </a:rPr>
              <a:t>restart</a:t>
            </a:r>
            <a:r>
              <a:rPr lang="az-Latn-AZ" sz="1200">
                <a:highlight>
                  <a:srgbClr val="FFFF00"/>
                </a:highlight>
              </a:rPr>
              <a:t> yaxud </a:t>
            </a:r>
            <a:r>
              <a:rPr lang="az-Latn-AZ" sz="1200" b="1">
                <a:highlight>
                  <a:srgbClr val="FFFF00"/>
                </a:highlight>
              </a:rPr>
              <a:t>reload</a:t>
            </a:r>
            <a:r>
              <a:rPr lang="az-Latn-AZ" sz="1200">
                <a:highlight>
                  <a:srgbClr val="FFFF00"/>
                </a:highlight>
              </a:rPr>
              <a:t> əmri ilə serveri yenidən başlatmaq lazımdır.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37712A0-4D04-413D-0DE1-4B9DBFC859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06300"/>
            <a:ext cx="1648055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DC56FD0-7D66-AED3-1613-1BDA744484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57480"/>
            <a:ext cx="1089891" cy="1175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0820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919A-240A-3186-0ED5-AA069610C2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96FBCE-3A21-2895-B268-05F9258DF667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isə </a:t>
            </a:r>
            <a:r>
              <a:rPr lang="az-Latn-AZ" sz="1200" b="1"/>
              <a:t>NGİNX</a:t>
            </a:r>
            <a:r>
              <a:rPr lang="az-Latn-AZ" sz="1200"/>
              <a:t> paketini install edirik.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Paketin qurulub qurulmad</a:t>
            </a:r>
            <a:r>
              <a:rPr lang="az-Latn-AZ" sz="1200"/>
              <a:t>ığını bu cürdə yoxlaya bilərsiz: Qurulduğunu görürük.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A2940A-CA31-C7C8-E8E7-2F11028F0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39931"/>
            <a:ext cx="5048955" cy="19052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8E941E7-F096-0D1A-823A-D117F4423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302092"/>
            <a:ext cx="12022228" cy="752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6806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5A11-228E-99E8-CAF3-77CD981C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48D34A7-EDD9-A739-83B2-7C30E0298F13}"/>
              </a:ext>
            </a:extLst>
          </p:cNvPr>
          <p:cNvSpPr txBox="1"/>
          <p:nvPr/>
        </p:nvSpPr>
        <p:spPr>
          <a:xfrm>
            <a:off x="0" y="0"/>
            <a:ext cx="7075055" cy="46628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-ın statusuna baxdıqda onun aktiv olmadığını müşahidə edəcəyik. 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Nginx serverini aktiv etmədən əvvəl, mövcud başqa serverin aktiv olub olmadığını yoxlayın. Aşağıdakı koddan apache2 serverinin aktiv olduğunu görürük.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Əgər apache2 serverin aktivdirsə onda, nginx serverini aktiv edə bilmirik.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Bunun üçün apache2 serverini stop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Sonra isə nginx serverini start edirik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Təkrar aktiv bağlantıları yoladıqda artıq nginx serverinin işlədiyini görəcəyik.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 sz="11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az-Latn-AZ" sz="1100"/>
              <a:t>Yaxud apache2 serverini stop etmədən onun portunu dəyişdirə bilərdik. Əgər belə etsək restart verməyi unutmayın.</a:t>
            </a:r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  <a:p>
            <a:endParaRPr lang="az-Latn-AZ" sz="11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585E64-64DC-F653-89BF-ED2B508162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13600" y="0"/>
            <a:ext cx="4978400" cy="326324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E3B81D-828B-4DC3-6BC4-C87AE2B06583}"/>
              </a:ext>
            </a:extLst>
          </p:cNvPr>
          <p:cNvSpPr txBox="1"/>
          <p:nvPr/>
        </p:nvSpPr>
        <p:spPr>
          <a:xfrm>
            <a:off x="157018" y="4353797"/>
            <a:ext cx="1187796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İki fərqli server eyni portu və eyni IP ünvanını ("bind" </a:t>
            </a:r>
            <a:r>
              <a:rPr lang="az-Latn-AZ"/>
              <a:t>edərək</a:t>
            </a:r>
            <a:r>
              <a:rPr lang="en-US"/>
              <a:t>) istifadə edərək eyni anda işləyə bilməz. Bu konflikt yaradacaq (birinci işləyən ikinciyə həmin portu verə bilməz).</a:t>
            </a:r>
          </a:p>
          <a:p>
            <a:endParaRPr lang="en-US"/>
          </a:p>
          <a:p>
            <a:r>
              <a:rPr lang="en-US"/>
              <a:t>Amma iki server eyni maşında eyni anda işləyə bilər fərqli portlarda və ya fərqli IP-lərdə, və ya biri frontend (proxy) — digəri backend (upstream) rolunda işləyərsə tam normaldır.</a:t>
            </a:r>
          </a:p>
          <a:p>
            <a:endParaRPr lang="en-US"/>
          </a:p>
          <a:p>
            <a:r>
              <a:rPr lang="en-US"/>
              <a:t>Real dünya praktikası: çox vaxt nginx frontend (</a:t>
            </a:r>
            <a:r>
              <a:rPr lang="en-US" b="1"/>
              <a:t>80/443</a:t>
            </a:r>
            <a:r>
              <a:rPr lang="en-US"/>
              <a:t>) olur, apache backend isə </a:t>
            </a:r>
            <a:r>
              <a:rPr lang="en-US" b="1"/>
              <a:t>8080</a:t>
            </a:r>
            <a:r>
              <a:rPr lang="en-US"/>
              <a:t> və ya Unix socket-də işləyir. Bu həm performans, həm də təhlükəsizlik baxımından məntiqlidir.</a:t>
            </a:r>
          </a:p>
        </p:txBody>
      </p:sp>
    </p:spTree>
    <p:extLst>
      <p:ext uri="{BB962C8B-B14F-4D97-AF65-F5344CB8AC3E}">
        <p14:creationId xmlns:p14="http://schemas.microsoft.com/office/powerpoint/2010/main" val="26515879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6572F-4B7C-487B-E996-A3F4DAFBC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48769E9B-E9F6-CB99-28CD-022459ECAF16}"/>
              </a:ext>
            </a:extLst>
          </p:cNvPr>
          <p:cNvSpPr txBox="1"/>
          <p:nvPr/>
        </p:nvSpPr>
        <p:spPr>
          <a:xfrm>
            <a:off x="203200" y="244826"/>
            <a:ext cx="11822545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Hansı yanaşma daha məntiqlidir? Variantlar və tövsiyələr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Variant A — Yalnız biri işləsin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Əgər sənin məqsədin sadəcə </a:t>
            </a:r>
            <a:r>
              <a:rPr lang="en-US" sz="1200" b="1"/>
              <a:t>bir web server</a:t>
            </a:r>
            <a:r>
              <a:rPr lang="en-US" sz="1200"/>
              <a:t> işə salmaqdırsa — </a:t>
            </a:r>
            <a:r>
              <a:rPr lang="en-US" sz="1200" b="1"/>
              <a:t>birini seç</a:t>
            </a:r>
            <a:r>
              <a:rPr lang="en-US" sz="1200"/>
              <a:t> (Apache </a:t>
            </a:r>
            <a:r>
              <a:rPr lang="en-US" sz="1200" i="1"/>
              <a:t>və ya</a:t>
            </a:r>
            <a:r>
              <a:rPr lang="en-US" sz="1200"/>
              <a:t> Nginx), digərini dayandır və deaktiv 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F40DFF-CF8C-1057-405E-814A868F2F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443591"/>
            <a:ext cx="3000794" cy="240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3267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4F8CD-B035-F8F7-04D3-483F3EF42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9F6285A-1595-2E81-43DC-DFDA86056401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Variant B — Hər ikisini eyni maşında, fərqli portlarda</a:t>
            </a:r>
            <a:endParaRPr lang="az-Latn-AZ" b="1"/>
          </a:p>
          <a:p>
            <a:endParaRPr lang="en-US" b="1"/>
          </a:p>
          <a:p>
            <a:r>
              <a:rPr lang="en-US"/>
              <a:t>Məsələn, Apache :8080, Nginx :80. Bu halda hər ikisi işləyər: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Apache: Listen 8080 (ports.conf)</a:t>
            </a:r>
          </a:p>
          <a:p>
            <a:pPr marL="742950" lvl="1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/>
              <a:t>Nginx: listen 80;</a:t>
            </a:r>
            <a:endParaRPr lang="az-Latn-AZ"/>
          </a:p>
          <a:p>
            <a:pPr lvl="1"/>
            <a:endParaRPr lang="az-Latn-AZ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107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EE04C-CCAA-B968-7781-1F6ED72212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AC24920-6EA5-2685-0943-D4CDD4892BEC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Variant C — Məsləhət (ən çox istifadə olunan): Nginx front, Apache backend</a:t>
            </a:r>
            <a:endParaRPr lang="az-Latn-AZ" sz="1600" b="1"/>
          </a:p>
          <a:p>
            <a:endParaRPr lang="en-US" sz="16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Nginx </a:t>
            </a:r>
            <a:r>
              <a:rPr lang="en-US" sz="1600" b="1"/>
              <a:t>80/443 </a:t>
            </a:r>
            <a:r>
              <a:rPr lang="en-US" sz="1600"/>
              <a:t>üzərindən gələn sorğuları qəbul edir, statik faylları verir və ya sorğuları Apache-ə yönləndirir (</a:t>
            </a:r>
            <a:r>
              <a:rPr lang="az-Latn-AZ" sz="1600"/>
              <a:t>  </a:t>
            </a:r>
            <a:r>
              <a:rPr lang="en-US" sz="1600"/>
              <a:t>proxy_pass</a:t>
            </a:r>
            <a:r>
              <a:rPr lang="az-Latn-AZ" sz="1600"/>
              <a:t>  </a:t>
            </a:r>
            <a:r>
              <a:rPr lang="en-US" sz="1600"/>
              <a:t>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Apache arxa planda 1</a:t>
            </a:r>
            <a:r>
              <a:rPr lang="en-US" sz="1600" b="1"/>
              <a:t>27.0.0.1:8080</a:t>
            </a:r>
            <a:r>
              <a:rPr lang="en-US" sz="1600"/>
              <a:t> və ya Unix socket-də işləyir və PHP və s. işlərini görür.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600"/>
              <a:t>Faydası: </a:t>
            </a:r>
            <a:r>
              <a:rPr lang="en-US" sz="1600" b="1"/>
              <a:t>TLS termination, caching, load balancing, gzip </a:t>
            </a:r>
            <a:r>
              <a:rPr lang="en-US" sz="1600"/>
              <a:t>və </a:t>
            </a:r>
            <a:r>
              <a:rPr lang="en-US" sz="1600" b="1"/>
              <a:t>təhlükəsizlik axını </a:t>
            </a:r>
            <a:r>
              <a:rPr lang="en-US" sz="1600"/>
              <a:t>nginx-də rahat idarə olunur.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Nümunə konfiqurasiya: Apache: </a:t>
            </a:r>
            <a:r>
              <a:rPr lang="en-US" sz="1600" b="1"/>
              <a:t>/etc/apache2/ports.conf </a:t>
            </a:r>
            <a:r>
              <a:rPr lang="en-US" sz="1600"/>
              <a:t>və </a:t>
            </a:r>
            <a:r>
              <a:rPr lang="en-US" sz="1600" b="1"/>
              <a:t>virtualhostlarda</a:t>
            </a:r>
            <a:r>
              <a:rPr lang="en-US" sz="1600"/>
              <a:t> portu 8080-ə çevir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en-US" sz="1600"/>
              <a:t>virtual host: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4E9E84-404E-92AA-EA0B-FF2225EA15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291814"/>
            <a:ext cx="2333951" cy="552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0FF677-4903-49F5-3CA5-FA28AA0619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4276699"/>
            <a:ext cx="2810267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217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167F4-E7B5-A093-18CB-89A0B989A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F0A8072-F2F6-A5FB-A98B-3510AE1BC760}"/>
              </a:ext>
            </a:extLst>
          </p:cNvPr>
          <p:cNvSpPr txBox="1"/>
          <p:nvPr/>
        </p:nvSpPr>
        <p:spPr>
          <a:xfrm>
            <a:off x="203200" y="244826"/>
            <a:ext cx="1182254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Hansı portları istifadə etmək məsləhətdir?</a:t>
            </a:r>
            <a:endParaRPr lang="az-Latn-AZ" sz="1400" b="1"/>
          </a:p>
          <a:p>
            <a:endParaRPr lang="en-US" sz="1400" b="1"/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Frontend (istifadəçi-facing):</a:t>
            </a:r>
            <a:r>
              <a:rPr lang="en-US" sz="1400"/>
              <a:t> 80 (HTTP), 443 (HTTPS) — bunlar standartdır.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 b="1"/>
              <a:t>Backend (arxa server):</a:t>
            </a:r>
            <a:r>
              <a:rPr lang="en-US" sz="1400"/>
              <a:t> 8080, 8000, 8443 və ya daha yaxşı — </a:t>
            </a:r>
            <a:r>
              <a:rPr lang="en-US" sz="1400" b="1"/>
              <a:t>Unix socket</a:t>
            </a:r>
            <a:r>
              <a:rPr lang="en-US" sz="1400"/>
              <a:t> (/run/apache2/apache2.sock) — bu daha təhlükəsiz və performant ola bilər.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Ports &lt;1024 üçün root icazəsi tələb olunur; bu səbəbdən frontend serveri (nginx) root ilə başlayır və sonra worker-lar daha az səlahiyyətlə işləyir.</a:t>
            </a:r>
            <a:endParaRPr lang="az-Latn-AZ" sz="1400"/>
          </a:p>
          <a:p>
            <a:endParaRPr lang="az-Latn-AZ" sz="1400"/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372900925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E6C29-421C-C558-E1F3-1A8EFA0D8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4FCBA2-7A1F-3566-F088-2D6A6C9625CC}"/>
              </a:ext>
            </a:extLst>
          </p:cNvPr>
          <p:cNvSpPr txBox="1"/>
          <p:nvPr/>
        </p:nvSpPr>
        <p:spPr>
          <a:xfrm>
            <a:off x="203200" y="244826"/>
            <a:ext cx="11822545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Unix Socket nədir? (Sadə dildə)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Unix socket</a:t>
            </a:r>
            <a:r>
              <a:rPr lang="en-US" sz="1200"/>
              <a:t>, eyni sistemdə (yəni eyni kompüterdə) işləyən iki proqramın </a:t>
            </a:r>
            <a:r>
              <a:rPr lang="en-US" sz="1200" b="1"/>
              <a:t>bir-biri ilə əlaqə qurması üçün istifadə olunan</a:t>
            </a:r>
            <a:r>
              <a:rPr lang="en-US" sz="1200"/>
              <a:t> bir </a:t>
            </a:r>
            <a:r>
              <a:rPr lang="en-US" sz="1200" b="1"/>
              <a:t>fayl əsaslı ünsiyyət kanalıdır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Yəni:</a:t>
            </a:r>
            <a:r>
              <a:rPr lang="az-Latn-AZ" sz="1200"/>
              <a:t> </a:t>
            </a:r>
            <a:r>
              <a:rPr lang="en-US" sz="1200"/>
              <a:t>İki proqram (məsələn, </a:t>
            </a:r>
            <a:r>
              <a:rPr lang="en-US" sz="1200" b="1"/>
              <a:t>Nginx</a:t>
            </a:r>
            <a:r>
              <a:rPr lang="en-US" sz="1200"/>
              <a:t> və </a:t>
            </a:r>
            <a:r>
              <a:rPr lang="en-US" sz="1200" b="1"/>
              <a:t>Apache</a:t>
            </a:r>
            <a:r>
              <a:rPr lang="en-US" sz="1200"/>
              <a:t>, ya da </a:t>
            </a:r>
            <a:r>
              <a:rPr lang="en-US" sz="1200" b="1"/>
              <a:t>PHP-FPM</a:t>
            </a:r>
            <a:r>
              <a:rPr lang="en-US" sz="1200"/>
              <a:t> və </a:t>
            </a:r>
            <a:r>
              <a:rPr lang="en-US" sz="1200" b="1"/>
              <a:t>Nginx</a:t>
            </a:r>
            <a:r>
              <a:rPr lang="en-US" sz="1200"/>
              <a:t>) bir-biri ilə </a:t>
            </a:r>
            <a:r>
              <a:rPr lang="en-US" sz="1200" b="1"/>
              <a:t>IP/port</a:t>
            </a:r>
            <a:r>
              <a:rPr lang="en-US" sz="1200"/>
              <a:t> üzərindən yox, </a:t>
            </a:r>
            <a:r>
              <a:rPr lang="en-US" sz="1200" b="1"/>
              <a:t>fayl sistemindəki bir xüsusi fayl</a:t>
            </a:r>
            <a:r>
              <a:rPr lang="en-US" sz="1200"/>
              <a:t> vasitəsilə danışır.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Məsələn necə işləyir? </a:t>
            </a:r>
            <a:endParaRPr lang="az-Latn-AZ" sz="1200" b="1"/>
          </a:p>
          <a:p>
            <a:endParaRPr lang="az-Latn-AZ" sz="1200"/>
          </a:p>
          <a:p>
            <a:r>
              <a:rPr lang="en-US" sz="1200" b="1"/>
              <a:t>Portla işləmə</a:t>
            </a:r>
            <a:r>
              <a:rPr lang="en-US" sz="1200"/>
              <a:t>: Nginx → Apache (IP və port vasitəsilə)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Socketlə işləmə</a:t>
            </a:r>
            <a:r>
              <a:rPr lang="en-US" sz="1200"/>
              <a:t>: Nginx → Apache (Unix socket vasitəsilə)</a:t>
            </a:r>
            <a:r>
              <a:rPr lang="az-Latn-AZ" sz="1200"/>
              <a:t>. 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Burada</a:t>
            </a:r>
            <a:r>
              <a:rPr lang="en-US" sz="1200"/>
              <a:t>: </a:t>
            </a:r>
            <a:r>
              <a:rPr lang="en-US" sz="1200" i="1">
                <a:solidFill>
                  <a:srgbClr val="00B0F0"/>
                </a:solidFill>
              </a:rPr>
              <a:t>unix:/run/apache2/apache2.sock </a:t>
            </a:r>
            <a:r>
              <a:rPr lang="en-US" sz="1200"/>
              <a:t>→ bir fayldır, amma bu fayl vasitəsilə </a:t>
            </a:r>
            <a:r>
              <a:rPr lang="az-Latn-AZ" sz="1200"/>
              <a:t>data</a:t>
            </a:r>
            <a:r>
              <a:rPr lang="en-US" sz="1200"/>
              <a:t> göndərmək/oxumaq mümkündür (təsəvvür et ki, "fayl kimi görünən port").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2D1D4BD-8820-6978-0D24-4E9B8B3B3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3089478"/>
            <a:ext cx="3602182" cy="2637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5657DDE-568C-F46D-4934-A1B835508E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79386641"/>
              </p:ext>
            </p:extLst>
          </p:nvPr>
        </p:nvGraphicFramePr>
        <p:xfrm>
          <a:off x="520699" y="4369106"/>
          <a:ext cx="11187545" cy="1828800"/>
        </p:xfrm>
        <a:graphic>
          <a:graphicData uri="http://schemas.openxmlformats.org/drawingml/2006/table">
            <a:tbl>
              <a:tblPr/>
              <a:tblGrid>
                <a:gridCol w="3333662">
                  <a:extLst>
                    <a:ext uri="{9D8B030D-6E8A-4147-A177-3AD203B41FA5}">
                      <a16:colId xmlns:a16="http://schemas.microsoft.com/office/drawing/2014/main" val="3161516768"/>
                    </a:ext>
                  </a:extLst>
                </a:gridCol>
                <a:gridCol w="7853883">
                  <a:extLst>
                    <a:ext uri="{9D8B030D-6E8A-4147-A177-3AD203B41FA5}">
                      <a16:colId xmlns:a16="http://schemas.microsoft.com/office/drawing/2014/main" val="178035625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Faydası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51317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🔐 Təhlükəsizlik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Yalnız eyni sistemdəki proqramlar bu fayla çıxış edə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605315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⚡ Daha sürətli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IP networking olmadan, fayl sistemi üzərindən daha az overhead ilə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85859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💡 Asan icazə nəzarəti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Fayl icazələri ilə socket-ə kim çata bilər, onu təyin edə bilərsən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chmod</a:t>
                      </a:r>
                      <a:r>
                        <a:rPr lang="en-US"/>
                        <a:t>,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chown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74912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🖥️ Lokal trafikə məhdudiyyət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Xarici maşınlar bu socket faylına çıxış edə bilməz (yalnız localhost-da işləyir)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13247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0711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40989-0CCF-989C-B2E8-FD58B5553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C66BBE5-237B-CBF3-8E17-E81DEBC321C8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Nümunə real tətbiq</a:t>
            </a:r>
            <a:r>
              <a:rPr lang="az-Latn-AZ" sz="1200"/>
              <a:t>: Əgər sən Nginx-dən Apache-ə socket vasitəsilə yönləndirmək istəyirsənsə: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Apache tərəfi</a:t>
            </a:r>
            <a:r>
              <a:rPr lang="en-US" sz="1200"/>
              <a:t>: </a:t>
            </a:r>
            <a:r>
              <a:rPr lang="en-US" sz="1200" b="1">
                <a:solidFill>
                  <a:srgbClr val="00B0F0"/>
                </a:solidFill>
              </a:rPr>
              <a:t>/etc/apache2/ports.conf </a:t>
            </a:r>
            <a:r>
              <a:rPr lang="en-US" sz="1200"/>
              <a:t>içində Listen sətirini bu cür dəyiş: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Əgər Listen direktivi unix</a:t>
            </a:r>
            <a:r>
              <a:rPr lang="en-US" sz="1200"/>
              <a:t>: formatını qəbul etmirsə (</a:t>
            </a:r>
            <a:r>
              <a:rPr lang="en-US" sz="1200" b="1">
                <a:solidFill>
                  <a:srgbClr val="FF0000"/>
                </a:solidFill>
              </a:rPr>
              <a:t>çox vaxt etməz</a:t>
            </a:r>
            <a:r>
              <a:rPr lang="en-US" sz="1200"/>
              <a:t>), bunun əvəzinə Apache mod_proxy ilə socket-ə bağlanmaq yerinə </a:t>
            </a:r>
            <a:r>
              <a:rPr lang="en-US" sz="1200" b="1">
                <a:solidFill>
                  <a:srgbClr val="FF0000"/>
                </a:solidFill>
              </a:rPr>
              <a:t>PHP-FPM </a:t>
            </a:r>
            <a:r>
              <a:rPr lang="en-US" sz="1200"/>
              <a:t>və s. servislərdə daha geniş istifadə olunur.</a:t>
            </a:r>
            <a:endParaRPr lang="az-Latn-AZ" sz="1200"/>
          </a:p>
          <a:p>
            <a:endParaRPr lang="az-Latn-AZ" sz="1200"/>
          </a:p>
          <a:p>
            <a:r>
              <a:rPr lang="az-Latn-AZ" sz="1200"/>
              <a:t>Bu şəkildəndə görürük ki, </a:t>
            </a:r>
            <a:r>
              <a:rPr lang="az-Latn-AZ" sz="1200" b="1"/>
              <a:t>apache2.sock </a:t>
            </a:r>
            <a:r>
              <a:rPr lang="az-Latn-AZ" sz="1200"/>
              <a:t>deyə bir şey yoxdur. Yəni bu qovluq mövcud ola bilər, amma içində </a:t>
            </a:r>
            <a:r>
              <a:rPr lang="az-Latn-AZ" sz="1200" b="1"/>
              <a:t>apache2.sock </a:t>
            </a:r>
            <a:r>
              <a:rPr lang="az-Latn-AZ" sz="1200"/>
              <a:t>adlı bir fayl olması üçün xüsusi konfiqurasiya edilməlidir (və Apache bunu standart olaraq etmir).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Niyə </a:t>
            </a:r>
            <a:r>
              <a:rPr lang="en-US" sz="1200" b="1"/>
              <a:t>apache2.sock </a:t>
            </a:r>
            <a:r>
              <a:rPr lang="en-US" sz="1200"/>
              <a:t>faylı </a:t>
            </a:r>
            <a:r>
              <a:rPr lang="en-US" sz="1200" b="1"/>
              <a:t>/run/apache2/ </a:t>
            </a:r>
            <a:r>
              <a:rPr lang="en-US" sz="1200"/>
              <a:t>içində mövcud deyil?</a:t>
            </a:r>
            <a:r>
              <a:rPr lang="az-Latn-AZ" sz="1200"/>
              <a:t> </a:t>
            </a:r>
          </a:p>
          <a:p>
            <a:endParaRPr lang="az-Latn-AZ" sz="1200"/>
          </a:p>
          <a:p>
            <a:r>
              <a:rPr lang="az-Latn-AZ" sz="1200"/>
              <a:t>Çünki, Apache HTTP Server standart olaraq Unix socket istifadə etmir — o, əsasən IP və port əsasında işləyir (Listen 80, Listen 8080 və s.)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0194BD-1511-157B-0790-A64F8C4E4C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111933"/>
            <a:ext cx="3238952" cy="36200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D52733-89EC-1B62-F102-D3B1CA07E2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2371"/>
            <a:ext cx="2857899" cy="46679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08E51D1B-2BAD-5035-D027-CAB8AD8C73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9243605"/>
              </p:ext>
            </p:extLst>
          </p:nvPr>
        </p:nvGraphicFramePr>
        <p:xfrm>
          <a:off x="203200" y="4279794"/>
          <a:ext cx="10515600" cy="1524000"/>
        </p:xfrm>
        <a:graphic>
          <a:graphicData uri="http://schemas.openxmlformats.org/drawingml/2006/table">
            <a:tbl>
              <a:tblPr/>
              <a:tblGrid>
                <a:gridCol w="2006600">
                  <a:extLst>
                    <a:ext uri="{9D8B030D-6E8A-4147-A177-3AD203B41FA5}">
                      <a16:colId xmlns:a16="http://schemas.microsoft.com/office/drawing/2014/main" val="1182266222"/>
                    </a:ext>
                  </a:extLst>
                </a:gridCol>
                <a:gridCol w="8509000">
                  <a:extLst>
                    <a:ext uri="{9D8B030D-6E8A-4147-A177-3AD203B41FA5}">
                      <a16:colId xmlns:a16="http://schemas.microsoft.com/office/drawing/2014/main" val="20601260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Tətbiq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Socket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5783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PHP-FPM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 —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php8.2-fpm.sock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29428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PostgreSQL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333047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🔵 </a:t>
                      </a:r>
                      <a:r>
                        <a:rPr lang="en-US" sz="1400" b="1"/>
                        <a:t>Nginx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✅ Bəli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05638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🔴 </a:t>
                      </a:r>
                      <a:r>
                        <a:rPr lang="en-US" sz="1400" b="1"/>
                        <a:t>Apache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❌ Default-da YOX </a:t>
                      </a:r>
                      <a:r>
                        <a:rPr lang="en-US" sz="1400" i="1"/>
                        <a:t>(socket ilə </a:t>
                      </a:r>
                      <a:r>
                        <a:rPr lang="en-US" sz="1400" b="1" i="1">
                          <a:latin typeface="Courier New" panose="02070309020205020404" pitchFamily="49" charset="0"/>
                        </a:rPr>
                        <a:t>mod_proxy</a:t>
                      </a:r>
                      <a:r>
                        <a:rPr lang="en-US" sz="1400" b="1" i="1"/>
                        <a:t> </a:t>
                      </a:r>
                      <a:r>
                        <a:rPr lang="en-US" sz="1400" i="1"/>
                        <a:t>vasitəsilə başqa xidmətə bağlana bilər, amma özü socket ilə dinləməz)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40186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7533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28E77-841A-6A5D-6B60-D75A7BDCE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1A2379-C724-4CE9-CE91-49FD3B48D895}"/>
              </a:ext>
            </a:extLst>
          </p:cNvPr>
          <p:cNvSpPr txBox="1"/>
          <p:nvPr/>
        </p:nvSpPr>
        <p:spPr>
          <a:xfrm>
            <a:off x="64656" y="64656"/>
            <a:ext cx="12025744" cy="61773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Hal-hazırda aktiv olan server </a:t>
            </a:r>
            <a:r>
              <a:rPr lang="az-Latn-AZ" sz="1200" b="1"/>
              <a:t>nginx</a:t>
            </a:r>
            <a:r>
              <a:rPr lang="az-Latn-AZ" sz="1200"/>
              <a:t> -dır. Brauzerdə </a:t>
            </a:r>
            <a:r>
              <a:rPr lang="az-Latn-AZ" sz="1200" b="1"/>
              <a:t>localhost</a:t>
            </a:r>
            <a:r>
              <a:rPr lang="az-Latn-AZ" sz="1200"/>
              <a:t> yazdıqda açılan səhifədə isə </a:t>
            </a:r>
            <a:r>
              <a:rPr lang="az-Latn-AZ" sz="1200" b="1"/>
              <a:t>Apache2</a:t>
            </a:r>
            <a:r>
              <a:rPr lang="az-Latn-AZ" sz="1200"/>
              <a:t> yazır. Ancaq bu serverin </a:t>
            </a:r>
            <a:r>
              <a:rPr lang="az-Latn-AZ" sz="1200" b="1"/>
              <a:t>apache2</a:t>
            </a:r>
            <a:r>
              <a:rPr lang="az-Latn-AZ" sz="1200"/>
              <a:t> olduğunu ifadə etmir. Çünki bu sadəcə bir </a:t>
            </a:r>
            <a:r>
              <a:rPr lang="az-Latn-AZ" sz="1200" b="1"/>
              <a:t>index.html </a:t>
            </a:r>
            <a:r>
              <a:rPr lang="az-Latn-AZ" sz="1200"/>
              <a:t>faylıdır. Bu faylda isə biz istədyimiz şablonu yığa bilərik.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0C57D8-A67C-ED89-CC73-F279936B3D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47962"/>
            <a:ext cx="12192000" cy="5810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56788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8575E3-1404-FE00-79DE-6DA908643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EFEF4CF-FF23-45A2-3960-FBD4D2A469F9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3) </a:t>
            </a:r>
            <a:r>
              <a:rPr lang="az-Latn-AZ" sz="1200" b="1">
                <a:solidFill>
                  <a:srgbClr val="FF0000"/>
                </a:solidFill>
              </a:rPr>
              <a:t>apt show  - </a:t>
            </a:r>
            <a:r>
              <a:rPr lang="az-Latn-AZ" sz="1200"/>
              <a:t>Bu əmr konkret bir paketin detallı məlumatını göstərir. Yəni, "bu paket nə edir, asılılıqları nədir, versiyası nədir" kimi suallara cavab verir.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5C5EDE4-B61A-82EC-5299-68239F4F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68684"/>
            <a:ext cx="8589818" cy="5587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57897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D1E3B-B4A0-7C37-F010-024043E84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74D15E5-D844-2475-BF40-8895688196C8}"/>
              </a:ext>
            </a:extLst>
          </p:cNvPr>
          <p:cNvSpPr txBox="1"/>
          <p:nvPr/>
        </p:nvSpPr>
        <p:spPr>
          <a:xfrm>
            <a:off x="0" y="244826"/>
            <a:ext cx="121920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az-Latn-AZ" sz="1200" b="1">
                <a:solidFill>
                  <a:srgbClr val="00B0F0"/>
                </a:solidFill>
              </a:rPr>
              <a:t> </a:t>
            </a:r>
            <a:r>
              <a:rPr lang="az-Latn-AZ" sz="1200"/>
              <a:t>- </a:t>
            </a:r>
            <a:r>
              <a:rPr lang="en-US" sz="1200"/>
              <a:t>server açıldıqda </a:t>
            </a:r>
            <a:r>
              <a:rPr lang="en-US" sz="1200" b="1"/>
              <a:t>Apache HTTP Server</a:t>
            </a:r>
            <a:r>
              <a:rPr lang="en-US" sz="1200"/>
              <a:t>-də </a:t>
            </a:r>
            <a:r>
              <a:rPr lang="en-US" sz="1200" b="1"/>
              <a:t>saytın (və ya saytların) avtomatik işə </a:t>
            </a:r>
            <a:r>
              <a:rPr lang="en-US" sz="1200"/>
              <a:t>düşməsini təmin edən əsas virtual </a:t>
            </a:r>
            <a:r>
              <a:rPr lang="en-US" sz="1200" b="1"/>
              <a:t>host konfiqurasiya </a:t>
            </a:r>
            <a:r>
              <a:rPr lang="en-US" sz="1200"/>
              <a:t>faylı</a:t>
            </a:r>
            <a:r>
              <a:rPr lang="az-Latn-AZ" sz="1200"/>
              <a:t> budur.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bir </a:t>
            </a:r>
            <a:r>
              <a:rPr lang="en-US" sz="1200" b="1"/>
              <a:t>simvolik linkdir </a:t>
            </a:r>
            <a:r>
              <a:rPr lang="en-US" sz="1200"/>
              <a:t>və əslində göstərici (</a:t>
            </a:r>
            <a:r>
              <a:rPr lang="en-US" sz="1200" b="1"/>
              <a:t>pointer</a:t>
            </a:r>
            <a:r>
              <a:rPr lang="en-US" sz="1200"/>
              <a:t>) kimi işləyir: O, əsl fayl olan </a:t>
            </a:r>
            <a:r>
              <a:rPr lang="en-US" sz="1200" b="1">
                <a:solidFill>
                  <a:srgbClr val="00B050"/>
                </a:solidFill>
              </a:rPr>
              <a:t>/etc/apache2/sites-available/000-default.conf</a:t>
            </a:r>
            <a:r>
              <a:rPr lang="en-US" sz="1200"/>
              <a:t>-a bağlanır.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Simvolik link (symlink, ya da symbolic link) — Linux-da bir faylı başqa bir fayla və ya qovluğa göstərici kimi göstərməyin yoludur. O, "qısayol" kimidir, amma sistem səviyyəsində işləyir.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BA547D2-03CA-C268-4448-BDE8F0B70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9922664"/>
              </p:ext>
            </p:extLst>
          </p:nvPr>
        </p:nvGraphicFramePr>
        <p:xfrm>
          <a:off x="0" y="2044569"/>
          <a:ext cx="10515600" cy="1219200"/>
        </p:xfrm>
        <a:graphic>
          <a:graphicData uri="http://schemas.openxmlformats.org/drawingml/2006/table">
            <a:tbl>
              <a:tblPr/>
              <a:tblGrid>
                <a:gridCol w="3290454">
                  <a:extLst>
                    <a:ext uri="{9D8B030D-6E8A-4147-A177-3AD203B41FA5}">
                      <a16:colId xmlns:a16="http://schemas.microsoft.com/office/drawing/2014/main" val="4079061049"/>
                    </a:ext>
                  </a:extLst>
                </a:gridCol>
                <a:gridCol w="7225146">
                  <a:extLst>
                    <a:ext uri="{9D8B030D-6E8A-4147-A177-3AD203B41FA5}">
                      <a16:colId xmlns:a16="http://schemas.microsoft.com/office/drawing/2014/main" val="273571631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Fayl/Folder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Rolu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021428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/etc/apache2/sites-available/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Virtual host-ların əsas konfiqurasiya faylları burada olur.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378042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/etc/apache2/sites-enabled/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400"/>
                        <a:t> içindəki faylların </a:t>
                      </a:r>
                      <a:r>
                        <a:rPr lang="en-US" sz="1400" b="1"/>
                        <a:t>aktiv versiyasıdır</a:t>
                      </a:r>
                      <a:r>
                        <a:rPr lang="en-US" sz="1400"/>
                        <a:t> (</a:t>
                      </a:r>
                      <a:r>
                        <a:rPr lang="az-Latn-AZ" sz="1400"/>
                        <a:t>simvolik</a:t>
                      </a:r>
                      <a:r>
                        <a:rPr lang="en-US" sz="1400"/>
                        <a:t> vasitəsilə).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323122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400"/>
                        <a:t> və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a2dissite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 komandalarla virtual host-ları aktivləşdirib/passiv edə bilərsən.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21442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A30B7299-3A89-7E06-16BD-954D754EF1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030"/>
            <a:ext cx="5971508" cy="1147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837E5FD-8160-9645-4C61-EAC6F8C45B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" y="4399810"/>
            <a:ext cx="6807200" cy="652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167166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80C79-43CA-E604-72E4-C235305D4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BD6C98-0295-9A78-104D-2B1EBC7397CD}"/>
              </a:ext>
            </a:extLst>
          </p:cNvPr>
          <p:cNvSpPr txBox="1"/>
          <p:nvPr/>
        </p:nvSpPr>
        <p:spPr>
          <a:xfrm>
            <a:off x="203200" y="161699"/>
            <a:ext cx="1182254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Niyə bu şəkildə işləyir? (Məntiq və səbəbi)</a:t>
            </a:r>
            <a:r>
              <a:rPr lang="az-Latn-AZ" sz="1200"/>
              <a:t>.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AEE9A7A-0113-F216-B1FE-9BEC95CC4E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9052575"/>
              </p:ext>
            </p:extLst>
          </p:nvPr>
        </p:nvGraphicFramePr>
        <p:xfrm>
          <a:off x="203201" y="712225"/>
          <a:ext cx="10816819" cy="1892430"/>
        </p:xfrm>
        <a:graphic>
          <a:graphicData uri="http://schemas.openxmlformats.org/drawingml/2006/table">
            <a:tbl>
              <a:tblPr/>
              <a:tblGrid>
                <a:gridCol w="2106930">
                  <a:extLst>
                    <a:ext uri="{9D8B030D-6E8A-4147-A177-3AD203B41FA5}">
                      <a16:colId xmlns:a16="http://schemas.microsoft.com/office/drawing/2014/main" val="261084561"/>
                    </a:ext>
                  </a:extLst>
                </a:gridCol>
                <a:gridCol w="8709889">
                  <a:extLst>
                    <a:ext uri="{9D8B030D-6E8A-4147-A177-3AD203B41FA5}">
                      <a16:colId xmlns:a16="http://schemas.microsoft.com/office/drawing/2014/main" val="3996244954"/>
                    </a:ext>
                  </a:extLst>
                </a:gridCol>
              </a:tblGrid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Məsələ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08302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Modul sistemidir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az-Latn-AZ" sz="1200"/>
                        <a:t>-də, </a:t>
                      </a:r>
                      <a:r>
                        <a:rPr lang="en-US" sz="1200"/>
                        <a:t>beləliklə </a:t>
                      </a:r>
                      <a:r>
                        <a:rPr lang="en-US" sz="1200" b="1"/>
                        <a:t>istədiyin virtual hostları aktivləşdirib/deaktiv edə</a:t>
                      </a:r>
                      <a:r>
                        <a:rPr lang="en-US" sz="1200"/>
                        <a:t> bilərsən — faylı silmədən.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0126752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Sadə idarəetmə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a2ensite</a:t>
                      </a:r>
                      <a:r>
                        <a:rPr lang="en-US" sz="1200"/>
                        <a:t> və </a:t>
                      </a:r>
                      <a:r>
                        <a:rPr lang="en-US" sz="1200" b="1">
                          <a:solidFill>
                            <a:srgbClr val="FF0000"/>
                          </a:solidFill>
                          <a:latin typeface="Courier New" panose="02070309020205020404" pitchFamily="49" charset="0"/>
                        </a:rPr>
                        <a:t>a2dissite</a:t>
                      </a:r>
                      <a:r>
                        <a:rPr lang="en-US" sz="1200"/>
                        <a:t> komandaları </a:t>
                      </a:r>
                      <a:r>
                        <a:rPr lang="en-US" sz="1200" b="1"/>
                        <a:t>sadəcə link yaradır və silir</a:t>
                      </a:r>
                      <a:r>
                        <a:rPr lang="en-US" sz="1200"/>
                        <a:t> — əsl fayla toxunmur.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84761644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Konfiqurasiya sadəliyi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Apache </a:t>
                      </a:r>
                      <a:r>
                        <a:rPr lang="en-US" sz="1200" b="1">
                          <a:latin typeface="Courier New" panose="02070309020205020404" pitchFamily="49" charset="0"/>
                        </a:rPr>
                        <a:t>sites-enabled/*.conf</a:t>
                      </a:r>
                      <a:r>
                        <a:rPr lang="en-US" sz="1200" b="1"/>
                        <a:t> </a:t>
                      </a:r>
                      <a:r>
                        <a:rPr lang="en-US" sz="1200"/>
                        <a:t>fayllarını oxuyur. Buradakı simvolik linklər </a:t>
                      </a:r>
                      <a:r>
                        <a:rPr lang="en-US" sz="1200" b="1"/>
                        <a:t>hansı virtual hostların aktiv olduğunu</a:t>
                      </a:r>
                      <a:r>
                        <a:rPr lang="en-US" sz="1200"/>
                        <a:t> bildirir.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81811389"/>
                  </a:ext>
                </a:extLst>
              </a:tr>
              <a:tr h="37848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70C0"/>
                          </a:solidFill>
                        </a:rPr>
                        <a:t>Təsadüfi silinmədən qorunma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</a:rPr>
                        <a:t>sites-available</a:t>
                      </a:r>
                      <a:r>
                        <a:rPr lang="en-US" sz="1200"/>
                        <a:t> faylları toxunulmaz qalır — aktiv olmayan hostlar belə, lazım olanda asanlıqla aktivləşdirilə bilər.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204008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310CAAF-B793-6E5B-A546-118957CE76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785849"/>
            <a:ext cx="5539530" cy="40721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DB693C-E1F9-9749-FBBA-3E47C100B77B}"/>
              </a:ext>
            </a:extLst>
          </p:cNvPr>
          <p:cNvSpPr txBox="1"/>
          <p:nvPr/>
        </p:nvSpPr>
        <p:spPr>
          <a:xfrm>
            <a:off x="6793346" y="4637258"/>
            <a:ext cx="432723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Ardı növbəti slaydda !!! </a:t>
            </a:r>
            <a:r>
              <a:rPr lang="az-Latn-AZ" sz="1200"/>
              <a:t>. Tələsmə və sona qədər oxu çünki səhifə portu dəyişsək və.s digər hər şeyi etsək belə açılacaq.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0861702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51B06-C92A-7333-472E-1498F7B38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99159F-E9EF-213A-EDD3-6438AA890B2D}"/>
              </a:ext>
            </a:extLst>
          </p:cNvPr>
          <p:cNvSpPr txBox="1"/>
          <p:nvPr/>
        </p:nvSpPr>
        <p:spPr>
          <a:xfrm>
            <a:off x="203200" y="244826"/>
            <a:ext cx="11822545" cy="40318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/>
              <a:t>apache2</a:t>
            </a:r>
            <a:r>
              <a:rPr lang="en-US" sz="1600"/>
              <a:t> də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</a:t>
            </a:r>
            <a:r>
              <a:rPr lang="en-US" sz="1600"/>
              <a:t> ilə </a:t>
            </a:r>
            <a:r>
              <a:rPr lang="en-US" sz="1600" b="1"/>
              <a:t>nginx</a:t>
            </a:r>
            <a:r>
              <a:rPr lang="en-US" sz="1600"/>
              <a:t> da olan </a:t>
            </a:r>
            <a:r>
              <a:rPr lang="en-US" sz="1600" b="1"/>
              <a:t>sites-available</a:t>
            </a:r>
            <a:r>
              <a:rPr lang="en-US" sz="1600"/>
              <a:t> və </a:t>
            </a:r>
            <a:r>
              <a:rPr lang="en-US" sz="1600" b="1"/>
              <a:t>sites-enabled </a:t>
            </a:r>
            <a:r>
              <a:rPr lang="en-US" sz="1600"/>
              <a:t>arasında fərq var. Çünki </a:t>
            </a:r>
            <a:r>
              <a:rPr lang="en-US" sz="1600" b="1"/>
              <a:t>apache2</a:t>
            </a:r>
            <a:r>
              <a:rPr lang="en-US" sz="1600"/>
              <a:t> də </a:t>
            </a:r>
            <a:r>
              <a:rPr lang="en-US" sz="1600" b="1"/>
              <a:t>000-default.conf</a:t>
            </a:r>
            <a:r>
              <a:rPr lang="en-US" sz="1600"/>
              <a:t> belə bir fayl var ancaq </a:t>
            </a:r>
            <a:r>
              <a:rPr lang="en-US" sz="1600" b="1"/>
              <a:t>nginx</a:t>
            </a:r>
            <a:r>
              <a:rPr lang="en-US" sz="1600"/>
              <a:t> -da sadəcə boş </a:t>
            </a:r>
            <a:r>
              <a:rPr lang="en-US" sz="1600" b="1"/>
              <a:t>default</a:t>
            </a:r>
            <a:r>
              <a:rPr lang="en-US" sz="1600"/>
              <a:t> adlı fayl var (</a:t>
            </a:r>
            <a:r>
              <a:rPr lang="az-Latn-AZ" sz="1600"/>
              <a:t>not: qovluq yox fayldır. </a:t>
            </a:r>
            <a:r>
              <a:rPr lang="az-Latn-AZ" sz="1600" b="1">
                <a:solidFill>
                  <a:srgbClr val="FF0000"/>
                </a:solidFill>
              </a:rPr>
              <a:t>ls -l </a:t>
            </a:r>
            <a:r>
              <a:rPr lang="az-Latn-AZ" sz="1600"/>
              <a:t>əmri ilə yoxluya bilərsiz</a:t>
            </a:r>
            <a:r>
              <a:rPr lang="en-US" sz="1600"/>
              <a:t>). 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r>
              <a:rPr lang="az-Latn-AZ" sz="1600"/>
              <a:t>Bizdə</a:t>
            </a:r>
            <a:r>
              <a:rPr lang="en-US" sz="1600"/>
              <a:t> isə hal-hazırda sadəcə </a:t>
            </a:r>
            <a:r>
              <a:rPr lang="en-US" sz="1600" b="1"/>
              <a:t>nginx</a:t>
            </a:r>
            <a:r>
              <a:rPr lang="en-US" sz="1600"/>
              <a:t> serveri </a:t>
            </a:r>
            <a:r>
              <a:rPr lang="en-US" sz="1600" b="1"/>
              <a:t>aktiv</a:t>
            </a:r>
            <a:r>
              <a:rPr lang="en-US" sz="1600"/>
              <a:t> olduğu üçün </a:t>
            </a:r>
            <a:r>
              <a:rPr lang="en-US" sz="1600" b="1"/>
              <a:t>nginx</a:t>
            </a:r>
            <a:r>
              <a:rPr lang="en-US" sz="1600"/>
              <a:t> serverini </a:t>
            </a:r>
            <a:r>
              <a:rPr lang="az-Latn-AZ" sz="1600" b="1"/>
              <a:t>reload</a:t>
            </a:r>
            <a:r>
              <a:rPr lang="en-US" sz="1600"/>
              <a:t> etdiyimdə simvolik link (</a:t>
            </a:r>
            <a:r>
              <a:rPr lang="az-Latn-AZ" sz="1600"/>
              <a:t> </a:t>
            </a:r>
            <a:r>
              <a:rPr lang="en-US" sz="1600" b="1"/>
              <a:t>000-default.conf</a:t>
            </a:r>
            <a:r>
              <a:rPr lang="az-Latn-AZ" sz="1600" b="1"/>
              <a:t> </a:t>
            </a:r>
            <a:r>
              <a:rPr lang="en-US" sz="1600"/>
              <a:t>) </a:t>
            </a:r>
            <a:r>
              <a:rPr lang="en-US" sz="1600" b="1"/>
              <a:t>apache2/sites-enabled </a:t>
            </a:r>
            <a:r>
              <a:rPr lang="en-US" sz="1600"/>
              <a:t>qovluğundan silinsədə belə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>
                <a:solidFill>
                  <a:srgbClr val="FF0000"/>
                </a:solidFill>
              </a:rPr>
              <a:t>aktiv</a:t>
            </a:r>
            <a:r>
              <a:rPr lang="en-US" sz="1600"/>
              <a:t> etmədiyim üçün saytı görməyə dəvam edirəm. </a:t>
            </a:r>
            <a:r>
              <a:rPr lang="en-US" sz="1600" b="1"/>
              <a:t>apache2</a:t>
            </a:r>
            <a:r>
              <a:rPr lang="en-US" sz="1600"/>
              <a:t> serverini </a:t>
            </a:r>
            <a:r>
              <a:rPr lang="en-US" sz="1600" b="1"/>
              <a:t>reload</a:t>
            </a:r>
            <a:r>
              <a:rPr lang="en-US" sz="1600"/>
              <a:t> edə bilməmə səbəbim isə hal-hazırda </a:t>
            </a:r>
            <a:r>
              <a:rPr lang="en-US" sz="1600" b="1"/>
              <a:t>80</a:t>
            </a:r>
            <a:r>
              <a:rPr lang="en-US" sz="1600"/>
              <a:t> ci porta </a:t>
            </a:r>
            <a:r>
              <a:rPr lang="en-US" sz="1600" b="1"/>
              <a:t>nginx</a:t>
            </a:r>
            <a:r>
              <a:rPr lang="en-US" sz="1600"/>
              <a:t> serverinin aktiv olmasıdır.</a:t>
            </a:r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  <a:p>
            <a:endParaRPr lang="az-Latn-AZ" sz="16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68167A-D155-A7D0-A883-6A9B1DB59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0218" y="925812"/>
            <a:ext cx="4211780" cy="8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522DB3D-02A0-584A-4DD8-CA976DAF1C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925813"/>
            <a:ext cx="7895919" cy="879898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BB3B54F-C46F-F609-8E65-8D7D7147F7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2" y="3327401"/>
            <a:ext cx="3562847" cy="495369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A0FBC1-B0FD-93D4-BFD5-CD2E438C1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562490"/>
              </p:ext>
            </p:extLst>
          </p:nvPr>
        </p:nvGraphicFramePr>
        <p:xfrm>
          <a:off x="-2" y="4429088"/>
          <a:ext cx="12192001" cy="2184085"/>
        </p:xfrm>
        <a:graphic>
          <a:graphicData uri="http://schemas.openxmlformats.org/drawingml/2006/table">
            <a:tbl>
              <a:tblPr/>
              <a:tblGrid>
                <a:gridCol w="12192001">
                  <a:extLst>
                    <a:ext uri="{9D8B030D-6E8A-4147-A177-3AD203B41FA5}">
                      <a16:colId xmlns:a16="http://schemas.microsoft.com/office/drawing/2014/main" val="1814913543"/>
                    </a:ext>
                  </a:extLst>
                </a:gridCol>
              </a:tblGrid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və Nginx-də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sites-enabled/</a:t>
                      </a:r>
                      <a:r>
                        <a:rPr lang="en-US" sz="1800"/>
                        <a:t> və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sites-available/</a:t>
                      </a:r>
                      <a:r>
                        <a:rPr lang="en-US" sz="1800"/>
                        <a:t> strukturu</a:t>
                      </a:r>
                      <a:r>
                        <a:rPr lang="az-Latn-AZ" sz="1800"/>
                        <a:t> qismən</a:t>
                      </a:r>
                      <a:r>
                        <a:rPr lang="en-US" sz="1800"/>
                        <a:t> fərqlidir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30437957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Apache-də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, Nginx-də sadəcə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default</a:t>
                      </a:r>
                      <a:r>
                        <a:rPr lang="en-US" sz="1800"/>
                        <a:t> adlı fayl var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4179468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Hazırda Nginx aktivdir, ona görə 80-ci port işləyir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9064572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 aktiv olmadığı üçün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systemctl reload apache2</a:t>
                      </a:r>
                      <a:r>
                        <a:rPr lang="en-US" sz="1800"/>
                        <a:t> işləmir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5274434"/>
                  </a:ext>
                </a:extLst>
              </a:tr>
              <a:tr h="4368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Apache-in </a:t>
                      </a:r>
                      <a:r>
                        <a:rPr lang="en-US" sz="1800">
                          <a:latin typeface="Courier New" panose="02070309020205020404" pitchFamily="49" charset="0"/>
                        </a:rPr>
                        <a:t>000-default.conf</a:t>
                      </a:r>
                      <a:r>
                        <a:rPr lang="en-US" sz="1800"/>
                        <a:t> faylını silməyin saytın işləməsinə təsiri yoxdur əgər Apache özü aktiv deyilsə</a:t>
                      </a:r>
                    </a:p>
                  </a:txBody>
                  <a:tcPr marL="80580" marR="80580" marT="40290" marB="4029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0943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0495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455123-0A45-5C6F-0C82-FD195E331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E26D6A6-49BD-A76E-4959-8FFC8815964E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Aşağı şəkildə olduğu kimi yazaraq </a:t>
            </a:r>
            <a:r>
              <a:rPr lang="az-Latn-AZ" b="1"/>
              <a:t>Apache2</a:t>
            </a:r>
            <a:r>
              <a:rPr lang="az-Latn-AZ"/>
              <a:t> serverinin portunu </a:t>
            </a:r>
            <a:r>
              <a:rPr lang="az-Latn-AZ" b="1"/>
              <a:t>8080</a:t>
            </a:r>
            <a:r>
              <a:rPr lang="az-Latn-AZ"/>
              <a:t> ilə əvəz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az-Latn-AZ"/>
              <a:t>serverə restart verərək portun qüvvəyə minib minmədiyini görürük.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AD23B08-AF57-ABFF-39FE-2FE26FCE1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089892"/>
            <a:ext cx="6797964" cy="303364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6161331-4156-F588-5F88-7C92497BA6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7345" y="1088587"/>
            <a:ext cx="5144655" cy="303494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9100B5-903F-3797-B993-36E965EBAB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15351"/>
            <a:ext cx="7269018" cy="2076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0424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FBB2C8-EBE3-09E9-AA5F-A505C3D5C4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42B06AA-D436-58B1-D0F8-DF3FED1CC094}"/>
              </a:ext>
            </a:extLst>
          </p:cNvPr>
          <p:cNvSpPr txBox="1"/>
          <p:nvPr/>
        </p:nvSpPr>
        <p:spPr>
          <a:xfrm>
            <a:off x="203200" y="244826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 keçək, Nginx-dan Apache-ə yönləndirməyə (reverse proxy)</a:t>
            </a:r>
          </a:p>
          <a:p>
            <a:endParaRPr lang="az-Latn-AZ" sz="1200"/>
          </a:p>
          <a:p>
            <a:r>
              <a:rPr lang="en-US" sz="1200"/>
              <a:t>Dəyişmələri bu faylda etməlisən</a:t>
            </a:r>
            <a:r>
              <a:rPr lang="az-Latn-AZ" sz="1200"/>
              <a:t>, çünki </a:t>
            </a:r>
            <a:r>
              <a:rPr lang="az-Latn-AZ" sz="1200" b="1"/>
              <a:t>sites-enabled</a:t>
            </a:r>
            <a:r>
              <a:rPr lang="az-Latn-AZ" sz="1200"/>
              <a:t> sadəcə simvolik linkdir – əsas konfiqurasiya </a:t>
            </a:r>
            <a:r>
              <a:rPr lang="az-Latn-AZ" sz="1200" b="1"/>
              <a:t>sites-available</a:t>
            </a:r>
            <a:r>
              <a:rPr lang="az-Latn-AZ" sz="1200"/>
              <a:t>-dadır.</a:t>
            </a:r>
            <a:r>
              <a:rPr lang="en-US" sz="1200"/>
              <a:t>: </a:t>
            </a:r>
            <a:r>
              <a:rPr lang="en-US" sz="1200">
                <a:highlight>
                  <a:srgbClr val="00FF00"/>
                </a:highlight>
              </a:rPr>
              <a:t>/etc/nginx/sites-available/default</a:t>
            </a:r>
            <a:endParaRPr lang="az-Latn-AZ" sz="1200">
              <a:highlight>
                <a:srgbClr val="00FF00"/>
              </a:highlight>
            </a:endParaRPr>
          </a:p>
          <a:p>
            <a:endParaRPr lang="az-Latn-AZ" sz="1200"/>
          </a:p>
          <a:p>
            <a:r>
              <a:rPr lang="en-US" sz="1200"/>
              <a:t>Tap bu hissəni: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Və onu bu hissə ilə əvəz et</a:t>
            </a:r>
            <a:r>
              <a:rPr lang="az-Latn-AZ" sz="1200"/>
              <a:t> (yaxud 127.0.0.1 əvəzinə localhost)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Sonra </a:t>
            </a:r>
            <a:r>
              <a:rPr lang="en-US" sz="1200" b="1"/>
              <a:t>Apache2</a:t>
            </a:r>
            <a:r>
              <a:rPr lang="en-US" sz="1200"/>
              <a:t> və </a:t>
            </a:r>
            <a:r>
              <a:rPr lang="en-US" sz="1200" b="1"/>
              <a:t>Nginx-i</a:t>
            </a:r>
            <a:r>
              <a:rPr lang="en-US" sz="1200"/>
              <a:t> reload et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İndi isə təkrar, simvolik linki deaktiv edərək saytın açılıb açılmayacağını test edəcəyik. Növbəti slaydda.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DE677A-E8BF-9909-5F28-A224B57977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343113"/>
            <a:ext cx="2505425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927E3D8-5B8F-0F0F-FA82-1CD1FC64EA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553150"/>
            <a:ext cx="3600953" cy="124794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73B9DC-42E7-4D22-2F2F-050065E3E1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4399810"/>
            <a:ext cx="2800741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0484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32FB45-7ECA-F252-7613-5F3961C84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0E611B-244C-1573-C19B-CE34772E7721}"/>
              </a:ext>
            </a:extLst>
          </p:cNvPr>
          <p:cNvSpPr txBox="1"/>
          <p:nvPr/>
        </p:nvSpPr>
        <p:spPr>
          <a:xfrm>
            <a:off x="92363" y="119312"/>
            <a:ext cx="11822545" cy="66193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 əməliyyatlardan sonra belə sayt açılmağa dəvam edəcək. Baxmayaraq ki, artıq simvolik link yoxdur.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a2dissite 000-default.conf </a:t>
            </a:r>
            <a:r>
              <a:rPr lang="en-US" sz="1200"/>
              <a:t>ilə virtual host-u deaktiv etdikdən sonra, niyə Apache hələ də </a:t>
            </a:r>
            <a:r>
              <a:rPr lang="en-US" sz="1200" b="1"/>
              <a:t>/var/www/html/index.html </a:t>
            </a:r>
            <a:r>
              <a:rPr lang="en-US" sz="1200"/>
              <a:t>faylını göstərir?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Apache, heç bir </a:t>
            </a:r>
            <a:r>
              <a:rPr lang="en-US" sz="1200" b="1"/>
              <a:t>VirtualHost</a:t>
            </a:r>
            <a:r>
              <a:rPr lang="en-US" sz="1200"/>
              <a:t> aktiv olmasa belə, yenə də </a:t>
            </a:r>
            <a:r>
              <a:rPr lang="en-US" sz="1200" b="1">
                <a:solidFill>
                  <a:srgbClr val="FF0000"/>
                </a:solidFill>
              </a:rPr>
              <a:t>default</a:t>
            </a:r>
            <a:r>
              <a:rPr lang="en-US" sz="1200"/>
              <a:t> olaraq davranır və </a:t>
            </a:r>
            <a:r>
              <a:rPr lang="en-US" sz="1200" b="1"/>
              <a:t>DocumentRoot</a:t>
            </a:r>
            <a:r>
              <a:rPr lang="en-US" sz="1200"/>
              <a:t> qovluğu olan </a:t>
            </a:r>
            <a:r>
              <a:rPr lang="en-US" sz="1200" b="1"/>
              <a:t>/var/www/html</a:t>
            </a:r>
            <a:r>
              <a:rPr lang="en-US" sz="1200"/>
              <a:t>-i istifadə </a:t>
            </a:r>
            <a:endParaRPr lang="az-Latn-AZ" sz="1200"/>
          </a:p>
          <a:p>
            <a:r>
              <a:rPr lang="en-US" sz="1200"/>
              <a:t>edir. Bunun səbəbi isə: Apache-in </a:t>
            </a:r>
            <a:r>
              <a:rPr lang="en-US" sz="1200" b="1">
                <a:solidFill>
                  <a:srgbClr val="FF0000"/>
                </a:solidFill>
              </a:rPr>
              <a:t>Fallback Davranışıdır </a:t>
            </a:r>
            <a:r>
              <a:rPr lang="en-US" sz="1200"/>
              <a:t>(Default Behavior).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Apache </a:t>
            </a:r>
            <a:r>
              <a:rPr lang="en-US" sz="1200" b="1"/>
              <a:t>sites-enabled </a:t>
            </a:r>
            <a:r>
              <a:rPr lang="en-US" sz="1200"/>
              <a:t>qovluğunda heç bir</a:t>
            </a:r>
            <a:r>
              <a:rPr lang="en-US" sz="1200" b="1"/>
              <a:t> .conf </a:t>
            </a:r>
            <a:r>
              <a:rPr lang="en-US" sz="1200"/>
              <a:t>faylı olmasa da: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Apache </a:t>
            </a:r>
            <a:r>
              <a:rPr lang="en-US" sz="1200"/>
              <a:t>yenə də </a:t>
            </a:r>
            <a:r>
              <a:rPr lang="en-US" sz="1200" b="1"/>
              <a:t>"default" </a:t>
            </a:r>
            <a:r>
              <a:rPr lang="en-US" sz="1200"/>
              <a:t>olaraq bir </a:t>
            </a:r>
            <a:r>
              <a:rPr lang="en-US" sz="1200" b="1"/>
              <a:t>virtual host </a:t>
            </a:r>
            <a:r>
              <a:rPr lang="en-US" sz="1200"/>
              <a:t>yaradır.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bu virtual host-un </a:t>
            </a:r>
            <a:r>
              <a:rPr lang="en-US" sz="1200" b="1"/>
              <a:t>root</a:t>
            </a:r>
            <a:r>
              <a:rPr lang="en-US" sz="1200"/>
              <a:t>-u (DocumentRoot) olaraq /var/www/html seçilir.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Bu məlumat hardansa oxunmur, sadəcə </a:t>
            </a:r>
            <a:r>
              <a:rPr lang="en-US" sz="1200" b="1"/>
              <a:t>Apache-in öz daxilindəki default davranışıdır.</a:t>
            </a:r>
            <a:endParaRPr lang="en-US" sz="1200"/>
          </a:p>
          <a:p>
            <a:endParaRPr lang="az-Latn-AZ" sz="1200"/>
          </a:p>
          <a:p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>
                <a:solidFill>
                  <a:srgbClr val="00B0F0"/>
                </a:solidFill>
              </a:rPr>
              <a:t>/etc/apache2/sites-enabled/000-default.conf </a:t>
            </a:r>
            <a:r>
              <a:rPr lang="en-US" sz="1200"/>
              <a:t>simvolik linkini sildi</a:t>
            </a:r>
            <a:r>
              <a:rPr lang="az-Latn-AZ" sz="1200"/>
              <a:t>k</a:t>
            </a:r>
            <a:r>
              <a:rPr lang="en-US" sz="1200"/>
              <a:t>. Yəni, bu konfiqurasiya artıq rəsmi olaraq </a:t>
            </a:r>
            <a:r>
              <a:rPr lang="en-US" sz="1200" b="1">
                <a:solidFill>
                  <a:srgbClr val="FF0000"/>
                </a:solidFill>
              </a:rPr>
              <a:t>virtual host </a:t>
            </a:r>
            <a:r>
              <a:rPr lang="en-US" sz="1200"/>
              <a:t>olaraq oxunmur.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/>
              <a:t>Amma Apache-in içində bir </a:t>
            </a:r>
            <a:r>
              <a:rPr lang="en-US" sz="1200" b="1"/>
              <a:t>default</a:t>
            </a:r>
            <a:r>
              <a:rPr lang="en-US" sz="1200"/>
              <a:t> davranış var ki, əgər heç bir </a:t>
            </a:r>
            <a:r>
              <a:rPr lang="en-US" sz="1200" b="1"/>
              <a:t>VirtualHost aktiv </a:t>
            </a:r>
            <a:r>
              <a:rPr lang="en-US" sz="1200"/>
              <a:t>deyilsə, onda belə davran: "Gəl </a:t>
            </a:r>
            <a:r>
              <a:rPr lang="en-US" sz="1200" b="1"/>
              <a:t>DocumentRoot</a:t>
            </a:r>
            <a:r>
              <a:rPr lang="en-US" sz="1200"/>
              <a:t> olaraq </a:t>
            </a:r>
            <a:endParaRPr lang="az-Latn-AZ" sz="1200"/>
          </a:p>
          <a:p>
            <a:pPr>
              <a:lnSpc>
                <a:spcPct val="150000"/>
              </a:lnSpc>
            </a:pPr>
            <a:r>
              <a:rPr lang="en-US" sz="1200" b="1"/>
              <a:t>/var/www/html </a:t>
            </a:r>
            <a:r>
              <a:rPr lang="en-US" sz="1200"/>
              <a:t>istifadə et və </a:t>
            </a:r>
            <a:r>
              <a:rPr lang="en-US" sz="1200" b="1"/>
              <a:t>port 80</a:t>
            </a:r>
            <a:r>
              <a:rPr lang="en-US" sz="1200"/>
              <a:t>-də sadə bir </a:t>
            </a:r>
            <a:r>
              <a:rPr lang="en-US" sz="1200" b="1"/>
              <a:t>host</a:t>
            </a:r>
            <a:r>
              <a:rPr lang="en-US" sz="1200"/>
              <a:t> aç."</a:t>
            </a:r>
            <a:r>
              <a:rPr lang="az-Latn-AZ" sz="1200"/>
              <a:t>  Bu Apache-in "</a:t>
            </a:r>
            <a:r>
              <a:rPr lang="az-Latn-AZ" sz="1200" b="1"/>
              <a:t>failsafe</a:t>
            </a:r>
            <a:r>
              <a:rPr lang="az-Latn-AZ" sz="1200"/>
              <a:t>", yəni ehtiyat planıdır: heç bir konfiqurasiya olmasa </a:t>
            </a:r>
          </a:p>
          <a:p>
            <a:pPr>
              <a:lnSpc>
                <a:spcPct val="150000"/>
              </a:lnSpc>
            </a:pPr>
            <a:r>
              <a:rPr lang="az-Latn-AZ" sz="1200"/>
              <a:t>belə, server "boş" qalmasın.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A12393B-F1EB-B209-0AE1-13214DB4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363" y="424360"/>
            <a:ext cx="5292436" cy="23261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ED16540-C39B-456A-D404-09C3A38074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7356" y="4830618"/>
            <a:ext cx="2664643" cy="202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32183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3AD19A-9C45-7ED6-183C-772F367C9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9B8D64-BEA5-B1E5-3E23-D310CD56E89D}"/>
              </a:ext>
            </a:extLst>
          </p:cNvPr>
          <p:cNvSpPr txBox="1"/>
          <p:nvPr/>
        </p:nvSpPr>
        <p:spPr>
          <a:xfrm>
            <a:off x="203200" y="244826"/>
            <a:ext cx="11822545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Bura qədər olan mövzuları sonlandırmadan, </a:t>
            </a:r>
            <a:r>
              <a:rPr lang="az-Latn-AZ" sz="1200" b="1"/>
              <a:t>000-default.conf </a:t>
            </a:r>
            <a:r>
              <a:rPr lang="az-Latn-AZ" sz="1200"/>
              <a:t>faylını aktiv edək.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/>
              <a:t>İndi növbəti slaydda isə öz veb səhifəmizi əlavə edərək onu aktiv hala gətirəcək və testdən keçirəsiyik.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A740C0B-9ACB-49E5-3501-53E4C7D7D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73038"/>
            <a:ext cx="7373379" cy="296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19792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813F3-9542-ECE6-2EC5-E08F4B028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20F90D4-C3DA-191C-CF75-E8A055C461E9}"/>
              </a:ext>
            </a:extLst>
          </p:cNvPr>
          <p:cNvSpPr txBox="1"/>
          <p:nvPr/>
        </p:nvSpPr>
        <p:spPr>
          <a:xfrm>
            <a:off x="203200" y="244826"/>
            <a:ext cx="11822545" cy="25567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Əgər biz </a:t>
            </a:r>
            <a:r>
              <a:rPr lang="az-Latn-AZ" sz="1200" b="1">
                <a:solidFill>
                  <a:srgbClr val="FF0000"/>
                </a:solidFill>
              </a:rPr>
              <a:t>default</a:t>
            </a:r>
            <a:r>
              <a:rPr lang="az-Latn-AZ" sz="1200"/>
              <a:t> olmayan, özümüzün yaratdığı bir </a:t>
            </a:r>
            <a:r>
              <a:rPr lang="az-Latn-AZ" sz="1200" b="1"/>
              <a:t>virtual host faylını deaktiv </a:t>
            </a:r>
            <a:r>
              <a:rPr lang="az-Latn-AZ" sz="1200"/>
              <a:t>etsən (yəni simvolik link </a:t>
            </a:r>
            <a:r>
              <a:rPr lang="az-Latn-AZ" sz="1200" b="1"/>
              <a:t>sites-enabled/ </a:t>
            </a:r>
            <a:r>
              <a:rPr lang="az-Latn-AZ" sz="1200"/>
              <a:t>qovluğundan silinsə), həmin sayt açılmayacaq. </a:t>
            </a:r>
            <a:r>
              <a:rPr lang="az-Latn-AZ" sz="1200" b="1"/>
              <a:t>Apache</a:t>
            </a:r>
            <a:r>
              <a:rPr lang="az-Latn-AZ" sz="1200"/>
              <a:t> yalnız </a:t>
            </a:r>
            <a:r>
              <a:rPr lang="az-Latn-AZ" sz="1200" b="1"/>
              <a:t>sites-enabled/</a:t>
            </a:r>
            <a:r>
              <a:rPr lang="az-Latn-AZ" sz="1200"/>
              <a:t> içindəki simvolik linkləri oxuyur. Orda olmayan heç bir sayt aktiv sayılmır.</a:t>
            </a:r>
          </a:p>
          <a:p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cp</a:t>
            </a:r>
            <a:r>
              <a:rPr lang="az-Latn-AZ" sz="1200"/>
              <a:t> 			- əmri ilə </a:t>
            </a:r>
            <a:r>
              <a:rPr lang="az-Latn-AZ" sz="1200" b="1" i="1"/>
              <a:t>mytest.conf </a:t>
            </a:r>
            <a:r>
              <a:rPr lang="az-Latn-AZ" sz="1200"/>
              <a:t>adında yeni sayt konfiqurasiya faylı yaradırıq.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mousepad</a:t>
            </a:r>
            <a:r>
              <a:rPr lang="az-Latn-AZ" sz="1200"/>
              <a:t> ilə açaraq f</a:t>
            </a:r>
            <a:r>
              <a:rPr lang="en-US" sz="1200"/>
              <a:t>aylı </a:t>
            </a:r>
            <a:r>
              <a:rPr lang="az-Latn-AZ" sz="1200"/>
              <a:t>	- </a:t>
            </a:r>
            <a:r>
              <a:rPr lang="en-US" sz="1200"/>
              <a:t>redaktə e</a:t>
            </a:r>
            <a:r>
              <a:rPr lang="az-Latn-AZ" sz="1200"/>
              <a:t>dirik.</a:t>
            </a:r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mkdir</a:t>
            </a:r>
            <a:r>
              <a:rPr lang="az-Latn-AZ" sz="1200"/>
              <a:t> </a:t>
            </a:r>
            <a:r>
              <a:rPr lang="en-US" sz="1200"/>
              <a:t>&amp; </a:t>
            </a:r>
            <a:r>
              <a:rPr lang="az-Latn-AZ" sz="1200" b="1">
                <a:solidFill>
                  <a:srgbClr val="FF0000"/>
                </a:solidFill>
              </a:rPr>
              <a:t>tee</a:t>
            </a:r>
            <a:r>
              <a:rPr lang="en-US" sz="1200"/>
              <a:t> </a:t>
            </a:r>
            <a:r>
              <a:rPr lang="az-Latn-AZ" sz="1200"/>
              <a:t>ilə 		- </a:t>
            </a:r>
            <a:r>
              <a:rPr lang="en-US" sz="1200"/>
              <a:t>yeni qovluq və test faylı yaradırıq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en-US" sz="1200" b="1">
                <a:solidFill>
                  <a:srgbClr val="FF0000"/>
                </a:solidFill>
              </a:rPr>
              <a:t>apache2</a:t>
            </a:r>
            <a:r>
              <a:rPr lang="en-US" sz="1200"/>
              <a:t>-də bu saytı aktiv edirik</a:t>
            </a:r>
            <a:r>
              <a:rPr lang="az-Latn-AZ" sz="1200"/>
              <a:t> və restart veririk serverə</a:t>
            </a:r>
            <a:r>
              <a:rPr lang="en-US" sz="1200"/>
              <a:t>.</a:t>
            </a:r>
            <a:endParaRPr lang="az-Latn-AZ" sz="1200"/>
          </a:p>
          <a:p>
            <a:pPr marL="228600" indent="-228600">
              <a:lnSpc>
                <a:spcPct val="150000"/>
              </a:lnSpc>
              <a:buAutoNum type="alphaLcParenR"/>
            </a:pPr>
            <a:r>
              <a:rPr lang="az-Latn-AZ" sz="1200" b="1">
                <a:solidFill>
                  <a:srgbClr val="FF0000"/>
                </a:solidFill>
              </a:rPr>
              <a:t>ls -l</a:t>
            </a:r>
            <a:r>
              <a:rPr lang="az-Latn-AZ" sz="1200"/>
              <a:t> ilə			- simvolik linkin yaranaıb yaranmadığını yoxlamaq olar.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Ardı növbəti slaydda....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B8BFBC9-0141-DAC3-3FFD-5DD853534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081" b="12551"/>
          <a:stretch>
            <a:fillRect/>
          </a:stretch>
        </p:blipFill>
        <p:spPr>
          <a:xfrm>
            <a:off x="0" y="2964873"/>
            <a:ext cx="12192000" cy="3893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730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AFE90-A452-EE24-79CC-C38EDEA59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9C9FFA-BD50-3D08-392B-AF64E49BE9CF}"/>
              </a:ext>
            </a:extLst>
          </p:cNvPr>
          <p:cNvSpPr txBox="1"/>
          <p:nvPr/>
        </p:nvSpPr>
        <p:spPr>
          <a:xfrm>
            <a:off x="203200" y="244826"/>
            <a:ext cx="11822545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f) </a:t>
            </a:r>
            <a:r>
              <a:rPr lang="az-Latn-AZ" sz="1200" b="1">
                <a:solidFill>
                  <a:srgbClr val="FF0000"/>
                </a:solidFill>
              </a:rPr>
              <a:t>/etc/hosts </a:t>
            </a:r>
            <a:r>
              <a:rPr lang="az-Latn-AZ" sz="1200"/>
              <a:t>faylında </a:t>
            </a:r>
            <a:r>
              <a:rPr lang="az-Latn-AZ" sz="1200" b="1"/>
              <a:t>mytest.local </a:t>
            </a:r>
            <a:r>
              <a:rPr lang="az-Latn-AZ" sz="1200"/>
              <a:t>domenini tanıdırıq.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g)</a:t>
            </a:r>
            <a:r>
              <a:rPr lang="az-Latn-AZ" sz="1200"/>
              <a:t> sonra serveri hər ehtimala yenidən </a:t>
            </a:r>
            <a:r>
              <a:rPr lang="az-Latn-AZ" sz="1200" b="1"/>
              <a:t>reload</a:t>
            </a:r>
            <a:r>
              <a:rPr lang="az-Latn-AZ" sz="1200"/>
              <a:t> edirik.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 b="1">
                <a:solidFill>
                  <a:srgbClr val="FF0000"/>
                </a:solidFill>
              </a:rPr>
              <a:t>h) </a:t>
            </a:r>
            <a:r>
              <a:rPr lang="az-Latn-AZ" sz="1200"/>
              <a:t>artıq </a:t>
            </a:r>
            <a:r>
              <a:rPr lang="az-Latn-AZ" sz="1200" b="1"/>
              <a:t>localhost</a:t>
            </a:r>
            <a:r>
              <a:rPr lang="az-Latn-AZ" sz="1200"/>
              <a:t> yazdıqda defaul olan açılacaq, </a:t>
            </a:r>
            <a:r>
              <a:rPr lang="az-Latn-AZ" sz="1200" b="1"/>
              <a:t>mytest.local </a:t>
            </a:r>
            <a:r>
              <a:rPr lang="az-Latn-AZ" sz="1200"/>
              <a:t>yazdıqda bizim yaratdığımız. Əgər </a:t>
            </a:r>
            <a:r>
              <a:rPr lang="az-Latn-AZ" sz="1200" b="1"/>
              <a:t>mytest.conf </a:t>
            </a:r>
            <a:r>
              <a:rPr lang="az-Latn-AZ" sz="1200" b="1">
                <a:solidFill>
                  <a:srgbClr val="FF0000"/>
                </a:solidFill>
              </a:rPr>
              <a:t>deaktivdirsə </a:t>
            </a:r>
            <a:r>
              <a:rPr lang="az-Latn-AZ" sz="1200"/>
              <a:t>onda, </a:t>
            </a:r>
            <a:r>
              <a:rPr lang="az-Latn-AZ" sz="1200" b="1"/>
              <a:t>mytest.local </a:t>
            </a:r>
            <a:r>
              <a:rPr lang="az-Latn-AZ" sz="1200"/>
              <a:t>yazdıqda belə </a:t>
            </a:r>
            <a:r>
              <a:rPr lang="az-Latn-AZ" sz="1200" b="1"/>
              <a:t>default</a:t>
            </a:r>
            <a:r>
              <a:rPr lang="az-Latn-AZ" sz="1200"/>
              <a:t> səhifə açılacaq.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4C9FDE8-B5C1-9CCA-C5A1-27C347A76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683392"/>
            <a:ext cx="4221018" cy="197088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C1FD645-A9F7-2CBB-DE2F-55FABF124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189339"/>
            <a:ext cx="2534004" cy="857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F219F3A-F3E5-3F1C-3C37-F74B8807B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744720"/>
            <a:ext cx="3962400" cy="211328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C47753-BC86-69EC-F947-244A88A9D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72773" y="4744720"/>
            <a:ext cx="4619228" cy="211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7028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10998A-C097-E617-1E7F-CF7DB261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4A62BF2-40D0-8612-ED64-AEB7B2C1DC58}"/>
              </a:ext>
            </a:extLst>
          </p:cNvPr>
          <p:cNvSpPr txBox="1"/>
          <p:nvPr/>
        </p:nvSpPr>
        <p:spPr>
          <a:xfrm>
            <a:off x="203200" y="244826"/>
            <a:ext cx="11822545" cy="37548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 b="1">
                <a:highlight>
                  <a:srgbClr val="FFFF00"/>
                </a:highlight>
              </a:rPr>
              <a:t>QEYD</a:t>
            </a:r>
            <a:r>
              <a:rPr lang="az-Latn-AZ" sz="1400"/>
              <a:t>:  Apache faylları </a:t>
            </a:r>
            <a:r>
              <a:rPr lang="az-Latn-AZ" sz="1400" b="1"/>
              <a:t>əlifba</a:t>
            </a:r>
            <a:r>
              <a:rPr lang="az-Latn-AZ" sz="1400"/>
              <a:t> sırasına görə yükləyir. Əgər </a:t>
            </a:r>
            <a:r>
              <a:rPr lang="az-Latn-AZ" sz="1400" b="1"/>
              <a:t>fallback.conf </a:t>
            </a:r>
            <a:r>
              <a:rPr lang="az-Latn-AZ" sz="1400"/>
              <a:t>adında başqa bir fayl yaratsaq və o, </a:t>
            </a:r>
            <a:r>
              <a:rPr lang="az-Latn-AZ" sz="1400" b="1"/>
              <a:t>mytest.conf</a:t>
            </a:r>
            <a:r>
              <a:rPr lang="az-Latn-AZ" sz="1400"/>
              <a:t>-dan əvvəldirsə, port uyğun gələndə onu işlədəcək.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r>
              <a:rPr lang="en-US" sz="1400" b="1"/>
              <a:t>Apache bir sorğu gələndə</a:t>
            </a:r>
            <a:r>
              <a:rPr lang="en-US" sz="1400"/>
              <a:t>: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Port uyğun VirtualHost-ları axtarır (məs: *:8080).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Host başlığı (məs: localhost, mytest.local, example.com) ilə ServerName-i uyğunlaşdırmağa çalışır.</a:t>
            </a:r>
          </a:p>
          <a:p>
            <a:pPr marL="285750" indent="-2857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400"/>
              <a:t>Uyğunluq yoxdursa — port uyğun gələn </a:t>
            </a:r>
            <a:r>
              <a:rPr lang="en-US" sz="1400" b="1"/>
              <a:t>ilk VirtualHost-u</a:t>
            </a:r>
            <a:r>
              <a:rPr lang="en-US" sz="1400"/>
              <a:t> seçir (əlifba sırası ilə sites-enabled-də hansı birinci yüklənirsə).</a:t>
            </a:r>
          </a:p>
          <a:p>
            <a:endParaRPr lang="en-US" sz="14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DD9A5B-EDDA-1922-F1CA-B6C9EC4AA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895004"/>
            <a:ext cx="2524477" cy="819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060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8D0AE-4519-2445-2419-7D6171E863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1F6298B-E6F6-5EBB-825C-DF2B0885F585}"/>
              </a:ext>
            </a:extLst>
          </p:cNvPr>
          <p:cNvSpPr txBox="1"/>
          <p:nvPr/>
        </p:nvSpPr>
        <p:spPr>
          <a:xfrm>
            <a:off x="203200" y="244826"/>
            <a:ext cx="118225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/>
              <a:t>Əgər </a:t>
            </a:r>
            <a:r>
              <a:rPr lang="az-Latn-AZ" b="1" i="1"/>
              <a:t>veb server qurmaq istəyiriksə</a:t>
            </a:r>
            <a:r>
              <a:rPr lang="az-Latn-AZ"/>
              <a:t>, məqsədli və düzgün axtarış üçün “web server”, “http server” və ya konkret server adlarını axtarmaq və qurmaq lazımdır. Bunun üçündə əvvəl bəhs etdiyimiz əmrlərdən istifadə edə bilərik.</a:t>
            </a:r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/>
              <a:t>Populyar Veb Serverlər (HTTP əsaslı):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27328D8-4D3A-FAF0-53C0-F3005D480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043200"/>
            <a:ext cx="2010056" cy="109552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E070EFD-F45C-1801-F727-23CE4DCC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6072703"/>
              </p:ext>
            </p:extLst>
          </p:nvPr>
        </p:nvGraphicFramePr>
        <p:xfrm>
          <a:off x="203199" y="3034246"/>
          <a:ext cx="11822544" cy="2239715"/>
        </p:xfrm>
        <a:graphic>
          <a:graphicData uri="http://schemas.openxmlformats.org/drawingml/2006/table">
            <a:tbl>
              <a:tblPr/>
              <a:tblGrid>
                <a:gridCol w="2207492">
                  <a:extLst>
                    <a:ext uri="{9D8B030D-6E8A-4147-A177-3AD203B41FA5}">
                      <a16:colId xmlns:a16="http://schemas.microsoft.com/office/drawing/2014/main" val="279242590"/>
                    </a:ext>
                  </a:extLst>
                </a:gridCol>
                <a:gridCol w="3389745">
                  <a:extLst>
                    <a:ext uri="{9D8B030D-6E8A-4147-A177-3AD203B41FA5}">
                      <a16:colId xmlns:a16="http://schemas.microsoft.com/office/drawing/2014/main" val="4043162163"/>
                    </a:ext>
                  </a:extLst>
                </a:gridCol>
                <a:gridCol w="6225307">
                  <a:extLst>
                    <a:ext uri="{9D8B030D-6E8A-4147-A177-3AD203B41FA5}">
                      <a16:colId xmlns:a16="http://schemas.microsoft.com/office/drawing/2014/main" val="2434184067"/>
                    </a:ext>
                  </a:extLst>
                </a:gridCol>
              </a:tblGrid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Protokol(lar)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Təsvir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8669514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Apache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apache2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məşhur, modul əsaslı veb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60624996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Nginx</a:t>
                      </a:r>
                      <a:r>
                        <a:rPr lang="en-US"/>
                        <a:t> (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nginx</a:t>
                      </a:r>
                      <a:r>
                        <a:rPr lang="en-US"/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HTTPS, reverse proxy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performanslı, çoxlu istifadəçi dəstəyi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1589075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Lighttpd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HTTP, HTTPS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Yüngül, sadə konfiqurasiya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3573062"/>
                  </a:ext>
                </a:extLst>
              </a:tr>
              <a:tr h="44794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Caddy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HTTPS (default olaraq!)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Avtomatik SSL ilə gəlir, yeni nəsil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16460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968765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6FD21D-873D-C7DC-8089-FE4C48E75F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0DA61897-8F10-BBBF-512A-2B6FF8CE12C2}"/>
              </a:ext>
            </a:extLst>
          </p:cNvPr>
          <p:cNvSpPr txBox="1"/>
          <p:nvPr/>
        </p:nvSpPr>
        <p:spPr>
          <a:xfrm>
            <a:off x="78510" y="101166"/>
            <a:ext cx="12034980" cy="665566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400"/>
              <a:t>Burada da eyni şeyi etmişik. Bir fərqli iş varki </a:t>
            </a:r>
            <a:r>
              <a:rPr lang="az-Latn-AZ" sz="1400" b="1">
                <a:solidFill>
                  <a:srgbClr val="FF0000"/>
                </a:solidFill>
              </a:rPr>
              <a:t>Listen</a:t>
            </a:r>
            <a:r>
              <a:rPr lang="az-Latn-AZ" sz="1400"/>
              <a:t> ilə birdən çox fərqli </a:t>
            </a:r>
            <a:r>
              <a:rPr lang="az-Latn-AZ" sz="1400" b="1"/>
              <a:t>portu</a:t>
            </a:r>
            <a:r>
              <a:rPr lang="az-Latn-AZ" sz="1400"/>
              <a:t> dinləmək mümkündür. Əmrləri aşağıda qoyuram ki, manual yazaraq yorulmayaq.</a:t>
            </a:r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endParaRPr lang="az-Latn-AZ" sz="14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05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cp /etc/apache2/sites-available/000-default.conf /etc/apache2/sites-available/one.conf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cp /etc/apache2/sites-available/000-default.conf /etc/apache2/sites-available/two.conf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/etc/apache2/sites-available/one</a:t>
            </a:r>
            <a:r>
              <a:rPr lang="az-Latn-AZ" sz="800"/>
              <a:t>.conf</a:t>
            </a: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/etc/apache2/sites-available/two</a:t>
            </a:r>
            <a:r>
              <a:rPr lang="az-Latn-AZ" sz="800"/>
              <a:t>.conf</a:t>
            </a: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mkdir /var/www/one | echo "This is one website" | tee /var/www/one/index.html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mkdir /var/www/two | echo "This is two website" | tee /var/www/two/index.html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/etc/apache2/ports.conf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a2ensite one.conf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a2ensite two.conf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systemctl reload apache2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netstat -tnlp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ls -l /etc/apache2/sites-enabled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8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800"/>
              <a:t>mousepad /etc/hosts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DEB0120-FF6C-8F27-565E-3D9ABCA15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4085"/>
          <a:stretch>
            <a:fillRect/>
          </a:stretch>
        </p:blipFill>
        <p:spPr>
          <a:xfrm>
            <a:off x="0" y="578494"/>
            <a:ext cx="2918691" cy="1309308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1413971F-EA27-73AF-5415-879B91965B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9432" y="578494"/>
            <a:ext cx="2826836" cy="130930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D70E81D7-3318-38B0-E740-A9DD235656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8883" y="578494"/>
            <a:ext cx="5293117" cy="1309308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30552070-AA43-ACD3-0E7F-2AB9FDAE78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2269915"/>
            <a:ext cx="2445696" cy="1557522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8657DFB9-F765-5B07-DDB5-FE79ED64C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81548" y="2269915"/>
            <a:ext cx="2958547" cy="1557522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9453466-5021-CE56-CC8B-78D184D09E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75948" y="2269915"/>
            <a:ext cx="1536531" cy="155752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272E5ED2-E5CF-C446-B49B-2675E387C62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09212" y="2269914"/>
            <a:ext cx="3682788" cy="1557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147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C8405-40EF-5D41-5092-BC6BB17105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3290969-298A-A0F6-7271-5FDFF7F13ACB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>
                <a:solidFill>
                  <a:srgbClr val="FF0000"/>
                </a:solidFill>
              </a:rPr>
              <a:t>curl 127.0.0.1:8081 </a:t>
            </a:r>
            <a:r>
              <a:rPr lang="en-US" sz="1200" b="1">
                <a:solidFill>
                  <a:srgbClr val="FF0000"/>
                </a:solidFill>
              </a:rPr>
              <a:t> </a:t>
            </a:r>
            <a:r>
              <a:rPr lang="en-US" sz="1200"/>
              <a:t>-  </a:t>
            </a:r>
            <a:r>
              <a:rPr lang="az-Latn-AZ" sz="1200"/>
              <a:t>Apache və ya digər HTTP serverin 127.0.0.1 (localhost) ünvanında və 8081 portunda xidmət verib-vermədiyini yoxlayır.</a:t>
            </a:r>
            <a:r>
              <a:rPr lang="en-US" sz="1200"/>
              <a:t> Brazuer</a:t>
            </a:r>
            <a:r>
              <a:rPr lang="az-Latn-AZ" sz="1200"/>
              <a:t> ilə də yoxlamaq olur ancaq brazuerdə məlumatlar kəşlənir.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63D5C9-E687-2C1F-81D3-269F8A1B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68073"/>
            <a:ext cx="6401693" cy="260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57694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A4D876-1B4F-AD0F-3DE4-0957B8EE0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7B3645B-9FC9-DBEA-C0AD-1FD16C8FF657}"/>
              </a:ext>
            </a:extLst>
          </p:cNvPr>
          <p:cNvSpPr txBox="1"/>
          <p:nvPr/>
        </p:nvSpPr>
        <p:spPr>
          <a:xfrm>
            <a:off x="184727" y="0"/>
            <a:ext cx="1182254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>
                <a:solidFill>
                  <a:srgbClr val="FF0000"/>
                </a:solidFill>
              </a:rPr>
              <a:t>round-robin</a:t>
            </a:r>
            <a:r>
              <a:rPr lang="az-Latn-AZ" sz="2000" b="1">
                <a:solidFill>
                  <a:srgbClr val="FF0000"/>
                </a:solidFill>
              </a:rPr>
              <a:t> </a:t>
            </a:r>
            <a:r>
              <a:rPr lang="en-US" sz="2000" b="1">
                <a:solidFill>
                  <a:srgbClr val="FF0000"/>
                </a:solidFill>
              </a:rPr>
              <a:t>with reverse proxy</a:t>
            </a:r>
            <a:endParaRPr lang="az-Latn-AZ" sz="2000" b="1">
              <a:solidFill>
                <a:srgbClr val="FF0000"/>
              </a:solidFill>
            </a:endParaRPr>
          </a:p>
          <a:p>
            <a:endParaRPr lang="en-US" sz="1200"/>
          </a:p>
          <a:p>
            <a:r>
              <a:rPr lang="az-Latn-AZ" sz="1200"/>
              <a:t>İndi isə </a:t>
            </a:r>
            <a:r>
              <a:rPr lang="az-Latn-AZ" sz="1200" b="1"/>
              <a:t>Nginx</a:t>
            </a:r>
            <a:r>
              <a:rPr lang="az-Latn-AZ" sz="1200"/>
              <a:t> -ni, "</a:t>
            </a:r>
            <a:r>
              <a:rPr lang="az-Latn-AZ" sz="1200" b="1"/>
              <a:t>reverse proxy</a:t>
            </a:r>
            <a:r>
              <a:rPr lang="az-Latn-AZ" sz="1200"/>
              <a:t>" kimi konfiqurasiya edib onu bir neçə Apache server instansiyasına</a:t>
            </a:r>
            <a:r>
              <a:rPr lang="en-US" sz="1200"/>
              <a:t> ( round-robin )</a:t>
            </a:r>
            <a:r>
              <a:rPr lang="az-Latn-AZ" sz="1200"/>
              <a:t> necə yönləndirmək olar onu öyrənəcəyik.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pPr marL="228600" indent="-228600">
              <a:buAutoNum type="alphaLcParenR"/>
            </a:pPr>
            <a:r>
              <a:rPr lang="en-US" sz="1200" b="1">
                <a:solidFill>
                  <a:srgbClr val="0070C0"/>
                </a:solidFill>
              </a:rPr>
              <a:t>mousepad /etc/nginx/sites-available/upstream </a:t>
            </a:r>
            <a:r>
              <a:rPr lang="en-US" sz="1200"/>
              <a:t>- </a:t>
            </a:r>
            <a:r>
              <a:rPr lang="en-US" sz="1200" b="1"/>
              <a:t>upstream</a:t>
            </a:r>
            <a:r>
              <a:rPr lang="en-US" sz="1200"/>
              <a:t> </a:t>
            </a:r>
            <a:r>
              <a:rPr lang="az-Latn-AZ" sz="1200"/>
              <a:t>adında bir fayl yaradaraq içində aşağıdakı kimi məlumatları qeyd edirik. Bu sadəcə </a:t>
            </a:r>
            <a:r>
              <a:rPr lang="az-Latn-AZ" sz="1200" b="1"/>
              <a:t>Nginx</a:t>
            </a:r>
            <a:r>
              <a:rPr lang="az-Latn-AZ" sz="1200"/>
              <a:t> üçün yeni bir konfiqurasiya faylı yaratmaq üçündür.</a:t>
            </a:r>
          </a:p>
          <a:p>
            <a:pPr marL="228600" indent="-228600">
              <a:buAutoNum type="alphaLcParenR"/>
            </a:pPr>
            <a:endParaRPr lang="az-Latn-AZ" sz="1200"/>
          </a:p>
          <a:p>
            <a:r>
              <a:rPr lang="en-US" sz="1200">
                <a:highlight>
                  <a:srgbClr val="FF00FF"/>
                </a:highlight>
              </a:rPr>
              <a:t>upstream apache { </a:t>
            </a:r>
            <a:endParaRPr lang="az-Latn-AZ" sz="1200">
              <a:highlight>
                <a:srgbClr val="FF00FF"/>
              </a:highlight>
            </a:endParaRPr>
          </a:p>
          <a:p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127.0.0.1:8080; </a:t>
            </a:r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127.0.0.1:8081; </a:t>
            </a:r>
            <a:endParaRPr lang="az-Latn-AZ" sz="1200">
              <a:highlight>
                <a:srgbClr val="FF00FF"/>
              </a:highlight>
            </a:endParaRPr>
          </a:p>
          <a:p>
            <a:r>
              <a:rPr lang="az-Latn-AZ" sz="1200">
                <a:highlight>
                  <a:srgbClr val="FF00FF"/>
                </a:highlight>
              </a:rPr>
              <a:t>       </a:t>
            </a:r>
            <a:r>
              <a:rPr lang="en-US" sz="1200">
                <a:highlight>
                  <a:srgbClr val="FF00FF"/>
                </a:highlight>
              </a:rPr>
              <a:t>server 127.0.0.1:8082; </a:t>
            </a:r>
            <a:br>
              <a:rPr lang="az-Latn-AZ" sz="1200">
                <a:highlight>
                  <a:srgbClr val="FF00FF"/>
                </a:highlight>
              </a:rPr>
            </a:br>
            <a:br>
              <a:rPr lang="az-Latn-AZ" sz="1200">
                <a:highlight>
                  <a:srgbClr val="FF00FF"/>
                </a:highlight>
              </a:rPr>
            </a:br>
            <a:r>
              <a:rPr lang="en-US" sz="1200">
                <a:highlight>
                  <a:srgbClr val="FF00FF"/>
                </a:highlight>
              </a:rPr>
              <a:t>}</a:t>
            </a:r>
            <a:endParaRPr lang="az-Latn-AZ" sz="1200">
              <a:highlight>
                <a:srgbClr val="FF00FF"/>
              </a:highlight>
            </a:endParaRPr>
          </a:p>
          <a:p>
            <a:endParaRPr lang="az-Latn-AZ" sz="1200"/>
          </a:p>
          <a:p>
            <a:r>
              <a:rPr lang="en-US" sz="1200"/>
              <a:t>Bu hissə çox vacib hissədir. Burada sən apache adında bir "</a:t>
            </a:r>
            <a:r>
              <a:rPr lang="en-US" sz="1200" b="1"/>
              <a:t>upstream group</a:t>
            </a:r>
            <a:r>
              <a:rPr lang="en-US" sz="1200"/>
              <a:t>" yaradırsan və bu qrupun 3 serverdən ibarət olduğunu bildirirsən:</a:t>
            </a:r>
            <a:r>
              <a:rPr lang="az-Latn-AZ" sz="1200"/>
              <a:t> Bu o deməkdir ki, </a:t>
            </a:r>
            <a:r>
              <a:rPr lang="az-Latn-AZ" sz="1200" b="1"/>
              <a:t>Nginx</a:t>
            </a:r>
            <a:r>
              <a:rPr lang="az-Latn-AZ" sz="1200"/>
              <a:t> gələn istəkləri bu 3 serverdən birinə göndərəcək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F6A184-259C-3C6E-D07C-44F379C0C5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3594179"/>
            <a:ext cx="2743200" cy="1431235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203C56-6E99-EA3F-44BB-21E1ACFF782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45240186"/>
              </p:ext>
            </p:extLst>
          </p:nvPr>
        </p:nvGraphicFramePr>
        <p:xfrm>
          <a:off x="184727" y="5264829"/>
          <a:ext cx="4343083" cy="1463040"/>
        </p:xfrm>
        <a:graphic>
          <a:graphicData uri="http://schemas.openxmlformats.org/drawingml/2006/table">
            <a:tbl>
              <a:tblPr/>
              <a:tblGrid>
                <a:gridCol w="2146618">
                  <a:extLst>
                    <a:ext uri="{9D8B030D-6E8A-4147-A177-3AD203B41FA5}">
                      <a16:colId xmlns:a16="http://schemas.microsoft.com/office/drawing/2014/main" val="1733040053"/>
                    </a:ext>
                  </a:extLst>
                </a:gridCol>
                <a:gridCol w="2196465">
                  <a:extLst>
                    <a:ext uri="{9D8B030D-6E8A-4147-A177-3AD203B41FA5}">
                      <a16:colId xmlns:a16="http://schemas.microsoft.com/office/drawing/2014/main" val="5953846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Port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28545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127.0.0.1:8080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0491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127.0.0.1:8081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75288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127.0.0.1:8082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Apache VirtualHost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80636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59223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2FDCD3-90C0-070B-D540-3686F8C8FF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0CF8574-036F-7E6E-AB29-A5526F94C9DF}"/>
              </a:ext>
            </a:extLst>
          </p:cNvPr>
          <p:cNvSpPr txBox="1"/>
          <p:nvPr/>
        </p:nvSpPr>
        <p:spPr>
          <a:xfrm>
            <a:off x="203200" y="244826"/>
            <a:ext cx="11822545" cy="504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az-Latn-AZ" sz="1200"/>
              <a:t>b) </a:t>
            </a:r>
            <a:r>
              <a:rPr lang="az-Latn-AZ" sz="1200" b="1">
                <a:solidFill>
                  <a:srgbClr val="FF0000"/>
                </a:solidFill>
              </a:rPr>
              <a:t>ln -s /etc/nginx/sites-available/upstream /etc/nginx/sites-enabled/upstream  </a:t>
            </a:r>
            <a:r>
              <a:rPr lang="az-Latn-AZ" sz="1200"/>
              <a:t>- Bu əmrlə sən upstream adlı konfiqurasiya faylını aktivləşdirirsən.  Symbolic link ( </a:t>
            </a:r>
            <a:r>
              <a:rPr lang="az-Latn-AZ" sz="1200" b="1">
                <a:solidFill>
                  <a:srgbClr val="FF0000"/>
                </a:solidFill>
              </a:rPr>
              <a:t>ln -s</a:t>
            </a:r>
            <a:r>
              <a:rPr lang="az-Latn-AZ" sz="1200"/>
              <a:t> ) yaradaraq, sites-enabled qovluğuna keçirdirik.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c) </a:t>
            </a:r>
            <a:r>
              <a:rPr lang="en-US" sz="1200" b="1">
                <a:solidFill>
                  <a:srgbClr val="FF0000"/>
                </a:solidFill>
              </a:rPr>
              <a:t>ls -l /etc/nginx/sites-enabled/upstream</a:t>
            </a:r>
            <a:r>
              <a:rPr lang="az-Latn-AZ" sz="1200" b="1">
                <a:solidFill>
                  <a:srgbClr val="FF0000"/>
                </a:solidFill>
              </a:rPr>
              <a:t> </a:t>
            </a:r>
            <a:r>
              <a:rPr lang="az-Latn-AZ" sz="1200"/>
              <a:t>- Bu da simvolik linkin düzgün yaradıldığını yoxlayır.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d) Sonra serverləri reload edirik. </a:t>
            </a:r>
            <a:r>
              <a:rPr lang="az-Latn-AZ" sz="1200" b="1"/>
              <a:t>nginx</a:t>
            </a:r>
            <a:r>
              <a:rPr lang="az-Latn-AZ" sz="1200"/>
              <a:t> yazmaqla </a:t>
            </a:r>
            <a:r>
              <a:rPr lang="az-Latn-AZ" sz="1200" b="1"/>
              <a:t>nginx.service </a:t>
            </a:r>
            <a:r>
              <a:rPr lang="az-Latn-AZ" sz="1200"/>
              <a:t>yazmaq arasında heç bir fərq yoxdur.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nginx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nginx.service</a:t>
            </a:r>
          </a:p>
          <a:p>
            <a:pPr>
              <a:lnSpc>
                <a:spcPct val="150000"/>
              </a:lnSpc>
            </a:pPr>
            <a:r>
              <a:rPr lang="az-Latn-AZ" sz="1200" b="1">
                <a:solidFill>
                  <a:srgbClr val="FF0000"/>
                </a:solidFill>
              </a:rPr>
              <a:t>systemctl reload apache2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e) </a:t>
            </a:r>
            <a:r>
              <a:rPr lang="az-Latn-AZ" sz="1200" b="1">
                <a:solidFill>
                  <a:srgbClr val="FF0000"/>
                </a:solidFill>
              </a:rPr>
              <a:t>systemctl status nginx.service </a:t>
            </a:r>
            <a:r>
              <a:rPr lang="az-Latn-AZ" sz="1200"/>
              <a:t>- bu əmr Nginx-in statusunu göstərir: Aktivdirmi? Portda işləyirmi? Logda problem varmı?</a:t>
            </a:r>
          </a:p>
          <a:p>
            <a:pPr>
              <a:lnSpc>
                <a:spcPct val="150000"/>
              </a:lnSpc>
            </a:pPr>
            <a:endParaRPr lang="az-Latn-AZ" sz="1200"/>
          </a:p>
          <a:p>
            <a:pPr>
              <a:lnSpc>
                <a:spcPct val="150000"/>
              </a:lnSpc>
            </a:pPr>
            <a:r>
              <a:rPr lang="az-Latn-AZ" sz="1200"/>
              <a:t>f) </a:t>
            </a:r>
            <a:r>
              <a:rPr lang="az-Latn-AZ" sz="1200" b="1">
                <a:solidFill>
                  <a:srgbClr val="FF0000"/>
                </a:solidFill>
              </a:rPr>
              <a:t>netstat -tnlp </a:t>
            </a:r>
            <a:r>
              <a:rPr lang="az-Latn-AZ" sz="1200"/>
              <a:t>- əmri ilədə hansı portların aktiv olduğunu yoxlaya bilərsiz.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8E93D6C-0FF0-1A3B-0BEC-5684887177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13701"/>
            <a:ext cx="6839905" cy="93358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3DA373-F0FC-2E2C-7024-E5F0898230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294542"/>
            <a:ext cx="784969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5032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947B1-A484-68BB-532F-6FC3111A3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696E3C2-A88F-714F-9B3A-4800EAFB80EE}"/>
              </a:ext>
            </a:extLst>
          </p:cNvPr>
          <p:cNvSpPr txBox="1"/>
          <p:nvPr/>
        </p:nvSpPr>
        <p:spPr>
          <a:xfrm>
            <a:off x="203200" y="244826"/>
            <a:ext cx="1182254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g) serveri </a:t>
            </a:r>
            <a:r>
              <a:rPr lang="az-Latn-AZ" sz="1200" b="1"/>
              <a:t>reload</a:t>
            </a:r>
            <a:r>
              <a:rPr lang="az-Latn-AZ" sz="1200"/>
              <a:t> etdikdə əgər aşağıdakı kimi xəta çıxarsa, </a:t>
            </a:r>
            <a:r>
              <a:rPr lang="az-Latn-AZ" sz="1200" b="1"/>
              <a:t>default</a:t>
            </a:r>
            <a:r>
              <a:rPr lang="az-Latn-AZ" sz="1200"/>
              <a:t> faylını silin.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h) </a:t>
            </a:r>
            <a:r>
              <a:rPr lang="az-Latn-AZ" sz="1200" b="1"/>
              <a:t>Nginx vasitəsilə test edirik:</a:t>
            </a:r>
            <a:r>
              <a:rPr lang="az-Latn-AZ" sz="1200"/>
              <a:t> terminalda yaxud brazuerdə (məsləhət deyil çünki məlumatlar keşlənir. Gərək hər dəfə keçi təmizləyəsiz) yaza bilərik: </a:t>
            </a:r>
            <a:r>
              <a:rPr lang="az-Latn-AZ" sz="1200" b="1">
                <a:solidFill>
                  <a:srgbClr val="FF0000"/>
                </a:solidFill>
              </a:rPr>
              <a:t>curl http://127.0.0.1 </a:t>
            </a:r>
          </a:p>
          <a:p>
            <a:endParaRPr lang="az-Latn-AZ" sz="1200"/>
          </a:p>
          <a:p>
            <a:r>
              <a:rPr lang="az-Latn-AZ" sz="1200"/>
              <a:t>Bizə</a:t>
            </a:r>
            <a:r>
              <a:rPr lang="en-US" sz="1200"/>
              <a:t> bu nəticələrdən biri gəlməlidir: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apache1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apache2</a:t>
            </a: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This is apache3</a:t>
            </a:r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Nəticə </a:t>
            </a:r>
            <a:r>
              <a:rPr lang="en-US" sz="1200" b="1"/>
              <a:t>dəyişə bilər</a:t>
            </a:r>
            <a:r>
              <a:rPr lang="en-US" sz="1200"/>
              <a:t>, çünki </a:t>
            </a:r>
            <a:r>
              <a:rPr lang="en-US" sz="1200" b="1"/>
              <a:t>upstream</a:t>
            </a:r>
            <a:r>
              <a:rPr lang="en-US" sz="1200"/>
              <a:t> Nginx tərəfindən </a:t>
            </a:r>
            <a:r>
              <a:rPr lang="en-US" sz="1200" b="1"/>
              <a:t>round-robin</a:t>
            </a:r>
            <a:r>
              <a:rPr lang="en-US" sz="1200"/>
              <a:t> (dövrəvi) üsulu ilə işləyir.</a:t>
            </a:r>
            <a:r>
              <a:rPr lang="az-Latn-AZ" sz="1200"/>
              <a:t> Eyni məlumat 10-15 dəfə təkrar gələ bilər. Onun üçün ən azı 20 dəfə yazın eyni əmri.</a:t>
            </a:r>
            <a:endParaRPr lang="en-US" sz="1200"/>
          </a:p>
          <a:p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3C8B065-24D4-34C3-3B41-933372DA6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3768"/>
            <a:ext cx="7020905" cy="261974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0A874-1379-5060-4CDC-E97F7C858F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865575"/>
            <a:ext cx="1838036" cy="1003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15709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3BC4-83CD-CE6F-AA29-55DD0EB60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D885E2-C1A4-4927-12AD-D42435E004C8}"/>
              </a:ext>
            </a:extLst>
          </p:cNvPr>
          <p:cNvSpPr txBox="1"/>
          <p:nvPr/>
        </p:nvSpPr>
        <p:spPr>
          <a:xfrm>
            <a:off x="203200" y="244826"/>
            <a:ext cx="1182254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QEYD: əgər nəticə olmasa onda, </a:t>
            </a:r>
            <a:r>
              <a:rPr lang="az-Latn-AZ" sz="1200" b="1">
                <a:solidFill>
                  <a:srgbClr val="FF0000"/>
                </a:solidFill>
              </a:rPr>
              <a:t>mousepad /etc/nginx/sites-available/upstream </a:t>
            </a:r>
            <a:r>
              <a:rPr lang="az-Latn-AZ" sz="1200"/>
              <a:t>faylında aşağıdakı kodu yazın.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marL="285750" indent="-285750">
              <a:buAutoNum type="romanLcParenR"/>
            </a:pPr>
            <a:r>
              <a:rPr lang="en-US" sz="1200"/>
              <a:t>Test üçün bu əmri istifadə edə də bilərsiz (avtoomatik sorğu göndərməsi üçün):</a:t>
            </a:r>
            <a:r>
              <a:rPr lang="az-Latn-AZ" sz="1200"/>
              <a:t> </a:t>
            </a:r>
            <a:r>
              <a:rPr lang="en-US" sz="1200" b="1">
                <a:solidFill>
                  <a:srgbClr val="FF0000"/>
                </a:solidFill>
              </a:rPr>
              <a:t>for i in {1..10}; do curl -s http://127.0.0.1; echo ""; sleep 1; done</a:t>
            </a:r>
            <a:endParaRPr lang="az-Latn-AZ" sz="1200" b="1">
              <a:solidFill>
                <a:srgbClr val="FF0000"/>
              </a:solidFill>
            </a:endParaRPr>
          </a:p>
          <a:p>
            <a:pPr marL="285750" indent="-285750">
              <a:buAutoNum type="romanLcParenR"/>
            </a:pPr>
            <a:endParaRPr lang="az-Latn-AZ" sz="1200"/>
          </a:p>
          <a:p>
            <a:pPr marL="285750" indent="-285750">
              <a:buAutoNum type="romanLcParenR"/>
            </a:pPr>
            <a:endParaRPr lang="az-Latn-AZ" sz="1200"/>
          </a:p>
          <a:p>
            <a:pPr marL="285750" indent="-285750">
              <a:buAutoNum type="romanLcParenR"/>
            </a:pP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64B0077-6B05-9E91-53AD-444979A426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51134"/>
            <a:ext cx="4696480" cy="387721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30073F8-64A2-68AF-F812-838E29068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193269"/>
            <a:ext cx="5725324" cy="29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97402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A5204-5123-4EE0-F44E-31D03BD883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DA0C55B-44F7-A634-A670-92ABBAEDEDEF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9581355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E76886-8D41-B880-09FB-818F41B12E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042847A-CAD6-7F6A-D020-B410EC0FFEF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841407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7C0008-1445-C8F3-7E69-477C78D27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940BE3C-784D-EFC6-5649-AA22B2B2BAC1}"/>
              </a:ext>
            </a:extLst>
          </p:cNvPr>
          <p:cNvSpPr txBox="1"/>
          <p:nvPr/>
        </p:nvSpPr>
        <p:spPr>
          <a:xfrm>
            <a:off x="203200" y="244826"/>
            <a:ext cx="11822545" cy="54476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2400" b="1">
                <a:solidFill>
                  <a:srgbClr val="FF0000"/>
                </a:solidFill>
              </a:rPr>
              <a:t>Monolit Arxitektura (Monolithic Architecture)</a:t>
            </a:r>
          </a:p>
          <a:p>
            <a:endParaRPr lang="az-Latn-AZ" sz="2400" b="1">
              <a:solidFill>
                <a:srgbClr val="FF0000"/>
              </a:solidFill>
            </a:endParaRPr>
          </a:p>
          <a:p>
            <a:r>
              <a:rPr lang="en-US" sz="1200" b="1"/>
              <a:t>Monolit arxitektura</a:t>
            </a:r>
            <a:r>
              <a:rPr lang="en-US" sz="1200"/>
              <a:t> — tətbiqin (application) </a:t>
            </a:r>
            <a:r>
              <a:rPr lang="en-US" sz="1200" b="1"/>
              <a:t>bütün hissələrinin bir yerdə</a:t>
            </a:r>
            <a:r>
              <a:rPr lang="en-US" sz="1200"/>
              <a:t>, </a:t>
            </a:r>
            <a:r>
              <a:rPr lang="en-US" sz="1200" b="1"/>
              <a:t>bir kod bazasında</a:t>
            </a:r>
            <a:r>
              <a:rPr lang="en-US" sz="1200"/>
              <a:t>, </a:t>
            </a:r>
            <a:r>
              <a:rPr lang="en-US" sz="1200" b="1"/>
              <a:t>bir serverdə</a:t>
            </a:r>
            <a:r>
              <a:rPr lang="en-US" sz="1200"/>
              <a:t> işlədiyi arxitektura modelidir.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Backend (məsələn PHP, Python və s.)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Frontend (HTML, CSS, JS)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Database bağlantısı (MySQL, PostgreSQL)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API-lər və bütün servis funksiyaları</a:t>
            </a:r>
            <a:r>
              <a:rPr lang="az-Latn-AZ" sz="1200"/>
              <a:t> </a:t>
            </a:r>
            <a:r>
              <a:rPr lang="en-US" sz="1200"/>
              <a:t>hamısı </a:t>
            </a:r>
            <a:r>
              <a:rPr lang="en-US" sz="1200" b="1"/>
              <a:t>eyni kod bazası</a:t>
            </a:r>
            <a:r>
              <a:rPr lang="en-US" sz="1200"/>
              <a:t> və </a:t>
            </a:r>
            <a:r>
              <a:rPr lang="en-US" sz="1200" b="1"/>
              <a:t>eyni deploy (yayımlama) prosesi</a:t>
            </a:r>
            <a:r>
              <a:rPr lang="en-US" sz="1200"/>
              <a:t> içərisində olur.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/>
              <a:t>Bu o deməkdir ki, tətbiqin hər bir hissəsi bir-birinə </a:t>
            </a:r>
            <a:r>
              <a:rPr lang="en-US" sz="1200" b="1"/>
              <a:t>çox sıx bağlıdır (tightly coupled)</a:t>
            </a:r>
            <a:r>
              <a:rPr lang="en-US" sz="1200"/>
              <a:t>.</a:t>
            </a:r>
          </a:p>
          <a:p>
            <a:endParaRPr lang="az-Latn-AZ" sz="1200"/>
          </a:p>
          <a:p>
            <a:r>
              <a:rPr lang="en-US" sz="1200" b="1"/>
              <a:t>Məsələn</a:t>
            </a:r>
            <a:r>
              <a:rPr lang="en-US" sz="1200"/>
              <a:t>: Apache 0.1 versiyalı bir kitabxana ilə işləyir, amma MySQL 0.2 tələb edir. Biz kitabxananın versiyasını yüksəldəndə Apache artıq işləmir.</a:t>
            </a:r>
            <a:r>
              <a:rPr lang="az-Latn-AZ" sz="1200"/>
              <a:t> Bu, monolit arxitekturanın real problemlərindən biridir.</a:t>
            </a:r>
          </a:p>
          <a:p>
            <a:endParaRPr lang="az-Latn-AZ" sz="1200"/>
          </a:p>
          <a:p>
            <a:endParaRPr lang="az-Latn-AZ" sz="1200"/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Bütün komponentlər (Apache, PHP modulu, MySQL, Kitabxanalar) </a:t>
            </a:r>
            <a:r>
              <a:rPr lang="en-US" sz="1200" b="1"/>
              <a:t>bir sistemin içində</a:t>
            </a:r>
            <a:r>
              <a:rPr lang="en-US" sz="1200"/>
              <a:t> və </a:t>
            </a:r>
            <a:r>
              <a:rPr lang="en-US" sz="1200" b="1"/>
              <a:t>bir-birindən asılıdır</a:t>
            </a:r>
            <a:r>
              <a:rPr lang="en-US" sz="1200"/>
              <a:t>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hansı bir modulu yeniləyəndə (məsələn PHP və ya bir library) — sistemin digər hissələri </a:t>
            </a:r>
            <a:r>
              <a:rPr lang="en-US" sz="1200" b="1"/>
              <a:t>uyğun gəlməyə</a:t>
            </a:r>
            <a:r>
              <a:rPr lang="en-US" sz="1200"/>
              <a:t> bilər.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Bu da </a:t>
            </a:r>
            <a:r>
              <a:rPr lang="en-US" sz="1200" b="1"/>
              <a:t>versiya konfliktləri</a:t>
            </a:r>
            <a:r>
              <a:rPr lang="en-US" sz="1200"/>
              <a:t>, </a:t>
            </a:r>
            <a:r>
              <a:rPr lang="en-US" sz="1200" b="1"/>
              <a:t>stabil olmama</a:t>
            </a:r>
            <a:r>
              <a:rPr lang="en-US" sz="1200"/>
              <a:t> və </a:t>
            </a:r>
            <a:r>
              <a:rPr lang="en-US" sz="1200" b="1"/>
              <a:t>yeniləmənin çətin olması</a:t>
            </a:r>
            <a:r>
              <a:rPr lang="en-US" sz="1200"/>
              <a:t> kimi problemlərə səbəb olur.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1782071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F524CE-FDD8-29EB-A2DA-06425FDFE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6D59662-1F78-7DD8-E734-D0282AC30D2F}"/>
              </a:ext>
            </a:extLst>
          </p:cNvPr>
          <p:cNvSpPr txBox="1"/>
          <p:nvPr/>
        </p:nvSpPr>
        <p:spPr>
          <a:xfrm>
            <a:off x="203200" y="244826"/>
            <a:ext cx="11822545" cy="18466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Texniki baxımdan necə işləyir?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Monolit tətbiq</a:t>
            </a:r>
            <a:r>
              <a:rPr lang="en-US" sz="1200"/>
              <a:t>:</a:t>
            </a:r>
            <a:r>
              <a:rPr lang="az-Latn-AZ" sz="1200"/>
              <a:t> Burada hər şey — frontend, backend, DB əlaqəsi — bir sistemdə olur.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</a:t>
            </a:r>
            <a:r>
              <a:rPr lang="en-US" sz="1200" b="1"/>
              <a:t>serverdə yerləşir.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Bütün kodlar </a:t>
            </a:r>
            <a:r>
              <a:rPr lang="en-US" sz="1200" b="1"/>
              <a:t>eyni tətbiqdə (application)</a:t>
            </a:r>
            <a:r>
              <a:rPr lang="en-US" sz="1200"/>
              <a:t> olur.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Tətbiq “build” olunanda (compile və ya deploy zamanı) </a:t>
            </a:r>
            <a:r>
              <a:rPr lang="en-US" sz="1200" b="1"/>
              <a:t>bütün sistem bir yerdə yenilənir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63D36D-C4F6-A999-3E12-80834A9E3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809524"/>
            <a:ext cx="1581371" cy="161947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6357957-52E0-BC39-A94E-0A98ABF7AC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8659793"/>
              </p:ext>
            </p:extLst>
          </p:nvPr>
        </p:nvGraphicFramePr>
        <p:xfrm>
          <a:off x="838200" y="3720927"/>
          <a:ext cx="10515600" cy="2716758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1740205887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129768945"/>
                    </a:ext>
                  </a:extLst>
                </a:gridCol>
              </a:tblGrid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Üstünlüklər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Çatışmazlıqlar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4810721"/>
                  </a:ext>
                </a:extLst>
              </a:tr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Sadə deployment (bütün sistem tək fayldır)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hissə pozulsa, bütün tətbiq təsirlənir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81362703"/>
                  </a:ext>
                </a:extLst>
              </a:tr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Kiçik layihələr üçün daha rahatdır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Böyük layihələrdə dəyişiklik etmək çox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986453"/>
                  </a:ext>
                </a:extLst>
              </a:tr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Debug və testing asandır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Versiya konfliktləri tez-tez baş verir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6118673"/>
                  </a:ext>
                </a:extLst>
              </a:tr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Bütün hissələr bir yerdə işlədiyi üçün sürətlidir (başda)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Yüklənmə artdıqca performans azalır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6571315"/>
                  </a:ext>
                </a:extLst>
              </a:tr>
              <a:tr h="4527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Kiçik komandalar üçün uyğundur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Yeni texnologiya əlavə etmək çox çətindir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23157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05415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C8C747-A635-31D9-0CC5-D728F1104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5236706-B72C-0A02-CEF3-E27BBE13F1F2}"/>
              </a:ext>
            </a:extLst>
          </p:cNvPr>
          <p:cNvSpPr txBox="1"/>
          <p:nvPr/>
        </p:nvSpPr>
        <p:spPr>
          <a:xfrm>
            <a:off x="203200" y="244826"/>
            <a:ext cx="11822545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Axtarış etdiyimiz çoxlu çıxan məlumatları filtirləmək üçün, fərqli əmrlərin kombinasiyalarından istifadə etmək məsləhətdir: </a:t>
            </a:r>
            <a:r>
              <a:rPr lang="en-US" sz="1200" b="1">
                <a:solidFill>
                  <a:srgbClr val="FF0000"/>
                </a:solidFill>
              </a:rPr>
              <a:t>apt-cache search server | grep -i http | grep -i apache</a:t>
            </a:r>
            <a:endParaRPr lang="az-Latn-AZ" sz="1200" b="1">
              <a:solidFill>
                <a:srgbClr val="FF0000"/>
              </a:solidFill>
            </a:endParaRP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Lazım olan </a:t>
            </a:r>
            <a:r>
              <a:rPr lang="az-Latn-AZ" sz="1200" b="1"/>
              <a:t>apache2 serverini </a:t>
            </a:r>
            <a:r>
              <a:rPr lang="az-Latn-AZ" sz="1200"/>
              <a:t>tapdıqdan sonra onu </a:t>
            </a:r>
            <a:r>
              <a:rPr lang="az-Latn-AZ" sz="1200" b="1"/>
              <a:t>install</a:t>
            </a:r>
            <a:r>
              <a:rPr lang="az-Latn-AZ" sz="1200"/>
              <a:t> edə bilərik: 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9759C0-8564-65FA-B314-5206C328D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1675"/>
            <a:ext cx="6839905" cy="2600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8A4DC3-AB74-EA1A-FD64-1CF962A88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55102"/>
            <a:ext cx="5372850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96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4B2CC5-8BBD-34DB-9551-224A25D3D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E95DCA-AE07-E773-1BA8-8E812D38662C}"/>
              </a:ext>
            </a:extLst>
          </p:cNvPr>
          <p:cNvSpPr txBox="1"/>
          <p:nvPr/>
        </p:nvSpPr>
        <p:spPr>
          <a:xfrm>
            <a:off x="203200" y="244826"/>
            <a:ext cx="1182254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DevOps-un məqsədi — </a:t>
            </a:r>
            <a:r>
              <a:rPr lang="en-US" sz="1200" b="1"/>
              <a:t>sistemin avtomatlaşdırılması, bölünməsi, miqyaslana bilməsi (scalability)</a:t>
            </a:r>
            <a:r>
              <a:rPr lang="en-US" sz="1200"/>
              <a:t> və </a:t>
            </a:r>
            <a:r>
              <a:rPr lang="en-US" sz="1200" b="1"/>
              <a:t>təhlükəsizliyinin təminidir</a:t>
            </a:r>
            <a:r>
              <a:rPr lang="en-US" sz="1200"/>
              <a:t>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Monolit sistemlərdə bu çox çətindir, çünki: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Bütün sistem bir yerdədir (scaling = serverin hamısını klonlamaq)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Kiçik dəyişiklik üçün bütün tətbiqi yenidən yükləmək lazımdır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CI/CD (continuous integration/deployment) tətbiq etmək çətin olur</a:t>
            </a:r>
            <a:endParaRPr lang="az-Latn-AZ" sz="1200"/>
          </a:p>
          <a:p>
            <a:endParaRPr lang="az-Latn-AZ" sz="1200"/>
          </a:p>
          <a:p>
            <a:endParaRPr lang="en-US" sz="1200"/>
          </a:p>
          <a:p>
            <a:r>
              <a:rPr lang="en-US" sz="1200"/>
              <a:t>Bu səbəbdən müasir yanaşma — </a:t>
            </a:r>
            <a:r>
              <a:rPr lang="en-US" sz="1200" b="1"/>
              <a:t>microservices</a:t>
            </a:r>
            <a:r>
              <a:rPr lang="en-US" sz="1200"/>
              <a:t> və </a:t>
            </a:r>
            <a:r>
              <a:rPr lang="en-US" sz="1200" b="1"/>
              <a:t>SOA (Service Oriented Architecture)</a:t>
            </a:r>
            <a:r>
              <a:rPr lang="en-US" sz="1200"/>
              <a:t> istiqamətində inkişaf edib.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İndi gəlin </a:t>
            </a:r>
            <a:r>
              <a:rPr lang="en-US" sz="1200" b="1">
                <a:solidFill>
                  <a:srgbClr val="FF0000"/>
                </a:solidFill>
              </a:rPr>
              <a:t>SOA Arxitektura </a:t>
            </a:r>
            <a:r>
              <a:rPr lang="en-US" sz="1200"/>
              <a:t>(Service-Oriented Architecture) anlayışını sıfırdan, monolitlə müqayisəli şəkildə və </a:t>
            </a:r>
            <a:r>
              <a:rPr lang="en-US" sz="1200" b="1"/>
              <a:t>DevOps</a:t>
            </a:r>
            <a:r>
              <a:rPr lang="en-US" sz="1200"/>
              <a:t> kontekstində izah edək. Bu mövzu, </a:t>
            </a:r>
            <a:r>
              <a:rPr lang="en-US" sz="1200" b="1"/>
              <a:t>DevOps</a:t>
            </a:r>
            <a:r>
              <a:rPr lang="az-Latn-AZ" sz="1200"/>
              <a:t> </a:t>
            </a:r>
            <a:r>
              <a:rPr lang="en-US" sz="1200"/>
              <a:t>-un əsas “foundation” anlayışlarından biridir, çünki müasir mikroservis arxitekturalarının (</a:t>
            </a:r>
            <a:r>
              <a:rPr lang="en-US" sz="1200" b="1"/>
              <a:t>microservices</a:t>
            </a:r>
            <a:r>
              <a:rPr lang="en-US" sz="1200"/>
              <a:t>) və containerization sistemlərinin (Docker, Kubernetes) kökü məhz SOA-ya dayanır.</a:t>
            </a:r>
            <a:endParaRPr lang="az-Latn-AZ" sz="1200"/>
          </a:p>
          <a:p>
            <a:endParaRPr lang="az-Latn-AZ" sz="1200"/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SOA (Service-Oriented Architecture) — Servis yönümlü arxitektura</a:t>
            </a:r>
            <a:endParaRPr lang="az-Latn-AZ" sz="2000" b="1">
              <a:solidFill>
                <a:srgbClr val="FF0000"/>
              </a:solidFill>
            </a:endParaRPr>
          </a:p>
          <a:p>
            <a:endParaRPr lang="az-Latn-AZ" sz="1200"/>
          </a:p>
          <a:p>
            <a:r>
              <a:rPr lang="en-US" sz="1200" b="1"/>
              <a:t>SOA (Service Oriented Architecture)</a:t>
            </a:r>
            <a:r>
              <a:rPr lang="en-US" sz="1200"/>
              <a:t> — sistemin müxtəlif funksiyalarını </a:t>
            </a:r>
            <a:r>
              <a:rPr lang="en-US" sz="1200" b="1"/>
              <a:t>ayrı-ayrı servislər (xidmətlər)</a:t>
            </a:r>
            <a:r>
              <a:rPr lang="en-US" sz="1200"/>
              <a:t> kimi təşkil edən bir arxitektura modelidir.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Tətbiq artıq </a:t>
            </a:r>
            <a:r>
              <a:rPr lang="en-US" sz="1200" b="1"/>
              <a:t>bir yerdə (monolit kimi)</a:t>
            </a:r>
            <a:r>
              <a:rPr lang="en-US" sz="1200"/>
              <a:t> deyil,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neçə müstəqil servisdən ibarətdir,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hər servis </a:t>
            </a:r>
            <a:r>
              <a:rPr lang="en-US" sz="1200" b="1"/>
              <a:t>müəyyən bir işi</a:t>
            </a:r>
            <a:r>
              <a:rPr lang="en-US" sz="1200"/>
              <a:t> görür.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0038763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CB8309-3229-1B5A-33DB-CE4A91569A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817C40A-64CA-3E0F-8AA3-C90C561C166B}"/>
              </a:ext>
            </a:extLst>
          </p:cNvPr>
          <p:cNvSpPr txBox="1"/>
          <p:nvPr/>
        </p:nvSpPr>
        <p:spPr>
          <a:xfrm>
            <a:off x="203200" y="244826"/>
            <a:ext cx="11822545" cy="27853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/>
              <a:t>Servis (service)</a:t>
            </a:r>
            <a:r>
              <a:rPr lang="en-US" sz="1400"/>
              <a:t> — müəyyən funksiyanı yerinə yetirən </a:t>
            </a:r>
            <a:r>
              <a:rPr lang="en-US" sz="1400" b="1"/>
              <a:t>müstəqil bir modul</a:t>
            </a:r>
            <a:r>
              <a:rPr lang="en-US" sz="1400"/>
              <a:t> və ya </a:t>
            </a:r>
            <a:r>
              <a:rPr lang="en-US" sz="1400" b="1"/>
              <a:t>API</a:t>
            </a:r>
            <a:r>
              <a:rPr lang="en-US" sz="1400"/>
              <a:t>-dir.</a:t>
            </a:r>
            <a:endParaRPr lang="az-Latn-AZ" sz="1400"/>
          </a:p>
          <a:p>
            <a:br>
              <a:rPr lang="en-US" sz="1400"/>
            </a:br>
            <a:r>
              <a:rPr lang="en-US" sz="1400" b="1"/>
              <a:t>Məsələn</a:t>
            </a:r>
            <a:r>
              <a:rPr lang="en-US" sz="1400"/>
              <a:t>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AuthService → login və register əməliyyatlarını edir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OrderService → sifarişlərin idarəsini edir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400"/>
              <a:t>PaymentService → ödəniş sistemlərini idarə edir</a:t>
            </a:r>
            <a:endParaRPr lang="az-Latn-AZ" sz="1400"/>
          </a:p>
          <a:p>
            <a:endParaRPr lang="en-US" sz="1400"/>
          </a:p>
          <a:p>
            <a:r>
              <a:rPr lang="en-US" sz="1400"/>
              <a:t>Hər biri ayrıca işləyir, ancaq </a:t>
            </a:r>
            <a:r>
              <a:rPr lang="en-US" sz="1400" b="1"/>
              <a:t>bir-biri ilə ünsiyyət saxlayır (network üzərindən, API-lərlə)</a:t>
            </a:r>
            <a:r>
              <a:rPr lang="en-US" sz="1400"/>
              <a:t>.</a:t>
            </a:r>
            <a:endParaRPr lang="az-Latn-AZ" sz="1400"/>
          </a:p>
          <a:p>
            <a:endParaRPr lang="az-Latn-AZ" sz="1400"/>
          </a:p>
          <a:p>
            <a:r>
              <a:rPr lang="en-US" sz="1400"/>
              <a:t>Tutaq ki, sənin bir onlayn mağaza sistemi var. Monolit arxitekturadakı kimi hər şey tək sistemdə deyil, SOA-da aşağıdakı kimi bölünür:</a:t>
            </a:r>
            <a:r>
              <a:rPr lang="az-Latn-AZ" sz="1400"/>
              <a:t> Bu servislər bir-birinə API vasitəsilə (məsələn REST və ya SOAP) müraciət edir.</a:t>
            </a:r>
            <a:endParaRPr lang="en-US" sz="14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49F6020-0659-6F64-D891-56C144C41D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522145"/>
              </p:ext>
            </p:extLst>
          </p:nvPr>
        </p:nvGraphicFramePr>
        <p:xfrm>
          <a:off x="1223578" y="3226826"/>
          <a:ext cx="9744843" cy="2569933"/>
        </p:xfrm>
        <a:graphic>
          <a:graphicData uri="http://schemas.openxmlformats.org/drawingml/2006/table">
            <a:tbl>
              <a:tblPr/>
              <a:tblGrid>
                <a:gridCol w="2394527">
                  <a:extLst>
                    <a:ext uri="{9D8B030D-6E8A-4147-A177-3AD203B41FA5}">
                      <a16:colId xmlns:a16="http://schemas.microsoft.com/office/drawing/2014/main" val="1130049506"/>
                    </a:ext>
                  </a:extLst>
                </a:gridCol>
                <a:gridCol w="3845116">
                  <a:extLst>
                    <a:ext uri="{9D8B030D-6E8A-4147-A177-3AD203B41FA5}">
                      <a16:colId xmlns:a16="http://schemas.microsoft.com/office/drawing/2014/main" val="74847147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826461164"/>
                    </a:ext>
                  </a:extLst>
                </a:gridCol>
              </a:tblGrid>
              <a:tr h="4469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Servis adı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Vəzifəsi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İstifadə etdiyi texnologiya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865091"/>
                  </a:ext>
                </a:extLst>
              </a:tr>
              <a:tr h="530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UserService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Qeydiyyat, login, istifadəçi məlumatları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PHP / Laravel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6093326"/>
                  </a:ext>
                </a:extLst>
              </a:tr>
              <a:tr h="530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ProductService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Məhsulların idarəsi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Node.js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6521347"/>
                  </a:ext>
                </a:extLst>
              </a:tr>
              <a:tr h="530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OrderService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Sifarişlərin idarəsi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Python / Django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291398"/>
                  </a:ext>
                </a:extLst>
              </a:tr>
              <a:tr h="53074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PaymentService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Ödənişlərin qəbul edilməsi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Java / Spring Boot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16558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99006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BA593A-EFBF-07C7-2107-5E24C1A20C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327119B-17FE-C0D1-8028-62CC1B78F47D}"/>
              </a:ext>
            </a:extLst>
          </p:cNvPr>
          <p:cNvSpPr txBox="1"/>
          <p:nvPr/>
        </p:nvSpPr>
        <p:spPr>
          <a:xfrm>
            <a:off x="203200" y="244826"/>
            <a:ext cx="11822545" cy="54938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/>
              <a:t>Servislər bir-biri ilə necə danışır?</a:t>
            </a:r>
            <a:endParaRPr lang="az-Latn-AZ" b="1"/>
          </a:p>
          <a:p>
            <a:endParaRPr lang="en-US" b="1"/>
          </a:p>
          <a:p>
            <a:r>
              <a:rPr lang="en-US"/>
              <a:t>SOA arxitekturada servislər bir-biri ilə </a:t>
            </a:r>
            <a:r>
              <a:rPr lang="en-US" b="1"/>
              <a:t>şəbəkə üzərindən (network)</a:t>
            </a:r>
            <a:r>
              <a:rPr lang="en-US"/>
              <a:t> əlaqə qurur.</a:t>
            </a:r>
            <a:endParaRPr lang="az-Latn-AZ"/>
          </a:p>
          <a:p>
            <a:endParaRPr lang="en-US"/>
          </a:p>
          <a:p>
            <a:r>
              <a:rPr lang="en-US" b="1">
                <a:solidFill>
                  <a:srgbClr val="00B050"/>
                </a:solidFill>
              </a:rPr>
              <a:t>Bunun üçün 2 əsas üsul var</a:t>
            </a:r>
            <a:r>
              <a:rPr lang="en-US"/>
              <a:t>:</a:t>
            </a:r>
            <a:endParaRPr lang="az-Latn-AZ"/>
          </a:p>
          <a:p>
            <a:endParaRPr lang="en-US"/>
          </a:p>
          <a:p>
            <a:r>
              <a:rPr lang="en-US" b="1"/>
              <a:t>SOAP (Simple Object Access Protocol)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XML əsaslı, standartlaşdırılmış və rəsmi API formatıdır.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Əvvəllər korporativ sistemlərdə geniş istifadə edilirdi.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Məsələn: Bank sistemləri, ERP-lər, dövlət sistemləri.</a:t>
            </a:r>
            <a:endParaRPr lang="az-Latn-AZ"/>
          </a:p>
          <a:p>
            <a:pPr lvl="1"/>
            <a:endParaRPr lang="en-US"/>
          </a:p>
          <a:p>
            <a:r>
              <a:rPr lang="en-US" b="1"/>
              <a:t>REST (Representational State Transfer)</a:t>
            </a:r>
            <a:endParaRPr lang="en-US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HTTP əsaslı, JSON formatında məlumat mübadiləsi.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Daha sadə, yüngül və müasir sistemlərdə istifadə olunur.</a:t>
            </a:r>
            <a:endParaRPr lang="az-Latn-AZ"/>
          </a:p>
          <a:p>
            <a:pPr lvl="1"/>
            <a:endParaRPr lang="az-Latn-AZ"/>
          </a:p>
          <a:p>
            <a:pPr lvl="1"/>
            <a:endParaRPr lang="az-Latn-AZ"/>
          </a:p>
          <a:p>
            <a:pPr lvl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29007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53458B-6E9D-7C3F-2D13-5C2905E6FA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4D4DB31-A99E-067E-E09C-8ADA9B6AEC5E}"/>
              </a:ext>
            </a:extLst>
          </p:cNvPr>
          <p:cNvSpPr txBox="1"/>
          <p:nvPr/>
        </p:nvSpPr>
        <p:spPr>
          <a:xfrm>
            <a:off x="203200" y="244826"/>
            <a:ext cx="11822545" cy="66479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SOA və Monolit müqayisəsi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SOA-nın üstünlükləri</a:t>
            </a:r>
            <a:r>
              <a:rPr lang="az-Latn-AZ" sz="1200" b="1"/>
              <a:t>:</a:t>
            </a:r>
            <a:endParaRPr lang="en-US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Miqyaslana bilir (scalable)</a:t>
            </a:r>
            <a:r>
              <a:rPr lang="en-US" sz="1200"/>
              <a:t> — hər servisi ayrıca serverə və ya konteynerə yerləşdirə bilərsən.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Texnoloji azadlıq</a:t>
            </a:r>
            <a:r>
              <a:rPr lang="en-US" sz="1200"/>
              <a:t> — hər bir servis istədiyin dildə (PHP, Python, Node.js, Go) yaza bilərsən.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Dəyişikliklər asan olur</a:t>
            </a:r>
            <a:r>
              <a:rPr lang="en-US" sz="1200"/>
              <a:t> — tək bir servisdə dəyişiklik etmək digər servisləri pozmur.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Reusability</a:t>
            </a:r>
            <a:r>
              <a:rPr lang="en-US" sz="1200"/>
              <a:t> — bir servis (məsələn AuthService) müxtəlif layihələrdə istifadə edilə bilər.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Yüksək davamlılıq (fault isolation)</a:t>
            </a:r>
            <a:r>
              <a:rPr lang="en-US" sz="1200"/>
              <a:t> — bir servis çökərsə, digər servislər işləməyə davam edə bilər.</a:t>
            </a:r>
          </a:p>
          <a:p>
            <a:endParaRPr lang="az-Latn-AZ" sz="1200"/>
          </a:p>
          <a:p>
            <a:r>
              <a:rPr lang="en-US" sz="1200" b="1"/>
              <a:t>SOA-nın çatışmazlıqları</a:t>
            </a:r>
            <a:r>
              <a:rPr lang="az-Latn-AZ" sz="1200" b="1"/>
              <a:t>:</a:t>
            </a:r>
            <a:endParaRPr lang="en-US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Kompleks idarəetmə</a:t>
            </a:r>
            <a:r>
              <a:rPr lang="en-US" sz="1200"/>
              <a:t> — çoxlu servisləri idarə etmək çətindir (monitoring, networking, logs).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Şəbəkə yüklənməsi</a:t>
            </a:r>
            <a:r>
              <a:rPr lang="en-US" sz="1200"/>
              <a:t> — servislər bir-biri ilə API üzərindən danışdığı üçün network trafiki artır.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Deployment çətinliyi</a:t>
            </a:r>
            <a:r>
              <a:rPr lang="en-US" sz="1200"/>
              <a:t> — hər bir servisi ayrıca yerləşdirmək lazımdır.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Debugging çətindir</a:t>
            </a:r>
            <a:r>
              <a:rPr lang="en-US" sz="1200"/>
              <a:t> — problem bir servisdə yoxsa digərindədir, tapmaq vaxt aparır.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FF51B2-05D9-7E25-6793-43C4AB738F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4380611"/>
              </p:ext>
            </p:extLst>
          </p:nvPr>
        </p:nvGraphicFramePr>
        <p:xfrm>
          <a:off x="203200" y="718227"/>
          <a:ext cx="7491890" cy="2133600"/>
        </p:xfrm>
        <a:graphic>
          <a:graphicData uri="http://schemas.openxmlformats.org/drawingml/2006/table">
            <a:tbl>
              <a:tblPr/>
              <a:tblGrid>
                <a:gridCol w="1294130">
                  <a:extLst>
                    <a:ext uri="{9D8B030D-6E8A-4147-A177-3AD203B41FA5}">
                      <a16:colId xmlns:a16="http://schemas.microsoft.com/office/drawing/2014/main" val="3660786216"/>
                    </a:ext>
                  </a:extLst>
                </a:gridCol>
                <a:gridCol w="2412048">
                  <a:extLst>
                    <a:ext uri="{9D8B030D-6E8A-4147-A177-3AD203B41FA5}">
                      <a16:colId xmlns:a16="http://schemas.microsoft.com/office/drawing/2014/main" val="2554374146"/>
                    </a:ext>
                  </a:extLst>
                </a:gridCol>
                <a:gridCol w="3785712">
                  <a:extLst>
                    <a:ext uri="{9D8B030D-6E8A-4147-A177-3AD203B41FA5}">
                      <a16:colId xmlns:a16="http://schemas.microsoft.com/office/drawing/2014/main" val="130051546"/>
                    </a:ext>
                  </a:extLst>
                </a:gridCol>
              </a:tblGrid>
              <a:tr h="14809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Monolit Arxitektura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SOA Arxitektura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75328557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Struktur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Hər şey bir sistemdə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Ayrı-ayrı servislərə bölünmüş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10216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Bağlılıq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Tightly Coupled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Loosely Coupled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90510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Texnologiya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Hamısı eyni dildə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Hər servis fərqli texnologiya ola bilər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655979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Yeniləmə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Bütün sistemi yeniləmək lazım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Tək bir servisi yeniləmək kifayət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6693486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Şəbəkə əlaqəsi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Daxili funksiyalarla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API-lərlə (HTTP, SOAP)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530544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Deploy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Bir dəfə bütün sistem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Hər servis ayrıca deploy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71189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15469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CFF7A6-98D8-51E8-9791-1C6D5AFAD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A64CC9A-15EF-BC62-037E-4E2467FF6713}"/>
              </a:ext>
            </a:extLst>
          </p:cNvPr>
          <p:cNvSpPr txBox="1"/>
          <p:nvPr/>
        </p:nvSpPr>
        <p:spPr>
          <a:xfrm>
            <a:off x="184727" y="106281"/>
            <a:ext cx="11822545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Real həyat bənzətməsi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Monolit — bir </a:t>
            </a:r>
            <a:r>
              <a:rPr lang="en-US" sz="1200" b="1"/>
              <a:t>böyük fabrik</a:t>
            </a:r>
            <a:r>
              <a:rPr lang="en-US" sz="1200"/>
              <a:t> kimidir: hər şey eyni binada, eyni maşında.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SOA — </a:t>
            </a:r>
            <a:r>
              <a:rPr lang="en-US" sz="1200" b="1"/>
              <a:t>fərqli sexlərə</a:t>
            </a:r>
            <a:r>
              <a:rPr lang="en-US" sz="1200"/>
              <a:t> bölünmüş fabrik kimidir: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sex metalı kəsir,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sex boya vurur,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biri paketləyir.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Bunlar bir-birindən </a:t>
            </a:r>
            <a:r>
              <a:rPr lang="en-US" sz="1200" b="1"/>
              <a:t>ayrıdır</a:t>
            </a:r>
            <a:r>
              <a:rPr lang="en-US" sz="1200"/>
              <a:t>, amma birlikdə işləyərək </a:t>
            </a:r>
            <a:r>
              <a:rPr lang="en-US" sz="1200" b="1"/>
              <a:t>bütün məhsulu yaradırlar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DevOps üçün nə dərəcədə vacibdir?</a:t>
            </a:r>
            <a:endParaRPr lang="az-Latn-AZ" sz="1200" b="1"/>
          </a:p>
          <a:p>
            <a:endParaRPr lang="en-US" sz="1200" b="1"/>
          </a:p>
          <a:p>
            <a:r>
              <a:rPr lang="en-US" sz="1200"/>
              <a:t>DevOps-un əsas məqsədlərindən biri — </a:t>
            </a:r>
            <a:r>
              <a:rPr lang="en-US" sz="1200" b="1"/>
              <a:t>deployment, scaling, monitoring, automation</a:t>
            </a:r>
            <a:r>
              <a:rPr lang="en-US" sz="1200"/>
              <a:t> kimi prosesləri optimallaşdırmaqdır.</a:t>
            </a:r>
            <a:endParaRPr lang="az-Latn-AZ" sz="1200"/>
          </a:p>
          <a:p>
            <a:br>
              <a:rPr lang="en-US" sz="1200"/>
            </a:br>
            <a:r>
              <a:rPr lang="en-US" sz="1200"/>
              <a:t>SOA bu prosesləri mümkün edir, çünki: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servis </a:t>
            </a:r>
            <a:r>
              <a:rPr lang="en-US" sz="1200" b="1"/>
              <a:t>ayrı konteynerdə</a:t>
            </a:r>
            <a:r>
              <a:rPr lang="en-US" sz="1200"/>
              <a:t> yerləşdirilə bilər (Docker ilə).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CI/CD</a:t>
            </a:r>
            <a:r>
              <a:rPr lang="en-US" sz="1200"/>
              <a:t> ilə hər servis </a:t>
            </a:r>
            <a:r>
              <a:rPr lang="en-US" sz="1200" b="1"/>
              <a:t>müstəqil şəkildə yenilənə bilər.</a:t>
            </a:r>
            <a:endParaRPr lang="en-US" sz="120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servis </a:t>
            </a:r>
            <a:r>
              <a:rPr lang="en-US" sz="1200" b="1"/>
              <a:t>fərqli komanda</a:t>
            </a:r>
            <a:r>
              <a:rPr lang="en-US" sz="1200"/>
              <a:t> tərəfindən idarə oluna bilər.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6915353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8A776-F38C-E784-A74A-22C0C7FDD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BCE8928-1799-18E8-4ED0-D4AA76236FD0}"/>
              </a:ext>
            </a:extLst>
          </p:cNvPr>
          <p:cNvSpPr txBox="1"/>
          <p:nvPr/>
        </p:nvSpPr>
        <p:spPr>
          <a:xfrm>
            <a:off x="203200" y="244826"/>
            <a:ext cx="11822545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SOA arxitektura daha sonra </a:t>
            </a:r>
            <a:r>
              <a:rPr lang="en-US" sz="1200" b="1"/>
              <a:t>Microservices Architecture</a:t>
            </a:r>
            <a:r>
              <a:rPr lang="en-US" sz="1200"/>
              <a:t>-a çevrildi.</a:t>
            </a:r>
            <a:endParaRPr lang="az-Latn-AZ" sz="1200"/>
          </a:p>
          <a:p>
            <a:br>
              <a:rPr lang="en-US" sz="1200"/>
            </a:br>
            <a:r>
              <a:rPr lang="en-US" sz="1200"/>
              <a:t>Microservices = SOA-nın daha incə, yüngül, konteyner əsaslı versiyasıdır.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Amma SOA əsas prinsipləri dəyişməyib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Servislərin ayrılığı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API ilə əlaqə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Müstəqil idarəetmə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Reusability</a:t>
            </a:r>
            <a:endParaRPr lang="az-Latn-AZ" sz="1200"/>
          </a:p>
          <a:p>
            <a:endParaRPr lang="az-Latn-AZ" sz="1200"/>
          </a:p>
          <a:p>
            <a:pPr algn="ctr"/>
            <a:r>
              <a:rPr lang="en-US" sz="2000" b="1">
                <a:solidFill>
                  <a:srgbClr val="FF0000"/>
                </a:solidFill>
              </a:rPr>
              <a:t>SOA vs Microservices — Fərqlər və Əlaqə</a:t>
            </a:r>
            <a:endParaRPr lang="az-Latn-AZ" sz="2000" b="1">
              <a:solidFill>
                <a:srgbClr val="FF0000"/>
              </a:solidFill>
            </a:endParaRPr>
          </a:p>
          <a:p>
            <a:pPr algn="ctr"/>
            <a:endParaRPr lang="az-Latn-AZ" sz="2000" b="1">
              <a:solidFill>
                <a:srgbClr val="FF0000"/>
              </a:solidFill>
            </a:endParaRPr>
          </a:p>
          <a:p>
            <a:r>
              <a:rPr lang="en-US" sz="1200" b="1"/>
              <a:t>Əvvəlcə əsas anlayışlar:</a:t>
            </a:r>
            <a:endParaRPr lang="az-Latn-AZ" sz="1200" b="1"/>
          </a:p>
          <a:p>
            <a:endParaRPr lang="en-US" sz="1200" b="1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SOA (Service-Oriented Architecture)</a:t>
            </a:r>
            <a:r>
              <a:rPr lang="en-US" sz="1200"/>
              <a:t> → Servislərdən ibarət arxitektura.</a:t>
            </a:r>
            <a:br>
              <a:rPr lang="en-US" sz="1200"/>
            </a:br>
            <a:r>
              <a:rPr lang="en-US" sz="1200"/>
              <a:t>Servislər bir-biri ilə </a:t>
            </a:r>
            <a:r>
              <a:rPr lang="en-US" sz="1200" b="1"/>
              <a:t>əsasən SOAP və ya REST API</a:t>
            </a:r>
            <a:r>
              <a:rPr lang="en-US" sz="1200"/>
              <a:t> vasitəsilə danışır.</a:t>
            </a:r>
            <a:br>
              <a:rPr lang="en-US" sz="1200"/>
            </a:br>
            <a:r>
              <a:rPr lang="en-US" sz="1200"/>
              <a:t>Daha çox </a:t>
            </a:r>
            <a:r>
              <a:rPr lang="en-US" sz="1200" b="1"/>
              <a:t>böyük korporativ sistemlər</a:t>
            </a:r>
            <a:r>
              <a:rPr lang="en-US" sz="1200"/>
              <a:t>də istifadə olunur.</a:t>
            </a:r>
            <a:endParaRPr lang="az-Latn-AZ" sz="1200"/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sz="120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b="1"/>
              <a:t>Microservices Architecture</a:t>
            </a:r>
            <a:r>
              <a:rPr lang="en-US" sz="1200"/>
              <a:t> → SOA-nın daha müasir, çevik və yüngül forması.</a:t>
            </a:r>
            <a:br>
              <a:rPr lang="en-US" sz="1200"/>
            </a:br>
            <a:r>
              <a:rPr lang="en-US" sz="1200"/>
              <a:t>Servislər </a:t>
            </a:r>
            <a:r>
              <a:rPr lang="en-US" sz="1200" b="1"/>
              <a:t>tam müstəqil</a:t>
            </a:r>
            <a:r>
              <a:rPr lang="en-US" sz="1200"/>
              <a:t> olur, </a:t>
            </a:r>
            <a:r>
              <a:rPr lang="en-US" sz="1200" b="1"/>
              <a:t>container</a:t>
            </a:r>
            <a:r>
              <a:rPr lang="en-US" sz="1200"/>
              <a:t> içində yerləşdirilir və </a:t>
            </a:r>
            <a:r>
              <a:rPr lang="en-US" sz="1200" b="1"/>
              <a:t>DevOps</a:t>
            </a:r>
            <a:r>
              <a:rPr lang="en-US" sz="1200"/>
              <a:t> yanaşmasına tam uyğundur.</a:t>
            </a:r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2992447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AF145F-39BC-0AF1-50DE-98B9968C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6459891-383F-D510-4FAD-699A562B1DA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Əsas fərqlər cədvəli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DA8DE3A-6051-4E7D-263D-22E4D8B604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3123200"/>
              </p:ext>
            </p:extLst>
          </p:nvPr>
        </p:nvGraphicFramePr>
        <p:xfrm>
          <a:off x="203200" y="788153"/>
          <a:ext cx="8459543" cy="5677306"/>
        </p:xfrm>
        <a:graphic>
          <a:graphicData uri="http://schemas.openxmlformats.org/drawingml/2006/table">
            <a:tbl>
              <a:tblPr/>
              <a:tblGrid>
                <a:gridCol w="1580797">
                  <a:extLst>
                    <a:ext uri="{9D8B030D-6E8A-4147-A177-3AD203B41FA5}">
                      <a16:colId xmlns:a16="http://schemas.microsoft.com/office/drawing/2014/main" val="4280360230"/>
                    </a:ext>
                  </a:extLst>
                </a:gridCol>
                <a:gridCol w="3174964">
                  <a:extLst>
                    <a:ext uri="{9D8B030D-6E8A-4147-A177-3AD203B41FA5}">
                      <a16:colId xmlns:a16="http://schemas.microsoft.com/office/drawing/2014/main" val="3688882675"/>
                    </a:ext>
                  </a:extLst>
                </a:gridCol>
                <a:gridCol w="3703782">
                  <a:extLst>
                    <a:ext uri="{9D8B030D-6E8A-4147-A177-3AD203B41FA5}">
                      <a16:colId xmlns:a16="http://schemas.microsoft.com/office/drawing/2014/main" val="163496391"/>
                    </a:ext>
                  </a:extLst>
                </a:gridCol>
              </a:tblGrid>
              <a:tr h="49020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Xüsusiyyət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SOA (Service-Oriented Architecture)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300" b="1"/>
                        <a:t>Microservices Architecture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50090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Servis ölçüsü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Böyük (coarse-grained)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Kiçik (fine-grained)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455293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Məlumat bazası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Əksər hallarda </a:t>
                      </a:r>
                      <a:r>
                        <a:rPr lang="en-US" sz="1400" b="1"/>
                        <a:t>ortaq</a:t>
                      </a:r>
                      <a:r>
                        <a:rPr lang="en-US" sz="1400"/>
                        <a:t> database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 sz="1400"/>
                        <a:t>Hər servis öz </a:t>
                      </a:r>
                      <a:r>
                        <a:rPr lang="da-DK" sz="1400" b="1"/>
                        <a:t>ayrı database</a:t>
                      </a:r>
                      <a:r>
                        <a:rPr lang="da-DK" sz="1400"/>
                        <a:t>-ə malikdir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5889368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Əlaqə növü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SOAP, REST, Enterprise Service Bus (ESB)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e-DE" sz="1400"/>
                        <a:t>REST, gRPC, Message Queue (Kafka, RabbitMQ)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8505798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Komponent asılılığı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Daha sıx bağlı (tightly coupled)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Tam müstəqil (loosely coupled)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398930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İdarəetmə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Mərkəzləşdirilmiş (ESB vasitəsilə)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Tam paylanmış (decentralized)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77494020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Deploy prosesi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Bütün servislər birlikdə deploy oluna bilər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Hər servis </a:t>
                      </a:r>
                      <a:r>
                        <a:rPr lang="en-US" sz="1400" b="1"/>
                        <a:t>ayrıca deploy</a:t>
                      </a:r>
                      <a:r>
                        <a:rPr lang="en-US" sz="1400"/>
                        <a:t> olunur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813578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Texnologiya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Çox vaxt eyni dil və platforma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Hər servis istədiyi texnologiyada (polyglot)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1405426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Versiya asılılığı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Əlaqəli sistemlərdə problem yarada bilər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Servislər bir-birindən asılı deyil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4285998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DevOps uyğunluğu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Qismən (legacy sistemlərdə)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Tam uyğun (CI/CD, Docker, Kubernetes)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3517"/>
                  </a:ext>
                </a:extLst>
              </a:tr>
              <a:tr h="51871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Monitorinq</a:t>
                      </a:r>
                      <a:endParaRPr lang="en-US" sz="1400"/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Mərkəzləşdirilmiş sistem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pt-BR" sz="1400"/>
                        <a:t>Servis əsaslı (prometheus, grafana və s.)</a:t>
                      </a:r>
                    </a:p>
                  </a:txBody>
                  <a:tcPr marL="63990" marR="63990" marT="31995" marB="3199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51344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969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D3972C-C45B-7FF1-07A0-CB7E79F15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0B4C8CF-D507-499D-4D75-2DE4F7D0C0E9}"/>
              </a:ext>
            </a:extLst>
          </p:cNvPr>
          <p:cNvSpPr txBox="1"/>
          <p:nvPr/>
        </p:nvSpPr>
        <p:spPr>
          <a:xfrm>
            <a:off x="203200" y="244826"/>
            <a:ext cx="11822545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SOA nümunəsi: Bütün servislər eyni database-dən istifadə edir. Bu o deməkdir ki, əgər OrderService bazada dəyişiklik edərsə, PaymentService də ondan təsirlənə bilər.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Microservices nümunəsi: Hər bir servis öz bazasına sahibdir, müstəqildir.</a:t>
            </a:r>
            <a:r>
              <a:rPr lang="az-Latn-AZ" sz="1200"/>
              <a:t> Əgər </a:t>
            </a:r>
            <a:r>
              <a:rPr lang="az-Latn-AZ" sz="1200" b="1"/>
              <a:t>PaymentService</a:t>
            </a:r>
            <a:r>
              <a:rPr lang="az-Latn-AZ" sz="1200"/>
              <a:t> çökərsə, </a:t>
            </a:r>
            <a:r>
              <a:rPr lang="az-Latn-AZ" sz="1200" b="1"/>
              <a:t>UserService</a:t>
            </a:r>
            <a:r>
              <a:rPr lang="az-Latn-AZ" sz="1200"/>
              <a:t> normal işləməyə davam edir.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D27B2D-4256-4E90-7C26-57D9D66ECE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616753"/>
            <a:ext cx="2495898" cy="8954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18EC2B7-DAF3-A6EC-00D2-CCFED83FA0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2095731"/>
            <a:ext cx="2629267" cy="819264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41934C3-4B05-49F1-7E65-26C815F691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775105"/>
              </p:ext>
            </p:extLst>
          </p:nvPr>
        </p:nvGraphicFramePr>
        <p:xfrm>
          <a:off x="838200" y="3395808"/>
          <a:ext cx="10515600" cy="3217368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309323005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93916252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32085431"/>
                    </a:ext>
                  </a:extLst>
                </a:gridCol>
              </a:tblGrid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Məsələ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SOA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Microservices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6769948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Əlaqə üsulu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Şəbəkə üzərindən SOAP/REST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REST/gRPC/Event-driven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958550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 idarəsi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Mərkəzləşdirilmiş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Paylanmış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3515043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Miqyaslama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Bütün sistemlə birlikdə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Tək servis səviyyəsində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1607332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Fault-tolerance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Zəif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Güclü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9571824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CI/CD inteqrasiyası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Çətin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Tam avtomatlaşdırılmış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13407160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Performans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Ağır sistem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Yüngül və sürətli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88685245"/>
                  </a:ext>
                </a:extLst>
              </a:tr>
              <a:tr h="40217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Adaptasiya (yeni texnologiya)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Çətin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Rahat (service səviyyəsində)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4910777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892761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F090B-26A7-4AAB-5F72-7D8A4E6552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B466CB3-C0EC-17AD-3FC4-1A6E75E2E58B}"/>
              </a:ext>
            </a:extLst>
          </p:cNvPr>
          <p:cNvSpPr txBox="1"/>
          <p:nvPr/>
        </p:nvSpPr>
        <p:spPr>
          <a:xfrm>
            <a:off x="203200" y="244826"/>
            <a:ext cx="1182254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00B050"/>
                </a:solidFill>
              </a:rPr>
              <a:t>DevOps-un əsas prinsipləri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Avtomatlaşdırma (Automation)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CI/CD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Scalability (miqyaslana bilmə)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Monitoring və Logging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SOA</a:t>
            </a:r>
            <a:r>
              <a:rPr lang="en-US" sz="1200"/>
              <a:t> bu prinsiplərə </a:t>
            </a:r>
            <a:r>
              <a:rPr lang="en-US" sz="1200" b="1"/>
              <a:t>tam uyğun gəlmir</a:t>
            </a:r>
            <a:r>
              <a:rPr lang="en-US" sz="1200"/>
              <a:t>, çünki çox bağlı sistemdir.</a:t>
            </a:r>
            <a:endParaRPr lang="az-Latn-AZ" sz="1200"/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Microservices</a:t>
            </a:r>
            <a:r>
              <a:rPr lang="en-US" sz="1200"/>
              <a:t> isə </a:t>
            </a:r>
            <a:r>
              <a:rPr lang="en-US" sz="1200" b="1"/>
              <a:t>containerization (Docker, Kubernetes)</a:t>
            </a:r>
            <a:r>
              <a:rPr lang="en-US" sz="1200"/>
              <a:t> ilə mükəmməl uyğunlaşır.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Bu səbəbdən müasir DevOps yanaşmalarında </a:t>
            </a:r>
            <a:r>
              <a:rPr lang="en-US" sz="1200" b="1"/>
              <a:t>SOA-nın əvəzinə Microservices + Containers</a:t>
            </a:r>
            <a:r>
              <a:rPr lang="en-US" sz="1200"/>
              <a:t> kombinasiyası istifadə olunur.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SOA</a:t>
            </a:r>
            <a:r>
              <a:rPr lang="en-US" sz="1200"/>
              <a:t> → Bir neçə böyük modul (connected)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Microservices</a:t>
            </a:r>
            <a:r>
              <a:rPr lang="en-US" sz="1200"/>
              <a:t> → Onlarla kiçik müstəqil servis (decoupled)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Containerization və DevOps </a:t>
            </a:r>
            <a:r>
              <a:rPr lang="en-US" sz="1200"/>
              <a:t>→ Microservices arxitekturanı real mühitdə həyata keçirən mexanizmdir.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82246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C258D4-9444-2B93-54A1-396BBB956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7B20A6-A76A-4E9D-04B0-AA610F5F4D4D}"/>
              </a:ext>
            </a:extLst>
          </p:cNvPr>
          <p:cNvSpPr txBox="1"/>
          <p:nvPr/>
        </p:nvSpPr>
        <p:spPr>
          <a:xfrm>
            <a:off x="203200" y="244826"/>
            <a:ext cx="1182254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İndi DevOps-un ən kritik mərhələsinə keçirik — sistemlərin necə işlədiyini, necə bölündüyünü və nə üçün container texnologiyaları (Docker, Kubernetes və s.) yarandığını tam anlamaq üçün Virtualization və Containerization anlayışlarını aydın başa düşmək vacibdir.</a:t>
            </a:r>
          </a:p>
          <a:p>
            <a:endParaRPr lang="az-Latn-AZ" sz="1200"/>
          </a:p>
          <a:p>
            <a:r>
              <a:rPr lang="en-US" sz="1200" b="1"/>
              <a:t>Virtualization</a:t>
            </a:r>
            <a:r>
              <a:rPr lang="en-US" sz="1200"/>
              <a:t> — bir fiziki kompüteri (serveri) </a:t>
            </a:r>
            <a:r>
              <a:rPr lang="en-US" sz="1200" b="1"/>
              <a:t>bir neçə virtual kompüterə bölmək</a:t>
            </a:r>
            <a:r>
              <a:rPr lang="en-US" sz="1200"/>
              <a:t> texnologiyasıdır.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Yəni bir fiziki “</a:t>
            </a:r>
            <a:r>
              <a:rPr lang="en-US" sz="1200" b="1">
                <a:solidFill>
                  <a:srgbClr val="00B050"/>
                </a:solidFill>
              </a:rPr>
              <a:t>hardware</a:t>
            </a:r>
            <a:r>
              <a:rPr lang="en-US" sz="1200"/>
              <a:t>” üzərində: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neçə </a:t>
            </a:r>
            <a:r>
              <a:rPr lang="en-US" sz="1200" b="1"/>
              <a:t>əməliyyat sistemi (OS)</a:t>
            </a:r>
            <a:r>
              <a:rPr lang="en-US" sz="1200"/>
              <a:t>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bir neçə </a:t>
            </a:r>
            <a:r>
              <a:rPr lang="en-US" sz="1200" b="1"/>
              <a:t>applikasiya (application)</a:t>
            </a:r>
            <a:r>
              <a:rPr lang="en-US" sz="1200"/>
              <a:t>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və bir neçə </a:t>
            </a:r>
            <a:r>
              <a:rPr lang="en-US" sz="1200" b="1"/>
              <a:t>müstəqil mühit (environment)</a:t>
            </a:r>
            <a:r>
              <a:rPr lang="az-Latn-AZ" sz="1200" b="1"/>
              <a:t> </a:t>
            </a:r>
            <a:r>
              <a:rPr lang="en-US" sz="1200"/>
              <a:t>eyni anda işləyə bilər.</a:t>
            </a:r>
          </a:p>
          <a:p>
            <a:endParaRPr lang="az-Latn-AZ" sz="1200"/>
          </a:p>
          <a:p>
            <a:r>
              <a:rPr lang="en-US" sz="1200"/>
              <a:t>Virtualization texnologiyası sayəsində </a:t>
            </a:r>
            <a:r>
              <a:rPr lang="en-US" sz="1200" b="1"/>
              <a:t>hypervisor</a:t>
            </a:r>
            <a:r>
              <a:rPr lang="en-US" sz="1200"/>
              <a:t> adlı proqram fiziki resursları (CPU, RAM, Disk və s.) bölür və hər bir “virtual maşına” (VM) paylayır.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Hər Virtual Machine (VM)</a:t>
            </a:r>
            <a:r>
              <a:rPr lang="en-US" sz="1200"/>
              <a:t>: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əməliyyat sisteminə sahib olur (Linux, Windows, Ubuntu və s.)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müstəqil işləyir (sanki ayrıca fiziki serverdir)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başqa VM-lərdən tam ayrıdır</a:t>
            </a:r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Məsələn: Fiziki server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Bu serverdə hypervisor 3 ədəd virtual maşın yaradır:</a:t>
            </a:r>
            <a:r>
              <a:rPr lang="az-Latn-AZ" sz="1200"/>
              <a:t> </a:t>
            </a:r>
            <a:r>
              <a:rPr lang="en-US" sz="1200"/>
              <a:t>Bu 3 VM </a:t>
            </a:r>
            <a:r>
              <a:rPr lang="en-US" sz="1200" b="1"/>
              <a:t>eyni fiziki serverdə</a:t>
            </a:r>
            <a:r>
              <a:rPr lang="en-US" sz="1200"/>
              <a:t> işləyir, amma </a:t>
            </a:r>
            <a:r>
              <a:rPr lang="en-US" sz="1200" b="1"/>
              <a:t>bir-birindən tam müstəqildir.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640F75B-4F8E-DE90-DC4D-D54D3066C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399810"/>
            <a:ext cx="1181265" cy="8097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FA25582-2116-41C4-FD24-B4483F4CD7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5672326"/>
            <a:ext cx="4277322" cy="80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0902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3133C-EAA1-8EEB-8A42-EF3090DD6D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22C67A-FFE2-3900-AF86-A81DFE07D8EE}"/>
              </a:ext>
            </a:extLst>
          </p:cNvPr>
          <p:cNvSpPr txBox="1"/>
          <p:nvPr/>
        </p:nvSpPr>
        <p:spPr>
          <a:xfrm>
            <a:off x="203200" y="244826"/>
            <a:ext cx="11822545" cy="57246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4) </a:t>
            </a:r>
            <a:r>
              <a:rPr lang="az-Latn-AZ" sz="1200" b="1">
                <a:solidFill>
                  <a:srgbClr val="FF0000"/>
                </a:solidFill>
              </a:rPr>
              <a:t>netstat -tnlp  </a:t>
            </a:r>
            <a:r>
              <a:rPr lang="az-Latn-AZ" sz="1200"/>
              <a:t>-  </a:t>
            </a:r>
            <a:r>
              <a:rPr lang="az-Latn-AZ" sz="1200" b="1"/>
              <a:t>apache2 serverini </a:t>
            </a:r>
            <a:r>
              <a:rPr lang="az-Latn-AZ" sz="1200"/>
              <a:t>qurduqdan sonra onun hal-hazırda işlək yəni açıq olduğunu yoxlamaq üçün </a:t>
            </a:r>
            <a:r>
              <a:rPr lang="az-Latn-AZ" sz="1200" b="1"/>
              <a:t>netstat -tnlp </a:t>
            </a:r>
            <a:r>
              <a:rPr lang="az-Latn-AZ" sz="1200"/>
              <a:t>əmrindən istifadə edə bilərik. </a:t>
            </a:r>
          </a:p>
          <a:p>
            <a:endParaRPr lang="az-Latn-AZ" sz="1200"/>
          </a:p>
          <a:p>
            <a:r>
              <a:rPr lang="en-US" sz="1200"/>
              <a:t>Bu əmr sistemdə </a:t>
            </a:r>
            <a:r>
              <a:rPr lang="az-Latn-AZ" sz="1200"/>
              <a:t>mövcud olan</a:t>
            </a:r>
            <a:r>
              <a:rPr lang="en-US" sz="1200"/>
              <a:t> </a:t>
            </a:r>
            <a:r>
              <a:rPr lang="en-US" sz="1200" b="1"/>
              <a:t>TCP portlarını</a:t>
            </a:r>
            <a:r>
              <a:rPr lang="en-US" sz="1200"/>
              <a:t> və hansı proqramların onlara bağlı olduğunu göstərir.</a:t>
            </a:r>
            <a:r>
              <a:rPr lang="az-Latn-AZ" sz="1200"/>
              <a:t> </a:t>
            </a:r>
            <a:r>
              <a:rPr lang="en-US" sz="1200"/>
              <a:t>Əgər bu siyahıda </a:t>
            </a:r>
            <a:r>
              <a:rPr lang="en-US" sz="1200" b="1"/>
              <a:t>80-ci port</a:t>
            </a:r>
            <a:r>
              <a:rPr lang="en-US" sz="1200"/>
              <a:t> yoxdur</a:t>
            </a:r>
            <a:r>
              <a:rPr lang="az-Latn-AZ" sz="1200"/>
              <a:t>sa</a:t>
            </a:r>
            <a:r>
              <a:rPr lang="en-US" sz="1200"/>
              <a:t>, deməli heç bir proqram (məsələn </a:t>
            </a:r>
            <a:r>
              <a:rPr lang="en-US"/>
              <a:t>apache2</a:t>
            </a:r>
            <a:r>
              <a:rPr lang="en-US" sz="1200"/>
              <a:t>) hazırda bu portu </a:t>
            </a:r>
            <a:r>
              <a:rPr lang="en-US" sz="1200" b="1"/>
              <a:t>dinləmir</a:t>
            </a:r>
            <a:r>
              <a:rPr lang="en-US" sz="1200"/>
              <a:t>, yəni </a:t>
            </a:r>
            <a:r>
              <a:rPr lang="en-US" sz="1200" b="1"/>
              <a:t>aktiv server yoxdur</a:t>
            </a:r>
            <a:r>
              <a:rPr lang="en-US" sz="1200"/>
              <a:t>.</a:t>
            </a:r>
          </a:p>
          <a:p>
            <a:endParaRPr lang="az-Latn-AZ" sz="1200"/>
          </a:p>
          <a:p>
            <a:r>
              <a:rPr lang="en-US" sz="1200"/>
              <a:t>Apache2 yüklənmiş olsa da, onun işləməsi üçün onu ayrıca aktivləşdirmə</a:t>
            </a:r>
            <a:r>
              <a:rPr lang="az-Latn-AZ" sz="1200"/>
              <a:t>k lazımdır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5) </a:t>
            </a:r>
            <a:r>
              <a:rPr lang="az-Latn-AZ" sz="1200" b="1">
                <a:solidFill>
                  <a:srgbClr val="FF0000"/>
                </a:solidFill>
              </a:rPr>
              <a:t>systemctl start apache2</a:t>
            </a:r>
            <a:r>
              <a:rPr lang="az-Latn-AZ" sz="1200"/>
              <a:t> - Apache xidmətini başlatmaq üçün belə bir əmr yazmaq lazımdır. (aşağı şəkildəki nəticə o deməkdir ki, Apache hazırda 80-ci portda dinləyir və veb server aktivdir.): </a:t>
            </a:r>
            <a:r>
              <a:rPr lang="az-Latn-AZ" sz="1200">
                <a:highlight>
                  <a:srgbClr val="00FF00"/>
                </a:highlight>
              </a:rPr>
              <a:t>systemctl start apache2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6) </a:t>
            </a:r>
            <a:r>
              <a:rPr lang="az-Latn-AZ" sz="1200" b="1">
                <a:solidFill>
                  <a:srgbClr val="FF0000"/>
                </a:solidFill>
              </a:rPr>
              <a:t>systemctl enable apache2 </a:t>
            </a:r>
            <a:r>
              <a:rPr lang="az-Latn-AZ" sz="1200"/>
              <a:t>- Rebootdan sonra da işləsin deyə avtomatik başlatmanı aktiv etmək üçün isə </a:t>
            </a:r>
            <a:r>
              <a:rPr lang="az-Latn-AZ" sz="1200" b="1"/>
              <a:t>enable</a:t>
            </a:r>
            <a:r>
              <a:rPr lang="az-Latn-AZ" sz="1200"/>
              <a:t> ilə işə salmaq lazımdır serveri.</a:t>
            </a:r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DC41E17-ACFE-5F91-EDFF-001D3B7876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639423"/>
            <a:ext cx="1533739" cy="45726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A95BF23-9AC4-3C55-DBCB-A372D5A44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200" y="3227574"/>
            <a:ext cx="7468642" cy="19910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6E990DD-D8AE-CB55-F52A-2761623E0C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200" y="5951860"/>
            <a:ext cx="2600688" cy="342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134223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8E300-EED7-D9A1-CAE4-443CF2AF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8E936FC-8549-94FF-8591-FDF8ED999764}"/>
              </a:ext>
            </a:extLst>
          </p:cNvPr>
          <p:cNvSpPr txBox="1"/>
          <p:nvPr/>
        </p:nvSpPr>
        <p:spPr>
          <a:xfrm>
            <a:off x="203200" y="244826"/>
            <a:ext cx="11822545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Faydası: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Resurslardan səmərəli istifadə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VM ayrı işləyir → birinin çökməsi digərlərinə təsir etmir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Test, development, deployment mühitləri ayrılır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Cloud sistemlərinin (AWS, Azure, GCP) əsasını təşkil edir</a:t>
            </a:r>
            <a:endParaRPr lang="az-Latn-AZ" sz="1200"/>
          </a:p>
          <a:p>
            <a:endParaRPr lang="az-Latn-AZ" sz="1200"/>
          </a:p>
          <a:p>
            <a:pPr algn="ctr"/>
            <a:r>
              <a:rPr lang="en-US" sz="2800" b="1">
                <a:solidFill>
                  <a:srgbClr val="FF0000"/>
                </a:solidFill>
              </a:rPr>
              <a:t>Full virtualization</a:t>
            </a:r>
            <a:endParaRPr lang="az-Latn-AZ" sz="1200" b="1">
              <a:solidFill>
                <a:srgbClr val="FF0000"/>
              </a:solidFill>
            </a:endParaRPr>
          </a:p>
          <a:p>
            <a:r>
              <a:rPr lang="en-US" sz="1200" b="1"/>
              <a:t>Full virtualization </a:t>
            </a:r>
            <a:r>
              <a:rPr lang="en-US" sz="1200"/>
              <a:t>– burada hypervisor tam şəkildə bütün hardware-i emulyasiya edir. Yəni hər bir virtual maşın öz əməliyyat sisteminə sahib olur və fiziki serverdən xəbərsiz işləyir.</a:t>
            </a:r>
            <a:endParaRPr lang="az-Latn-AZ" sz="1200"/>
          </a:p>
          <a:p>
            <a:endParaRPr lang="az-Latn-AZ" sz="1200"/>
          </a:p>
          <a:p>
            <a:r>
              <a:rPr lang="en-US" sz="1200"/>
              <a:t>Texniki təsvir: Hər VM düşünür ki, “mənim öz CPU, RAM, Disk-im var”, amma əslində hamısı eyni fiziki maşındakı resursları paylaşır.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Misal: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VMware ESXi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Microsoft Hyper-V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Oracle VirtualBox</a:t>
            </a:r>
          </a:p>
          <a:p>
            <a:pPr marL="171450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KVM (Kernel-based Virtual Machine)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B1B8B0-2224-D4BD-2888-BE23ED635A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2820153"/>
            <a:ext cx="1495634" cy="1771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734991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E6DCE-307D-1409-2A49-4ECEE9036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861C81E-A084-A8BA-5470-93CBA864EBB5}"/>
              </a:ext>
            </a:extLst>
          </p:cNvPr>
          <p:cNvSpPr txBox="1"/>
          <p:nvPr/>
        </p:nvSpPr>
        <p:spPr>
          <a:xfrm>
            <a:off x="203200" y="244826"/>
            <a:ext cx="11822545" cy="39087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Üstünlüklər: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Hər VM tam müstəqildir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Yüksək təhlükəsizlik və izolyasiya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Eyni serverdə fərqli əməliyyat sistemləri işləyə bilər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Çatışmazlıqlar: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Hər VM-in öz OS kernel-i var → çox RAM və CPU sərf edir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Boot prosesi yavaşdır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Resurs istifadəsi ağırdır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Paravirtualization</a:t>
            </a:r>
            <a:endParaRPr lang="az-Latn-AZ" sz="1200">
              <a:solidFill>
                <a:srgbClr val="FF0000"/>
              </a:solidFill>
            </a:endParaRPr>
          </a:p>
          <a:p>
            <a:r>
              <a:rPr lang="en-US" sz="1200" b="1"/>
              <a:t>Paravirtualization</a:t>
            </a:r>
            <a:r>
              <a:rPr lang="en-US" sz="1200"/>
              <a:t> – burada virtual maşın </a:t>
            </a:r>
            <a:r>
              <a:rPr lang="en-US" sz="1200" b="1"/>
              <a:t>hypervisor</a:t>
            </a:r>
            <a:r>
              <a:rPr lang="en-US" sz="1200"/>
              <a:t> ilə </a:t>
            </a:r>
            <a:r>
              <a:rPr lang="en-US" sz="1200" b="1"/>
              <a:t>birbaşa əlaqə</a:t>
            </a:r>
            <a:r>
              <a:rPr lang="en-US" sz="1200"/>
              <a:t> saxlayır və onunla </a:t>
            </a:r>
            <a:r>
              <a:rPr lang="en-US" sz="1200" b="1"/>
              <a:t>əməkdaşlıq edir.</a:t>
            </a:r>
            <a:r>
              <a:rPr lang="az-Latn-AZ" sz="1200" b="1"/>
              <a:t> </a:t>
            </a:r>
            <a:r>
              <a:rPr lang="en-US" sz="1200"/>
              <a:t>Yəni OS “bilərəkdən” virtual mühitdə işlədiyini bilir və hypervisorla daha “optimallaşdırılmış” formada işləyir.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Burada VM-lər “biliklidirlər” – yəni onlar hypervisorun real hardware üzərində olduğunu bilir və resurs istəklərini ona uyğun göndərir.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4AFC7E-65A4-203E-1614-2C1844707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4254968"/>
            <a:ext cx="1581371" cy="1562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10582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99709-BFBB-0A63-801D-7D13E42EC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6F39-AB08-DFB2-055A-4F053E9F2B02}"/>
              </a:ext>
            </a:extLst>
          </p:cNvPr>
          <p:cNvSpPr txBox="1"/>
          <p:nvPr/>
        </p:nvSpPr>
        <p:spPr>
          <a:xfrm>
            <a:off x="203200" y="244826"/>
            <a:ext cx="11822545" cy="57554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Üstünlüklər: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Full virtualization-dan </a:t>
            </a:r>
            <a:r>
              <a:rPr lang="en-US" sz="1200" b="1"/>
              <a:t>daha performanslı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VM-lər arasında </a:t>
            </a:r>
            <a:r>
              <a:rPr lang="en-US" sz="1200" b="1"/>
              <a:t>resurs bölüşdürmə daha səmərəli</a:t>
            </a:r>
            <a:endParaRPr lang="az-Latn-AZ" sz="1200" b="1"/>
          </a:p>
          <a:p>
            <a:endParaRPr lang="en-US" sz="1200"/>
          </a:p>
          <a:p>
            <a:r>
              <a:rPr lang="en-US" sz="1200" b="1"/>
              <a:t>Çatışmazlıqlar: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Dəstək üçün OS dəyişməli olur (OS paravirtualization-a uyğunlaşdırılmalıdır)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Quraşdırılması bir qədər çətinder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pPr algn="ctr"/>
            <a:r>
              <a:rPr lang="en-US" sz="3200" b="1">
                <a:solidFill>
                  <a:srgbClr val="FF0000"/>
                </a:solidFill>
              </a:rPr>
              <a:t>Partial virtualization</a:t>
            </a:r>
            <a:endParaRPr lang="az-Latn-AZ" sz="1200">
              <a:solidFill>
                <a:srgbClr val="FF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1200" b="1"/>
              <a:t>Partial virtualization</a:t>
            </a:r>
            <a:r>
              <a:rPr lang="en-US" sz="1200"/>
              <a:t> – yalnız bəzi hardware komponentləri virtualizasiya olunur (bütün sistem deyil).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Məsələn:</a:t>
            </a:r>
            <a:r>
              <a:rPr lang="az-Latn-AZ" sz="1200"/>
              <a:t> </a:t>
            </a:r>
            <a:r>
              <a:rPr lang="en-US" sz="1200"/>
              <a:t>Yalnız </a:t>
            </a:r>
            <a:r>
              <a:rPr lang="en-US" sz="1200" b="1"/>
              <a:t>disk və RAM</a:t>
            </a:r>
            <a:r>
              <a:rPr lang="en-US" sz="1200"/>
              <a:t> virtualizasiya olunur, amma CPU birbaşa fiziki hardware-dən istifadə edir.</a:t>
            </a:r>
          </a:p>
          <a:p>
            <a:endParaRPr lang="az-Latn-AZ" sz="1200"/>
          </a:p>
          <a:p>
            <a:r>
              <a:rPr lang="en-US" sz="1200"/>
              <a:t>Bu modeldə hypervisor sadəcə bəzi əməliyyatları virtual mühitdə simulyasiya edir, qalan hissələr real hardware üzərindən icra olunur.</a:t>
            </a:r>
            <a:endParaRPr lang="az-Latn-AZ" sz="1200"/>
          </a:p>
          <a:p>
            <a:endParaRPr lang="az-Latn-AZ" sz="1200"/>
          </a:p>
          <a:p>
            <a:r>
              <a:rPr lang="en-US" sz="1200" b="1"/>
              <a:t>Üstünlüklər: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Daha az overhead (resurs itkisi az)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Daha sürətli performans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 b="1"/>
              <a:t>Çatışmazlıqlar: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Tam izolyasiya yoxdur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Təhlükəsizlik və stabil</a:t>
            </a:r>
            <a:r>
              <a:rPr lang="az-Latn-AZ" sz="1200"/>
              <a:t>l</a:t>
            </a:r>
            <a:r>
              <a:rPr lang="en-US" sz="1200"/>
              <a:t>ik zəif ola bilər</a:t>
            </a:r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2DED45F-6D4B-F7A2-DA5D-AB88284A31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3486167"/>
              </p:ext>
            </p:extLst>
          </p:nvPr>
        </p:nvGraphicFramePr>
        <p:xfrm>
          <a:off x="4211289" y="5012826"/>
          <a:ext cx="7980711" cy="1845174"/>
        </p:xfrm>
        <a:graphic>
          <a:graphicData uri="http://schemas.openxmlformats.org/drawingml/2006/table">
            <a:tbl>
              <a:tblPr/>
              <a:tblGrid>
                <a:gridCol w="1396668">
                  <a:extLst>
                    <a:ext uri="{9D8B030D-6E8A-4147-A177-3AD203B41FA5}">
                      <a16:colId xmlns:a16="http://schemas.microsoft.com/office/drawing/2014/main" val="4108091139"/>
                    </a:ext>
                  </a:extLst>
                </a:gridCol>
                <a:gridCol w="2437130">
                  <a:extLst>
                    <a:ext uri="{9D8B030D-6E8A-4147-A177-3AD203B41FA5}">
                      <a16:colId xmlns:a16="http://schemas.microsoft.com/office/drawing/2014/main" val="2920097982"/>
                    </a:ext>
                  </a:extLst>
                </a:gridCol>
                <a:gridCol w="1325610">
                  <a:extLst>
                    <a:ext uri="{9D8B030D-6E8A-4147-A177-3AD203B41FA5}">
                      <a16:colId xmlns:a16="http://schemas.microsoft.com/office/drawing/2014/main" val="1366181051"/>
                    </a:ext>
                  </a:extLst>
                </a:gridCol>
                <a:gridCol w="1055825">
                  <a:extLst>
                    <a:ext uri="{9D8B030D-6E8A-4147-A177-3AD203B41FA5}">
                      <a16:colId xmlns:a16="http://schemas.microsoft.com/office/drawing/2014/main" val="2643193007"/>
                    </a:ext>
                  </a:extLst>
                </a:gridCol>
                <a:gridCol w="1765478">
                  <a:extLst>
                    <a:ext uri="{9D8B030D-6E8A-4147-A177-3AD203B41FA5}">
                      <a16:colId xmlns:a16="http://schemas.microsoft.com/office/drawing/2014/main" val="3536942136"/>
                    </a:ext>
                  </a:extLst>
                </a:gridCol>
              </a:tblGrid>
              <a:tr h="29340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Növ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OS Müstəqilliyi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Performans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Resurs sərfiyyatı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835167"/>
                  </a:ext>
                </a:extLst>
              </a:tr>
              <a:tr h="513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Full Virtualization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Bütün hardware virtualizasiya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Tam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Orta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6520446"/>
                  </a:ext>
                </a:extLst>
              </a:tr>
              <a:tr h="513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Paravirtualization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OS hypervisorla əməkdaşlıq edir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Qismən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Orta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4936284"/>
                  </a:ext>
                </a:extLst>
              </a:tr>
              <a:tr h="5134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 b="1"/>
                        <a:t>Partial Virtualization</a:t>
                      </a:r>
                      <a:endParaRPr lang="en-US" sz="11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Yalnız bəzi hissələr virtualizasiya olunur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Ən 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100"/>
                        <a:t>Ən 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30011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7711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6E9FC-C21A-293A-4840-11B10A980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D356E73-04CE-02FB-F85D-F99E50E89CA1}"/>
              </a:ext>
            </a:extLst>
          </p:cNvPr>
          <p:cNvSpPr txBox="1"/>
          <p:nvPr/>
        </p:nvSpPr>
        <p:spPr>
          <a:xfrm>
            <a:off x="184727" y="0"/>
            <a:ext cx="118225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>
                <a:solidFill>
                  <a:srgbClr val="FF0000"/>
                </a:solidFill>
              </a:rPr>
              <a:t>Containerization</a:t>
            </a:r>
            <a:r>
              <a:rPr lang="en-US" sz="1200" b="1"/>
              <a:t> </a:t>
            </a:r>
            <a:endParaRPr lang="az-Latn-AZ" sz="1200" b="1"/>
          </a:p>
          <a:p>
            <a:pPr algn="ctr"/>
            <a:endParaRPr lang="az-Latn-AZ" sz="1200" b="1"/>
          </a:p>
          <a:p>
            <a:r>
              <a:rPr lang="en-US" sz="1200" b="1"/>
              <a:t>Containerization</a:t>
            </a:r>
            <a:r>
              <a:rPr lang="en-US" sz="1200"/>
              <a:t> — tətbiqləri (application) və onların bütün asılılıqlarını (libraries, dependencies, config-lər) </a:t>
            </a:r>
            <a:r>
              <a:rPr lang="en-US" sz="1200" b="1"/>
              <a:t>bir konteynerdə paketləmək</a:t>
            </a:r>
            <a:r>
              <a:rPr lang="en-US" sz="1200"/>
              <a:t> və </a:t>
            </a:r>
            <a:r>
              <a:rPr lang="en-US" sz="1200" b="1"/>
              <a:t>eyni əməliyyat sistemi nüvəsini paylaşmaqla</a:t>
            </a:r>
            <a:r>
              <a:rPr lang="en-US" sz="1200"/>
              <a:t> çalışdırmaq texnologiyasıdır.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Fərqi nədir?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Bütün konteynerlər eyni OS kernelini paylaşır, amma bir-birindən izolyasiya olunmuşdur.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821718DB-990E-71AF-72A3-629B3E7DA2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3995230"/>
              </p:ext>
            </p:extLst>
          </p:nvPr>
        </p:nvGraphicFramePr>
        <p:xfrm>
          <a:off x="184727" y="1597068"/>
          <a:ext cx="10374744" cy="3178133"/>
        </p:xfrm>
        <a:graphic>
          <a:graphicData uri="http://schemas.openxmlformats.org/drawingml/2006/table">
            <a:tbl>
              <a:tblPr/>
              <a:tblGrid>
                <a:gridCol w="2173527">
                  <a:extLst>
                    <a:ext uri="{9D8B030D-6E8A-4147-A177-3AD203B41FA5}">
                      <a16:colId xmlns:a16="http://schemas.microsoft.com/office/drawing/2014/main" val="2455619278"/>
                    </a:ext>
                  </a:extLst>
                </a:gridCol>
                <a:gridCol w="4138549">
                  <a:extLst>
                    <a:ext uri="{9D8B030D-6E8A-4147-A177-3AD203B41FA5}">
                      <a16:colId xmlns:a16="http://schemas.microsoft.com/office/drawing/2014/main" val="3570561982"/>
                    </a:ext>
                  </a:extLst>
                </a:gridCol>
                <a:gridCol w="4062668">
                  <a:extLst>
                    <a:ext uri="{9D8B030D-6E8A-4147-A177-3AD203B41FA5}">
                      <a16:colId xmlns:a16="http://schemas.microsoft.com/office/drawing/2014/main" val="3624232602"/>
                    </a:ext>
                  </a:extLst>
                </a:gridCol>
              </a:tblGrid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Virtual Machine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Container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0164415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Əməliyyat sistemi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sv-SE"/>
                        <a:t>Hər VM-in öz OS-i var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da-DK"/>
                        <a:t>Hamısı </a:t>
                      </a:r>
                      <a:r>
                        <a:rPr lang="da-DK" b="1"/>
                        <a:t>eyni host OS kernelini paylaşır</a:t>
                      </a:r>
                      <a:endParaRPr lang="da-DK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84267554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Ölçü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GB-larla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MB-larla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1633702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Açılma müddəti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Dəqiqələrlə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Saniyələrlə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37868155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Performans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Yavaşdır (çünki hər VM-in öz OS var)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 sürətlidir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89009611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Resurs istifadəsi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Çox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197550"/>
                  </a:ext>
                </a:extLst>
              </a:tr>
              <a:tr h="45401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İzolyasiya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Tam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Yüksək, amma kernel ortaqdır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82442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8452CF8B-17C8-2F2C-87A9-C9066222B8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7" y="5299525"/>
            <a:ext cx="1533237" cy="155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318421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4D9F5-DF7C-F7FC-9C2B-F3DF84F3C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81CAD6A-8089-267F-3B8F-0C32AB656002}"/>
              </a:ext>
            </a:extLst>
          </p:cNvPr>
          <p:cNvSpPr txBox="1"/>
          <p:nvPr/>
        </p:nvSpPr>
        <p:spPr>
          <a:xfrm>
            <a:off x="203200" y="244826"/>
            <a:ext cx="11822545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Misal: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nginx:latest konteyner → Nginx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mysql:8.0 konteyner → Database server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app:laravel konteyner → PHP application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Bunlar eyni serverdə işləyir, amma </a:t>
            </a:r>
            <a:r>
              <a:rPr lang="en-US" sz="1200" b="1"/>
              <a:t>bir-birinə qarışmır</a:t>
            </a:r>
            <a:r>
              <a:rPr lang="en-US" sz="1200"/>
              <a:t>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Containerization üstünlükləri: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Yüngüllük</a:t>
            </a:r>
            <a:r>
              <a:rPr lang="en-US" sz="1200"/>
              <a:t> – Hər konteyner çox az resurs tələb edir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Sürətli açılış</a:t>
            </a:r>
            <a:r>
              <a:rPr lang="en-US" sz="1200"/>
              <a:t> – saniyələr içində işləyir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Daşına bilənlik (Portability)</a:t>
            </a:r>
            <a:r>
              <a:rPr lang="en-US" sz="1200"/>
              <a:t> – “Docker image” hər sistemdə eyni şəkildə işləyir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DevOps uyğunluğu</a:t>
            </a:r>
            <a:r>
              <a:rPr lang="en-US" sz="1200"/>
              <a:t> – CI/CD, Kubernetes ilə tam inteqrasiya olur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Miqyaslana bilir (Scalable)</a:t>
            </a:r>
            <a:r>
              <a:rPr lang="en-US" sz="1200"/>
              <a:t> – asanlıqla çoxaldıla və idarə oluna bilər</a:t>
            </a:r>
          </a:p>
          <a:p>
            <a:br>
              <a:rPr lang="en-US" sz="1200"/>
            </a:br>
            <a:endParaRPr lang="en-US" sz="1200"/>
          </a:p>
          <a:p>
            <a:r>
              <a:rPr lang="en-US" sz="1200" b="1"/>
              <a:t>Containerization çatışmazlıqları: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Tam izolyasiya deyil</a:t>
            </a:r>
            <a:r>
              <a:rPr lang="en-US" sz="1200"/>
              <a:t> – eyni kernel paylaşdığı üçün təhlükəsizlik riski ola bilər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Kernel uyğunsuzluğu</a:t>
            </a:r>
            <a:r>
              <a:rPr lang="en-US" sz="1200"/>
              <a:t> – Windows konteynerləri Linux-da işləmir (və əksinə)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Daimi saxlama (persistent storage)</a:t>
            </a:r>
            <a:r>
              <a:rPr lang="en-US" sz="1200"/>
              <a:t> – konteyner silinərsə, məlumat da silinə bilər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Networking və idarəetmə</a:t>
            </a:r>
            <a:r>
              <a:rPr lang="en-US" sz="1200"/>
              <a:t> — çox konteynerli mühitlərdə komplekslik artır (buna görə Kubernetes lazımdır)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97301248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8055D0-E1FC-7012-3F36-9D9B03E2DA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728468F-F962-B639-F279-17AD508538D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Qısa xülasə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47AF16-38FF-5805-3439-D6BA4E1CED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194983"/>
              </p:ext>
            </p:extLst>
          </p:nvPr>
        </p:nvGraphicFramePr>
        <p:xfrm>
          <a:off x="203200" y="694676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76539624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92233018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87796533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84567244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6510368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Texnologiya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OS Paylaşımı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Performans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Resurs istifadəsi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Boot vaxtı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37008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Full Virtualization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Xeyr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Dəqiqə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2777639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Paravirtualization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Qismən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Orta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Saniyələr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81188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Partial Virtualization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Qismən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Aşağı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Saniyələr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4308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Containerization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Bəli (shared kernel)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yüksək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Ən aşağı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Millisaniyə / saniyə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4551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695744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B39A5F-8E9C-7FCB-9F87-8633BA292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B9D1203-CB14-934E-F06E-FBA8BCA410E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1C2322C-4C90-CAF8-121F-1CA71FC611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13046"/>
              </p:ext>
            </p:extLst>
          </p:nvPr>
        </p:nvGraphicFramePr>
        <p:xfrm>
          <a:off x="115158" y="1311778"/>
          <a:ext cx="11961684" cy="423444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51335">
                  <a:extLst>
                    <a:ext uri="{9D8B030D-6E8A-4147-A177-3AD203B41FA5}">
                      <a16:colId xmlns:a16="http://schemas.microsoft.com/office/drawing/2014/main" val="2616168516"/>
                    </a:ext>
                  </a:extLst>
                </a:gridCol>
                <a:gridCol w="6110349">
                  <a:extLst>
                    <a:ext uri="{9D8B030D-6E8A-4147-A177-3AD203B41FA5}">
                      <a16:colId xmlns:a16="http://schemas.microsoft.com/office/drawing/2014/main" val="2892785428"/>
                    </a:ext>
                  </a:extLst>
                </a:gridCol>
              </a:tblGrid>
              <a:tr h="2207575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US" sz="1200" b="1"/>
                        <a:t>Full Virtualization (Tam virtualizasiya)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Fiziki serverin </a:t>
                      </a:r>
                      <a:r>
                        <a:rPr lang="en-US" sz="1200" b="1"/>
                        <a:t>tam surəti</a:t>
                      </a:r>
                      <a:r>
                        <a:rPr lang="en-US" sz="1200"/>
                        <a:t> (hardware daxil olmaqla) yaradılır.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Hər VM (Virtual Machine) öz </a:t>
                      </a:r>
                      <a:r>
                        <a:rPr lang="en-US" sz="1200" b="1"/>
                        <a:t>əməliyyat sisteminə</a:t>
                      </a:r>
                      <a:r>
                        <a:rPr lang="en-US" sz="1200"/>
                        <a:t> malik olur.</a:t>
                      </a:r>
                    </a:p>
                    <a:p>
                      <a:pPr marL="628650" lvl="1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Qonaq OS (guest OS) sanki real kompüterdə işlədiyini “sanır”.</a:t>
                      </a:r>
                      <a:endParaRPr lang="az-Latn-AZ" sz="1200"/>
                    </a:p>
                    <a:p>
                      <a:pPr algn="l"/>
                      <a:br>
                        <a:rPr lang="en-US" sz="1200"/>
                      </a:br>
                      <a:r>
                        <a:rPr lang="en-US" sz="1200" b="1"/>
                        <a:t>Məsələn:</a:t>
                      </a:r>
                      <a:r>
                        <a:rPr lang="en-US" sz="1200"/>
                        <a:t> VMware, VirtualBox.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Paravirtualization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Qonaq OS bilir ki, o “virtual” mühitdə işləyir.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Ona görə də </a:t>
                      </a:r>
                      <a:r>
                        <a:rPr lang="en-US" sz="1200" b="1"/>
                        <a:t>hypervisor ilə əməkdaşlıq edir</a:t>
                      </a:r>
                      <a:r>
                        <a:rPr lang="en-US" sz="1200"/>
                        <a:t> – bəzi əmrləri birbaşa ona ötürür.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Bu, performansı artırır, amma xüsusi OS dəyişiklikləri tələb edir.</a:t>
                      </a:r>
                      <a:endParaRPr lang="az-Latn-AZ" sz="1200"/>
                    </a:p>
                    <a:p>
                      <a:pPr algn="l"/>
                      <a:br>
                        <a:rPr lang="en-US" sz="1200"/>
                      </a:br>
                      <a:r>
                        <a:rPr lang="en-US" sz="1200" b="1"/>
                        <a:t>Məsələn:</a:t>
                      </a:r>
                      <a:r>
                        <a:rPr lang="en-US" sz="1200"/>
                        <a:t> Xen (PV mode).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18837747"/>
                  </a:ext>
                </a:extLst>
              </a:tr>
              <a:tr h="2026868"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Partial Virtualization (Qismən virtualizasiya)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Yalnız sistemin bəzi hissələri (məsələn, CPU) təqlid olunur.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Qonaq OS-in bir hissəsi real hardware-ə, bir hissəsi hypervisor-a müraciət edir.</a:t>
                      </a:r>
                    </a:p>
                    <a:p>
                      <a:pPr marL="285750" indent="-2857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Full qədər təcrid yoxdur, lakin daha sürətlidir.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200" b="1"/>
                        <a:t>Containerization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Eyni əməliyyat sisteminin nüvəsini paylaşan, </a:t>
                      </a:r>
                      <a:r>
                        <a:rPr lang="en-US" sz="1200" b="1"/>
                        <a:t>izolyasiya olunmuş proqram mühitləridir</a:t>
                      </a:r>
                      <a:r>
                        <a:rPr lang="en-US" sz="1200"/>
                        <a:t>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Hər proqram üçün ayrıca OS yoxdur — yalnız öz kitabxanaları var.</a:t>
                      </a:r>
                    </a:p>
                    <a:p>
                      <a:pPr marL="171450" indent="-171450" algn="l">
                        <a:lnSpc>
                          <a:spcPct val="150000"/>
                        </a:lnSpc>
                        <a:buFont typeface="Arial" panose="020B0604020202020204" pitchFamily="34" charset="0"/>
                        <a:buChar char="•"/>
                      </a:pPr>
                      <a:r>
                        <a:rPr lang="en-US" sz="1200"/>
                        <a:t>Yüngüldür, çox tez işə düşür.</a:t>
                      </a:r>
                      <a:endParaRPr lang="az-Latn-AZ" sz="1200"/>
                    </a:p>
                    <a:p>
                      <a:pPr marL="0" indent="0" algn="l">
                        <a:lnSpc>
                          <a:spcPct val="150000"/>
                        </a:lnSpc>
                        <a:buFont typeface="Arial" panose="020B0604020202020204" pitchFamily="34" charset="0"/>
                        <a:buNone/>
                      </a:pPr>
                      <a:r>
                        <a:rPr lang="en-US" sz="1200" b="1"/>
                        <a:t>Məsələn:</a:t>
                      </a:r>
                      <a:r>
                        <a:rPr lang="en-US" sz="1200"/>
                        <a:t> Docker, Kubernetes.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9527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8820284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E5EE5F-89FC-A3CC-1389-BE5902485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FC19A97-FE13-B687-5D62-F431B298C150}"/>
              </a:ext>
            </a:extLst>
          </p:cNvPr>
          <p:cNvSpPr txBox="1"/>
          <p:nvPr/>
        </p:nvSpPr>
        <p:spPr>
          <a:xfrm>
            <a:off x="1" y="257811"/>
            <a:ext cx="12191999" cy="63423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Hypervisor (Virtualization Layer)</a:t>
            </a:r>
            <a:endParaRPr lang="en-US" sz="1200" b="1"/>
          </a:p>
          <a:p>
            <a:r>
              <a:rPr lang="en-US" sz="1200" b="1"/>
              <a:t>Hypervisor</a:t>
            </a:r>
            <a:r>
              <a:rPr lang="en-US" sz="1200"/>
              <a:t> — fiziki server ilə onun içində işləyən virtual maşınlar arasında duran proqram təbəqəsidir.</a:t>
            </a:r>
            <a:r>
              <a:rPr lang="az-Latn-AZ" sz="1200"/>
              <a:t> </a:t>
            </a:r>
            <a:r>
              <a:rPr lang="en-US" sz="1200"/>
              <a:t>O, </a:t>
            </a:r>
            <a:r>
              <a:rPr lang="en-US" sz="1200" b="1"/>
              <a:t>hardware resurslarını (CPU, RAM, disk və s.) bölür</a:t>
            </a:r>
            <a:r>
              <a:rPr lang="en-US" sz="1200"/>
              <a:t> və hər bir virtual maşına paylayır.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İki növü var:</a:t>
            </a:r>
            <a:endParaRPr lang="az-Latn-AZ" sz="1200" b="1"/>
          </a:p>
          <a:p>
            <a:endParaRPr lang="en-US" sz="1200" b="1"/>
          </a:p>
          <a:p>
            <a:r>
              <a:rPr lang="en-US" sz="1200" b="1"/>
              <a:t>Type 1 (Bare-metal):</a:t>
            </a:r>
            <a:r>
              <a:rPr lang="en-US" sz="1200"/>
              <a:t> birbaşa fiziki server üzərində işləyir.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Məsələn: VMware ESXi, Microsoft Hyper-V, XenServer.</a:t>
            </a:r>
            <a:endParaRPr lang="az-Latn-AZ" sz="1200"/>
          </a:p>
          <a:p>
            <a:pPr marL="628650" lvl="1" indent="-171450">
              <a:buFont typeface="Arial" panose="020B0604020202020204" pitchFamily="34" charset="0"/>
              <a:buChar char="•"/>
            </a:pPr>
            <a:endParaRPr lang="az-Latn-AZ" sz="1200"/>
          </a:p>
          <a:p>
            <a:r>
              <a:rPr lang="en-US" sz="1200" b="1"/>
              <a:t>Type 2 (Hosted):</a:t>
            </a:r>
            <a:r>
              <a:rPr lang="en-US" sz="1200"/>
              <a:t> əməliyyat sistemi üzərində işləyir.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Məsələn: VirtualBox, VMware Workstation.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b="1"/>
              <a:t>Qısaca:</a:t>
            </a:r>
            <a:r>
              <a:rPr lang="en-US" sz="1200"/>
              <a:t> Hypervisor = “fiziki resurs paylayıcısı”.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Virtual Machine (VM)</a:t>
            </a:r>
          </a:p>
          <a:p>
            <a:r>
              <a:rPr lang="en-US" sz="1200" b="1"/>
              <a:t>Virtual Machine</a:t>
            </a:r>
            <a:r>
              <a:rPr lang="en-US" sz="1200"/>
              <a:t> — hypervisor tərəfindən yaradılan </a:t>
            </a:r>
            <a:r>
              <a:rPr lang="en-US" sz="1200" b="1"/>
              <a:t>tam virtual kompüterdir</a:t>
            </a:r>
            <a:r>
              <a:rPr lang="en-US" sz="1200"/>
              <a:t>.</a:t>
            </a:r>
            <a:endParaRPr lang="az-Latn-AZ" sz="1200"/>
          </a:p>
          <a:p>
            <a:br>
              <a:rPr lang="en-US" sz="1200"/>
            </a:br>
            <a:r>
              <a:rPr lang="en-US" sz="1200" b="1"/>
              <a:t>Hər VM-in öz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əməliyyat sistemi (məsələn Ubuntu, Windows Server),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disk faylları,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RAM və CPU payı olur.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200"/>
          </a:p>
          <a:p>
            <a:r>
              <a:rPr lang="en-US" sz="1200"/>
              <a:t>Hər biri </a:t>
            </a:r>
            <a:r>
              <a:rPr lang="en-US" sz="1200" b="1"/>
              <a:t>bir-birindən tam təcrid olunmuşdur</a:t>
            </a:r>
            <a:r>
              <a:rPr lang="en-US" sz="1200"/>
              <a:t>, yəni biri çökərsə digəri təsirlənməz.</a:t>
            </a:r>
            <a:r>
              <a:rPr lang="az-Latn-AZ" sz="1200"/>
              <a:t> </a:t>
            </a:r>
            <a:r>
              <a:rPr lang="en-US" sz="1200" b="1"/>
              <a:t>Sadə desək:</a:t>
            </a:r>
            <a:r>
              <a:rPr lang="en-US" sz="1200"/>
              <a:t> VM = “kompüter içində kompüter”.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Amma problem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Hər VM-in öz əməliyyat sistemi var → </a:t>
            </a:r>
            <a:r>
              <a:rPr lang="en-US" sz="1200" b="1"/>
              <a:t>çox yer tutur (GB-larla)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Yavaş açılır (dəqiqələrlə).</a:t>
            </a:r>
            <a:endParaRPr lang="az-Latn-AZ" sz="1200"/>
          </a:p>
          <a:p>
            <a:pPr marL="0" lvl="1">
              <a:lnSpc>
                <a:spcPct val="150000"/>
              </a:lnSpc>
            </a:pPr>
            <a:r>
              <a:rPr lang="en-US" sz="1200"/>
              <a:t>Buna görə daha yüngül texnologiya lazım idi → </a:t>
            </a:r>
            <a:r>
              <a:rPr lang="en-US" sz="1200" b="1"/>
              <a:t>Containerization</a:t>
            </a:r>
            <a:r>
              <a:rPr lang="en-US" sz="120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089789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471721-BD4D-32D3-3CC6-58A2A6A5C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7D739E9-55CE-1795-DC0A-B4E20D577BCE}"/>
              </a:ext>
            </a:extLst>
          </p:cNvPr>
          <p:cNvSpPr txBox="1"/>
          <p:nvPr/>
        </p:nvSpPr>
        <p:spPr>
          <a:xfrm>
            <a:off x="0" y="0"/>
            <a:ext cx="121920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Həm </a:t>
            </a:r>
            <a:r>
              <a:rPr lang="az-Latn-AZ" sz="1200" b="1"/>
              <a:t>VMware ESXi</a:t>
            </a:r>
            <a:r>
              <a:rPr lang="az-Latn-AZ" sz="1200"/>
              <a:t>, həm də </a:t>
            </a:r>
            <a:r>
              <a:rPr lang="az-Latn-AZ" sz="1200" b="1"/>
              <a:t>VMware Workstation </a:t>
            </a:r>
            <a:r>
              <a:rPr lang="az-Latn-AZ" sz="1200"/>
              <a:t>“virtualizasiya” edir — yəni ikisi də VM (Virtual Machine) yaradır. Amma fərq harada və necə işlədiklərindədir.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Yəni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Workstation</a:t>
            </a:r>
            <a:r>
              <a:rPr lang="en-US" sz="1200"/>
              <a:t> → “Windows-un içində işləyir.”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>
                <a:solidFill>
                  <a:srgbClr val="FF0000"/>
                </a:solidFill>
              </a:rPr>
              <a:t>ESXi</a:t>
            </a:r>
            <a:r>
              <a:rPr lang="en-US" sz="1200"/>
              <a:t> → “Əməliyyat sistemi olmadan, birbaşa dəmirin (hardware) üzərində işləyir.”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/>
              <a:t>Fiziki serverin resurslarını bölür</a:t>
            </a:r>
            <a:r>
              <a:rPr lang="en-US" sz="1200"/>
              <a:t>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VM-ləri </a:t>
            </a:r>
            <a:r>
              <a:rPr lang="en-US" sz="1200" b="1"/>
              <a:t>vSphere Client / vCenter</a:t>
            </a:r>
            <a:r>
              <a:rPr lang="en-US" sz="1200"/>
              <a:t> ilə idarə edirsən.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Uzaqdan qoşulmaq mümkündür (SSH, web interface).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Backup, snapshot, replication və s. imkanlar var.</a:t>
            </a:r>
            <a:endParaRPr lang="az-Latn-AZ" sz="1200"/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/>
              <a:t>Üstünlükləri: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Yüksək performans (birbaşa hardware üzərində).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Stabil və professional mühit.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Şəbəkə, storage, security idarəsi çox inkişaf etmişdir.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“Enterprise” səviyyə üçün nəzərdə tutulub.</a:t>
            </a:r>
            <a:endParaRPr lang="az-Latn-AZ" sz="1200"/>
          </a:p>
          <a:p>
            <a:pPr marL="1543050" lvl="3" indent="-171450">
              <a:buFont typeface="Wingdings" panose="05000000000000000000" pitchFamily="2" charset="2"/>
              <a:buChar char="q"/>
            </a:pPr>
            <a:endParaRPr lang="en-US" sz="1200"/>
          </a:p>
          <a:p>
            <a:pPr marL="1085850" lvl="2" indent="-171450">
              <a:buFont typeface="Arial" panose="020B0604020202020204" pitchFamily="34" charset="0"/>
              <a:buChar char="•"/>
            </a:pPr>
            <a:r>
              <a:rPr lang="en-US" sz="1200" b="1"/>
              <a:t>Çatışmazlıqları: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Quraşdırmaq və idarə etmək çətindir.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Sadə PC-də işləmir (server hardware tələb edir).</a:t>
            </a:r>
          </a:p>
          <a:p>
            <a:pPr marL="1543050" lvl="3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Ödənişli lisenziyaları bahadır.</a:t>
            </a:r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743EACA-FD82-D8E3-9FB5-954442690E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3101686"/>
              </p:ext>
            </p:extLst>
          </p:nvPr>
        </p:nvGraphicFramePr>
        <p:xfrm>
          <a:off x="0" y="433749"/>
          <a:ext cx="7453744" cy="822960"/>
        </p:xfrm>
        <a:graphic>
          <a:graphicData uri="http://schemas.openxmlformats.org/drawingml/2006/table">
            <a:tbl>
              <a:tblPr/>
              <a:tblGrid>
                <a:gridCol w="1756230">
                  <a:extLst>
                    <a:ext uri="{9D8B030D-6E8A-4147-A177-3AD203B41FA5}">
                      <a16:colId xmlns:a16="http://schemas.microsoft.com/office/drawing/2014/main" val="1221068336"/>
                    </a:ext>
                  </a:extLst>
                </a:gridCol>
                <a:gridCol w="1761138">
                  <a:extLst>
                    <a:ext uri="{9D8B030D-6E8A-4147-A177-3AD203B41FA5}">
                      <a16:colId xmlns:a16="http://schemas.microsoft.com/office/drawing/2014/main" val="2535789369"/>
                    </a:ext>
                  </a:extLst>
                </a:gridCol>
                <a:gridCol w="3936376">
                  <a:extLst>
                    <a:ext uri="{9D8B030D-6E8A-4147-A177-3AD203B41FA5}">
                      <a16:colId xmlns:a16="http://schemas.microsoft.com/office/drawing/2014/main" val="2868393372"/>
                    </a:ext>
                  </a:extLst>
                </a:gridCol>
              </a:tblGrid>
              <a:tr h="15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VMware növü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Hypervisor tipi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Quraşdırıldığı yer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778564"/>
                  </a:ext>
                </a:extLst>
              </a:tr>
              <a:tr h="15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VMware Workstation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Type 2 (Hosted)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Mövcud əməliyyat sistemi üzərində (Windows və ya Linux)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382735"/>
                  </a:ext>
                </a:extLst>
              </a:tr>
              <a:tr h="15098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VMware ESXi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Type 1 (Bare-metal)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Birbaşa fiziki server üzərində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4507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618130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3BD912-C311-8CE3-BD47-1F8E73A50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509B7F5-4A91-3218-9795-0A399E746A0F}"/>
              </a:ext>
            </a:extLst>
          </p:cNvPr>
          <p:cNvSpPr txBox="1"/>
          <p:nvPr/>
        </p:nvSpPr>
        <p:spPr>
          <a:xfrm>
            <a:off x="0" y="58846"/>
            <a:ext cx="12192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Container (Yüngül Virtualizasiya)</a:t>
            </a:r>
            <a:endParaRPr lang="az-Latn-AZ" b="1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/>
              <a:t>Container</a:t>
            </a:r>
            <a:r>
              <a:rPr lang="en-US"/>
              <a:t> — proqramları </a:t>
            </a:r>
            <a:r>
              <a:rPr lang="en-US" b="1"/>
              <a:t>öz kitabxanaları və asılılıqları ilə birlikdə</a:t>
            </a:r>
            <a:r>
              <a:rPr lang="en-US"/>
              <a:t> izolyasiya edən yüngül mühitdir.</a:t>
            </a:r>
            <a:r>
              <a:rPr lang="az-Latn-AZ"/>
              <a:t> </a:t>
            </a:r>
            <a:r>
              <a:rPr lang="en-US"/>
              <a:t>Amma </a:t>
            </a:r>
            <a:r>
              <a:rPr lang="en-US" b="1"/>
              <a:t>eyni əməliyyat sisteminin nüvəsini paylaşır</a:t>
            </a:r>
            <a:r>
              <a:rPr lang="en-US"/>
              <a:t> (OS kernel bir dənədir).</a:t>
            </a:r>
            <a:endParaRPr lang="az-Latn-AZ"/>
          </a:p>
          <a:p>
            <a:endParaRPr lang="en-US"/>
          </a:p>
          <a:p>
            <a:r>
              <a:rPr lang="en-US"/>
              <a:t>Məsələn, 3 fərqli Python tətbiqi eyni Linux üzərində işləyə bilər, amma hər biri </a:t>
            </a:r>
            <a:r>
              <a:rPr lang="en-US" b="1"/>
              <a:t>öz konteynerində</a:t>
            </a:r>
            <a:r>
              <a:rPr lang="en-US"/>
              <a:t> ayrı kitabxanalara sahib olar.</a:t>
            </a:r>
          </a:p>
          <a:p>
            <a:r>
              <a:rPr lang="en-US" b="1"/>
              <a:t>Sadə desək:</a:t>
            </a:r>
            <a:r>
              <a:rPr lang="en-US"/>
              <a:t> Container = “yüngül virtual mühit, ancaq eyni OS paylaşılır”.</a:t>
            </a:r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endParaRPr lang="az-Latn-AZ"/>
          </a:p>
          <a:p>
            <a:r>
              <a:rPr lang="en-US" b="1">
                <a:solidFill>
                  <a:srgbClr val="FF0000"/>
                </a:solidFill>
              </a:rPr>
              <a:t>Docker (Container Platform)</a:t>
            </a:r>
            <a:endParaRPr lang="az-Latn-AZ" b="1">
              <a:solidFill>
                <a:srgbClr val="FF0000"/>
              </a:solidFill>
            </a:endParaRPr>
          </a:p>
          <a:p>
            <a:endParaRPr lang="en-US" b="1">
              <a:solidFill>
                <a:srgbClr val="FF0000"/>
              </a:solidFill>
            </a:endParaRPr>
          </a:p>
          <a:p>
            <a:r>
              <a:rPr lang="en-US" b="1"/>
              <a:t>Docker</a:t>
            </a:r>
            <a:r>
              <a:rPr lang="en-US"/>
              <a:t> — konteynerləri yaratmaq, idarə etmək və paylaşmaq üçün platformadır.</a:t>
            </a:r>
            <a:r>
              <a:rPr lang="az-Latn-AZ"/>
              <a:t> </a:t>
            </a:r>
            <a:r>
              <a:rPr lang="en-US"/>
              <a:t>Konteyner texnologiyasını </a:t>
            </a:r>
            <a:r>
              <a:rPr lang="en-US" b="1"/>
              <a:t>standartlaşdırıb</a:t>
            </a:r>
            <a:r>
              <a:rPr lang="en-US"/>
              <a:t> və çox asanlaşdırıb.</a:t>
            </a:r>
            <a:endParaRPr lang="az-Latn-AZ"/>
          </a:p>
          <a:p>
            <a:endParaRPr lang="en-US"/>
          </a:p>
          <a:p>
            <a:r>
              <a:rPr lang="en-US"/>
              <a:t>Docker: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Tətbiqi və bütün asılılıqları bir “image” (şəkil) şəklində paketləyir.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Bu image istənilən serverdə </a:t>
            </a:r>
            <a:r>
              <a:rPr lang="en-US" b="1"/>
              <a:t>eyni şəkildə</a:t>
            </a:r>
            <a:r>
              <a:rPr lang="en-US"/>
              <a:t> işləyir (“It works on my machine” problemi bitir).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/>
              <a:t>Dockerfile vasitəsilə tətbiqləri </a:t>
            </a:r>
            <a:r>
              <a:rPr lang="en-US" b="1"/>
              <a:t>avtomatik build</a:t>
            </a:r>
            <a:r>
              <a:rPr lang="en-US"/>
              <a:t> edə bilərsən.</a:t>
            </a:r>
            <a:endParaRPr lang="az-Latn-AZ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/>
          </a:p>
          <a:p>
            <a:r>
              <a:rPr lang="en-US" b="1"/>
              <a:t>Sadə desək:</a:t>
            </a:r>
            <a:r>
              <a:rPr lang="en-US"/>
              <a:t> Docker = “Container-lər üçün idarəetmə və paketləmə aləti”.</a:t>
            </a:r>
          </a:p>
        </p:txBody>
      </p:sp>
    </p:spTree>
    <p:extLst>
      <p:ext uri="{BB962C8B-B14F-4D97-AF65-F5344CB8AC3E}">
        <p14:creationId xmlns:p14="http://schemas.microsoft.com/office/powerpoint/2010/main" val="659005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4CB173-FCE9-03A6-411B-0E719E2F5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D333D1A-58C1-13CD-7281-C2F87FCC57C6}"/>
              </a:ext>
            </a:extLst>
          </p:cNvPr>
          <p:cNvSpPr txBox="1"/>
          <p:nvPr/>
        </p:nvSpPr>
        <p:spPr>
          <a:xfrm>
            <a:off x="203200" y="244826"/>
            <a:ext cx="11822545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Əlavə olaraq Apache2 serverin aktiv olub olmadığını brauzer ilə test edə bilərik. Bunun üçün brauzerdə belə bir URL yazmaq lazımdır: </a:t>
            </a:r>
            <a:r>
              <a:rPr lang="az-Latn-AZ" sz="1200" b="1"/>
              <a:t>http://localhost</a:t>
            </a:r>
            <a:r>
              <a:rPr lang="az-Latn-AZ" sz="1200"/>
              <a:t>.</a:t>
            </a:r>
          </a:p>
          <a:p>
            <a:endParaRPr lang="az-Latn-AZ" sz="1200"/>
          </a:p>
          <a:p>
            <a:r>
              <a:rPr lang="az-Latn-AZ" sz="1200"/>
              <a:t>Əgər Apache düzgün işləyirsə, "</a:t>
            </a:r>
            <a:r>
              <a:rPr lang="az-Latn-AZ" sz="1200" b="1"/>
              <a:t>Apache2 Debian Default Page</a:t>
            </a:r>
            <a:r>
              <a:rPr lang="az-Latn-AZ" sz="1200"/>
              <a:t>" və ya buna bənzər bir səhifə açılacaq.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7) </a:t>
            </a:r>
            <a:r>
              <a:rPr lang="az-Latn-AZ" sz="1200" b="1">
                <a:solidFill>
                  <a:srgbClr val="FF0000"/>
                </a:solidFill>
              </a:rPr>
              <a:t>sudo ufw status </a:t>
            </a:r>
            <a:r>
              <a:rPr lang="az-Latn-AZ" sz="1200"/>
              <a:t>-  </a:t>
            </a:r>
            <a:r>
              <a:rPr lang="az-Latn-AZ" sz="1200" b="1">
                <a:highlight>
                  <a:srgbClr val="FFFF00"/>
                </a:highlight>
              </a:rPr>
              <a:t>NOT : </a:t>
            </a:r>
            <a:r>
              <a:rPr lang="az-Latn-AZ" sz="1200"/>
              <a:t>Əgər yenə də Apache işləmirsə: Yoxlayacağın əlavə şeylər: </a:t>
            </a:r>
            <a:r>
              <a:rPr lang="az-Latn-AZ" sz="1200" b="1" i="1"/>
              <a:t>Port 80 firewall </a:t>
            </a:r>
            <a:r>
              <a:rPr lang="az-Latn-AZ" sz="1200"/>
              <a:t>tərəfindən bloklanmayıb ki?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az-Latn-AZ" sz="1200"/>
              <a:t>8) </a:t>
            </a:r>
            <a:r>
              <a:rPr lang="az-Latn-AZ" sz="1200" b="1">
                <a:solidFill>
                  <a:srgbClr val="FF0000"/>
                </a:solidFill>
              </a:rPr>
              <a:t>sudo apachectl configtest  </a:t>
            </a:r>
            <a:r>
              <a:rPr lang="az-Latn-AZ" sz="1200"/>
              <a:t>- Apache konfiqurasiya faylında səhv yoxdurmu?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8B63B1-BE4D-9F10-2610-205145A30E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1" y="1092072"/>
            <a:ext cx="2946400" cy="190569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1B1CEF8-78E1-AEE8-C12A-D8C1DE8613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199" y="4273434"/>
            <a:ext cx="1514686" cy="33342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53675CB-16E0-D0A1-ADF0-A4C76B3AD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3199" y="5295246"/>
            <a:ext cx="2238687" cy="400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842154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5D3C-6F1B-877F-3F3F-4804C1002D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1A3ED75-D5A9-8148-4B69-E1BEAAFD0483}"/>
              </a:ext>
            </a:extLst>
          </p:cNvPr>
          <p:cNvSpPr txBox="1"/>
          <p:nvPr/>
        </p:nvSpPr>
        <p:spPr>
          <a:xfrm>
            <a:off x="203200" y="244826"/>
            <a:ext cx="11822545" cy="604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Cloud Computing (Bulud Hesablama)</a:t>
            </a:r>
            <a:endParaRPr lang="az-Latn-AZ" b="1">
              <a:solidFill>
                <a:srgbClr val="FF0000"/>
              </a:solidFill>
            </a:endParaRPr>
          </a:p>
          <a:p>
            <a:endParaRPr lang="az-Latn-AZ" b="1">
              <a:solidFill>
                <a:srgbClr val="FF0000"/>
              </a:solidFill>
            </a:endParaRPr>
          </a:p>
          <a:p>
            <a:r>
              <a:rPr lang="en-US" b="1"/>
              <a:t>Cloud Computing</a:t>
            </a:r>
            <a:r>
              <a:rPr lang="en-US"/>
              <a:t> — artıq sən öz serverini almırsan,</a:t>
            </a:r>
            <a:r>
              <a:rPr lang="az-Latn-AZ"/>
              <a:t> </a:t>
            </a:r>
            <a:r>
              <a:rPr lang="en-US"/>
              <a:t>Amazon, Google, Microsoft kimi provayderlər sənə </a:t>
            </a:r>
            <a:r>
              <a:rPr lang="en-US" b="1"/>
              <a:t>virtual resurslar</a:t>
            </a:r>
            <a:r>
              <a:rPr lang="en-US"/>
              <a:t> satır: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Virtual maşınlar (VM-lər),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Storage (fayl anbarı),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Network,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Container xidmətləri (məsələn AWS ECS, Azure Container Instances),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/>
              <a:t>Hətta Docker və Kubernetes kimi platformalar da “as a Service”.</a:t>
            </a:r>
            <a:endParaRPr lang="az-Latn-AZ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az-Latn-AZ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/>
          </a:p>
          <a:p>
            <a:r>
              <a:rPr lang="en-US"/>
              <a:t>Cloud Computing-in əsas modelləri: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/>
              <a:t>IaaS (Infrastructure as a Service)</a:t>
            </a:r>
            <a:r>
              <a:rPr lang="en-US"/>
              <a:t> → Virtual maşınlar (AWS EC2, Azure VM)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/>
              <a:t>PaaS (Platform as a Service)</a:t>
            </a:r>
            <a:r>
              <a:rPr lang="en-US"/>
              <a:t> → Hazır mühit (Heroku, Google App Engine)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/>
              <a:t>SaaS (Software as a Service)</a:t>
            </a:r>
            <a:r>
              <a:rPr lang="en-US"/>
              <a:t> → Hazır proqramlar (Gmail, Office 365)</a:t>
            </a:r>
            <a:endParaRPr lang="az-Latn-AZ"/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/>
          </a:p>
          <a:p>
            <a:r>
              <a:rPr lang="en-US" b="1"/>
              <a:t>Sadə desək:</a:t>
            </a:r>
            <a:r>
              <a:rPr lang="en-US"/>
              <a:t> Cloud Computing = “öz serverin yoxdur, başqasının resursundan istifadə edirsən”.</a:t>
            </a:r>
          </a:p>
        </p:txBody>
      </p:sp>
    </p:spTree>
    <p:extLst>
      <p:ext uri="{BB962C8B-B14F-4D97-AF65-F5344CB8AC3E}">
        <p14:creationId xmlns:p14="http://schemas.microsoft.com/office/powerpoint/2010/main" val="26901067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988765-AA8A-0376-FCA2-26A1368C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601A12E-C15F-D306-BCAB-CFB533265E15}"/>
              </a:ext>
            </a:extLst>
          </p:cNvPr>
          <p:cNvSpPr txBox="1"/>
          <p:nvPr/>
        </p:nvSpPr>
        <p:spPr>
          <a:xfrm>
            <a:off x="203200" y="244826"/>
            <a:ext cx="11822545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600" b="1"/>
              <a:t>Qısaca əlaqə zənciri</a:t>
            </a:r>
            <a:r>
              <a:rPr lang="az-Latn-AZ" sz="1200"/>
              <a:t>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Hypervisor</a:t>
            </a:r>
            <a:r>
              <a:rPr lang="en-US" sz="1200"/>
              <a:t> fiziki resursu bölür → </a:t>
            </a:r>
            <a:r>
              <a:rPr lang="en-US" sz="1200" b="1"/>
              <a:t>VM-lər</a:t>
            </a:r>
            <a:r>
              <a:rPr lang="en-US" sz="1200"/>
              <a:t> yaradır.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Container</a:t>
            </a:r>
            <a:r>
              <a:rPr lang="en-US" sz="1200"/>
              <a:t> VM-lərdən daha yüngül versiyadır.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Docker</a:t>
            </a:r>
            <a:r>
              <a:rPr lang="en-US" sz="1200"/>
              <a:t> bu konteynerləri asan idarə etməyə imkan verir.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 Computing</a:t>
            </a:r>
            <a:r>
              <a:rPr lang="en-US" sz="1200"/>
              <a:t> bütün bunları internet üzərindən istənilən vaxt, istənilən yerdə işlətməyə şərait yaradır.</a:t>
            </a:r>
          </a:p>
          <a:p>
            <a:endParaRPr lang="az-Latn-AZ" sz="1200"/>
          </a:p>
          <a:p>
            <a:endParaRPr lang="az-Latn-AZ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771050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EEC9B-E4DD-1D3F-7215-75FA3DDC2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E8ED875-3CD3-331B-A25E-C7F94E9BC0C2}"/>
              </a:ext>
            </a:extLst>
          </p:cNvPr>
          <p:cNvSpPr txBox="1"/>
          <p:nvPr/>
        </p:nvSpPr>
        <p:spPr>
          <a:xfrm>
            <a:off x="184727" y="78572"/>
            <a:ext cx="11822545" cy="59400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az-Latn-AZ" sz="4400" b="1">
                <a:solidFill>
                  <a:srgbClr val="FF0000"/>
                </a:solidFill>
              </a:rPr>
              <a:t>VPS</a:t>
            </a:r>
            <a:endParaRPr lang="az-Latn-AZ" sz="1200"/>
          </a:p>
          <a:p>
            <a:r>
              <a:rPr lang="az-Latn-AZ" sz="1200"/>
              <a:t>“</a:t>
            </a:r>
            <a:r>
              <a:rPr lang="az-Latn-AZ" sz="1200" b="1"/>
              <a:t>VPS</a:t>
            </a:r>
            <a:r>
              <a:rPr lang="az-Latn-AZ" sz="1200"/>
              <a:t>” anlayışı Virtualization, Cloud Computing və Server Management dünyasının tam ortasındadır.</a:t>
            </a:r>
          </a:p>
          <a:p>
            <a:endParaRPr lang="az-Latn-AZ" sz="1200"/>
          </a:p>
          <a:p>
            <a:r>
              <a:rPr lang="en-US" sz="1200" b="1"/>
              <a:t>VPS</a:t>
            </a:r>
            <a:r>
              <a:rPr lang="en-US" sz="1200"/>
              <a:t> – “</a:t>
            </a:r>
            <a:r>
              <a:rPr lang="en-US" sz="1200" b="1"/>
              <a:t>Virtual Private Server</a:t>
            </a:r>
            <a:r>
              <a:rPr lang="en-US" sz="1200"/>
              <a:t>” deməkdir, yəni </a:t>
            </a:r>
            <a:r>
              <a:rPr lang="en-US" sz="1200" b="1"/>
              <a:t>Virtual Şəxsi Server</a:t>
            </a:r>
            <a:r>
              <a:rPr lang="en-US" sz="1200"/>
              <a:t>.</a:t>
            </a:r>
            <a:r>
              <a:rPr lang="az-Latn-AZ" sz="1200"/>
              <a:t> </a:t>
            </a:r>
            <a:r>
              <a:rPr lang="en-US" sz="1200"/>
              <a:t>Bu, </a:t>
            </a:r>
            <a:r>
              <a:rPr lang="en-US" sz="1200" b="1"/>
              <a:t>bir fiziki serverin</a:t>
            </a:r>
            <a:r>
              <a:rPr lang="en-US" sz="1200"/>
              <a:t> içində </a:t>
            </a:r>
            <a:r>
              <a:rPr lang="en-US" sz="1200" b="1"/>
              <a:t>bir neçə müstəqil virtual server</a:t>
            </a:r>
            <a:r>
              <a:rPr lang="en-US" sz="1200"/>
              <a:t> yaradılmasıdır.</a:t>
            </a:r>
            <a:endParaRPr lang="az-Latn-AZ" sz="1200"/>
          </a:p>
          <a:p>
            <a:endParaRPr lang="en-US" sz="1200"/>
          </a:p>
          <a:p>
            <a:r>
              <a:rPr lang="en-US" sz="1200"/>
              <a:t>Hər VPS: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</a:t>
            </a:r>
            <a:r>
              <a:rPr lang="en-US" sz="1200" b="1"/>
              <a:t>əməliyyat sisteminə (OS)</a:t>
            </a:r>
            <a:r>
              <a:rPr lang="en-US" sz="1200"/>
              <a:t> malik olur (məsələn Ubuntu, CentOS, Windows),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</a:t>
            </a:r>
            <a:r>
              <a:rPr lang="en-US" sz="1200" b="1"/>
              <a:t>CPU, RAM, disk və IP ünvanı</a:t>
            </a:r>
            <a:r>
              <a:rPr lang="en-US" sz="1200"/>
              <a:t> ilə işləyir,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digər VPS-lərdən </a:t>
            </a:r>
            <a:r>
              <a:rPr lang="en-US" sz="1200" b="1"/>
              <a:t>tam təcrid olunmuş</a:t>
            </a:r>
            <a:r>
              <a:rPr lang="en-US" sz="1200"/>
              <a:t> olur.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Sadə dillə</a:t>
            </a:r>
            <a:r>
              <a:rPr lang="en-US" sz="1200"/>
              <a:t>:</a:t>
            </a:r>
            <a:r>
              <a:rPr lang="az-Latn-AZ" sz="1200"/>
              <a:t> </a:t>
            </a:r>
            <a:r>
              <a:rPr lang="en-US" sz="1200"/>
              <a:t>VPS = “bir böyük fiziki serverin içində sənə xüsusi ayrılmış kompüter”.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VPS necə işləyir?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Fiziki server</a:t>
            </a:r>
            <a:r>
              <a:rPr lang="en-US" sz="1200"/>
              <a:t> (host machine) olur — çox güclü kompüter.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Onun üzərində </a:t>
            </a:r>
            <a:r>
              <a:rPr lang="en-US" sz="1200" b="1"/>
              <a:t>Hypervisor</a:t>
            </a:r>
            <a:r>
              <a:rPr lang="en-US" sz="1200"/>
              <a:t> quraşdırılır (məsələn, KVM, VMware, Xen, Hyper-V).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Hypervisor bu fiziki resursu bölür:</a:t>
            </a:r>
            <a:r>
              <a:rPr lang="az-Latn-AZ" sz="1200"/>
              <a:t> </a:t>
            </a:r>
            <a:r>
              <a:rPr lang="en-US" sz="1200"/>
              <a:t>məsələn, 16 CPU və 64 GB RAM varsa → hər bir VPS-ə müəyyən hissə verir.</a:t>
            </a:r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Hər VPS öz əməliyyat sistemini və tətbiqlərini quraşdıra bilir.</a:t>
            </a:r>
            <a:endParaRPr lang="az-Latn-AZ" sz="1200"/>
          </a:p>
          <a:p>
            <a:pPr marL="685800" lvl="1" indent="-22860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/>
              <a:t>Beləcə bir serverdə onlarla </a:t>
            </a:r>
            <a:r>
              <a:rPr lang="en-US" sz="1200" b="1"/>
              <a:t>müstəqil “mini-server”</a:t>
            </a:r>
            <a:r>
              <a:rPr lang="en-US" sz="1200"/>
              <a:t> işləyə bilir.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492432929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CD70-6982-94E7-D0E0-BF7A33B9D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A50E978-E65C-D44D-B0BD-2DD77740BE38}"/>
              </a:ext>
            </a:extLst>
          </p:cNvPr>
          <p:cNvSpPr txBox="1"/>
          <p:nvPr/>
        </p:nvSpPr>
        <p:spPr>
          <a:xfrm>
            <a:off x="203200" y="244826"/>
            <a:ext cx="11822545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b="1"/>
              <a:t>VPS və digər modellərlə fərq</a:t>
            </a:r>
            <a:r>
              <a:rPr lang="az-Latn-AZ" sz="1200"/>
              <a:t>: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VPS növləri (virtualizasiya texnologiyasına görə)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KVM (Kernel-based Virtual Machine)</a:t>
            </a:r>
            <a:r>
              <a:rPr lang="en-US" sz="1200"/>
              <a:t> – Linux kernel səviyyəsində işləyir, ən stabil və güclü variant.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OpenVZ</a:t>
            </a:r>
            <a:r>
              <a:rPr lang="en-US" sz="1200"/>
              <a:t> – OS səviyyəsində virtualizasiya, yüngül, amma daha az izolyasiya.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Xen</a:t>
            </a:r>
            <a:r>
              <a:rPr lang="en-US" sz="1200"/>
              <a:t> – Paravirtualization əsaslı texnologiya, daha köhnədir.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Hyper-V</a:t>
            </a:r>
            <a:r>
              <a:rPr lang="en-US" sz="1200"/>
              <a:t> – Microsoft-un texnologiyası, Windows əsaslı serverlər üçün.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BA5A88E-4428-29A8-8EF6-AAD8A926FE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1806582"/>
              </p:ext>
            </p:extLst>
          </p:nvPr>
        </p:nvGraphicFramePr>
        <p:xfrm>
          <a:off x="203200" y="829526"/>
          <a:ext cx="11822545" cy="2680290"/>
        </p:xfrm>
        <a:graphic>
          <a:graphicData uri="http://schemas.openxmlformats.org/drawingml/2006/table">
            <a:tbl>
              <a:tblPr/>
              <a:tblGrid>
                <a:gridCol w="2863273">
                  <a:extLst>
                    <a:ext uri="{9D8B030D-6E8A-4147-A177-3AD203B41FA5}">
                      <a16:colId xmlns:a16="http://schemas.microsoft.com/office/drawing/2014/main" val="3374008733"/>
                    </a:ext>
                  </a:extLst>
                </a:gridCol>
                <a:gridCol w="8959272">
                  <a:extLst>
                    <a:ext uri="{9D8B030D-6E8A-4147-A177-3AD203B41FA5}">
                      <a16:colId xmlns:a16="http://schemas.microsoft.com/office/drawing/2014/main" val="2089129036"/>
                    </a:ext>
                  </a:extLst>
                </a:gridCol>
              </a:tblGrid>
              <a:tr h="536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Xidmət növü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77976268"/>
                  </a:ext>
                </a:extLst>
              </a:tr>
              <a:tr h="536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Shared Hosting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 serveri onlarla sayt paylaşır. Heç bir idarəetmə imkanı yoxdur. (ucuzdur, amma məhduddur)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3930126"/>
                  </a:ext>
                </a:extLst>
              </a:tr>
              <a:tr h="536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VPS (Virtual Private Server)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 bölünür, amma hər bölmə tam müstəqildir. Root access var.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1171030"/>
                  </a:ext>
                </a:extLst>
              </a:tr>
              <a:tr h="536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Dedicated Server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Bütün fiziki server yalnız sənindir. Bahadır, amma tam nəzarət səndədir.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6630519"/>
                  </a:ext>
                </a:extLst>
              </a:tr>
              <a:tr h="53605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Cloud Server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VPS-ə bənzəyir, amma </a:t>
                      </a:r>
                      <a:r>
                        <a:rPr lang="en-US" b="1"/>
                        <a:t>dinamik miqyaslana bilir</a:t>
                      </a:r>
                      <a:r>
                        <a:rPr lang="en-US"/>
                        <a:t> (avtomatik CPU/RAM artırmaq kimi).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89207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750257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6C5A14-3DD0-96AD-B627-6F12931522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30ED7E-9437-51F0-86F4-350DAFD3AA56}"/>
              </a:ext>
            </a:extLst>
          </p:cNvPr>
          <p:cNvSpPr txBox="1"/>
          <p:nvPr/>
        </p:nvSpPr>
        <p:spPr>
          <a:xfrm>
            <a:off x="203200" y="244826"/>
            <a:ext cx="11822545" cy="60939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VPS-in əsas xüsusiyyətləri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Root (admin) girişi:</a:t>
            </a:r>
            <a:r>
              <a:rPr lang="en-US" sz="1200"/>
              <a:t> istədiyin proqram, server və təhlükəsizlik alətlərini quraşdıra bilərsən.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Tam müstəqillik:</a:t>
            </a:r>
            <a:r>
              <a:rPr lang="en-US" sz="1200"/>
              <a:t> digər istifadəçilərin təsiri yoxdur.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Custom OS:</a:t>
            </a:r>
            <a:r>
              <a:rPr lang="en-US" sz="1200"/>
              <a:t> istədiyin əməliyyat sistemini seçirsən (Ubuntu, Debian, AlmaLinux və s.).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Dedicated IP:</a:t>
            </a:r>
            <a:r>
              <a:rPr lang="en-US" sz="1200"/>
              <a:t> sənə məxsus unikal IP ünvanı olur.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SSH / RDP girişi:</a:t>
            </a:r>
            <a:r>
              <a:rPr lang="en-US" sz="1200"/>
              <a:t> Linux VPS üçün SSH, Windows üçün RDP ilə birbaşa qoşulursan.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VPS-in üstünlükləri (Pros)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Ucuzdur — Dedicated server-dən çox daha ucuz.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Performans sabitdir — resurslar sənə ayrılıb.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Root Access var — sistemin tam nəzarəti səndədir.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Təhlükəsizlik yüksəkdir — izolyasiya edilmiş mühit.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Miqyaslana bilir — CPU və RAM artırmaq mümkündür.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web serverini (Apache, Nginx, MySQL və s.) quraşdıra bilərsən.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VPS-in çatışmazlıqları (Cons)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Fiziki resurslar </a:t>
            </a:r>
            <a:r>
              <a:rPr lang="en-US" sz="1200" b="1"/>
              <a:t>başqaları ilə bölünür</a:t>
            </a:r>
            <a:r>
              <a:rPr lang="en-US" sz="1200"/>
              <a:t>, buna görə “overload” ola bilər.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İdarə etmək üçün </a:t>
            </a:r>
            <a:r>
              <a:rPr lang="en-US" sz="1200" b="1"/>
              <a:t>sistem bilikləri</a:t>
            </a:r>
            <a:r>
              <a:rPr lang="en-US" sz="1200"/>
              <a:t> lazımdır (Linux, terminal və s.).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Bəzən </a:t>
            </a:r>
            <a:r>
              <a:rPr lang="en-US" sz="1200" b="1"/>
              <a:t>I/O (disk sürəti)</a:t>
            </a:r>
            <a:r>
              <a:rPr lang="en-US" sz="1200"/>
              <a:t> zəifləyə bilər.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Backup və təhlükəsizlik sənin məsuliyyətindir.</a:t>
            </a:r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78127608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3C9CD9-ABA6-D0AB-0EB2-44F0561D6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60837C4-7E53-C791-4D04-528D9B482ABD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/>
              <a:t>VPS-in istifadə sahələri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Web Hosting</a:t>
            </a:r>
            <a:r>
              <a:rPr lang="en-US" sz="1200"/>
              <a:t> — saytlar, web tətbiqləri (PHP, Laravel, Django, Node.js).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Testing &amp; Development</a:t>
            </a:r>
            <a:r>
              <a:rPr lang="en-US" sz="1200"/>
              <a:t> — proqram testləri üçün sandbox mühit.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VPN Server</a:t>
            </a:r>
            <a:r>
              <a:rPr lang="en-US" sz="1200"/>
              <a:t> — öz şəxsi VPN qurmaq üçün.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Game Server</a:t>
            </a:r>
            <a:r>
              <a:rPr lang="en-US" sz="1200"/>
              <a:t> — Minecraft, CS:GO, Rust və s. oyun serverləri.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Mail Server</a:t>
            </a:r>
            <a:r>
              <a:rPr lang="en-US" sz="1200"/>
              <a:t> — şəxsi mail infrastrukturu.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Security və Pentesting</a:t>
            </a:r>
            <a:r>
              <a:rPr lang="en-US" sz="1200"/>
              <a:t> — Kali Linux kimi mühitlər üçün.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Automation / Bots</a:t>
            </a:r>
            <a:r>
              <a:rPr lang="en-US" sz="1200"/>
              <a:t> — Python və ya Node.js botları üçün.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b="1"/>
              <a:t>VPS və Cloud fərqi</a:t>
            </a:r>
            <a:r>
              <a:rPr lang="az-Latn-AZ" sz="1200"/>
              <a:t>:</a:t>
            </a:r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14E211C-39C1-F9D0-DC57-1DAD7D1CED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841226"/>
              </p:ext>
            </p:extLst>
          </p:nvPr>
        </p:nvGraphicFramePr>
        <p:xfrm>
          <a:off x="274782" y="3428999"/>
          <a:ext cx="10263909" cy="2750130"/>
        </p:xfrm>
        <a:graphic>
          <a:graphicData uri="http://schemas.openxmlformats.org/drawingml/2006/table">
            <a:tbl>
              <a:tblPr/>
              <a:tblGrid>
                <a:gridCol w="2520764">
                  <a:extLst>
                    <a:ext uri="{9D8B030D-6E8A-4147-A177-3AD203B41FA5}">
                      <a16:colId xmlns:a16="http://schemas.microsoft.com/office/drawing/2014/main" val="4144015627"/>
                    </a:ext>
                  </a:extLst>
                </a:gridCol>
                <a:gridCol w="3095490">
                  <a:extLst>
                    <a:ext uri="{9D8B030D-6E8A-4147-A177-3AD203B41FA5}">
                      <a16:colId xmlns:a16="http://schemas.microsoft.com/office/drawing/2014/main" val="1778219145"/>
                    </a:ext>
                  </a:extLst>
                </a:gridCol>
                <a:gridCol w="4647655">
                  <a:extLst>
                    <a:ext uri="{9D8B030D-6E8A-4147-A177-3AD203B41FA5}">
                      <a16:colId xmlns:a16="http://schemas.microsoft.com/office/drawing/2014/main" val="2470102814"/>
                    </a:ext>
                  </a:extLst>
                </a:gridCol>
              </a:tblGrid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Xüsusiyyət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Cloud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21480780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Miqyaslanma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Statik (əl ilə artırılır)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Dinamik (avtomatik artır)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29292374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Server yerləşməsi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Tək fiziki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Birdən çox data mərkəz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0781940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Uptime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Server çökərsə dayanır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redundansla işləyir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70759799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Qiymət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Sabit aylıq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İstifadəyə görə ödəniş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0546887"/>
                  </a:ext>
                </a:extLst>
              </a:tr>
              <a:tr h="45835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Texnologiya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Hypervisor əsaslı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Virtualizasiya + Orchestration (Kubernetes və s.)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37969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4837525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FC3216-08FB-D872-B178-8AB391974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C3B9B8A-D987-4610-BDA0-42237F5B2E22}"/>
              </a:ext>
            </a:extLst>
          </p:cNvPr>
          <p:cNvSpPr txBox="1"/>
          <p:nvPr/>
        </p:nvSpPr>
        <p:spPr>
          <a:xfrm>
            <a:off x="203200" y="244826"/>
            <a:ext cx="11822545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VPS-i idarəetmə üsulları: </a:t>
            </a:r>
          </a:p>
          <a:p>
            <a:endParaRPr lang="az-Latn-AZ" sz="1200"/>
          </a:p>
          <a:p>
            <a:r>
              <a:rPr lang="en-US" sz="1200" b="1"/>
              <a:t>SSH (Linux VPS üçün)</a:t>
            </a:r>
            <a:r>
              <a:rPr lang="en-US" sz="1200"/>
              <a:t>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RDP (Windows VPS üçün)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Remote Desktop ilə qoşulursan.</a:t>
            </a:r>
          </a:p>
          <a:p>
            <a:endParaRPr lang="en-US" sz="1200"/>
          </a:p>
          <a:p>
            <a:r>
              <a:rPr lang="en-US" sz="1200" b="1"/>
              <a:t>Control Panel-lər</a:t>
            </a:r>
            <a:r>
              <a:rPr lang="en-US" sz="1200"/>
              <a:t>: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Webmin / Virtualmin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cPanel / Plesk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CyberPanel / HestiaCP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az-Latn-AZ" sz="1200"/>
          </a:p>
          <a:p>
            <a:endParaRPr lang="az-Latn-AZ" sz="1200"/>
          </a:p>
          <a:p>
            <a:r>
              <a:rPr lang="en-US" sz="1200" b="1"/>
              <a:t>VPS seçərkən nələrə baxmaq lazımdır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CPU və RAM</a:t>
            </a:r>
            <a:r>
              <a:rPr lang="en-US" sz="1200"/>
              <a:t> – sayt və tətbiq yükünə uyğun olmalıdır.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SSD disk</a:t>
            </a:r>
            <a:r>
              <a:rPr lang="en-US" sz="1200"/>
              <a:t> – sürətli I/O üçün.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Bandwidth və Trafik limiti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Uptime zəmanəti</a:t>
            </a:r>
            <a:r>
              <a:rPr lang="en-US" sz="1200"/>
              <a:t> (minimum 99.9%)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Support səviyyəsi</a:t>
            </a:r>
            <a:r>
              <a:rPr lang="en-US" sz="1200"/>
              <a:t> – idarə olunan (Managed) və ya idarə olunmayan (Unmanaged).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Datacenter yeri</a:t>
            </a:r>
            <a:r>
              <a:rPr lang="en-US" sz="1200"/>
              <a:t> – istifadəçilərə yaxın olmalıdır (məsələn, Avropa və ya Asiya).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DF5F57-AEE2-5810-9F2E-5EC51F8524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962725"/>
            <a:ext cx="1981477" cy="314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30019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F8DD6-2973-658A-658B-6DDF03BAB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C58718D-27D7-57F1-4923-35247151DB1E}"/>
              </a:ext>
            </a:extLst>
          </p:cNvPr>
          <p:cNvSpPr txBox="1"/>
          <p:nvPr/>
        </p:nvSpPr>
        <p:spPr>
          <a:xfrm>
            <a:off x="184727" y="235589"/>
            <a:ext cx="11822545" cy="44319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Web Hosting Web Hosting</a:t>
            </a:r>
            <a:r>
              <a:rPr lang="az-Latn-AZ" sz="1200"/>
              <a:t>: 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Kiçik sayt → Shared Hosting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Böyük və öz idarə etdiyin sayt → VPS</a:t>
            </a:r>
          </a:p>
          <a:p>
            <a:pPr marL="628650" lvl="1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/>
              <a:t>Yüksək trafikli sistem → Cloud Hosting</a:t>
            </a:r>
          </a:p>
          <a:p>
            <a:endParaRPr lang="az-Latn-AZ" sz="1200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8F723F3-7D4A-7F21-4818-3709057093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392184"/>
              </p:ext>
            </p:extLst>
          </p:nvPr>
        </p:nvGraphicFramePr>
        <p:xfrm>
          <a:off x="184727" y="755635"/>
          <a:ext cx="11363960" cy="2153819"/>
        </p:xfrm>
        <a:graphic>
          <a:graphicData uri="http://schemas.openxmlformats.org/drawingml/2006/table">
            <a:tbl>
              <a:tblPr/>
              <a:tblGrid>
                <a:gridCol w="1848231">
                  <a:extLst>
                    <a:ext uri="{9D8B030D-6E8A-4147-A177-3AD203B41FA5}">
                      <a16:colId xmlns:a16="http://schemas.microsoft.com/office/drawing/2014/main" val="4094489980"/>
                    </a:ext>
                  </a:extLst>
                </a:gridCol>
                <a:gridCol w="3572129">
                  <a:extLst>
                    <a:ext uri="{9D8B030D-6E8A-4147-A177-3AD203B41FA5}">
                      <a16:colId xmlns:a16="http://schemas.microsoft.com/office/drawing/2014/main" val="1300812611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1174137669"/>
                    </a:ext>
                  </a:extLst>
                </a:gridCol>
                <a:gridCol w="2971800">
                  <a:extLst>
                    <a:ext uri="{9D8B030D-6E8A-4147-A177-3AD203B41FA5}">
                      <a16:colId xmlns:a16="http://schemas.microsoft.com/office/drawing/2014/main" val="233488531"/>
                    </a:ext>
                  </a:extLst>
                </a:gridCol>
              </a:tblGrid>
              <a:tr h="49703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Növ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İzah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Üstünlük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Çatışmazlıq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37114750"/>
                  </a:ext>
                </a:extLst>
              </a:tr>
              <a:tr h="414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Shared Hosting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Birdən çox sayt eyni serveri paylaşır.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Ucuzdur, texniki bilik tələb etmir.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Resurslar ortaq, performans zəif.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0199548"/>
                  </a:ext>
                </a:extLst>
              </a:tr>
              <a:tr h="414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VPS Hosting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Server bölünür, amma sənə xüsusi hissə verilir.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Güclü, sabit, root girişi var.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Texniki bilik lazımdır.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93381695"/>
                  </a:ext>
                </a:extLst>
              </a:tr>
              <a:tr h="414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Dedicated Server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Tam fiziki server sənə məxsusdur.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Maksimum nəzarət və performans.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Bahadır.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12234591"/>
                  </a:ext>
                </a:extLst>
              </a:tr>
              <a:tr h="41419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Cloud Hosting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Serverlər “bulud” sistemi ilə paylanır.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Avtomatik miqyaslanır, stabil.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İdarə etmək daha çətindir.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62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92045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60C38A-9136-421E-DABA-7DC3FCF20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8A5A4B7-C456-FE72-AE78-ED719E3D01B3}"/>
              </a:ext>
            </a:extLst>
          </p:cNvPr>
          <p:cNvSpPr txBox="1"/>
          <p:nvPr/>
        </p:nvSpPr>
        <p:spPr>
          <a:xfrm>
            <a:off x="203200" y="244826"/>
            <a:ext cx="11822545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Testing &amp; Development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Nə üçündür:</a:t>
            </a:r>
            <a:r>
              <a:rPr lang="en-US" sz="1200"/>
              <a:t> Yeni layihələri test etmək, sınaq mühiti yaratmaq.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Yerel (Localhost)</a:t>
            </a:r>
            <a:r>
              <a:rPr lang="en-US" sz="1200"/>
              <a:t> – öz kompüterində (XAMPP, Docker, VSCode).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online test mühiti üçün.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 VM</a:t>
            </a:r>
            <a:r>
              <a:rPr lang="en-US" sz="1200"/>
              <a:t> – dinamik test serverləri (AWS, Google Cloud).</a:t>
            </a:r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Container (Docker)</a:t>
            </a:r>
            <a:r>
              <a:rPr lang="en-US" sz="1200"/>
              <a:t> – kodu “local + serverdə” eyni mühitdə sınaqdan keçirmək üçün.</a:t>
            </a: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az-Latn-AZ" sz="1200"/>
          </a:p>
          <a:p>
            <a:pPr marL="628650" lvl="1" indent="-171450">
              <a:lnSpc>
                <a:spcPct val="20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Lokal test üçün </a:t>
            </a:r>
            <a:r>
              <a:rPr lang="en-US" sz="1200" b="1"/>
              <a:t>Docker</a:t>
            </a:r>
            <a:endParaRPr lang="az-Latn-AZ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Online dev mühiti üçün </a:t>
            </a:r>
            <a:r>
              <a:rPr lang="en-US" sz="1200" b="1"/>
              <a:t>VPS</a:t>
            </a:r>
            <a:endParaRPr lang="az-Latn-AZ" sz="1200" b="1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5295524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0031D-0C0D-4A20-B9C5-9A4EECF4D9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3263781-EBB8-AE55-6683-A0DFE23387D2}"/>
              </a:ext>
            </a:extLst>
          </p:cNvPr>
          <p:cNvSpPr txBox="1"/>
          <p:nvPr/>
        </p:nvSpPr>
        <p:spPr>
          <a:xfrm>
            <a:off x="184727" y="151179"/>
            <a:ext cx="11822545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VPN Server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Nə üçündür:</a:t>
            </a:r>
            <a:r>
              <a:rPr lang="en-US" sz="1200"/>
              <a:t> İnterneti gizli və təhlükəsiz istifadə etmək, şəbəkəyə uzaqdan qoşulmaq.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öz şəxsi VPN qura bilərsən (OpenVPN, WireGuard, Algo).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Dedicated Server</a:t>
            </a:r>
            <a:r>
              <a:rPr lang="en-US" sz="1200"/>
              <a:t> – çoxlu istifadəçi üçün.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 VPN Service</a:t>
            </a:r>
            <a:r>
              <a:rPr lang="en-US" sz="1200"/>
              <a:t> – hazır bulud VPN (NordVPN, ProtonVPN və s.)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Öz şəxsi təhlükəsiz VPN üçün </a:t>
            </a:r>
            <a:r>
              <a:rPr lang="en-US" sz="1200" b="1"/>
              <a:t>VPS (Ubuntu + WireGuard)</a:t>
            </a:r>
            <a:r>
              <a:rPr lang="az-Latn-AZ" sz="1200" b="1"/>
              <a:t>	</a:t>
            </a:r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Game Server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Nə üçündür:</a:t>
            </a:r>
            <a:r>
              <a:rPr lang="en-US" sz="1200"/>
              <a:t> Online oyun serverləri (CS:GO, Minecraft, Rust və s.)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az oyunçu üçün (30–50 nəfər).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Dedicated Server</a:t>
            </a:r>
            <a:r>
              <a:rPr lang="en-US" sz="1200"/>
              <a:t> – çox oyunçu üçün, yüksək FPS və ping sabitliyi.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Game Hosting Provider</a:t>
            </a:r>
            <a:r>
              <a:rPr lang="en-US" sz="1200"/>
              <a:t> – hazır idarəetmə paneli ilə gəlir (GTXGaming, HostHorde və s.)</a:t>
            </a:r>
          </a:p>
          <a:p>
            <a:endParaRPr lang="az-Latn-AZ" sz="1200" b="1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Kiçik komanda üçün </a:t>
            </a:r>
            <a:r>
              <a:rPr lang="en-US" sz="1200" b="1"/>
              <a:t>VPS</a:t>
            </a:r>
            <a:r>
              <a:rPr lang="en-US" sz="1200"/>
              <a:t>,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Böyük oyun serveri üçün </a:t>
            </a:r>
            <a:r>
              <a:rPr lang="en-US" sz="1200" b="1"/>
              <a:t>Dedicated Server</a:t>
            </a:r>
            <a:endParaRPr lang="en-US" sz="1200"/>
          </a:p>
          <a:p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2722386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D0A29-FE29-7FAE-24C5-AF8298C85A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8E228BD-0DE7-F7A7-DF25-5DA3312B98A9}"/>
              </a:ext>
            </a:extLst>
          </p:cNvPr>
          <p:cNvSpPr txBox="1"/>
          <p:nvPr/>
        </p:nvSpPr>
        <p:spPr>
          <a:xfrm>
            <a:off x="203200" y="244826"/>
            <a:ext cx="1182254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9) </a:t>
            </a:r>
            <a:r>
              <a:rPr lang="az-Latn-AZ" sz="1200" b="1">
                <a:solidFill>
                  <a:srgbClr val="FF0000"/>
                </a:solidFill>
              </a:rPr>
              <a:t>sudo systemctl status apache2 </a:t>
            </a:r>
            <a:r>
              <a:rPr lang="az-Latn-AZ" sz="1200"/>
              <a:t>- Apache statusunu yoxlamaq üçün istifadə etdiyimiz əmr: Əgər "</a:t>
            </a:r>
            <a:r>
              <a:rPr lang="az-Latn-AZ" sz="1200" b="1"/>
              <a:t>active (running)</a:t>
            </a:r>
            <a:r>
              <a:rPr lang="az-Latn-AZ" sz="1200"/>
              <a:t>" yazırsa — deməli işləyir.</a:t>
            </a:r>
          </a:p>
          <a:p>
            <a:endParaRPr lang="en-US" sz="12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EC04B1-3478-0AED-CDFD-2755C1816B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2" y="610571"/>
            <a:ext cx="12192000" cy="340165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FE776A0-97D5-932D-8576-96A135EC25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3968385"/>
              </p:ext>
            </p:extLst>
          </p:nvPr>
        </p:nvGraphicFramePr>
        <p:xfrm>
          <a:off x="203200" y="4235734"/>
          <a:ext cx="11565081" cy="2377440"/>
        </p:xfrm>
        <a:graphic>
          <a:graphicData uri="http://schemas.openxmlformats.org/drawingml/2006/table">
            <a:tbl>
              <a:tblPr/>
              <a:tblGrid>
                <a:gridCol w="3463636">
                  <a:extLst>
                    <a:ext uri="{9D8B030D-6E8A-4147-A177-3AD203B41FA5}">
                      <a16:colId xmlns:a16="http://schemas.microsoft.com/office/drawing/2014/main" val="2762309740"/>
                    </a:ext>
                  </a:extLst>
                </a:gridCol>
                <a:gridCol w="8101445">
                  <a:extLst>
                    <a:ext uri="{9D8B030D-6E8A-4147-A177-3AD203B41FA5}">
                      <a16:colId xmlns:a16="http://schemas.microsoft.com/office/drawing/2014/main" val="2801878723"/>
                    </a:ext>
                  </a:extLst>
                </a:gridCol>
              </a:tblGrid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Sətir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Nə deməkdir?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25835148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Loaded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Apache servisi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-ə düzgün şəkildə </a:t>
                      </a:r>
                      <a:r>
                        <a:rPr lang="en-US" sz="1400" b="1"/>
                        <a:t>qeyd olunub</a:t>
                      </a:r>
                      <a:r>
                        <a:rPr lang="en-US" sz="1400"/>
                        <a:t> və işə sal</a:t>
                      </a:r>
                      <a:r>
                        <a:rPr lang="az-Latn-AZ" sz="1400"/>
                        <a:t>ın</a:t>
                      </a:r>
                      <a:r>
                        <a:rPr lang="en-US" sz="1400"/>
                        <a:t>mağa hazırdır.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5180660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❗ </a:t>
                      </a:r>
                      <a:r>
                        <a:rPr lang="en-US" sz="1400" b="1"/>
                        <a:t>Servis avtomatik olaraq sistem başladıqda işə düşməyəcək.</a:t>
                      </a:r>
                      <a:endParaRPr lang="en-US" sz="14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214667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preset: disabled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Bu, </a:t>
                      </a:r>
                      <a:r>
                        <a:rPr lang="en-US" sz="1400">
                          <a:latin typeface="Courier New" panose="02070309020205020404" pitchFamily="49" charset="0"/>
                        </a:rPr>
                        <a:t>systemd</a:t>
                      </a:r>
                      <a:r>
                        <a:rPr lang="en-US" sz="1400"/>
                        <a:t>-in </a:t>
                      </a:r>
                      <a:r>
                        <a:rPr lang="en-US" sz="1400" b="1"/>
                        <a:t>öncədən təyin etdiyi</a:t>
                      </a:r>
                      <a:r>
                        <a:rPr lang="en-US" sz="1400"/>
                        <a:t> ilkin vəziyyətdir – yəni Apache default olaraq avtomatik başlamasın.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7999329"/>
                  </a:ext>
                </a:extLst>
              </a:tr>
              <a:tr h="47548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>
                          <a:solidFill>
                            <a:srgbClr val="0070C0"/>
                          </a:solidFill>
                          <a:latin typeface="Courier New" panose="02070309020205020404" pitchFamily="49" charset="0"/>
                        </a:rPr>
                        <a:t>Active: active (running)</a:t>
                      </a:r>
                      <a:endParaRPr lang="en-US" sz="1400">
                        <a:solidFill>
                          <a:srgbClr val="0070C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✔️ Hal-hazırda Apache serveri </a:t>
                      </a:r>
                      <a:r>
                        <a:rPr lang="en-US" sz="1400" b="1"/>
                        <a:t>aktivdir</a:t>
                      </a:r>
                      <a:r>
                        <a:rPr lang="en-US" sz="1400"/>
                        <a:t> və işləyir.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029581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1464544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16D02-B24E-4A4B-1EF4-B6339BC7C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B2DA29C1-057D-1CAE-27F6-409EB2AEB529}"/>
              </a:ext>
            </a:extLst>
          </p:cNvPr>
          <p:cNvSpPr txBox="1"/>
          <p:nvPr/>
        </p:nvSpPr>
        <p:spPr>
          <a:xfrm>
            <a:off x="166255" y="165478"/>
            <a:ext cx="11859490" cy="65270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Mail Server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/>
          </a:p>
          <a:p>
            <a:r>
              <a:rPr lang="en-US" sz="1200" b="1"/>
              <a:t>Nə üçündür:</a:t>
            </a:r>
            <a:r>
              <a:rPr lang="en-US" sz="1200"/>
              <a:t> Öz domeninlə email sistemi (info@domain.com və s.)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Shared Hosting</a:t>
            </a:r>
            <a:r>
              <a:rPr lang="en-US" sz="1200"/>
              <a:t> – bəziləri email xidmətini daxil edir.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öz mail serverini qura bilərsən (Postfix, Dovecot, Mailcow).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 Mail Service</a:t>
            </a:r>
            <a:r>
              <a:rPr lang="en-US" sz="1200"/>
              <a:t> – Gmail Workspace, Zoho Mail, Outlook.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Texniki bilik varsa → </a:t>
            </a:r>
            <a:r>
              <a:rPr lang="en-US" sz="1200" b="1"/>
              <a:t>VPS (Mailcow və ya iRedMail)</a:t>
            </a:r>
            <a:endParaRPr lang="az-Latn-AZ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Asan variant → </a:t>
            </a:r>
            <a:r>
              <a:rPr lang="en-US" sz="1200" b="1"/>
              <a:t>Zoho Mail / Google Workspace</a:t>
            </a:r>
            <a:endParaRPr lang="az-Latn-AZ" sz="1200" b="1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 b="1">
                <a:solidFill>
                  <a:srgbClr val="FF0000"/>
                </a:solidFill>
              </a:rPr>
              <a:t>Security və Pentesting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Nə üçündür:</a:t>
            </a:r>
            <a:r>
              <a:rPr lang="en-US" sz="1200"/>
              <a:t> Hacking, OSINT, şəbəkə testləri (Kali Linux, Parrot OS və s.)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Yerel VM (VirtualBox/VMware)</a:t>
            </a:r>
            <a:r>
              <a:rPr lang="en-US" sz="1200"/>
              <a:t> – ən təhlükəsiz seçim, lokal işləyir.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uzaqdan test və script işləri üçün.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Cloud Lab</a:t>
            </a:r>
            <a:r>
              <a:rPr lang="en-US" sz="1200"/>
              <a:t> – xüsusi təhlükəsizlik laboratoriyaları (TryHackMe, HackTheBox).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Təhlükəsiz sınaq üçün </a:t>
            </a:r>
            <a:r>
              <a:rPr lang="en-US" sz="1200" b="1"/>
              <a:t>yerel VM</a:t>
            </a:r>
            <a:endParaRPr lang="az-Latn-AZ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Real test üçün </a:t>
            </a:r>
            <a:r>
              <a:rPr lang="en-US" sz="1200" b="1"/>
              <a:t>VPS (Kali quraşdırılmış)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92444230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7E9E86-E0D0-8F6A-37C7-3F6A305622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E4458C-8AE8-31DF-D0F5-7882EE0E5AF6}"/>
              </a:ext>
            </a:extLst>
          </p:cNvPr>
          <p:cNvSpPr txBox="1"/>
          <p:nvPr/>
        </p:nvSpPr>
        <p:spPr>
          <a:xfrm>
            <a:off x="203200" y="244826"/>
            <a:ext cx="1182254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>
                <a:solidFill>
                  <a:srgbClr val="FF0000"/>
                </a:solidFill>
              </a:rPr>
              <a:t>Automation / Bots</a:t>
            </a:r>
            <a:endParaRPr lang="az-Latn-AZ" sz="1200" b="1">
              <a:solidFill>
                <a:srgbClr val="FF0000"/>
              </a:solidFill>
            </a:endParaRPr>
          </a:p>
          <a:p>
            <a:endParaRPr lang="en-US" sz="1200" b="1">
              <a:solidFill>
                <a:srgbClr val="FF0000"/>
              </a:solidFill>
            </a:endParaRPr>
          </a:p>
          <a:p>
            <a:r>
              <a:rPr lang="en-US" sz="1200" b="1"/>
              <a:t>Nə üçündür:</a:t>
            </a:r>
            <a:r>
              <a:rPr lang="en-US" sz="1200"/>
              <a:t> Telegram bot, web scraper, cron jobs, AI scriptləri və s.</a:t>
            </a:r>
            <a:endParaRPr lang="az-Latn-AZ" sz="1200"/>
          </a:p>
          <a:p>
            <a:endParaRPr lang="en-US" sz="1200"/>
          </a:p>
          <a:p>
            <a:r>
              <a:rPr lang="en-US" sz="1200" b="1"/>
              <a:t>Variantlar: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Localhost</a:t>
            </a:r>
            <a:r>
              <a:rPr lang="en-US" sz="1200"/>
              <a:t> – test üçün.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VPS</a:t>
            </a:r>
            <a:r>
              <a:rPr lang="en-US" sz="1200"/>
              <a:t> – 24/7 işləməli botlar üçün.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 b="1"/>
              <a:t>Serverless Cloud (AWS Lambda, Google Cloud Functions)</a:t>
            </a:r>
            <a:r>
              <a:rPr lang="en-US" sz="1200"/>
              <a:t> – avtomatik işə düşən funksiyalar.</a:t>
            </a:r>
            <a:endParaRPr lang="az-Latn-AZ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200"/>
          </a:p>
          <a:p>
            <a:r>
              <a:rPr lang="en-US" sz="1200" b="1"/>
              <a:t>Ən yaxşı variant:</a:t>
            </a:r>
            <a:endParaRPr lang="en-US" sz="12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Sadə bot → </a:t>
            </a:r>
            <a:r>
              <a:rPr lang="en-US" sz="1200" b="1"/>
              <a:t>VPS</a:t>
            </a:r>
            <a:endParaRPr lang="az-Latn-AZ" sz="12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200"/>
              <a:t>Böyük sistemli bot → </a:t>
            </a:r>
            <a:r>
              <a:rPr lang="en-US" sz="1200" b="1"/>
              <a:t>Cloud Functions</a:t>
            </a:r>
            <a:endParaRPr lang="az-Latn-AZ" sz="1200" b="1"/>
          </a:p>
          <a:p>
            <a:endParaRPr lang="en-US" sz="120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0F2CA84-14C9-4C1C-6269-9EA2AFB8A6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919935"/>
              </p:ext>
            </p:extLst>
          </p:nvPr>
        </p:nvGraphicFramePr>
        <p:xfrm>
          <a:off x="838200" y="3687094"/>
          <a:ext cx="10515600" cy="2926080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4053806687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563200206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43151183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İstifadə sahəsi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Ən uyğun variant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Alternativ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597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Web Hosting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/ Shared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12247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Testing &amp; Development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Localhost / Docker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98119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VPN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Dedicated / Cloud VPN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08108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Game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Dedicated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420021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Mail Server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Mail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453669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Security &amp; Pentesting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Yerel VM / 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Lab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24834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Automation / Bots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VPS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Cloud Functions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60846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397686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919C68-4229-0219-2E53-478E3A98C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134B0C4-ABF2-A8A4-E4A2-5798057775A6}"/>
              </a:ext>
            </a:extLst>
          </p:cNvPr>
          <p:cNvSpPr txBox="1"/>
          <p:nvPr/>
        </p:nvSpPr>
        <p:spPr>
          <a:xfrm>
            <a:off x="184727" y="612844"/>
            <a:ext cx="1182254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>
                <a:solidFill>
                  <a:srgbClr val="FF0000"/>
                </a:solidFill>
              </a:rPr>
              <a:t>“Ən Yaxşı Ümumi Variant”</a:t>
            </a:r>
            <a:endParaRPr lang="az-Latn-AZ" sz="1600" b="1">
              <a:solidFill>
                <a:srgbClr val="FF0000"/>
              </a:solidFill>
            </a:endParaRPr>
          </a:p>
          <a:p>
            <a:endParaRPr lang="en-US" sz="1600" b="1">
              <a:solidFill>
                <a:srgbClr val="FF0000"/>
              </a:solidFill>
            </a:endParaRPr>
          </a:p>
          <a:p>
            <a:r>
              <a:rPr lang="en-US" sz="1600"/>
              <a:t>Əgər həm </a:t>
            </a:r>
            <a:r>
              <a:rPr lang="en-US" sz="1600" b="1"/>
              <a:t>test</a:t>
            </a:r>
            <a:r>
              <a:rPr lang="en-US" sz="1600"/>
              <a:t>, həm </a:t>
            </a:r>
            <a:r>
              <a:rPr lang="en-US" sz="1600" b="1"/>
              <a:t>bot</a:t>
            </a:r>
            <a:r>
              <a:rPr lang="en-US" sz="1600"/>
              <a:t>, həm </a:t>
            </a:r>
            <a:r>
              <a:rPr lang="en-US" sz="1600" b="1"/>
              <a:t>web app</a:t>
            </a:r>
            <a:r>
              <a:rPr lang="en-US" sz="1600"/>
              <a:t>, həm də </a:t>
            </a:r>
            <a:r>
              <a:rPr lang="en-US" sz="1600" b="1"/>
              <a:t>VPN</a:t>
            </a:r>
            <a:r>
              <a:rPr lang="en-US" sz="1600"/>
              <a:t> kimi işlər görmək istəyir</a:t>
            </a:r>
            <a:r>
              <a:rPr lang="az-Latn-AZ" sz="1600"/>
              <a:t>iksə</a:t>
            </a:r>
            <a:r>
              <a:rPr lang="en-US" sz="1600"/>
              <a:t>,</a:t>
            </a:r>
            <a:r>
              <a:rPr lang="az-Latn-AZ" sz="1600"/>
              <a:t> </a:t>
            </a:r>
            <a:r>
              <a:rPr lang="en-US" sz="1600"/>
              <a:t>bütün bu məqsədlər üçün </a:t>
            </a:r>
            <a:r>
              <a:rPr lang="en-US" sz="1600" b="1"/>
              <a:t>ən balanslı, güclü və sərfəli seçim:</a:t>
            </a:r>
            <a:endParaRPr lang="az-Latn-AZ" sz="1600" b="1"/>
          </a:p>
          <a:p>
            <a:endParaRPr lang="en-US" sz="1600"/>
          </a:p>
          <a:p>
            <a:r>
              <a:rPr lang="en-US" sz="1600" b="1"/>
              <a:t>VPS (Virtual Private Server)</a:t>
            </a:r>
            <a:endParaRPr lang="az-Latn-AZ" sz="1600" b="1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OS: Ubuntu 22.04 LTS</a:t>
            </a:r>
            <a:endParaRPr lang="az-Latn-AZ" sz="16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Virtualization: KVM</a:t>
            </a:r>
            <a:endParaRPr lang="az-Latn-AZ" sz="16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Minimum: 2 CPU, 4 GB RAM, 80 GB SSD</a:t>
            </a:r>
            <a:endParaRPr lang="az-Latn-AZ" sz="16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/>
          </a:p>
          <a:p>
            <a:r>
              <a:rPr lang="az-Latn-AZ" sz="1600" b="1"/>
              <a:t>Nəticə olaraq</a:t>
            </a:r>
            <a:r>
              <a:rPr lang="en-US" sz="1600"/>
              <a:t>: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web server (Apache/Nginx),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database (MySQL/PostgreSQL),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bot (Python/Node),</a:t>
            </a:r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1600"/>
              <a:t>VPN (WireGuard),</a:t>
            </a:r>
            <a:endParaRPr lang="az-Latn-AZ" sz="1600"/>
          </a:p>
          <a:p>
            <a:pPr marL="628650" lvl="1" indent="-171450">
              <a:lnSpc>
                <a:spcPct val="150000"/>
              </a:lnSpc>
              <a:buFont typeface="Wingdings" panose="05000000000000000000" pitchFamily="2" charset="2"/>
              <a:buChar char="q"/>
            </a:pPr>
            <a:endParaRPr lang="en-US" sz="1600"/>
          </a:p>
          <a:p>
            <a:r>
              <a:rPr lang="en-US" sz="1600"/>
              <a:t>və test mühitlərini </a:t>
            </a:r>
            <a:r>
              <a:rPr lang="en-US" sz="1600" b="1"/>
              <a:t>bir yerdə idarə edə bilər</a:t>
            </a:r>
            <a:r>
              <a:rPr lang="az-Latn-AZ" sz="1600" b="1"/>
              <a:t>ik</a:t>
            </a:r>
            <a:r>
              <a:rPr lang="en-US" sz="1600" b="1"/>
              <a:t>.</a:t>
            </a:r>
            <a:endParaRPr lang="az-Latn-AZ" sz="1600" b="1"/>
          </a:p>
          <a:p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15278756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4BCE-D997-FD33-39D3-2746878E7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A705B63-61F7-5A94-BAD9-060B7709B75D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5097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D4C34-571F-3FD3-D181-0BE00E59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8ACCFA0-EF6F-1B42-1543-3B07D4EDF686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6304040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C78425-B5B9-C15E-77DE-71073801ED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E77D1C9-F4EB-49C3-E62D-1ABC9FBFC6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61175295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504F1D-8BE8-3A8F-0AD1-6918166D8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028E0C10-E759-FB14-5390-B22B1DD61F3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17915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12FD1-7460-EF26-950D-0C4536BCC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A26EF16-1EDA-F4AD-E5C3-B111ED475225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1941793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DB096-F0F8-5520-5372-8758F382C1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F4CC0D64-A852-1702-95D0-D409EE54E3C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32634577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E20E4F-65EF-D7DB-5A29-3E6183ED47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0105B7F-7960-CC9C-F62A-7B0E695CE6E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730171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11B5-8097-9AEF-443C-5072BF01C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88E832B-1796-08EE-052B-4ACD1BCD994D}"/>
              </a:ext>
            </a:extLst>
          </p:cNvPr>
          <p:cNvSpPr txBox="1"/>
          <p:nvPr/>
        </p:nvSpPr>
        <p:spPr>
          <a:xfrm>
            <a:off x="203200" y="244826"/>
            <a:ext cx="11822545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 b="1"/>
              <a:t>Məsləhətlər</a:t>
            </a:r>
            <a:r>
              <a:rPr lang="az-Latn-AZ" sz="1200"/>
              <a:t>.</a:t>
            </a:r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endParaRPr lang="en-US" sz="1200"/>
          </a:p>
          <a:p>
            <a:r>
              <a:rPr lang="en-US" sz="1200"/>
              <a:t>Bu xəbərdarlıq haqqında nə demək olar </a:t>
            </a:r>
            <a:r>
              <a:rPr lang="az-Latn-AZ" sz="1200"/>
              <a:t>bəs: Bu çox yayılmış və təhlükəli olmayan xəbərdarlıqdır. Apache sadəcə deyir: "Mən serverin tam domain adını bilmirəm, onun yerinə </a:t>
            </a:r>
            <a:r>
              <a:rPr lang="az-Latn-AZ" sz="1200" b="1"/>
              <a:t>127.0.1.1</a:t>
            </a:r>
            <a:r>
              <a:rPr lang="az-Latn-AZ" sz="1200"/>
              <a:t> istifadə edirəm.</a:t>
            </a:r>
            <a:r>
              <a:rPr lang="en-US" sz="1200"/>
              <a:t>”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en-US" sz="1200"/>
              <a:t>Həll yolu (isteğe bağlı): </a:t>
            </a:r>
            <a:r>
              <a:rPr lang="en-US" sz="1200" b="1"/>
              <a:t>/etc/apache2/apache2.conf </a:t>
            </a:r>
            <a:r>
              <a:rPr lang="en-US" sz="1200"/>
              <a:t>faylının sonuna bunu əlavə et:</a:t>
            </a:r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endParaRPr lang="az-Latn-AZ" sz="1200"/>
          </a:p>
          <a:p>
            <a:r>
              <a:rPr lang="fr-FR" sz="1200" b="1"/>
              <a:t>Sonra Apache-i restart et</a:t>
            </a:r>
            <a:r>
              <a:rPr lang="fr-FR" sz="1200"/>
              <a:t>: Bu xəbərdarlıq yox olacaq.</a:t>
            </a:r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endParaRPr lang="fr-FR" sz="1200"/>
          </a:p>
          <a:p>
            <a:r>
              <a:rPr lang="fr-FR" sz="1200"/>
              <a:t>10) </a:t>
            </a:r>
            <a:r>
              <a:rPr lang="az-Latn-AZ" sz="1200" b="1">
                <a:solidFill>
                  <a:srgbClr val="C00000"/>
                </a:solidFill>
              </a:rPr>
              <a:t>systemctl start apache2</a:t>
            </a:r>
            <a:r>
              <a:rPr lang="en-US" sz="1200" b="1">
                <a:solidFill>
                  <a:srgbClr val="C00000"/>
                </a:solidFill>
              </a:rPr>
              <a:t> </a:t>
            </a:r>
            <a:r>
              <a:rPr lang="en-US" sz="1200">
                <a:solidFill>
                  <a:srgbClr val="C00000"/>
                </a:solidFill>
              </a:rPr>
              <a:t>- </a:t>
            </a:r>
            <a:r>
              <a:rPr lang="en-US" sz="1200"/>
              <a:t>server dayand</a:t>
            </a:r>
            <a:r>
              <a:rPr lang="az-Latn-AZ" sz="1200"/>
              <a:t>ırmaq üçün isə belə bir əmr yazırıq.</a:t>
            </a:r>
            <a:endParaRPr lang="en-US" sz="1200">
              <a:solidFill>
                <a:srgbClr val="C00000"/>
              </a:solidFill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8F9D010-2803-ED44-081D-CB882A8E89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327550"/>
              </p:ext>
            </p:extLst>
          </p:nvPr>
        </p:nvGraphicFramePr>
        <p:xfrm>
          <a:off x="136237" y="701603"/>
          <a:ext cx="11822544" cy="1662906"/>
        </p:xfrm>
        <a:graphic>
          <a:graphicData uri="http://schemas.openxmlformats.org/drawingml/2006/table">
            <a:tbl>
              <a:tblPr/>
              <a:tblGrid>
                <a:gridCol w="4955914">
                  <a:extLst>
                    <a:ext uri="{9D8B030D-6E8A-4147-A177-3AD203B41FA5}">
                      <a16:colId xmlns:a16="http://schemas.microsoft.com/office/drawing/2014/main" val="3727453418"/>
                    </a:ext>
                  </a:extLst>
                </a:gridCol>
                <a:gridCol w="6866630">
                  <a:extLst>
                    <a:ext uri="{9D8B030D-6E8A-4147-A177-3AD203B41FA5}">
                      <a16:colId xmlns:a16="http://schemas.microsoft.com/office/drawing/2014/main" val="3859705128"/>
                    </a:ext>
                  </a:extLst>
                </a:gridCol>
              </a:tblGrid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az-Latn-AZ" b="1"/>
                        <a:t>Bəzi məsləhətlər</a:t>
                      </a:r>
                      <a:endParaRPr lang="en-US" b="1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Nəticə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4489927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Laptopda test üçün Apache qurursan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disabled</a:t>
                      </a:r>
                      <a:r>
                        <a:rPr lang="en-US"/>
                        <a:t> qala bilər — istədikdə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start</a:t>
                      </a:r>
                      <a:r>
                        <a:rPr lang="en-US"/>
                        <a:t> verirsən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50389446"/>
                  </a:ext>
                </a:extLst>
              </a:tr>
              <a:tr h="5543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uzaqdan işləyəcək</a:t>
                      </a:r>
                      <a:r>
                        <a:rPr lang="az-Latn-AZ"/>
                        <a:t> s</a:t>
                      </a:r>
                      <a:r>
                        <a:rPr lang="en-US"/>
                        <a:t>erver quraşdırırsan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>
                          <a:latin typeface="Courier New" panose="02070309020205020404" pitchFamily="49" charset="0"/>
                        </a:rPr>
                        <a:t>enabled</a:t>
                      </a:r>
                      <a:r>
                        <a:rPr lang="en-US"/>
                        <a:t> vacibdir — hər rebootdan sonra Apache özü başlasın</a:t>
                      </a:r>
                      <a:r>
                        <a:rPr lang="az-Latn-AZ"/>
                        <a:t> deyə</a:t>
                      </a:r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74764344"/>
                  </a:ext>
                </a:extLst>
              </a:tr>
            </a:tbl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E3E7BA35-4760-3B8C-0E6B-A468EE8BE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250" y="3661146"/>
            <a:ext cx="7811590" cy="3810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E809E0-E20E-0DFA-6684-BD216178BF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250" y="4584476"/>
            <a:ext cx="1762371" cy="362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CF80D1-36E8-52F5-5804-B6B37AAC27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250" y="5270030"/>
            <a:ext cx="2600688" cy="333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630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9C519-60FC-0B37-A791-F0D5AE0924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67FDBD60-4FC5-0611-89F1-DC03255C73B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405173172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26611B-AB92-FC51-B92B-E20237C14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3A23C0D-0902-DC38-3CF1-EF2D6F816FA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257787111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D6ADC8-0ADF-0DB9-9395-1D8C04877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4D3AE16-0718-5E48-C0DC-B441F72394B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68222114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73D7A-4394-21C6-AD9F-ABCC5CECE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476BE9F-EEB3-B9B5-DAE3-D15AD552215C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53801558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90DC6-AD82-FE6C-3F7F-A551208F0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31944340-0B7C-DB7C-2F38-7969D4896A74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309220615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1B1F9-F00F-0F27-920B-53404D990B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FD752C2-1C36-DCE5-5FD8-B752A95B5F77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132614291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55B89D-208A-954E-131D-FB3336EA28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0873B9C-AB63-4D34-644D-76E023D7FEFA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0988807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0A46-CF73-2649-061F-F65FFB01F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2FC99255-2ACE-6972-F281-AF188CC8C8EE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5873266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1BA83-B433-8B23-E69E-A7B7D2B9B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9C7B8CE2-DB6C-FAB0-A67B-0911757B6C33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87002790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E8EAB-9C14-EEC1-C28E-670663368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DE91DF7-5053-85AD-F3E0-3C06257BAB10}"/>
              </a:ext>
            </a:extLst>
          </p:cNvPr>
          <p:cNvSpPr txBox="1"/>
          <p:nvPr/>
        </p:nvSpPr>
        <p:spPr>
          <a:xfrm>
            <a:off x="203200" y="244826"/>
            <a:ext cx="118225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az-Latn-AZ" sz="1200"/>
              <a:t>.</a:t>
            </a:r>
            <a:endParaRPr lang="en-US" sz="1200"/>
          </a:p>
        </p:txBody>
      </p:sp>
    </p:spTree>
    <p:extLst>
      <p:ext uri="{BB962C8B-B14F-4D97-AF65-F5344CB8AC3E}">
        <p14:creationId xmlns:p14="http://schemas.microsoft.com/office/powerpoint/2010/main" val="24220008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3679</TotalTime>
  <Words>9065</Words>
  <Application>Microsoft Office PowerPoint</Application>
  <PresentationFormat>Widescreen</PresentationFormat>
  <Paragraphs>1874</Paragraphs>
  <Slides>113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113</vt:i4>
      </vt:variant>
    </vt:vector>
  </HeadingPairs>
  <TitlesOfParts>
    <vt:vector size="119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259</cp:revision>
  <dcterms:created xsi:type="dcterms:W3CDTF">2025-09-15T05:34:52Z</dcterms:created>
  <dcterms:modified xsi:type="dcterms:W3CDTF">2025-10-14T20:21:20Z</dcterms:modified>
</cp:coreProperties>
</file>