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96" r:id="rId27"/>
    <p:sldId id="302" r:id="rId28"/>
    <p:sldId id="281" r:id="rId29"/>
    <p:sldId id="282" r:id="rId30"/>
    <p:sldId id="283" r:id="rId31"/>
    <p:sldId id="284" r:id="rId32"/>
    <p:sldId id="286" r:id="rId33"/>
    <p:sldId id="285" r:id="rId34"/>
    <p:sldId id="289" r:id="rId35"/>
    <p:sldId id="287" r:id="rId36"/>
    <p:sldId id="294" r:id="rId37"/>
    <p:sldId id="295" r:id="rId38"/>
    <p:sldId id="292" r:id="rId39"/>
    <p:sldId id="288" r:id="rId40"/>
    <p:sldId id="290" r:id="rId41"/>
    <p:sldId id="293" r:id="rId42"/>
    <p:sldId id="297" r:id="rId43"/>
    <p:sldId id="298" r:id="rId44"/>
    <p:sldId id="299" r:id="rId45"/>
    <p:sldId id="300" r:id="rId46"/>
    <p:sldId id="301" r:id="rId47"/>
    <p:sldId id="291"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4" d="100"/>
          <a:sy n="104" d="100"/>
        </p:scale>
        <p:origin x="73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6E56-1402-F8E3-1A43-B034240BB3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DA46E2-5A1C-F7D0-5316-281072A9EA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009BF2-3F06-2222-07EF-1722663C1C17}"/>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5" name="Footer Placeholder 4">
            <a:extLst>
              <a:ext uri="{FF2B5EF4-FFF2-40B4-BE49-F238E27FC236}">
                <a16:creationId xmlns:a16="http://schemas.microsoft.com/office/drawing/2014/main" id="{53B84058-C8A5-A756-E91B-48368B63A3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BF1C5-F5BD-F9B4-F984-2BE5FD8268D0}"/>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11230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69E1-1611-2908-59C8-BD88BAD48A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6C930F-2603-1D0F-DA85-DE6CB310E7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A193B-C0DB-EA02-0DE5-DBA425B6426E}"/>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5" name="Footer Placeholder 4">
            <a:extLst>
              <a:ext uri="{FF2B5EF4-FFF2-40B4-BE49-F238E27FC236}">
                <a16:creationId xmlns:a16="http://schemas.microsoft.com/office/drawing/2014/main" id="{6E365C89-E9C2-C6E2-F05A-2A701B1D3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2C350-AA86-FE56-C10C-86759BBCCCAE}"/>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553986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9427A3-0A18-1B80-463B-96F29D8543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3434C4-F840-CD90-7A61-EB156512C5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38C54-E0FA-A1E2-F5D4-2C31B564C61D}"/>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5" name="Footer Placeholder 4">
            <a:extLst>
              <a:ext uri="{FF2B5EF4-FFF2-40B4-BE49-F238E27FC236}">
                <a16:creationId xmlns:a16="http://schemas.microsoft.com/office/drawing/2014/main" id="{6BB2358D-EED3-014D-1A63-A228F3FE6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7BFDA-56BF-CBF9-67A6-BCD8855A9780}"/>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94195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201AE-D4D8-8D6F-E5E1-AC7946855C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1E9D09-9590-8AE0-A3DD-9A856434F4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453AC-3E50-B22F-415F-53EC13DCED04}"/>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5" name="Footer Placeholder 4">
            <a:extLst>
              <a:ext uri="{FF2B5EF4-FFF2-40B4-BE49-F238E27FC236}">
                <a16:creationId xmlns:a16="http://schemas.microsoft.com/office/drawing/2014/main" id="{81466A45-3AEC-84ED-0C76-928D275F7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15FC0-D7BF-BA9E-3769-859F4AE1499E}"/>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71340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F461-0A52-BB66-4D1D-39CFCB4A19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DB5C49-D164-0E2C-CF7C-A7E6494CFB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D13674-7A64-595C-6672-94079D6948FA}"/>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5" name="Footer Placeholder 4">
            <a:extLst>
              <a:ext uri="{FF2B5EF4-FFF2-40B4-BE49-F238E27FC236}">
                <a16:creationId xmlns:a16="http://schemas.microsoft.com/office/drawing/2014/main" id="{E3C5E0A5-B5CF-DE7C-7159-6B16BCC51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EB200-4C80-79FF-4E82-E0FE759C84E6}"/>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633202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4A2E-E6D0-7263-162E-4A3873C10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26860C-9D42-A3D0-655A-778E157FCE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B15706-9B32-E88F-B42C-5F9B66B645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82D4D9-6391-5CFD-AD7B-62D094FC0240}"/>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6" name="Footer Placeholder 5">
            <a:extLst>
              <a:ext uri="{FF2B5EF4-FFF2-40B4-BE49-F238E27FC236}">
                <a16:creationId xmlns:a16="http://schemas.microsoft.com/office/drawing/2014/main" id="{3BEF6AE7-370D-EE7A-5C29-36CE9884B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E2C076-F3E7-090E-6A5B-4D997900A273}"/>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04534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A628E-BA4E-0124-70D4-6C591F29B8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7AA761-374B-6E44-9C5D-BC54B6403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D5590D-F7B2-8385-3DE3-DA1884EF88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FA1039-561B-05BB-F427-2B7C699ACB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32EFDA-32C3-A903-9B59-86F68B55E1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C15F2E-724C-4A88-C5A0-F84A3B694CBB}"/>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8" name="Footer Placeholder 7">
            <a:extLst>
              <a:ext uri="{FF2B5EF4-FFF2-40B4-BE49-F238E27FC236}">
                <a16:creationId xmlns:a16="http://schemas.microsoft.com/office/drawing/2014/main" id="{A9D01915-4633-E5FF-1EDD-1FB14260BF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5A3FE7-01D7-998B-585B-BFC1513EF131}"/>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45926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C48FE-2306-7DC6-1DC6-C5672663C7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1D2EF4-01AF-3C08-BC02-3C48279DB524}"/>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4" name="Footer Placeholder 3">
            <a:extLst>
              <a:ext uri="{FF2B5EF4-FFF2-40B4-BE49-F238E27FC236}">
                <a16:creationId xmlns:a16="http://schemas.microsoft.com/office/drawing/2014/main" id="{93572383-0BF2-B274-161B-3A7947605D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426590-2627-9E5B-5D9D-E410D701B46A}"/>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284221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A8D5D3-8B12-DF8F-F46F-652BBFE3B21F}"/>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3" name="Footer Placeholder 2">
            <a:extLst>
              <a:ext uri="{FF2B5EF4-FFF2-40B4-BE49-F238E27FC236}">
                <a16:creationId xmlns:a16="http://schemas.microsoft.com/office/drawing/2014/main" id="{5B8A6C2D-B71D-4B94-5B13-FBAE39A5B7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040F64-FC8A-34C2-7427-480D8602C22A}"/>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51857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3E4C-CC37-D167-11F9-C336ECD4B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0A6B01-A5B9-229B-B55E-43AE216B21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C978B0-9501-7E6F-20FA-A5FBE20F83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96D790-C5F3-C54C-327E-2AB3DB1E36D0}"/>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6" name="Footer Placeholder 5">
            <a:extLst>
              <a:ext uri="{FF2B5EF4-FFF2-40B4-BE49-F238E27FC236}">
                <a16:creationId xmlns:a16="http://schemas.microsoft.com/office/drawing/2014/main" id="{5063E965-EFA2-1A83-DD1E-CB5CA9337F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64A612-B219-0DF4-E7B1-D4217D26A678}"/>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30289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DF7E5-038E-2FFC-66B2-8807F85D90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CF00D4-8729-6708-82C2-77228B0A21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0651D5-1EE9-6EF7-1E48-B0A084C925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B0A1B-7FA6-BDFA-9E4D-771FD9175DD8}"/>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6" name="Footer Placeholder 5">
            <a:extLst>
              <a:ext uri="{FF2B5EF4-FFF2-40B4-BE49-F238E27FC236}">
                <a16:creationId xmlns:a16="http://schemas.microsoft.com/office/drawing/2014/main" id="{DE34A8CF-EF93-1B04-347E-0430F60E2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02D16E-0BA9-51E8-4A0A-E4991223598B}"/>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991333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041EC7-A269-7FEC-8B9C-CD502999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5FAC6F-9189-25DD-9148-72DB8890FE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6EBE8-9810-D648-21BB-6E233CF949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CDC28-10E2-4CDE-A5FF-6E49B37A1343}" type="datetimeFigureOut">
              <a:rPr lang="en-US" smtClean="0"/>
              <a:t>10/6/2025</a:t>
            </a:fld>
            <a:endParaRPr lang="en-US"/>
          </a:p>
        </p:txBody>
      </p:sp>
      <p:sp>
        <p:nvSpPr>
          <p:cNvPr id="5" name="Footer Placeholder 4">
            <a:extLst>
              <a:ext uri="{FF2B5EF4-FFF2-40B4-BE49-F238E27FC236}">
                <a16:creationId xmlns:a16="http://schemas.microsoft.com/office/drawing/2014/main" id="{FB21F318-2F6E-3503-EDA0-FC9392AD4A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EB34DE-99DE-7C06-8E21-CBE1734122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8FEA3D-2271-41BB-92A9-750B4E317D1A}" type="slidenum">
              <a:rPr lang="en-US" smtClean="0"/>
              <a:t>‹#›</a:t>
            </a:fld>
            <a:endParaRPr lang="en-US"/>
          </a:p>
        </p:txBody>
      </p:sp>
    </p:spTree>
    <p:extLst>
      <p:ext uri="{BB962C8B-B14F-4D97-AF65-F5344CB8AC3E}">
        <p14:creationId xmlns:p14="http://schemas.microsoft.com/office/powerpoint/2010/main" val="2550136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0932357-86BD-10D6-6AE2-3B57D9B9B2A8}"/>
              </a:ext>
            </a:extLst>
          </p:cNvPr>
          <p:cNvSpPr txBox="1"/>
          <p:nvPr/>
        </p:nvSpPr>
        <p:spPr>
          <a:xfrm>
            <a:off x="0" y="115517"/>
            <a:ext cx="12192000" cy="2677656"/>
          </a:xfrm>
          <a:prstGeom prst="rect">
            <a:avLst/>
          </a:prstGeom>
          <a:noFill/>
        </p:spPr>
        <p:txBody>
          <a:bodyPr wrap="square">
            <a:spAutoFit/>
          </a:bodyPr>
          <a:lstStyle/>
          <a:p>
            <a:r>
              <a:rPr lang="az-Latn-AZ" sz="1200" b="1">
                <a:latin typeface="-apple-system"/>
              </a:rPr>
              <a:t>UNİX haqqında: </a:t>
            </a:r>
            <a:r>
              <a:rPr lang="az-Latn-AZ" sz="1200">
                <a:latin typeface="-apple-system"/>
              </a:rPr>
              <a:t>Sıra ilə gedək. Gəlin </a:t>
            </a:r>
            <a:r>
              <a:rPr lang="az-Latn-AZ" sz="1200" b="1">
                <a:solidFill>
                  <a:srgbClr val="FF0000"/>
                </a:solidFill>
                <a:latin typeface="-apple-system"/>
              </a:rPr>
              <a:t>BESYS</a:t>
            </a:r>
            <a:r>
              <a:rPr lang="az-Latn-AZ" sz="1200">
                <a:latin typeface="-apple-system"/>
              </a:rPr>
              <a:t> ilə başlayaq.</a:t>
            </a:r>
          </a:p>
          <a:p>
            <a:endParaRPr lang="az-Latn-AZ" sz="1200">
              <a:latin typeface="-apple-system"/>
            </a:endParaRPr>
          </a:p>
          <a:p>
            <a:endParaRPr lang="az-Latn-AZ" sz="1200">
              <a:latin typeface="-apple-system"/>
            </a:endParaRPr>
          </a:p>
          <a:p>
            <a:r>
              <a:rPr lang="en-US" sz="1200" b="1">
                <a:solidFill>
                  <a:srgbClr val="FF0000"/>
                </a:solidFill>
              </a:rPr>
              <a:t>BESYS (Bell System): Nədir? </a:t>
            </a:r>
            <a:endParaRPr lang="az-Latn-AZ" sz="1200" b="1">
              <a:solidFill>
                <a:srgbClr val="FF0000"/>
              </a:solidFill>
            </a:endParaRPr>
          </a:p>
          <a:p>
            <a:endParaRPr lang="az-Latn-AZ" sz="1200"/>
          </a:p>
          <a:p>
            <a:pPr marL="342900" indent="-342900">
              <a:buFont typeface="+mj-lt"/>
              <a:buAutoNum type="alphaLcParenR"/>
            </a:pPr>
            <a:r>
              <a:rPr lang="en-US" sz="1200" b="1"/>
              <a:t>BESYS</a:t>
            </a:r>
            <a:r>
              <a:rPr lang="en-US" sz="1200"/>
              <a:t> (Bell System Operating System) 1950-ci illərdə Bell Laboratoriyalarında IBM 704 kompüterləri üçün hazırlanmış əməliyyat sistemidir.</a:t>
            </a:r>
            <a:endParaRPr lang="az-Latn-AZ" sz="1200"/>
          </a:p>
          <a:p>
            <a:pPr marL="342900" indent="-342900">
              <a:buFont typeface="+mj-lt"/>
              <a:buAutoNum type="alphaLcParenR"/>
            </a:pPr>
            <a:endParaRPr lang="en-US" sz="1200"/>
          </a:p>
          <a:p>
            <a:pPr marL="342900" indent="-342900">
              <a:buFont typeface="+mj-lt"/>
              <a:buAutoNum type="alphaLcParenR"/>
            </a:pPr>
            <a:r>
              <a:rPr lang="en-US" sz="1200" b="1"/>
              <a:t>Xüsusiyyətləri</a:t>
            </a:r>
            <a:r>
              <a:rPr lang="en-US" sz="1200"/>
              <a:t>: Əsasən elmi hesablamalar və daxili istifadə üçün nəzərdə tutulmuşdu. O dövrdə əməliyyat sistemləri sadə idi və çoxlu istifadəçi dəstəyi kimi müasir xüsusiyyətlərə malik deyildi.</a:t>
            </a:r>
            <a:endParaRPr lang="az-Latn-AZ" sz="1200"/>
          </a:p>
          <a:p>
            <a:pPr marL="342900" indent="-342900">
              <a:buFont typeface="+mj-lt"/>
              <a:buAutoNum type="alphaLcParenR"/>
            </a:pPr>
            <a:endParaRPr lang="en-US" sz="1200"/>
          </a:p>
          <a:p>
            <a:pPr marL="342900" indent="-342900">
              <a:buFont typeface="+mj-lt"/>
              <a:buAutoNum type="alphaLcParenR"/>
            </a:pPr>
            <a:r>
              <a:rPr lang="en-US" sz="1200" b="1"/>
              <a:t>Təsiri</a:t>
            </a:r>
            <a:r>
              <a:rPr lang="en-US" sz="1200"/>
              <a:t>: BESYS, sonrakı əməliyyat sistemlərinin inkişafı üçün təcrübə bazası yaratdı və Bell Laboratoriyalarında daha mürəkkəb sistemlərə keçidə zəmin hazırladı.</a:t>
            </a:r>
          </a:p>
          <a:p>
            <a:endParaRPr lang="az-Latn-AZ" sz="1200">
              <a:latin typeface="-apple-system"/>
            </a:endParaRPr>
          </a:p>
          <a:p>
            <a:endParaRPr lang="az-Latn-AZ" sz="1200">
              <a:latin typeface="-apple-system"/>
            </a:endParaRPr>
          </a:p>
          <a:p>
            <a:endParaRPr lang="en-US" sz="1200"/>
          </a:p>
        </p:txBody>
      </p:sp>
      <p:pic>
        <p:nvPicPr>
          <p:cNvPr id="3" name="Picture 2">
            <a:extLst>
              <a:ext uri="{FF2B5EF4-FFF2-40B4-BE49-F238E27FC236}">
                <a16:creationId xmlns:a16="http://schemas.microsoft.com/office/drawing/2014/main" id="{8622E739-6130-EB95-B28B-DD2B0F210A24}"/>
              </a:ext>
            </a:extLst>
          </p:cNvPr>
          <p:cNvPicPr>
            <a:picLocks noChangeAspect="1"/>
          </p:cNvPicPr>
          <p:nvPr/>
        </p:nvPicPr>
        <p:blipFill>
          <a:blip r:embed="rId2"/>
          <a:stretch>
            <a:fillRect/>
          </a:stretch>
        </p:blipFill>
        <p:spPr>
          <a:xfrm>
            <a:off x="7066835" y="2847415"/>
            <a:ext cx="5125165" cy="4010585"/>
          </a:xfrm>
          <a:prstGeom prst="rect">
            <a:avLst/>
          </a:prstGeom>
        </p:spPr>
      </p:pic>
    </p:spTree>
    <p:extLst>
      <p:ext uri="{BB962C8B-B14F-4D97-AF65-F5344CB8AC3E}">
        <p14:creationId xmlns:p14="http://schemas.microsoft.com/office/powerpoint/2010/main" val="3612794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8F9AD1-A4CE-29E2-8F27-319C870A319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0753FA0-B4D7-CAB1-65BA-FCDC1FE2AD63}"/>
              </a:ext>
            </a:extLst>
          </p:cNvPr>
          <p:cNvSpPr txBox="1"/>
          <p:nvPr/>
        </p:nvSpPr>
        <p:spPr>
          <a:xfrm>
            <a:off x="203200" y="244826"/>
            <a:ext cx="11822545" cy="3785652"/>
          </a:xfrm>
          <a:prstGeom prst="rect">
            <a:avLst/>
          </a:prstGeom>
          <a:noFill/>
        </p:spPr>
        <p:txBody>
          <a:bodyPr wrap="square">
            <a:spAutoFit/>
          </a:bodyPr>
          <a:lstStyle/>
          <a:p>
            <a:r>
              <a:rPr lang="en-US" sz="1200" b="1">
                <a:solidFill>
                  <a:srgbClr val="FF0000"/>
                </a:solidFill>
              </a:rPr>
              <a:t>Minix (1987)</a:t>
            </a:r>
          </a:p>
          <a:p>
            <a:endParaRPr lang="en-US" sz="1200" b="1">
              <a:solidFill>
                <a:srgbClr val="FF0000"/>
              </a:solidFill>
            </a:endParaRPr>
          </a:p>
          <a:p>
            <a:r>
              <a:rPr lang="en-US" sz="1200" b="1"/>
              <a:t>Yaranma Tarixi və Məqsədi</a:t>
            </a:r>
            <a:r>
              <a:rPr lang="en-US" sz="1200"/>
              <a:t>: Minix, 1987-ci ildə Amsterdam Universitetində professor Andrew S. Tanenbaum tərəfindən yaradılıb. Əsas məqsəd təhsil idi: Tələbələrə əməliyyat sistemlərinin necə işlədiyini öyrətmək üçün sadə, mikro-nüvə (microkernel) əsaslı bir sistem qurmaq. Tanenbaum, UNIX-in mürəkkəbliyindən qaçaraq daha sadə bir alternativ hazırladı.</a:t>
            </a:r>
          </a:p>
          <a:p>
            <a:endParaRPr lang="en-US" sz="1200"/>
          </a:p>
          <a:p>
            <a:r>
              <a:rPr lang="en-US" sz="1200" b="1"/>
              <a:t>Xüsusiyyətləri</a:t>
            </a:r>
            <a:r>
              <a:rPr lang="en-US" sz="1200"/>
              <a:t>: </a:t>
            </a:r>
          </a:p>
          <a:p>
            <a:pPr marL="742950" lvl="1" indent="-285750">
              <a:lnSpc>
                <a:spcPct val="200000"/>
              </a:lnSpc>
              <a:buFont typeface="Arial" panose="020B0604020202020204" pitchFamily="34" charset="0"/>
              <a:buChar char="•"/>
            </a:pPr>
            <a:r>
              <a:rPr lang="en-US" sz="1200" b="1"/>
              <a:t>Mikro-nüvə Dizaynı</a:t>
            </a:r>
            <a:r>
              <a:rPr lang="en-US" sz="1200"/>
              <a:t>: Əməliyyat sisteminin nüvəsi çox kiçikdir (təxminən 12,000 sətir kod), digər komponentlər (fayl sistemi, sürücülər) isə istifadəçi rejimində işləyir. Bu, sistemin daha təhlükəsiz və etibarlı olmasını təmin edir, çünki bir komponent çökərsə, bütün sistem dayanmır.</a:t>
            </a:r>
          </a:p>
          <a:p>
            <a:pPr marL="742950" lvl="1" indent="-285750">
              <a:lnSpc>
                <a:spcPct val="200000"/>
              </a:lnSpc>
              <a:buFont typeface="Arial" panose="020B0604020202020204" pitchFamily="34" charset="0"/>
              <a:buChar char="•"/>
            </a:pPr>
            <a:r>
              <a:rPr lang="en-US" sz="1200" b="1"/>
              <a:t>UNIX-ə Uyğunluq</a:t>
            </a:r>
            <a:r>
              <a:rPr lang="en-US" sz="1200"/>
              <a:t>: POSIX standartına yaxın, amma tam uyğun deyil. Əsas əmrlər (sh, ls, cc) mövcuddur, lakin çox sadədir.</a:t>
            </a:r>
          </a:p>
          <a:p>
            <a:pPr marL="742950" lvl="1" indent="-285750">
              <a:lnSpc>
                <a:spcPct val="200000"/>
              </a:lnSpc>
              <a:buFont typeface="Arial" panose="020B0604020202020204" pitchFamily="34" charset="0"/>
              <a:buChar char="•"/>
            </a:pPr>
            <a:r>
              <a:rPr lang="en-US" sz="1200" b="1"/>
              <a:t>Açıq Mənbə</a:t>
            </a:r>
            <a:r>
              <a:rPr lang="en-US" sz="1200"/>
              <a:t>: 2000-ci ildə açıq mənbəli oldu (BSD lisenziyası ilə), amma əvvəlcə qapalı idi.</a:t>
            </a:r>
          </a:p>
          <a:p>
            <a:pPr marL="742950" lvl="1" indent="-285750">
              <a:lnSpc>
                <a:spcPct val="200000"/>
              </a:lnSpc>
              <a:buFont typeface="Arial" panose="020B0604020202020204" pitchFamily="34" charset="0"/>
              <a:buChar char="•"/>
            </a:pPr>
            <a:r>
              <a:rPr lang="en-US" sz="1200" b="1"/>
              <a:t>Versiyalar</a:t>
            </a:r>
            <a:r>
              <a:rPr lang="en-US" sz="1200"/>
              <a:t>: Minix 1 (1987), Minix 2 (1997), Minix 3 (2005) – son versiya daha müasir xüsusiyyətlər əlavə etdi, məsələn, daha yaxşı aparat dəstəyi və təhlükəsizlik.</a:t>
            </a:r>
          </a:p>
          <a:p>
            <a:pPr marL="742950" lvl="1" indent="-285750">
              <a:lnSpc>
                <a:spcPct val="200000"/>
              </a:lnSpc>
              <a:buFont typeface="Arial" panose="020B0604020202020204" pitchFamily="34" charset="0"/>
              <a:buChar char="•"/>
            </a:pPr>
            <a:endParaRPr lang="en-US" sz="1200"/>
          </a:p>
          <a:p>
            <a:r>
              <a:rPr lang="en-US" sz="1200" b="1"/>
              <a:t>Təsiri</a:t>
            </a:r>
            <a:r>
              <a:rPr lang="en-US" sz="1200"/>
              <a:t>: Minix, Linux-in yaranmasında birbaşa ilham mənbəyi oldu. Linus Torvalds, Minix-i öyrənərək və onun məhdudiyyətlərindən narazı qalaraq Linux-i yaratdı. Minix hələ də təhsil və gömülü sistemlərdə (embedded systems) istifadə olunur, məsələn, Intel-in Management Engine-də. 2025-ci ilə qədər Minix 3 aktiv saxlanılır və tədqiqat məqsədləri üçün populyardır.</a:t>
            </a:r>
          </a:p>
        </p:txBody>
      </p:sp>
      <p:pic>
        <p:nvPicPr>
          <p:cNvPr id="3" name="Picture 2">
            <a:extLst>
              <a:ext uri="{FF2B5EF4-FFF2-40B4-BE49-F238E27FC236}">
                <a16:creationId xmlns:a16="http://schemas.microsoft.com/office/drawing/2014/main" id="{95DF6FF7-7CB8-BB3F-E8AA-49261C406AC9}"/>
              </a:ext>
            </a:extLst>
          </p:cNvPr>
          <p:cNvPicPr>
            <a:picLocks noChangeAspect="1"/>
          </p:cNvPicPr>
          <p:nvPr/>
        </p:nvPicPr>
        <p:blipFill>
          <a:blip r:embed="rId2"/>
          <a:stretch>
            <a:fillRect/>
          </a:stretch>
        </p:blipFill>
        <p:spPr>
          <a:xfrm>
            <a:off x="0" y="4165600"/>
            <a:ext cx="3354368" cy="2692400"/>
          </a:xfrm>
          <a:prstGeom prst="rect">
            <a:avLst/>
          </a:prstGeom>
        </p:spPr>
      </p:pic>
    </p:spTree>
    <p:extLst>
      <p:ext uri="{BB962C8B-B14F-4D97-AF65-F5344CB8AC3E}">
        <p14:creationId xmlns:p14="http://schemas.microsoft.com/office/powerpoint/2010/main" val="3452657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B8CE6-19F5-0AF0-E47F-50B0FDC01CC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CE9F388-4FA2-717E-7BF5-19CC0F96E741}"/>
              </a:ext>
            </a:extLst>
          </p:cNvPr>
          <p:cNvSpPr txBox="1"/>
          <p:nvPr/>
        </p:nvSpPr>
        <p:spPr>
          <a:xfrm>
            <a:off x="203200" y="244826"/>
            <a:ext cx="11822545" cy="5170646"/>
          </a:xfrm>
          <a:prstGeom prst="rect">
            <a:avLst/>
          </a:prstGeom>
          <a:noFill/>
        </p:spPr>
        <p:txBody>
          <a:bodyPr wrap="square">
            <a:spAutoFit/>
          </a:bodyPr>
          <a:lstStyle/>
          <a:p>
            <a:r>
              <a:rPr lang="en-US" sz="1400" b="1">
                <a:latin typeface="-apple-system"/>
              </a:rPr>
              <a:t>Linux / Unix </a:t>
            </a:r>
            <a:r>
              <a:rPr lang="az-Latn-AZ" sz="1400">
                <a:latin typeface="-apple-system"/>
              </a:rPr>
              <a:t>sistemlərində Terminal pəncərəni açdıqda bizi aşağıdakı kimi bir pəncərə qarşılayır. Burada gördüyümüz hər yazının bir mənası var:</a:t>
            </a:r>
          </a:p>
          <a:p>
            <a:endParaRPr lang="az-Latn-AZ" sz="1400">
              <a:latin typeface="-apple-system"/>
            </a:endParaRPr>
          </a:p>
          <a:p>
            <a:endParaRPr lang="az-Latn-AZ" sz="1400">
              <a:latin typeface="-apple-system"/>
            </a:endParaRPr>
          </a:p>
          <a:p>
            <a:endParaRPr lang="az-Latn-AZ" sz="1400">
              <a:latin typeface="-apple-system"/>
            </a:endParaRPr>
          </a:p>
          <a:p>
            <a:endParaRPr lang="az-Latn-AZ" sz="1400">
              <a:latin typeface="-apple-system"/>
            </a:endParaRPr>
          </a:p>
          <a:p>
            <a:endParaRPr lang="az-Latn-AZ" sz="1400">
              <a:latin typeface="-apple-system"/>
            </a:endParaRPr>
          </a:p>
          <a:p>
            <a:pPr marL="285750" indent="-285750">
              <a:buFont typeface="Arial" panose="020B0604020202020204" pitchFamily="34" charset="0"/>
              <a:buChar char="•"/>
            </a:pPr>
            <a:r>
              <a:rPr lang="en-US" sz="1400" b="1">
                <a:solidFill>
                  <a:srgbClr val="FF0000"/>
                </a:solidFill>
              </a:rPr>
              <a:t>codeurient</a:t>
            </a:r>
            <a:r>
              <a:rPr lang="en-US" sz="1400"/>
              <a:t> nədir? "codeurient" burada istifadəçi adını (username) təmsil edir. Bu, Linux sistemində terminalda cari istifadəçinin adını göstərir. Məsələn, "codeurient@kali" o deməkdir ki, istifadəçi adı "codeurient"dir və sistem "kali" adlı kompüterdədir.</a:t>
            </a:r>
          </a:p>
          <a:p>
            <a:endParaRPr lang="az-Latn-AZ" sz="1400"/>
          </a:p>
          <a:p>
            <a:pPr marL="285750" indent="-285750">
              <a:buFont typeface="Arial" panose="020B0604020202020204" pitchFamily="34" charset="0"/>
              <a:buChar char="•"/>
            </a:pPr>
            <a:r>
              <a:rPr lang="en-US" sz="1400">
                <a:solidFill>
                  <a:srgbClr val="FF0000"/>
                </a:solidFill>
              </a:rPr>
              <a:t>"</a:t>
            </a:r>
            <a:r>
              <a:rPr lang="en-US" sz="1400" b="1">
                <a:solidFill>
                  <a:srgbClr val="FF0000"/>
                </a:solidFill>
              </a:rPr>
              <a:t>kali</a:t>
            </a:r>
            <a:r>
              <a:rPr lang="en-US" sz="1400">
                <a:solidFill>
                  <a:srgbClr val="FF0000"/>
                </a:solidFill>
              </a:rPr>
              <a:t>" </a:t>
            </a:r>
            <a:r>
              <a:rPr lang="en-US" sz="1400"/>
              <a:t>burada kompüterin və ya hostun adını (hostname) ifadə edir. Linux sistemlərində terminalda adətən "istifadəçi@hostname" formatında göstərilir.</a:t>
            </a:r>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a:t>
            </a:r>
            <a:r>
              <a:rPr lang="en-US" sz="1400"/>
              <a:t> simvolu "tilda" (tilde) adlanır. Linux/Unix sistemlərində cari istifadəçinin ev qovluğunu (home directory) ifadə edir. Məsələn, /home/codeurient qovluğu ~ ilə əvəzlənə bilər.</a:t>
            </a:r>
            <a:endParaRPr lang="az-Latn-AZ" sz="1400"/>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Absolute path </a:t>
            </a:r>
            <a:r>
              <a:rPr lang="en-US" sz="1400"/>
              <a:t>(mütləq yol) fayl və ya qovluğun sistemdəki tam ünvanıdır və kök qovluqdan (/) başlayır. Məsələn: /home/codeurient/documents/file.txt. Bu yol faylın yerini tam dəqiqliklə göstərir, cari yerinizdən asılı olmayaraq.</a:t>
            </a:r>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Relative path </a:t>
            </a:r>
            <a:r>
              <a:rPr lang="en-US" sz="1400"/>
              <a:t>(nisbi yol) fayl və ya qovluğun cari qovluğa (working directory) görə yerini göstərir. Məsələn, əgər cari qovluğunuz /home/codeurientdirsə, documents/file.txt nisbi yoldur. Kök qovluqdan başlamır.</a:t>
            </a:r>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 </a:t>
            </a:r>
            <a:r>
              <a:rPr lang="az-Latn-AZ" sz="1400"/>
              <a:t> </a:t>
            </a:r>
            <a:r>
              <a:rPr lang="en-US" sz="1400"/>
              <a:t>Əgər yol (slesh) ilə başlayırsa, bu, yolun kök qovluqdan (root directory) başladığını göstərir. / Linux/Unix sistemlərində fayl sisteminin ən üst səviyyəsini, yəni bütün qovluq və faylların başlanğıc nöqtəsini ifadə edir.</a:t>
            </a:r>
          </a:p>
          <a:p>
            <a:pPr marL="285750" indent="-285750">
              <a:buFont typeface="Arial" panose="020B0604020202020204" pitchFamily="34" charset="0"/>
              <a:buChar char="•"/>
            </a:pPr>
            <a:endParaRPr lang="en-US" sz="1400"/>
          </a:p>
        </p:txBody>
      </p:sp>
      <p:pic>
        <p:nvPicPr>
          <p:cNvPr id="3" name="Picture 2">
            <a:extLst>
              <a:ext uri="{FF2B5EF4-FFF2-40B4-BE49-F238E27FC236}">
                <a16:creationId xmlns:a16="http://schemas.microsoft.com/office/drawing/2014/main" id="{C6D16DBE-E6FD-FCC7-ABC9-6EF0EAD476FF}"/>
              </a:ext>
            </a:extLst>
          </p:cNvPr>
          <p:cNvPicPr>
            <a:picLocks noChangeAspect="1"/>
          </p:cNvPicPr>
          <p:nvPr/>
        </p:nvPicPr>
        <p:blipFill>
          <a:blip r:embed="rId2"/>
          <a:stretch>
            <a:fillRect/>
          </a:stretch>
        </p:blipFill>
        <p:spPr>
          <a:xfrm>
            <a:off x="0" y="726595"/>
            <a:ext cx="4906060" cy="657317"/>
          </a:xfrm>
          <a:prstGeom prst="rect">
            <a:avLst/>
          </a:prstGeom>
        </p:spPr>
      </p:pic>
    </p:spTree>
    <p:extLst>
      <p:ext uri="{BB962C8B-B14F-4D97-AF65-F5344CB8AC3E}">
        <p14:creationId xmlns:p14="http://schemas.microsoft.com/office/powerpoint/2010/main" val="568127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D3C1F3-1CC8-D75E-B2EC-415B27247D5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8695C65-34A9-120F-5933-EBE9837FCA05}"/>
              </a:ext>
            </a:extLst>
          </p:cNvPr>
          <p:cNvSpPr txBox="1"/>
          <p:nvPr/>
        </p:nvSpPr>
        <p:spPr>
          <a:xfrm>
            <a:off x="203200" y="244826"/>
            <a:ext cx="11822545" cy="3416320"/>
          </a:xfrm>
          <a:prstGeom prst="rect">
            <a:avLst/>
          </a:prstGeom>
          <a:noFill/>
        </p:spPr>
        <p:txBody>
          <a:bodyPr wrap="square">
            <a:spAutoFit/>
          </a:bodyPr>
          <a:lstStyle/>
          <a:p>
            <a:r>
              <a:rPr lang="en-US" b="1">
                <a:solidFill>
                  <a:srgbClr val="FF0000"/>
                </a:solidFill>
              </a:rPr>
              <a:t>/home ilə root arasında nə fərq var?</a:t>
            </a:r>
            <a:r>
              <a:rPr lang="en-US">
                <a:solidFill>
                  <a:srgbClr val="FF0000"/>
                </a:solidFill>
              </a:rPr>
              <a:t> </a:t>
            </a:r>
            <a:endParaRPr lang="az-Latn-AZ">
              <a:solidFill>
                <a:srgbClr val="FF0000"/>
              </a:solidFill>
            </a:endParaRPr>
          </a:p>
          <a:p>
            <a:endParaRPr lang="az-Latn-AZ" b="1"/>
          </a:p>
          <a:p>
            <a:endParaRPr lang="az-Latn-AZ" b="1"/>
          </a:p>
          <a:p>
            <a:pPr marL="285750" indent="-285750">
              <a:buFont typeface="Arial" panose="020B0604020202020204" pitchFamily="34" charset="0"/>
              <a:buChar char="•"/>
            </a:pPr>
            <a:r>
              <a:rPr lang="en-US" b="1">
                <a:solidFill>
                  <a:srgbClr val="FF0000"/>
                </a:solidFill>
              </a:rPr>
              <a:t>/home</a:t>
            </a:r>
            <a:r>
              <a:rPr lang="en-US"/>
              <a:t>: İstifadəçilərin ev qovluqlarının yerləşdiyi yerdir. Hər istifadəçinin öz qovluğu (məsələn, /home/codeurient) buradadır. Bu, istifadəçilərin şəxsi fayllarını saxlamaq üçün nəzərdə tutulub.</a:t>
            </a:r>
            <a:endParaRPr lang="az-Latn-AZ"/>
          </a:p>
          <a:p>
            <a:endParaRPr lang="az-Latn-AZ"/>
          </a:p>
          <a:p>
            <a:endParaRPr lang="en-US"/>
          </a:p>
          <a:p>
            <a:pPr marL="285750" indent="-285750">
              <a:buFont typeface="Arial" panose="020B0604020202020204" pitchFamily="34" charset="0"/>
              <a:buChar char="•"/>
            </a:pPr>
            <a:r>
              <a:rPr lang="en-US" b="1">
                <a:solidFill>
                  <a:srgbClr val="FF0000"/>
                </a:solidFill>
              </a:rPr>
              <a:t>/root</a:t>
            </a:r>
            <a:r>
              <a:rPr lang="en-US"/>
              <a:t>: Sistem administratorunun (root user) ev qovluğudur. Bu, superistifadəçinin (root) şəxsi fayllarının saxlandığı yerdir və adətən yalnız root icazəsi ilə əlçatandır. </a:t>
            </a:r>
            <a:r>
              <a:rPr lang="en-US" b="1"/>
              <a:t>Fərq</a:t>
            </a:r>
            <a:r>
              <a:rPr lang="en-US"/>
              <a:t>: /home bütün adi istifadəçilərin qovluqlarını ehtiva edir, /root isə yalnız sistem administratoruna aiddir.</a:t>
            </a:r>
            <a:endParaRPr lang="az-Latn-AZ"/>
          </a:p>
          <a:p>
            <a:pPr marL="285750" indent="-285750">
              <a:buFont typeface="Arial" panose="020B0604020202020204" pitchFamily="34" charset="0"/>
              <a:buChar char="•"/>
            </a:pPr>
            <a:endParaRPr lang="az-Latn-AZ"/>
          </a:p>
          <a:p>
            <a:endParaRPr lang="en-US"/>
          </a:p>
        </p:txBody>
      </p:sp>
    </p:spTree>
    <p:extLst>
      <p:ext uri="{BB962C8B-B14F-4D97-AF65-F5344CB8AC3E}">
        <p14:creationId xmlns:p14="http://schemas.microsoft.com/office/powerpoint/2010/main" val="660562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33FB2E-A888-C9FD-66D5-5055E80D3C0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8797B52-2354-CEC0-880F-146ED608D845}"/>
              </a:ext>
            </a:extLst>
          </p:cNvPr>
          <p:cNvSpPr txBox="1"/>
          <p:nvPr/>
        </p:nvSpPr>
        <p:spPr>
          <a:xfrm>
            <a:off x="0" y="269353"/>
            <a:ext cx="12191999" cy="6319294"/>
          </a:xfrm>
          <a:prstGeom prst="rect">
            <a:avLst/>
          </a:prstGeom>
          <a:noFill/>
        </p:spPr>
        <p:txBody>
          <a:bodyPr wrap="square">
            <a:spAutoFit/>
          </a:bodyPr>
          <a:lstStyle/>
          <a:p>
            <a:r>
              <a:rPr lang="en-US" sz="1200" b="1">
                <a:solidFill>
                  <a:srgbClr val="FF0000"/>
                </a:solidFill>
                <a:latin typeface="-apple-system"/>
              </a:rPr>
              <a:t>FHS (Filesystem Hierarchy Standard ) </a:t>
            </a:r>
            <a:r>
              <a:rPr lang="en-US" sz="1200">
                <a:latin typeface="-apple-system"/>
              </a:rPr>
              <a:t>- Linux və Unix-like sistemlərdə fayl və qovluq strukturunu standartlaşdıran bir təlimatdır və əksər distribusiyalarda (məsələn, Ubuntu, Fedora, Kali Linux) istifadə olunur. Bu struktur kök qovluqdan (/) başlayır və bütün faylları təşkil edir.</a:t>
            </a:r>
            <a:endParaRPr lang="az-Latn-AZ" sz="1200">
              <a:latin typeface="-apple-system"/>
            </a:endParaRPr>
          </a:p>
          <a:p>
            <a:endParaRPr lang="az-Latn-AZ" sz="1200">
              <a:latin typeface="-apple-system"/>
            </a:endParaRPr>
          </a:p>
          <a:p>
            <a:r>
              <a:rPr lang="en-US" sz="1200" b="1"/>
              <a:t>Linux Sistemində olan Default Qovluqlar</a:t>
            </a:r>
            <a:r>
              <a:rPr lang="en-US" sz="1200"/>
              <a:t>:</a:t>
            </a:r>
            <a:endParaRPr lang="az-Latn-AZ" sz="1200"/>
          </a:p>
          <a:p>
            <a:endParaRPr lang="az-Latn-AZ" sz="1200"/>
          </a:p>
          <a:p>
            <a:r>
              <a:rPr lang="az-Latn-AZ" sz="1200"/>
              <a:t>Aşağıda s</a:t>
            </a:r>
            <a:r>
              <a:rPr lang="en-US" sz="1200"/>
              <a:t>adalanan qovluqların hamısı default olaraq Linux sistemlərində mövcuddur və ya </a:t>
            </a:r>
            <a:r>
              <a:rPr lang="en-US" sz="1200" b="1"/>
              <a:t>FHS</a:t>
            </a:r>
            <a:r>
              <a:rPr lang="en-US" sz="1200"/>
              <a:t> standartına uyğundur. </a:t>
            </a:r>
            <a:endParaRPr lang="az-Latn-AZ" sz="1200"/>
          </a:p>
          <a:p>
            <a:endParaRPr lang="az-Latn-AZ" sz="1200"/>
          </a:p>
          <a:p>
            <a:r>
              <a:rPr lang="en-US" sz="1200" b="1"/>
              <a:t>Lakin</a:t>
            </a:r>
            <a:r>
              <a:rPr lang="en-US" sz="1200"/>
              <a:t>:</a:t>
            </a:r>
            <a:endParaRPr lang="az-Latn-AZ" sz="1200"/>
          </a:p>
          <a:p>
            <a:pPr marL="285750" indent="-285750">
              <a:buFont typeface="Wingdings" panose="05000000000000000000" pitchFamily="2" charset="2"/>
              <a:buChar char="q"/>
            </a:pPr>
            <a:r>
              <a:rPr lang="az-Latn-AZ" sz="1200"/>
              <a:t>Əsas standart qovluqlar: </a:t>
            </a:r>
            <a:r>
              <a:rPr lang="az-Latn-AZ" sz="1200" b="1"/>
              <a:t>/bin, /boot, /dev, /etc, /lib, /mnt, /proc, /root, /run, /sbin, /srv, /sys, /tmp, /usr, /var, /media, /opt </a:t>
            </a:r>
            <a:r>
              <a:rPr lang="az-Latn-AZ" sz="1200"/>
              <a:t>– bunlar demək olar ki, bütün Linux distribusiyalarında default olaraq yaradılır.</a:t>
            </a:r>
          </a:p>
          <a:p>
            <a:pPr marL="285750" indent="-285750">
              <a:buFont typeface="Wingdings" panose="05000000000000000000" pitchFamily="2" charset="2"/>
              <a:buChar char="q"/>
            </a:pPr>
            <a:endParaRPr lang="az-Latn-AZ" sz="1200"/>
          </a:p>
          <a:p>
            <a:pPr marL="285750" indent="-285750">
              <a:buFont typeface="Wingdings" panose="05000000000000000000" pitchFamily="2" charset="2"/>
              <a:buChar char="q"/>
            </a:pPr>
            <a:r>
              <a:rPr lang="az-Latn-AZ" sz="1200"/>
              <a:t>Variantlar: </a:t>
            </a:r>
            <a:r>
              <a:rPr lang="az-Latn-AZ" sz="1200" b="1"/>
              <a:t>/lib32 </a:t>
            </a:r>
            <a:r>
              <a:rPr lang="az-Latn-AZ" sz="1200"/>
              <a:t>və </a:t>
            </a:r>
            <a:r>
              <a:rPr lang="az-Latn-AZ" sz="1200" b="1"/>
              <a:t>/lib64 </a:t>
            </a:r>
            <a:r>
              <a:rPr lang="az-Latn-AZ" sz="1200"/>
              <a:t>– bunlar </a:t>
            </a:r>
            <a:r>
              <a:rPr lang="az-Latn-AZ" sz="1200" b="1"/>
              <a:t>multi-arxitekturalı </a:t>
            </a:r>
            <a:r>
              <a:rPr lang="az-Latn-AZ" sz="1200"/>
              <a:t>sistemlərdə (məsələn, </a:t>
            </a:r>
            <a:r>
              <a:rPr lang="az-Latn-AZ" sz="1200" b="1"/>
              <a:t>32-bit </a:t>
            </a:r>
            <a:r>
              <a:rPr lang="az-Latn-AZ" sz="1200"/>
              <a:t>və </a:t>
            </a:r>
            <a:r>
              <a:rPr lang="az-Latn-AZ" sz="1200" b="1"/>
              <a:t>64-bit</a:t>
            </a:r>
            <a:r>
              <a:rPr lang="az-Latn-AZ" sz="1200"/>
              <a:t> dəstəyi olan) default ola bilər, amma bütün distribusiyalarda mütləq deyil. Onlar </a:t>
            </a:r>
            <a:r>
              <a:rPr lang="az-Latn-AZ" sz="1200" b="1"/>
              <a:t>/lib </a:t>
            </a:r>
            <a:r>
              <a:rPr lang="az-Latn-AZ" sz="1200"/>
              <a:t>qovluğunun variantlarıdır və əsasən paylaşılan kitabxanalar üçün istifadə olunur.</a:t>
            </a:r>
          </a:p>
          <a:p>
            <a:endParaRPr lang="az-Latn-AZ" sz="1200"/>
          </a:p>
          <a:p>
            <a:endParaRPr lang="az-Latn-AZ" sz="1200"/>
          </a:p>
          <a:p>
            <a:r>
              <a:rPr lang="en-US" sz="1200"/>
              <a:t>Bu qovluqlar sistemin quraşdırılması zamanı avtomatik olaraq yaradılır və onların yerləşməsi </a:t>
            </a:r>
            <a:r>
              <a:rPr lang="en-US" sz="1200" b="1"/>
              <a:t>FHS tərəfindən </a:t>
            </a:r>
            <a:r>
              <a:rPr lang="en-US" sz="1200"/>
              <a:t>müəyyən edilir.</a:t>
            </a:r>
          </a:p>
          <a:p>
            <a:endParaRPr lang="az-Latn-AZ" sz="1200"/>
          </a:p>
          <a:p>
            <a:endParaRPr lang="az-Latn-AZ" sz="1200"/>
          </a:p>
          <a:p>
            <a:r>
              <a:rPr lang="en-US" sz="1200" b="1">
                <a:solidFill>
                  <a:srgbClr val="00B050"/>
                </a:solidFill>
              </a:rPr>
              <a:t>Bunlardan Başqa Hansıları Ola Bilər?</a:t>
            </a:r>
            <a:endParaRPr lang="az-Latn-AZ" sz="1200" b="1">
              <a:solidFill>
                <a:srgbClr val="00B050"/>
              </a:solidFill>
            </a:endParaRPr>
          </a:p>
          <a:p>
            <a:endParaRPr lang="en-US" sz="1200" b="1">
              <a:solidFill>
                <a:srgbClr val="00B050"/>
              </a:solidFill>
            </a:endParaRPr>
          </a:p>
          <a:p>
            <a:r>
              <a:rPr lang="en-US" sz="1200"/>
              <a:t>Linux kök qovluğunda sadaladığı</a:t>
            </a:r>
            <a:r>
              <a:rPr lang="az-Latn-AZ" sz="1200"/>
              <a:t>m</a:t>
            </a:r>
            <a:r>
              <a:rPr lang="en-US" sz="1200"/>
              <a:t>ız qovluqlardan başqa default və ya tez-tez rast gəlinən qovluqlar ola bilər. Bunlar FHS standartına uyğun olaraq yaradılır və ya distribusiyaya görə əlavə olunur. </a:t>
            </a:r>
            <a:r>
              <a:rPr lang="en-US" sz="1200" b="1"/>
              <a:t>Bəzi nümunələr</a:t>
            </a:r>
            <a:r>
              <a:rPr lang="en-US" sz="1200"/>
              <a:t>:</a:t>
            </a:r>
          </a:p>
          <a:p>
            <a:pPr marL="628650" lvl="1" indent="-171450">
              <a:lnSpc>
                <a:spcPct val="200000"/>
              </a:lnSpc>
              <a:buFont typeface="Wingdings" panose="05000000000000000000" pitchFamily="2" charset="2"/>
              <a:buChar char="q"/>
            </a:pPr>
            <a:r>
              <a:rPr lang="en-US" sz="1200" b="1"/>
              <a:t>/home</a:t>
            </a:r>
            <a:r>
              <a:rPr lang="en-US" sz="1200"/>
              <a:t>: İstifadəçilərin ev qovluqları (</a:t>
            </a:r>
            <a:r>
              <a:rPr lang="az-Latn-AZ" sz="1200"/>
              <a:t> </a:t>
            </a:r>
            <a:r>
              <a:rPr lang="en-US" sz="1200"/>
              <a:t>default</a:t>
            </a:r>
            <a:r>
              <a:rPr lang="az-Latn-AZ" sz="1200"/>
              <a:t> </a:t>
            </a:r>
            <a:r>
              <a:rPr lang="en-US" sz="1200"/>
              <a:t>).</a:t>
            </a:r>
          </a:p>
          <a:p>
            <a:pPr marL="628650" lvl="1" indent="-171450">
              <a:lnSpc>
                <a:spcPct val="200000"/>
              </a:lnSpc>
              <a:buFont typeface="Wingdings" panose="05000000000000000000" pitchFamily="2" charset="2"/>
              <a:buChar char="q"/>
            </a:pPr>
            <a:r>
              <a:rPr lang="en-US" sz="1200" b="1"/>
              <a:t>/lost+found</a:t>
            </a:r>
            <a:r>
              <a:rPr lang="en-US" sz="1200"/>
              <a:t>: Fayl sisteminin zədələnməsi halında itmiş faylları saxlamaq üçün (ext fayl sistemlərində default).</a:t>
            </a:r>
          </a:p>
          <a:p>
            <a:pPr marL="628650" lvl="1" indent="-171450">
              <a:lnSpc>
                <a:spcPct val="200000"/>
              </a:lnSpc>
              <a:buFont typeface="Wingdings" panose="05000000000000000000" pitchFamily="2" charset="2"/>
              <a:buChar char="q"/>
            </a:pPr>
            <a:r>
              <a:rPr lang="en-US" sz="1200" b="1"/>
              <a:t>/cdrom və ya /dvd</a:t>
            </a:r>
            <a:r>
              <a:rPr lang="en-US" sz="1200"/>
              <a:t>: CD/DVD mount nöqtələri (köhnə sistemlərdə).</a:t>
            </a:r>
          </a:p>
          <a:p>
            <a:pPr marL="628650" lvl="1" indent="-171450">
              <a:lnSpc>
                <a:spcPct val="200000"/>
              </a:lnSpc>
              <a:buFont typeface="Wingdings" panose="05000000000000000000" pitchFamily="2" charset="2"/>
              <a:buChar char="q"/>
            </a:pPr>
            <a:r>
              <a:rPr lang="en-US" sz="1200" b="1"/>
              <a:t>/selinux</a:t>
            </a:r>
            <a:r>
              <a:rPr lang="en-US" sz="1200"/>
              <a:t>: SELinux təhlükəsizlik modulu üçün (Red Hat/Fedora kimi distribusiyalarda).</a:t>
            </a:r>
          </a:p>
          <a:p>
            <a:pPr marL="628650" lvl="1" indent="-171450">
              <a:lnSpc>
                <a:spcPct val="200000"/>
              </a:lnSpc>
              <a:buFont typeface="Wingdings" panose="05000000000000000000" pitchFamily="2" charset="2"/>
              <a:buChar char="q"/>
            </a:pPr>
            <a:r>
              <a:rPr lang="en-US" sz="1200" b="1"/>
              <a:t>/snap və ya /flatpak</a:t>
            </a:r>
            <a:r>
              <a:rPr lang="en-US" sz="1200"/>
              <a:t>: Paket menecerləri (Snap və ya Flatpak) üçün (Ubuntu kimi distribusiyalarda).</a:t>
            </a:r>
          </a:p>
          <a:p>
            <a:pPr marL="628650" lvl="1" indent="-171450">
              <a:lnSpc>
                <a:spcPct val="200000"/>
              </a:lnSpc>
              <a:buFont typeface="Wingdings" panose="05000000000000000000" pitchFamily="2" charset="2"/>
              <a:buChar char="q"/>
            </a:pPr>
            <a:r>
              <a:rPr lang="en-US" sz="1200" b="1"/>
              <a:t>/efi və ya /boot/efi</a:t>
            </a:r>
            <a:r>
              <a:rPr lang="en-US" sz="1200"/>
              <a:t>: UEFI boot üçün (müasir sistemlərdə).</a:t>
            </a:r>
          </a:p>
        </p:txBody>
      </p:sp>
    </p:spTree>
    <p:extLst>
      <p:ext uri="{BB962C8B-B14F-4D97-AF65-F5344CB8AC3E}">
        <p14:creationId xmlns:p14="http://schemas.microsoft.com/office/powerpoint/2010/main" val="1439978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D4D8D-6A56-B9D3-607A-5AD78CEDA20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B41411E-7B43-ADCC-40CE-AFE6FD783ACC}"/>
              </a:ext>
            </a:extLst>
          </p:cNvPr>
          <p:cNvSpPr txBox="1"/>
          <p:nvPr/>
        </p:nvSpPr>
        <p:spPr>
          <a:xfrm>
            <a:off x="203200" y="244826"/>
            <a:ext cx="11822545" cy="923330"/>
          </a:xfrm>
          <a:prstGeom prst="rect">
            <a:avLst/>
          </a:prstGeom>
          <a:noFill/>
        </p:spPr>
        <p:txBody>
          <a:bodyPr wrap="square">
            <a:spAutoFit/>
          </a:bodyPr>
          <a:lstStyle/>
          <a:p>
            <a:r>
              <a:rPr lang="en-US">
                <a:latin typeface="-apple-system"/>
              </a:rPr>
              <a:t>Qovluqların Mənası, Məqsədi, İçindəki Vacib Məlumatlar və İstifadə Məqsədləri</a:t>
            </a:r>
            <a:r>
              <a:rPr lang="az-Latn-AZ">
                <a:latin typeface="-apple-system"/>
              </a:rPr>
              <a:t>:</a:t>
            </a:r>
          </a:p>
          <a:p>
            <a:endParaRPr lang="az-Latn-AZ">
              <a:latin typeface="-apple-system"/>
            </a:endParaRPr>
          </a:p>
          <a:p>
            <a:endParaRPr lang="en-US"/>
          </a:p>
        </p:txBody>
      </p:sp>
      <p:graphicFrame>
        <p:nvGraphicFramePr>
          <p:cNvPr id="2" name="Table 1">
            <a:extLst>
              <a:ext uri="{FF2B5EF4-FFF2-40B4-BE49-F238E27FC236}">
                <a16:creationId xmlns:a16="http://schemas.microsoft.com/office/drawing/2014/main" id="{AA7C36C1-8A61-5A76-77C0-11DE155A8572}"/>
              </a:ext>
            </a:extLst>
          </p:cNvPr>
          <p:cNvGraphicFramePr>
            <a:graphicFrameLocks noGrp="1"/>
          </p:cNvGraphicFramePr>
          <p:nvPr>
            <p:extLst>
              <p:ext uri="{D42A27DB-BD31-4B8C-83A1-F6EECF244321}">
                <p14:modId xmlns:p14="http://schemas.microsoft.com/office/powerpoint/2010/main" val="659419049"/>
              </p:ext>
            </p:extLst>
          </p:nvPr>
        </p:nvGraphicFramePr>
        <p:xfrm>
          <a:off x="0" y="816378"/>
          <a:ext cx="12191999" cy="5908379"/>
        </p:xfrm>
        <a:graphic>
          <a:graphicData uri="http://schemas.openxmlformats.org/drawingml/2006/table">
            <a:tbl>
              <a:tblPr/>
              <a:tblGrid>
                <a:gridCol w="341745">
                  <a:extLst>
                    <a:ext uri="{9D8B030D-6E8A-4147-A177-3AD203B41FA5}">
                      <a16:colId xmlns:a16="http://schemas.microsoft.com/office/drawing/2014/main" val="3647000065"/>
                    </a:ext>
                  </a:extLst>
                </a:gridCol>
                <a:gridCol w="1265241">
                  <a:extLst>
                    <a:ext uri="{9D8B030D-6E8A-4147-A177-3AD203B41FA5}">
                      <a16:colId xmlns:a16="http://schemas.microsoft.com/office/drawing/2014/main" val="2985692301"/>
                    </a:ext>
                  </a:extLst>
                </a:gridCol>
                <a:gridCol w="3175504">
                  <a:extLst>
                    <a:ext uri="{9D8B030D-6E8A-4147-A177-3AD203B41FA5}">
                      <a16:colId xmlns:a16="http://schemas.microsoft.com/office/drawing/2014/main" val="2167729052"/>
                    </a:ext>
                  </a:extLst>
                </a:gridCol>
                <a:gridCol w="2097031">
                  <a:extLst>
                    <a:ext uri="{9D8B030D-6E8A-4147-A177-3AD203B41FA5}">
                      <a16:colId xmlns:a16="http://schemas.microsoft.com/office/drawing/2014/main" val="4281958176"/>
                    </a:ext>
                  </a:extLst>
                </a:gridCol>
                <a:gridCol w="5312478">
                  <a:extLst>
                    <a:ext uri="{9D8B030D-6E8A-4147-A177-3AD203B41FA5}">
                      <a16:colId xmlns:a16="http://schemas.microsoft.com/office/drawing/2014/main" val="4114054637"/>
                    </a:ext>
                  </a:extLst>
                </a:gridCol>
              </a:tblGrid>
              <a:tr h="291986">
                <a:tc>
                  <a:txBody>
                    <a:bodyPr/>
                    <a:lstStyle/>
                    <a:p>
                      <a:pPr algn="ctr">
                        <a:buNone/>
                      </a:pPr>
                      <a:r>
                        <a:rPr lang="en-US" sz="800" b="1"/>
                        <a:t>Qovluq</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Məna (Adın Mənası)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Məqsəd</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İçindəki Vacib Məlumatlar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İstifadə Məqsədləri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58815393"/>
                  </a:ext>
                </a:extLst>
              </a:tr>
              <a:tr h="453467">
                <a:tc>
                  <a:txBody>
                    <a:bodyPr/>
                    <a:lstStyle/>
                    <a:p>
                      <a:pPr>
                        <a:buNone/>
                      </a:pPr>
                      <a:r>
                        <a:rPr lang="en-US" sz="800"/>
                        <a:t>/bin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Binary (İkili fayllar)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üçün əsas icra olunan faylları (komandaları) saxlayır. </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ls</a:t>
                      </a:r>
                      <a:r>
                        <a:rPr lang="en-US" sz="800"/>
                        <a:t>, </a:t>
                      </a:r>
                      <a:r>
                        <a:rPr lang="en-US" sz="800">
                          <a:latin typeface="Courier New" panose="02070309020205020404" pitchFamily="49" charset="0"/>
                        </a:rPr>
                        <a:t>cp</a:t>
                      </a:r>
                      <a:r>
                        <a:rPr lang="en-US" sz="800"/>
                        <a:t>, </a:t>
                      </a:r>
                      <a:r>
                        <a:rPr lang="en-US" sz="800">
                          <a:latin typeface="Courier New" panose="02070309020205020404" pitchFamily="49" charset="0"/>
                        </a:rPr>
                        <a:t>mv</a:t>
                      </a:r>
                      <a:r>
                        <a:rPr lang="en-US" sz="800"/>
                        <a:t>, </a:t>
                      </a:r>
                      <a:r>
                        <a:rPr lang="en-US" sz="800">
                          <a:latin typeface="Courier New" panose="02070309020205020404" pitchFamily="49" charset="0"/>
                        </a:rPr>
                        <a:t>cat</a:t>
                      </a:r>
                      <a:r>
                        <a:rPr lang="en-US" sz="800"/>
                        <a:t>, </a:t>
                      </a:r>
                      <a:r>
                        <a:rPr lang="en-US" sz="800">
                          <a:latin typeface="Courier New" panose="02070309020205020404" pitchFamily="49" charset="0"/>
                        </a:rPr>
                        <a:t>echo</a:t>
                      </a:r>
                      <a:r>
                        <a:rPr lang="en-US" sz="800"/>
                        <a:t> kimi komandalar. </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idarəsi üçün əsas komandaları çağırmaq. Məsələn, faylları köçürmək üçün </a:t>
                      </a:r>
                      <a:r>
                        <a:rPr lang="en-US" sz="800">
                          <a:latin typeface="Courier New" panose="02070309020205020404" pitchFamily="49" charset="0"/>
                        </a:rPr>
                        <a:t>cp</a:t>
                      </a:r>
                      <a:r>
                        <a:rPr lang="en-US" sz="800"/>
                        <a:t> istifadə edin. Yeni proqram quraşdırmadan əvvəl buradakı komandaları yoxlayın. Administratorlar buraya müdaxilə etməməlidirlər, çünki sistemin sabitliyinə təsir edə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4356775"/>
                  </a:ext>
                </a:extLst>
              </a:tr>
              <a:tr h="314651">
                <a:tc>
                  <a:txBody>
                    <a:bodyPr/>
                    <a:lstStyle/>
                    <a:p>
                      <a:pPr>
                        <a:buNone/>
                      </a:pPr>
                      <a:r>
                        <a:rPr lang="en-US" sz="800"/>
                        <a:t>/boot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Boot (Yükləmə)</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yükləməsi (boot) üçün lazım olan faylları saxlayır. Buradakı fayllar sistemin başlanğıcını idarə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Kernel faylları (məsələn, </a:t>
                      </a:r>
                      <a:r>
                        <a:rPr lang="en-US" sz="800">
                          <a:latin typeface="Courier New" panose="02070309020205020404" pitchFamily="49" charset="0"/>
                        </a:rPr>
                        <a:t>vmlinuz</a:t>
                      </a:r>
                      <a:r>
                        <a:rPr lang="en-US" sz="800"/>
                        <a:t>), initramfs, GRUB boot loader konfiqurasiyası (</a:t>
                      </a:r>
                      <a:r>
                        <a:rPr lang="en-US" sz="800">
                          <a:latin typeface="Courier New" panose="02070309020205020404" pitchFamily="49" charset="0"/>
                        </a:rPr>
                        <a:t>grub.cfg</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boot parametrlərini dəyişmək, kernel yeniləmək. Məsələn, dual-boot quraşdırarkən buranı redaktə edin. Vacib: Buranı backup edin, çünki zədələnsə sistem boot etməyə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4371835"/>
                  </a:ext>
                </a:extLst>
              </a:tr>
              <a:tr h="394509">
                <a:tc>
                  <a:txBody>
                    <a:bodyPr/>
                    <a:lstStyle/>
                    <a:p>
                      <a:pPr>
                        <a:buNone/>
                      </a:pPr>
                      <a:r>
                        <a:rPr lang="en-US" sz="800"/>
                        <a:t>/dev</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Devices (Cihazlar)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Cihaz fayllarını (hardware və virtual cihazlar) saxlayır. Bu, xüsusi bir fayl sistemidir və cihazları fayl kimi təmsil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sda</a:t>
                      </a:r>
                      <a:r>
                        <a:rPr lang="en-US" sz="800"/>
                        <a:t> (hard disk), </a:t>
                      </a:r>
                      <a:r>
                        <a:rPr lang="en-US" sz="800">
                          <a:latin typeface="Courier New" panose="02070309020205020404" pitchFamily="49" charset="0"/>
                        </a:rPr>
                        <a:t>null</a:t>
                      </a:r>
                      <a:r>
                        <a:rPr lang="en-US" sz="800"/>
                        <a:t> (boş cihaz), </a:t>
                      </a:r>
                      <a:r>
                        <a:rPr lang="en-US" sz="800">
                          <a:latin typeface="Courier New" panose="02070309020205020404" pitchFamily="49" charset="0"/>
                        </a:rPr>
                        <a:t>random</a:t>
                      </a:r>
                      <a:r>
                        <a:rPr lang="en-US" sz="800"/>
                        <a:t> (təsadüfi nömrələr generatoru), </a:t>
                      </a:r>
                      <a:r>
                        <a:rPr lang="en-US" sz="800">
                          <a:latin typeface="Courier New" panose="02070309020205020404" pitchFamily="49" charset="0"/>
                        </a:rPr>
                        <a:t>tty</a:t>
                      </a:r>
                      <a:r>
                        <a:rPr lang="en-US" sz="800"/>
                        <a:t> (terminal cihazları).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Cihazları mount etmək və ya idarə etmək. Məsələn, USB diskini </a:t>
                      </a:r>
                      <a:r>
                        <a:rPr lang="en-US" sz="800">
                          <a:latin typeface="Courier New" panose="02070309020205020404" pitchFamily="49" charset="0"/>
                        </a:rPr>
                        <a:t>/dev/sdb</a:t>
                      </a:r>
                      <a:r>
                        <a:rPr lang="en-US" sz="800"/>
                        <a:t> ilə mount edin. Developerlər buradan cihaz məlumatlarını oxuya bilərlər, amma diqqətli olun – səhv əməliyyat sistemə zərər verə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7615792"/>
                  </a:ext>
                </a:extLst>
              </a:tr>
              <a:tr h="425704">
                <a:tc>
                  <a:txBody>
                    <a:bodyPr/>
                    <a:lstStyle/>
                    <a:p>
                      <a:pPr>
                        <a:buNone/>
                      </a:pPr>
                      <a:r>
                        <a:rPr lang="en-US" sz="800"/>
                        <a:t>/etc</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Etcetera (Digər, konfiqurasiya)</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konfiqurasiya fayllarını saxlayır. Buradakı fayllar mətn əsaslıdır və sistemin davranışını müəyyən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passwd</a:t>
                      </a:r>
                      <a:r>
                        <a:rPr lang="en-US" sz="800"/>
                        <a:t> (istifadəçi hesabları), </a:t>
                      </a:r>
                      <a:r>
                        <a:rPr lang="en-US" sz="800">
                          <a:latin typeface="Courier New" panose="02070309020205020404" pitchFamily="49" charset="0"/>
                        </a:rPr>
                        <a:t>fstab</a:t>
                      </a:r>
                      <a:r>
                        <a:rPr lang="en-US" sz="800"/>
                        <a:t> (mount nöqtələri), </a:t>
                      </a:r>
                      <a:r>
                        <a:rPr lang="en-US" sz="800">
                          <a:latin typeface="Courier New" panose="02070309020205020404" pitchFamily="49" charset="0"/>
                        </a:rPr>
                        <a:t>hosts</a:t>
                      </a:r>
                      <a:r>
                        <a:rPr lang="en-US" sz="800"/>
                        <a:t> (DNS), </a:t>
                      </a:r>
                      <a:r>
                        <a:rPr lang="en-US" sz="800">
                          <a:latin typeface="Courier New" panose="02070309020205020404" pitchFamily="49" charset="0"/>
                        </a:rPr>
                        <a:t>apt/sources.list</a:t>
                      </a:r>
                      <a:r>
                        <a:rPr lang="en-US" sz="800"/>
                        <a:t> (paket mənbələri).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parametrlərini dəyişmək. Məsələn, şəbəkə konfiqurasiyasını </a:t>
                      </a:r>
                      <a:r>
                        <a:rPr lang="en-US" sz="800">
                          <a:latin typeface="Courier New" panose="02070309020205020404" pitchFamily="49" charset="0"/>
                        </a:rPr>
                        <a:t>/etc/network/interfaces</a:t>
                      </a:r>
                      <a:r>
                        <a:rPr lang="en-US" sz="800"/>
                        <a:t> ilə redaktə edin. Administratorlar buranı tez-tez istifadə edir; backup vacibdir, çünki konfiqurasiya səhvləri sistemi qıra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401217"/>
                  </a:ext>
                </a:extLst>
              </a:tr>
              <a:tr h="370178">
                <a:tc>
                  <a:txBody>
                    <a:bodyPr/>
                    <a:lstStyle/>
                    <a:p>
                      <a:pPr>
                        <a:buNone/>
                      </a:pPr>
                      <a:r>
                        <a:rPr lang="en-US" sz="800"/>
                        <a:t>/lib</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Libraries (Kitabxanalar)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Paylaşılan kitabxanaları (shared libraries) və modulları saxlayır. Bunlar proqramların işləməsi üçün lazımdır.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.so</a:t>
                      </a:r>
                      <a:r>
                        <a:rPr lang="en-US" sz="800"/>
                        <a:t> faylları (shared objects), kernel modulları (</a:t>
                      </a:r>
                      <a:r>
                        <a:rPr lang="en-US" sz="800">
                          <a:latin typeface="Courier New" panose="02070309020205020404" pitchFamily="49" charset="0"/>
                        </a:rPr>
                        <a:t>modules/</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Proqramların asılılıqlarını idarə etmək. Məsələn, </a:t>
                      </a:r>
                      <a:r>
                        <a:rPr lang="en-US" sz="800">
                          <a:latin typeface="Courier New" panose="02070309020205020404" pitchFamily="49" charset="0"/>
                        </a:rPr>
                        <a:t>ldconfig</a:t>
                      </a:r>
                      <a:r>
                        <a:rPr lang="en-US" sz="800"/>
                        <a:t> ilə kitabxanaları yeniləyin. Developerlər buradan modulları yükləyə bilərlər; sistem yeniləmələrində avtomatik idarə olunur.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8762325"/>
                  </a:ext>
                </a:extLst>
              </a:tr>
              <a:tr h="203598">
                <a:tc>
                  <a:txBody>
                    <a:bodyPr/>
                    <a:lstStyle/>
                    <a:p>
                      <a:pPr>
                        <a:buNone/>
                      </a:pPr>
                      <a:r>
                        <a:rPr lang="en-US" sz="800"/>
                        <a:t>/lib32</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Libraries</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arxitekturalı sistemlər üçün paylaşılan kitabxanalar. /lib-in variantıdır.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a:t>
                      </a:r>
                      <a:r>
                        <a:rPr lang="en-US" sz="800">
                          <a:latin typeface="Courier New" panose="02070309020205020404" pitchFamily="49" charset="0"/>
                        </a:rPr>
                        <a:t>.so</a:t>
                      </a:r>
                      <a:r>
                        <a:rPr lang="en-US" sz="800"/>
                        <a:t> faylları, proqram asılılıqları.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proqramları işlətmək (məsələn, köhnə oyunlar). Multi-arch sistemlərdə istifadə edin; 64-bit sistemlərdə nadir.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6790338"/>
                  </a:ext>
                </a:extLst>
              </a:tr>
              <a:tr h="203598">
                <a:tc>
                  <a:txBody>
                    <a:bodyPr/>
                    <a:lstStyle/>
                    <a:p>
                      <a:pPr>
                        <a:buNone/>
                      </a:pPr>
                      <a:r>
                        <a:rPr lang="en-US" sz="800"/>
                        <a:t>/lib64</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64-bit Libraries</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64-bit arxitekturalı sistemlər üçün paylaşılan kitabxanalar. /lib-in variantıdır.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64-bit </a:t>
                      </a:r>
                      <a:r>
                        <a:rPr lang="en-US" sz="800">
                          <a:latin typeface="Courier New" panose="02070309020205020404" pitchFamily="49" charset="0"/>
                        </a:rPr>
                        <a:t>.so</a:t>
                      </a:r>
                      <a:r>
                        <a:rPr lang="en-US" sz="800"/>
                        <a:t> faylları.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Müasir proqramları dəstəkləmək. Əksər distribusiyalarda default; developerlər buradan asılılıqları yoxlayır.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082062"/>
                  </a:ext>
                </a:extLst>
              </a:tr>
              <a:tr h="266091">
                <a:tc>
                  <a:txBody>
                    <a:bodyPr/>
                    <a:lstStyle/>
                    <a:p>
                      <a:pPr>
                        <a:buNone/>
                      </a:pPr>
                      <a:r>
                        <a:rPr lang="en-US" sz="800"/>
                        <a:t>/media</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Media (Media cihazları)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Çıxarıla bilən media cihazlarının (USB, CD) avtomatik mount nöqtələri.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USB disk qovluqları (məsələn, </a:t>
                      </a:r>
                      <a:r>
                        <a:rPr lang="en-US" sz="800">
                          <a:latin typeface="Courier New" panose="02070309020205020404" pitchFamily="49" charset="0"/>
                        </a:rPr>
                        <a:t>/media/usb0</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Media cihazlarını asanlıqla əlçatan etmək. Məsələn, USB-ni qoşduqda avtomatik burada görünür. İstifadəçilər buradan faylları köçürə bilərlər.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9760903"/>
                  </a:ext>
                </a:extLst>
              </a:tr>
              <a:tr h="266091">
                <a:tc>
                  <a:txBody>
                    <a:bodyPr/>
                    <a:lstStyle/>
                    <a:p>
                      <a:pPr>
                        <a:buNone/>
                      </a:pPr>
                      <a:r>
                        <a:rPr lang="en-US" sz="800"/>
                        <a:t>/mnt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Mount (Mount nöqtələri)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mount nöqtələri üçün istifadə olunur. İstifadəçilər özləri mount edə bilərlər.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qovluqlar (məsələn, </a:t>
                      </a:r>
                      <a:r>
                        <a:rPr lang="en-US" sz="800">
                          <a:latin typeface="Courier New" panose="02070309020205020404" pitchFamily="49" charset="0"/>
                        </a:rPr>
                        <a:t>/mnt/external</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Xarici cihazları mount etmək. Məsələn, </a:t>
                      </a:r>
                      <a:r>
                        <a:rPr lang="en-US" sz="800">
                          <a:latin typeface="Courier New" panose="02070309020205020404" pitchFamily="49" charset="0"/>
                        </a:rPr>
                        <a:t>mount /dev/sdb1 /mnt</a:t>
                      </a:r>
                      <a:r>
                        <a:rPr lang="en-US" sz="800"/>
                        <a:t> ilə. Tez-tez istifadə olunur, amma /media ilə əvəzlənir.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0714859"/>
                  </a:ext>
                </a:extLst>
              </a:tr>
              <a:tr h="266091">
                <a:tc>
                  <a:txBody>
                    <a:bodyPr/>
                    <a:lstStyle/>
                    <a:p>
                      <a:pPr>
                        <a:buNone/>
                      </a:pPr>
                      <a:r>
                        <a:rPr lang="en-US" sz="800"/>
                        <a:t>/opt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Optional (Opsional)</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Əlavə proqram paketlərini saxlayır. Buradakı proqramlar sistemdən asılı deyil.</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Third-party proqramlar (məsələn, Google Chrome qovluğu).</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Öz proqramlarınızı quraşdırmaq. Məsələn, paket menecerindən kənar proqramları buraya qoyun. Developerlər buranı istifadə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6294599"/>
                  </a:ext>
                </a:extLst>
              </a:tr>
              <a:tr h="266091">
                <a:tc>
                  <a:txBody>
                    <a:bodyPr/>
                    <a:lstStyle/>
                    <a:p>
                      <a:pPr>
                        <a:buNone/>
                      </a:pPr>
                      <a:r>
                        <a:rPr lang="en-US" sz="800"/>
                        <a:t>/proc</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Processes (Proseslər)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Virtual fayl sistemi; proses və sistem məlumatlarını saxlayır. Fiziki deyil, yaddaşda yaradılır.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/proc/cpuinfo</a:t>
                      </a:r>
                      <a:r>
                        <a:rPr lang="en-US" sz="800"/>
                        <a:t> (CPU məlumatı), </a:t>
                      </a:r>
                      <a:r>
                        <a:rPr lang="en-US" sz="800">
                          <a:latin typeface="Courier New" panose="02070309020205020404" pitchFamily="49" charset="0"/>
                        </a:rPr>
                        <a:t>/proc/meminfo</a:t>
                      </a:r>
                      <a:r>
                        <a:rPr lang="en-US" sz="800"/>
                        <a:t> (yaddaş), proses ID qovluqları.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monitorinqi. Məsələn, </a:t>
                      </a:r>
                      <a:r>
                        <a:rPr lang="en-US" sz="800">
                          <a:latin typeface="Courier New" panose="02070309020205020404" pitchFamily="49" charset="0"/>
                        </a:rPr>
                        <a:t>cat /proc/cpuinfo</a:t>
                      </a:r>
                      <a:r>
                        <a:rPr lang="en-US" sz="800"/>
                        <a:t> ilə CPU detallarını oxuyun. Developerlər buradan real-time məlumat alır; yazmaq risklidir.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1088664"/>
                  </a:ext>
                </a:extLst>
              </a:tr>
              <a:tr h="266091">
                <a:tc>
                  <a:txBody>
                    <a:bodyPr/>
                    <a:lstStyle/>
                    <a:p>
                      <a:pPr>
                        <a:buNone/>
                      </a:pPr>
                      <a:r>
                        <a:rPr lang="en-US" sz="800"/>
                        <a:t>/root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 (Sistem administratoru)</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 istifadəçisinin ev qovluğu. Digər istifadəçilərdən ayrılır.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Root-un konfiqurasiya faylları (məsələn, </a:t>
                      </a:r>
                      <a:r>
                        <a:rPr lang="en-US" sz="800">
                          <a:latin typeface="Courier New" panose="02070309020205020404" pitchFamily="49" charset="0"/>
                        </a:rPr>
                        <a:t>.bashrc</a:t>
                      </a:r>
                      <a:r>
                        <a:rPr lang="en-US" sz="800"/>
                        <a:t>), şəxsi fayllar.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 kimi işləyərkən faylları saxlamaq. Məsələn, sudo ilə buraya giriş edin. Vacib: Digər istifadəçilər buraya daxil ola bilməz.</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063628"/>
                  </a:ext>
                </a:extLst>
              </a:tr>
              <a:tr h="266091">
                <a:tc>
                  <a:txBody>
                    <a:bodyPr/>
                    <a:lstStyle/>
                    <a:p>
                      <a:pPr>
                        <a:buNone/>
                      </a:pPr>
                      <a:r>
                        <a:rPr lang="en-US" sz="800"/>
                        <a:t>/run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Runtime (İş vaxtı)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işləyərkən yaranan müvəqqəti məlumatlar. Boot zamanı təmizlənir.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PID faylları, socketlər (məsələn, </a:t>
                      </a:r>
                      <a:r>
                        <a:rPr lang="en-US" sz="800">
                          <a:latin typeface="Courier New" panose="02070309020205020404" pitchFamily="49" charset="0"/>
                        </a:rPr>
                        <a:t>/run/user/</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Servislərin müvəqqəti məlumatlarını idarə etmək. Məsələn, daemonlar buradan istifadə edir. Sistem yenidən yüklənəndə avtomatik təmizlənir.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6129037"/>
                  </a:ext>
                </a:extLst>
              </a:tr>
              <a:tr h="231361">
                <a:tc>
                  <a:txBody>
                    <a:bodyPr/>
                    <a:lstStyle/>
                    <a:p>
                      <a:pPr>
                        <a:buNone/>
                      </a:pPr>
                      <a:r>
                        <a:rPr lang="en-US" sz="800"/>
                        <a:t>/sbin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System Binaries (Sistem ikililəri)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administratoru üçün icra olunan fayllar. Boot və bərpa üçün lazımdır.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fdisk</a:t>
                      </a:r>
                      <a:r>
                        <a:rPr lang="en-US" sz="800"/>
                        <a:t>, </a:t>
                      </a:r>
                      <a:r>
                        <a:rPr lang="en-US" sz="800">
                          <a:latin typeface="Courier New" panose="02070309020205020404" pitchFamily="49" charset="0"/>
                        </a:rPr>
                        <a:t>ifconfig</a:t>
                      </a:r>
                      <a:r>
                        <a:rPr lang="en-US" sz="800"/>
                        <a:t>, </a:t>
                      </a:r>
                      <a:r>
                        <a:rPr lang="en-US" sz="800">
                          <a:latin typeface="Courier New" panose="02070309020205020404" pitchFamily="49" charset="0"/>
                        </a:rPr>
                        <a:t>reboot</a:t>
                      </a:r>
                      <a:r>
                        <a:rPr lang="en-US" sz="800"/>
                        <a:t> kimi komandalar.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idarəsi. Məsələn, </a:t>
                      </a:r>
                      <a:r>
                        <a:rPr lang="en-US" sz="800">
                          <a:latin typeface="Courier New" panose="02070309020205020404" pitchFamily="49" charset="0"/>
                        </a:rPr>
                        <a:t>fsck</a:t>
                      </a:r>
                      <a:r>
                        <a:rPr lang="en-US" sz="800"/>
                        <a:t> ilə fayl sistemini yoxlayın. Yalnız root istifadə edir; normal istifadəçilər buraya müdaxilə etməməlidirlər.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9265037"/>
                  </a:ext>
                </a:extLst>
              </a:tr>
              <a:tr h="231361">
                <a:tc>
                  <a:txBody>
                    <a:bodyPr/>
                    <a:lstStyle/>
                    <a:p>
                      <a:pPr>
                        <a:buNone/>
                      </a:pPr>
                      <a:r>
                        <a:rPr lang="en-US" sz="800"/>
                        <a:t>/srv</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Services (Servislər)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Servis məlumatlarını saxlayır (məsələn, web server).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Web sayt faylları (</a:t>
                      </a:r>
                      <a:r>
                        <a:rPr lang="en-US" sz="800">
                          <a:latin typeface="Courier New" panose="02070309020205020404" pitchFamily="49" charset="0"/>
                        </a:rPr>
                        <a:t>/srv/www</a:t>
                      </a:r>
                      <a:r>
                        <a:rPr lang="en-US" sz="800"/>
                        <a:t>), FTP məlumatları.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Server tətbiqləri üçün. Məsələn, Apache serverini buraya quraşdırın. Administratorlar buranı server konfiqurasiyası üçün istifadə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838379"/>
                  </a:ext>
                </a:extLst>
              </a:tr>
              <a:tr h="286888">
                <a:tc>
                  <a:txBody>
                    <a:bodyPr/>
                    <a:lstStyle/>
                    <a:p>
                      <a:pPr>
                        <a:buNone/>
                      </a:pPr>
                      <a:r>
                        <a:rPr lang="en-US" sz="800"/>
                        <a:t>/sys</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Sysfs (Sistem fayl sistemi)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Virtual fayl sistemi; kernel və cihaz məlumatlarını saxlayır.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Cihaz parametrləri (məsələn, </a:t>
                      </a:r>
                      <a:r>
                        <a:rPr lang="en-US" sz="800">
                          <a:latin typeface="Courier New" panose="02070309020205020404" pitchFamily="49" charset="0"/>
                        </a:rPr>
                        <a:t>/sys/class/net/</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Kernel parametrlərini dəyişmək. Məsələn, </a:t>
                      </a:r>
                      <a:r>
                        <a:rPr lang="en-US" sz="800">
                          <a:latin typeface="Courier New" panose="02070309020205020404" pitchFamily="49" charset="0"/>
                        </a:rPr>
                        <a:t>echo 1 &gt; /sys/block/sda/device/delete</a:t>
                      </a:r>
                      <a:r>
                        <a:rPr lang="en-US" sz="800"/>
                        <a:t> ilə cihazı silin. Developerlər buradan hardware məlumat alır.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4686088"/>
                  </a:ext>
                </a:extLst>
              </a:tr>
              <a:tr h="203598">
                <a:tc>
                  <a:txBody>
                    <a:bodyPr/>
                    <a:lstStyle/>
                    <a:p>
                      <a:pPr>
                        <a:buNone/>
                      </a:pPr>
                      <a:r>
                        <a:rPr lang="en-US" sz="800"/>
                        <a:t>/tmp</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Temporary (Müvəqqəti)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fayllar üçün. Boot zamanı təmizlənə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Proqramların müvəqqəti faylları, cache.</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saxlama. Məsələn, download fayllarını buraya qoyun. Hamı buraya yaza bilər, amma vacib faylları saxlamayın.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6217966"/>
                  </a:ext>
                </a:extLst>
              </a:tr>
              <a:tr h="394509">
                <a:tc>
                  <a:txBody>
                    <a:bodyPr/>
                    <a:lstStyle/>
                    <a:p>
                      <a:pPr>
                        <a:buNone/>
                      </a:pPr>
                      <a:r>
                        <a:rPr lang="en-US" sz="800"/>
                        <a:t>/usr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User (İstifadəçi proqramları)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İstifadəçi proqramları və kitabxanaları saxlayır. Read-only ola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/usr/bin</a:t>
                      </a:r>
                      <a:r>
                        <a:rPr lang="en-US" sz="800"/>
                        <a:t> (komandalar), </a:t>
                      </a:r>
                      <a:r>
                        <a:rPr lang="en-US" sz="800">
                          <a:latin typeface="Courier New" panose="02070309020205020404" pitchFamily="49" charset="0"/>
                        </a:rPr>
                        <a:t>/usr/lib</a:t>
                      </a:r>
                      <a:r>
                        <a:rPr lang="en-US" sz="800"/>
                        <a:t> (kitabxanalar), </a:t>
                      </a:r>
                      <a:r>
                        <a:rPr lang="en-US" sz="800">
                          <a:latin typeface="Courier New" panose="02070309020205020404" pitchFamily="49" charset="0"/>
                        </a:rPr>
                        <a:t>/usr/share</a:t>
                      </a:r>
                      <a:r>
                        <a:rPr lang="en-US" sz="800"/>
                        <a:t> (paylaşılan məlumatlar).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Proqram quraşdırmaq. Məsələn, </a:t>
                      </a:r>
                      <a:r>
                        <a:rPr lang="en-US" sz="800">
                          <a:latin typeface="Courier New" panose="02070309020205020404" pitchFamily="49" charset="0"/>
                        </a:rPr>
                        <a:t>apt install</a:t>
                      </a:r>
                      <a:r>
                        <a:rPr lang="en-US" sz="800"/>
                        <a:t> buraya fayllar qoyur. Developerlər buradan lokal proqramları idarə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8147905"/>
                  </a:ext>
                </a:extLst>
              </a:tr>
              <a:tr h="266091">
                <a:tc>
                  <a:txBody>
                    <a:bodyPr/>
                    <a:lstStyle/>
                    <a:p>
                      <a:pPr>
                        <a:buNone/>
                      </a:pPr>
                      <a:r>
                        <a:rPr lang="en-US" sz="800"/>
                        <a:t>/var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Variable (Dəyişən)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Dəyişən məlumatlar (loglar, cache). Sistem işlədikcə böyüyür.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/var/log</a:t>
                      </a:r>
                      <a:r>
                        <a:rPr lang="en-US" sz="800"/>
                        <a:t> (log faylları), </a:t>
                      </a:r>
                      <a:r>
                        <a:rPr lang="en-US" sz="800">
                          <a:latin typeface="Courier New" panose="02070309020205020404" pitchFamily="49" charset="0"/>
                        </a:rPr>
                        <a:t>/var/cache</a:t>
                      </a:r>
                      <a:r>
                        <a:rPr lang="en-US" sz="800"/>
                        <a:t> (paket cache), </a:t>
                      </a:r>
                      <a:r>
                        <a:rPr lang="en-US" sz="800">
                          <a:latin typeface="Courier New" panose="02070309020205020404" pitchFamily="49" charset="0"/>
                        </a:rPr>
                        <a:t>/var/mail</a:t>
                      </a:r>
                      <a:r>
                        <a:rPr lang="en-US" sz="800"/>
                        <a:t> (e-poçt).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Logları izləmək. Məsələn, </a:t>
                      </a:r>
                      <a:r>
                        <a:rPr lang="en-US" sz="800">
                          <a:latin typeface="Courier New" panose="02070309020205020404" pitchFamily="49" charset="0"/>
                        </a:rPr>
                        <a:t>tail /var/log/syslog</a:t>
                      </a:r>
                      <a:r>
                        <a:rPr lang="en-US" sz="800"/>
                        <a:t> ilə səhvləri yoxlayın. Serverlərdə buranı monitor edin; backup vacibdir.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872348"/>
                  </a:ext>
                </a:extLst>
              </a:tr>
            </a:tbl>
          </a:graphicData>
        </a:graphic>
      </p:graphicFrame>
    </p:spTree>
    <p:extLst>
      <p:ext uri="{BB962C8B-B14F-4D97-AF65-F5344CB8AC3E}">
        <p14:creationId xmlns:p14="http://schemas.microsoft.com/office/powerpoint/2010/main" val="1639255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E961E-F8B4-937F-CB6E-41BBC85EA59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C6B6754-8620-77D2-CA9B-B5CE79E1A9E2}"/>
              </a:ext>
            </a:extLst>
          </p:cNvPr>
          <p:cNvSpPr txBox="1"/>
          <p:nvPr/>
        </p:nvSpPr>
        <p:spPr>
          <a:xfrm>
            <a:off x="203200" y="244826"/>
            <a:ext cx="11822545" cy="2585323"/>
          </a:xfrm>
          <a:prstGeom prst="rect">
            <a:avLst/>
          </a:prstGeom>
          <a:noFill/>
        </p:spPr>
        <p:txBody>
          <a:bodyPr wrap="square">
            <a:spAutoFit/>
          </a:bodyPr>
          <a:lstStyle/>
          <a:p>
            <a:r>
              <a:rPr lang="en-US" b="1"/>
              <a:t>Praktiki Məsləhətlər</a:t>
            </a:r>
          </a:p>
          <a:p>
            <a:pPr marL="742950" lvl="1" indent="-285750">
              <a:lnSpc>
                <a:spcPct val="150000"/>
              </a:lnSpc>
              <a:buFont typeface="Wingdings" panose="05000000000000000000" pitchFamily="2" charset="2"/>
              <a:buChar char="q"/>
            </a:pPr>
            <a:r>
              <a:rPr lang="en-US" b="1"/>
              <a:t>Backup</a:t>
            </a:r>
            <a:r>
              <a:rPr lang="en-US"/>
              <a:t>: /etc, /boot, /home kimi qovluqları mütəmadi backup edin.</a:t>
            </a:r>
          </a:p>
          <a:p>
            <a:pPr marL="742950" lvl="1" indent="-285750">
              <a:lnSpc>
                <a:spcPct val="150000"/>
              </a:lnSpc>
              <a:buFont typeface="Wingdings" panose="05000000000000000000" pitchFamily="2" charset="2"/>
              <a:buChar char="q"/>
            </a:pPr>
            <a:r>
              <a:rPr lang="en-US" b="1"/>
              <a:t>İcazələrə Diqqət</a:t>
            </a:r>
            <a:r>
              <a:rPr lang="en-US"/>
              <a:t>: /root, /sbin kimi qovluqlara yalnız root kimi daxil olun.</a:t>
            </a:r>
          </a:p>
          <a:p>
            <a:pPr marL="742950" lvl="1" indent="-285750">
              <a:lnSpc>
                <a:spcPct val="150000"/>
              </a:lnSpc>
              <a:buFont typeface="Wingdings" panose="05000000000000000000" pitchFamily="2" charset="2"/>
              <a:buChar char="q"/>
            </a:pPr>
            <a:r>
              <a:rPr lang="en-US" b="1"/>
              <a:t>Log Monitorinqi</a:t>
            </a:r>
            <a:r>
              <a:rPr lang="en-US"/>
              <a:t>: /var/log ilə sistem problemlərini izləyin.</a:t>
            </a:r>
          </a:p>
          <a:p>
            <a:pPr marL="742950" lvl="1" indent="-285750">
              <a:lnSpc>
                <a:spcPct val="150000"/>
              </a:lnSpc>
              <a:buFont typeface="Wingdings" panose="05000000000000000000" pitchFamily="2" charset="2"/>
              <a:buChar char="q"/>
            </a:pPr>
            <a:r>
              <a:rPr lang="en-US" b="1"/>
              <a:t>Virtual Fayl Sistemləri</a:t>
            </a:r>
            <a:r>
              <a:rPr lang="en-US"/>
              <a:t>: /proc, /sys, /dev qovluqlarını əl ilə dəyişdirməyin.</a:t>
            </a:r>
            <a:endParaRPr lang="az-Latn-AZ"/>
          </a:p>
          <a:p>
            <a:endParaRPr lang="az-Latn-AZ"/>
          </a:p>
          <a:p>
            <a:endParaRPr lang="en-US"/>
          </a:p>
        </p:txBody>
      </p:sp>
    </p:spTree>
    <p:extLst>
      <p:ext uri="{BB962C8B-B14F-4D97-AF65-F5344CB8AC3E}">
        <p14:creationId xmlns:p14="http://schemas.microsoft.com/office/powerpoint/2010/main" val="1675173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EA6B5-403D-6065-1511-C68C7F75718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E0F31BC-9366-1160-C4A6-C4F7EE97B907}"/>
              </a:ext>
            </a:extLst>
          </p:cNvPr>
          <p:cNvSpPr txBox="1"/>
          <p:nvPr/>
        </p:nvSpPr>
        <p:spPr>
          <a:xfrm>
            <a:off x="203200" y="244826"/>
            <a:ext cx="11822545" cy="6091348"/>
          </a:xfrm>
          <a:prstGeom prst="rect">
            <a:avLst/>
          </a:prstGeom>
          <a:noFill/>
        </p:spPr>
        <p:txBody>
          <a:bodyPr wrap="square">
            <a:spAutoFit/>
          </a:bodyPr>
          <a:lstStyle/>
          <a:p>
            <a:pPr>
              <a:lnSpc>
                <a:spcPct val="150000"/>
              </a:lnSpc>
            </a:pPr>
            <a:r>
              <a:rPr lang="en-US" sz="1400"/>
              <a:t>Linux komanda sətiri (terminal) əmrləri Linux sistemlərində fayl idarəetməsi, sistem administrasiyası, şəbəkə əməliyyatları və digər tapşırıqları yerinə yetirmək üçün istifadə olunan güclü alətlərdir. Aşağıda Linux komanda sətirinin ən çox istifadə olunan əmrlərini kateqoriyalara bölərək ətraflı izah edirəm. Hər əmr üçün qısa təsvir, sintaksis, nümunələr və praktiki istifadə ssenariləri təqdim olunur. Bu, həm yeni başlayanlar, həm də təcrübəli istifadəçilər üçün faydalı bələdçi olacaq. Əmrlər Fayl Sistemi İyerarxiyası Standartına (FHS) uyğun olaraq müxtəlif qovluqlarda (məsələn, </a:t>
            </a:r>
            <a:r>
              <a:rPr lang="en-US" sz="1400" b="1"/>
              <a:t>/bin, /sbin, /usr/bin</a:t>
            </a:r>
            <a:r>
              <a:rPr lang="en-US" sz="1400"/>
              <a:t>) yerləşir.</a:t>
            </a:r>
            <a:endParaRPr lang="az-Latn-AZ" sz="1400"/>
          </a:p>
          <a:p>
            <a:pPr>
              <a:lnSpc>
                <a:spcPct val="150000"/>
              </a:lnSpc>
            </a:pPr>
            <a:endParaRPr lang="az-Latn-AZ" sz="1400">
              <a:effectLst/>
            </a:endParaRPr>
          </a:p>
          <a:p>
            <a:r>
              <a:rPr lang="en-US" sz="1400" b="1">
                <a:solidFill>
                  <a:srgbClr val="00B050"/>
                </a:solidFill>
              </a:rPr>
              <a:t>Əmrlərin Kateqoriyaları</a:t>
            </a:r>
          </a:p>
          <a:p>
            <a:pPr marL="800100" lvl="1" indent="-342900">
              <a:lnSpc>
                <a:spcPct val="200000"/>
              </a:lnSpc>
              <a:buFont typeface="Wingdings" panose="05000000000000000000" pitchFamily="2" charset="2"/>
              <a:buChar char="q"/>
            </a:pPr>
            <a:r>
              <a:rPr lang="en-US" sz="1400" b="1"/>
              <a:t>Fayl və Qovluq İdarəetməsi</a:t>
            </a:r>
            <a:endParaRPr lang="en-US" sz="1400"/>
          </a:p>
          <a:p>
            <a:pPr marL="800100" lvl="1" indent="-342900">
              <a:lnSpc>
                <a:spcPct val="200000"/>
              </a:lnSpc>
              <a:buFont typeface="Wingdings" panose="05000000000000000000" pitchFamily="2" charset="2"/>
              <a:buChar char="q"/>
            </a:pPr>
            <a:r>
              <a:rPr lang="en-US" sz="1400" b="1"/>
              <a:t>Sistem Məlumatları və Monitorinq</a:t>
            </a:r>
            <a:endParaRPr lang="en-US" sz="1400"/>
          </a:p>
          <a:p>
            <a:pPr marL="800100" lvl="1" indent="-342900">
              <a:lnSpc>
                <a:spcPct val="200000"/>
              </a:lnSpc>
              <a:buFont typeface="Wingdings" panose="05000000000000000000" pitchFamily="2" charset="2"/>
              <a:buChar char="q"/>
            </a:pPr>
            <a:r>
              <a:rPr lang="en-US" sz="1400" b="1"/>
              <a:t>İstifadəçi və İcazə İdarəetməsi</a:t>
            </a:r>
            <a:endParaRPr lang="en-US" sz="1400"/>
          </a:p>
          <a:p>
            <a:pPr marL="800100" lvl="1" indent="-342900">
              <a:lnSpc>
                <a:spcPct val="200000"/>
              </a:lnSpc>
              <a:buFont typeface="Wingdings" panose="05000000000000000000" pitchFamily="2" charset="2"/>
              <a:buChar char="q"/>
            </a:pPr>
            <a:r>
              <a:rPr lang="en-US" sz="1400" b="1"/>
              <a:t>Şəbəkə Əməliyyatları</a:t>
            </a:r>
            <a:endParaRPr lang="en-US" sz="1400"/>
          </a:p>
          <a:p>
            <a:pPr marL="800100" lvl="1" indent="-342900">
              <a:lnSpc>
                <a:spcPct val="200000"/>
              </a:lnSpc>
              <a:buFont typeface="Wingdings" panose="05000000000000000000" pitchFamily="2" charset="2"/>
              <a:buChar char="q"/>
            </a:pPr>
            <a:r>
              <a:rPr lang="en-US" sz="1400" b="1"/>
              <a:t>Proses İdarəetməsi</a:t>
            </a:r>
            <a:endParaRPr lang="en-US" sz="1400"/>
          </a:p>
          <a:p>
            <a:pPr marL="800100" lvl="1" indent="-342900">
              <a:lnSpc>
                <a:spcPct val="200000"/>
              </a:lnSpc>
              <a:buFont typeface="Wingdings" panose="05000000000000000000" pitchFamily="2" charset="2"/>
              <a:buChar char="q"/>
            </a:pPr>
            <a:r>
              <a:rPr lang="en-US" sz="1400" b="1"/>
              <a:t>Paket İdarəetməsi</a:t>
            </a:r>
            <a:endParaRPr lang="en-US" sz="1400"/>
          </a:p>
          <a:p>
            <a:pPr marL="800100" lvl="1" indent="-342900">
              <a:lnSpc>
                <a:spcPct val="200000"/>
              </a:lnSpc>
              <a:buFont typeface="Wingdings" panose="05000000000000000000" pitchFamily="2" charset="2"/>
              <a:buChar char="q"/>
            </a:pPr>
            <a:r>
              <a:rPr lang="en-US" sz="1400" b="1"/>
              <a:t>Mətn Emalı və Axtarış</a:t>
            </a:r>
            <a:endParaRPr lang="en-US" sz="1400"/>
          </a:p>
          <a:p>
            <a:pPr marL="800100" lvl="1" indent="-342900">
              <a:lnSpc>
                <a:spcPct val="200000"/>
              </a:lnSpc>
              <a:buFont typeface="Wingdings" panose="05000000000000000000" pitchFamily="2" charset="2"/>
              <a:buChar char="q"/>
            </a:pPr>
            <a:r>
              <a:rPr lang="en-US" sz="1400" b="1"/>
              <a:t>Sistem Administrasiyası</a:t>
            </a:r>
            <a:endParaRPr lang="en-US" sz="1400"/>
          </a:p>
          <a:p>
            <a:pPr marL="800100" lvl="1" indent="-342900">
              <a:lnSpc>
                <a:spcPct val="200000"/>
              </a:lnSpc>
              <a:buFont typeface="Wingdings" panose="05000000000000000000" pitchFamily="2" charset="2"/>
              <a:buChar char="q"/>
            </a:pPr>
            <a:r>
              <a:rPr lang="en-US" sz="1400" b="1"/>
              <a:t>Digər Faydalı Əmrlər</a:t>
            </a:r>
            <a:endParaRPr lang="en-US" sz="1400"/>
          </a:p>
          <a:p>
            <a:pPr>
              <a:lnSpc>
                <a:spcPct val="150000"/>
              </a:lnSpc>
            </a:pPr>
            <a:endParaRPr lang="en-US" sz="1400">
              <a:effectLst/>
            </a:endParaRPr>
          </a:p>
        </p:txBody>
      </p:sp>
    </p:spTree>
    <p:extLst>
      <p:ext uri="{BB962C8B-B14F-4D97-AF65-F5344CB8AC3E}">
        <p14:creationId xmlns:p14="http://schemas.microsoft.com/office/powerpoint/2010/main" val="2055227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06B2C-1E11-92E0-F625-7D6928B315B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A641411-E56E-198F-32B8-C83D9B2FF534}"/>
              </a:ext>
            </a:extLst>
          </p:cNvPr>
          <p:cNvSpPr txBox="1"/>
          <p:nvPr/>
        </p:nvSpPr>
        <p:spPr>
          <a:xfrm>
            <a:off x="184727" y="76200"/>
            <a:ext cx="11822545" cy="6278642"/>
          </a:xfrm>
          <a:prstGeom prst="rect">
            <a:avLst/>
          </a:prstGeom>
          <a:noFill/>
        </p:spPr>
        <p:txBody>
          <a:bodyPr wrap="square">
            <a:spAutoFit/>
          </a:bodyPr>
          <a:lstStyle/>
          <a:p>
            <a:pPr marL="342900" indent="-342900">
              <a:buAutoNum type="arabicPeriod"/>
            </a:pPr>
            <a:r>
              <a:rPr lang="en-US" sz="1200" b="1"/>
              <a:t>Fayl və Qovluq İdarəetməsi</a:t>
            </a:r>
            <a:endParaRPr lang="az-Latn-AZ" sz="1200" b="1"/>
          </a:p>
          <a:p>
            <a:pPr marL="342900" indent="-342900">
              <a:buAutoNum type="arabicPeriod"/>
            </a:pPr>
            <a:endParaRPr lang="en-US" sz="1200" b="1"/>
          </a:p>
          <a:p>
            <a:r>
              <a:rPr lang="en-US" sz="1200"/>
              <a:t>Bu əmrlər fayl və qovluqlarla işləmək üçün istifadə olunur. Əksəriyyəti </a:t>
            </a:r>
            <a:r>
              <a:rPr lang="en-US" sz="1200" b="1"/>
              <a:t>/bin </a:t>
            </a:r>
            <a:r>
              <a:rPr lang="en-US" sz="1200"/>
              <a:t>və ya </a:t>
            </a:r>
            <a:r>
              <a:rPr lang="en-US" sz="1200" b="1"/>
              <a:t>/usr/bin </a:t>
            </a:r>
            <a:r>
              <a:rPr lang="en-US" sz="1200"/>
              <a:t>qovluqlarında yerləşir.</a:t>
            </a:r>
            <a:endParaRPr lang="az-Latn-AZ" sz="1200"/>
          </a:p>
          <a:p>
            <a:endParaRPr lang="az-Latn-AZ" sz="1200">
              <a:effectLst/>
            </a:endParaRPr>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r>
              <a:rPr lang="en-US" sz="1200">
                <a:latin typeface="-apple-system"/>
              </a:rPr>
              <a:t>Praktiki Nümunə:</a:t>
            </a:r>
            <a:r>
              <a:rPr lang="az-Latn-AZ" sz="1200">
                <a:latin typeface="-apple-system"/>
              </a:rPr>
              <a:t> </a:t>
            </a:r>
            <a:r>
              <a:rPr lang="en-US" sz="1200"/>
              <a:t>Bu, project qovluğu yaradır, içərisinə keçir, </a:t>
            </a:r>
            <a:r>
              <a:rPr lang="en-US" sz="1200" b="1"/>
              <a:t>README.md</a:t>
            </a:r>
            <a:r>
              <a:rPr lang="en-US" sz="1200"/>
              <a:t> faylı yaradır və qovluğun məzmununu göstərir</a:t>
            </a:r>
            <a:endParaRPr lang="en-US" sz="1200">
              <a:effectLst/>
            </a:endParaRPr>
          </a:p>
        </p:txBody>
      </p:sp>
      <p:graphicFrame>
        <p:nvGraphicFramePr>
          <p:cNvPr id="2" name="Table 1">
            <a:extLst>
              <a:ext uri="{FF2B5EF4-FFF2-40B4-BE49-F238E27FC236}">
                <a16:creationId xmlns:a16="http://schemas.microsoft.com/office/drawing/2014/main" id="{F3AA1061-F060-C8BB-5778-9A3E1713BE66}"/>
              </a:ext>
            </a:extLst>
          </p:cNvPr>
          <p:cNvGraphicFramePr>
            <a:graphicFrameLocks noGrp="1"/>
          </p:cNvGraphicFramePr>
          <p:nvPr>
            <p:extLst>
              <p:ext uri="{D42A27DB-BD31-4B8C-83A1-F6EECF244321}">
                <p14:modId xmlns:p14="http://schemas.microsoft.com/office/powerpoint/2010/main" val="3528891707"/>
              </p:ext>
            </p:extLst>
          </p:nvPr>
        </p:nvGraphicFramePr>
        <p:xfrm>
          <a:off x="203199" y="980296"/>
          <a:ext cx="11822546" cy="4729032"/>
        </p:xfrm>
        <a:graphic>
          <a:graphicData uri="http://schemas.openxmlformats.org/drawingml/2006/table">
            <a:tbl>
              <a:tblPr/>
              <a:tblGrid>
                <a:gridCol w="543764">
                  <a:extLst>
                    <a:ext uri="{9D8B030D-6E8A-4147-A177-3AD203B41FA5}">
                      <a16:colId xmlns:a16="http://schemas.microsoft.com/office/drawing/2014/main" val="3505918472"/>
                    </a:ext>
                  </a:extLst>
                </a:gridCol>
                <a:gridCol w="3035393">
                  <a:extLst>
                    <a:ext uri="{9D8B030D-6E8A-4147-A177-3AD203B41FA5}">
                      <a16:colId xmlns:a16="http://schemas.microsoft.com/office/drawing/2014/main" val="177069080"/>
                    </a:ext>
                  </a:extLst>
                </a:gridCol>
                <a:gridCol w="2105639">
                  <a:extLst>
                    <a:ext uri="{9D8B030D-6E8A-4147-A177-3AD203B41FA5}">
                      <a16:colId xmlns:a16="http://schemas.microsoft.com/office/drawing/2014/main" val="3379265380"/>
                    </a:ext>
                  </a:extLst>
                </a:gridCol>
                <a:gridCol w="2023434">
                  <a:extLst>
                    <a:ext uri="{9D8B030D-6E8A-4147-A177-3AD203B41FA5}">
                      <a16:colId xmlns:a16="http://schemas.microsoft.com/office/drawing/2014/main" val="2787609467"/>
                    </a:ext>
                  </a:extLst>
                </a:gridCol>
                <a:gridCol w="4114316">
                  <a:extLst>
                    <a:ext uri="{9D8B030D-6E8A-4147-A177-3AD203B41FA5}">
                      <a16:colId xmlns:a16="http://schemas.microsoft.com/office/drawing/2014/main" val="1408005031"/>
                    </a:ext>
                  </a:extLst>
                </a:gridCol>
              </a:tblGrid>
              <a:tr h="283741">
                <a:tc>
                  <a:txBody>
                    <a:bodyPr/>
                    <a:lstStyle/>
                    <a:p>
                      <a:pPr algn="ctr">
                        <a:buNone/>
                      </a:pPr>
                      <a:r>
                        <a:rPr lang="en-US" sz="1200" b="1"/>
                        <a:t>Əmr</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4853463"/>
                  </a:ext>
                </a:extLst>
              </a:tr>
              <a:tr h="455042">
                <a:tc>
                  <a:txBody>
                    <a:bodyPr/>
                    <a:lstStyle/>
                    <a:p>
                      <a:pPr>
                        <a:buNone/>
                      </a:pPr>
                      <a:r>
                        <a:rPr lang="en-US" sz="1200" b="1">
                          <a:solidFill>
                            <a:srgbClr val="0070C0"/>
                          </a:solidFill>
                          <a:latin typeface="Courier New" panose="02070309020205020404" pitchFamily="49" charset="0"/>
                        </a:rPr>
                        <a:t>ls</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Qovluğun məzmununu siyahıya alır.</a:t>
                      </a:r>
                      <a:r>
                        <a:rPr lang="az-Latn-AZ" sz="1200"/>
                        <a:t>s</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ls [seçim] [yol]</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ls -la /home</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və ya göstərilən qovluqdakı fayl və qovluqları görmək. </a:t>
                      </a:r>
                      <a:r>
                        <a:rPr lang="en-US" sz="1200">
                          <a:latin typeface="Courier New" panose="02070309020205020404" pitchFamily="49" charset="0"/>
                        </a:rPr>
                        <a:t>-l</a:t>
                      </a:r>
                      <a:r>
                        <a:rPr lang="en-US" sz="1200"/>
                        <a:t> detallı siyahı, </a:t>
                      </a:r>
                      <a:r>
                        <a:rPr lang="en-US" sz="1200">
                          <a:latin typeface="Courier New" panose="02070309020205020404" pitchFamily="49" charset="0"/>
                        </a:rPr>
                        <a:t>-a</a:t>
                      </a:r>
                      <a:r>
                        <a:rPr lang="en-US" sz="1200"/>
                        <a:t> gizli faylları göstərir.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2699544"/>
                  </a:ext>
                </a:extLst>
              </a:tr>
              <a:tr h="369722">
                <a:tc>
                  <a:txBody>
                    <a:bodyPr/>
                    <a:lstStyle/>
                    <a:p>
                      <a:pPr>
                        <a:buNone/>
                      </a:pPr>
                      <a:r>
                        <a:rPr lang="en-US" sz="1200" b="1">
                          <a:solidFill>
                            <a:srgbClr val="0070C0"/>
                          </a:solidFill>
                          <a:latin typeface="Courier New" panose="02070309020205020404" pitchFamily="49" charset="0"/>
                        </a:rPr>
                        <a:t>cd</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qovluğu dəyişir.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cd [yol]</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cd /var/log</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Başqa qovluğa keçmək. Məsələn, </a:t>
                      </a:r>
                      <a:r>
                        <a:rPr lang="en-US" sz="1200">
                          <a:latin typeface="Courier New" panose="02070309020205020404" pitchFamily="49" charset="0"/>
                        </a:rPr>
                        <a:t>cd ~</a:t>
                      </a:r>
                      <a:r>
                        <a:rPr lang="en-US" sz="1200"/>
                        <a:t> ev qovluğuna aparır.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407954"/>
                  </a:ext>
                </a:extLst>
              </a:tr>
              <a:tr h="369722">
                <a:tc>
                  <a:txBody>
                    <a:bodyPr/>
                    <a:lstStyle/>
                    <a:p>
                      <a:pPr>
                        <a:buNone/>
                      </a:pPr>
                      <a:r>
                        <a:rPr lang="en-US" sz="1200" b="1">
                          <a:solidFill>
                            <a:srgbClr val="0070C0"/>
                          </a:solidFill>
                          <a:latin typeface="Courier New" panose="02070309020205020404" pitchFamily="49" charset="0"/>
                        </a:rPr>
                        <a:t>pwd</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iş qovluğunu göstərir.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pwd</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pwd</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Hazırda olduğunuz qovluğun tam yolunu (absolute path) öyrənmək.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5639062"/>
                  </a:ext>
                </a:extLst>
              </a:tr>
              <a:tr h="540362">
                <a:tc>
                  <a:txBody>
                    <a:bodyPr/>
                    <a:lstStyle/>
                    <a:p>
                      <a:pPr>
                        <a:buNone/>
                      </a:pPr>
                      <a:r>
                        <a:rPr lang="en-US" sz="1200" b="1">
                          <a:solidFill>
                            <a:srgbClr val="0070C0"/>
                          </a:solidFill>
                          <a:latin typeface="Courier New" panose="02070309020205020404" pitchFamily="49" charset="0"/>
                        </a:rPr>
                        <a:t>mkdir</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qovluq yaradır.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mkdir [qovluq_adı]</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mkdir test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qovluq yaratmaq. </a:t>
                      </a:r>
                      <a:r>
                        <a:rPr lang="en-US" sz="1200">
                          <a:latin typeface="Courier New" panose="02070309020205020404" pitchFamily="49" charset="0"/>
                        </a:rPr>
                        <a:t>-p</a:t>
                      </a:r>
                      <a:r>
                        <a:rPr lang="en-US" sz="1200"/>
                        <a:t> ilə iç-içə qovluqlar yarada bilər (məsələn, </a:t>
                      </a:r>
                      <a:r>
                        <a:rPr lang="en-US" sz="1200">
                          <a:latin typeface="Courier New" panose="02070309020205020404" pitchFamily="49" charset="0"/>
                        </a:rPr>
                        <a:t>mkdir -p test/subtest</a:t>
                      </a:r>
                      <a:r>
                        <a:rPr lang="en-US" sz="1200"/>
                        <a:t>).</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4113468"/>
                  </a:ext>
                </a:extLst>
              </a:tr>
              <a:tr h="369722">
                <a:tc>
                  <a:txBody>
                    <a:bodyPr/>
                    <a:lstStyle/>
                    <a:p>
                      <a:pPr>
                        <a:buNone/>
                      </a:pPr>
                      <a:r>
                        <a:rPr lang="en-US" sz="1200" b="1">
                          <a:solidFill>
                            <a:srgbClr val="0070C0"/>
                          </a:solidFill>
                          <a:latin typeface="Courier New" panose="02070309020205020404" pitchFamily="49" charset="0"/>
                        </a:rPr>
                        <a:t>rmdir</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Boş qovluğu silir.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rmdir [qovluq_adı]</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rmdir test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Boş qovluqları silmək. Dolu qovluq üçün </a:t>
                      </a:r>
                      <a:r>
                        <a:rPr lang="en-US" sz="1200">
                          <a:latin typeface="Courier New" panose="02070309020205020404" pitchFamily="49" charset="0"/>
                        </a:rPr>
                        <a:t>rm -r</a:t>
                      </a:r>
                      <a:r>
                        <a:rPr lang="en-US" sz="1200"/>
                        <a:t> istifadə edin.</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8060278"/>
                  </a:ext>
                </a:extLst>
              </a:tr>
              <a:tr h="369722">
                <a:tc>
                  <a:txBody>
                    <a:bodyPr/>
                    <a:lstStyle/>
                    <a:p>
                      <a:pPr>
                        <a:buNone/>
                      </a:pPr>
                      <a:r>
                        <a:rPr lang="en-US" sz="1200" b="1">
                          <a:solidFill>
                            <a:srgbClr val="0070C0"/>
                          </a:solidFill>
                          <a:latin typeface="Courier New" panose="02070309020205020404" pitchFamily="49" charset="0"/>
                        </a:rPr>
                        <a:t>touch</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Boş fayl yaradır və ya faylın vaxt damğasını yeniləyir.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touch [fayl_adı]</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touch example.txt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fayl yaratmaq və ya mövcud faylın modifikasiya vaxtını yeniləmək.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5947322"/>
                  </a:ext>
                </a:extLst>
              </a:tr>
              <a:tr h="284401">
                <a:tc>
                  <a:txBody>
                    <a:bodyPr/>
                    <a:lstStyle/>
                    <a:p>
                      <a:pPr>
                        <a:buNone/>
                      </a:pPr>
                      <a:r>
                        <a:rPr lang="en-US" sz="1200" b="1">
                          <a:solidFill>
                            <a:srgbClr val="0070C0"/>
                          </a:solidFill>
                          <a:latin typeface="Courier New" panose="02070309020205020404" pitchFamily="49" charset="0"/>
                        </a:rPr>
                        <a:t>cp</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ya qovluğu kopyalayır.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cp [qaynaq] [hədəf]</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cp file.txt /tmp/</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kopyalamaq. </a:t>
                      </a:r>
                      <a:r>
                        <a:rPr lang="en-US" sz="1200">
                          <a:latin typeface="Courier New" panose="02070309020205020404" pitchFamily="49" charset="0"/>
                        </a:rPr>
                        <a:t>-r</a:t>
                      </a:r>
                      <a:r>
                        <a:rPr lang="en-US" sz="1200"/>
                        <a:t> ilə qovluqları kopyalayır.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0352638"/>
                  </a:ext>
                </a:extLst>
              </a:tr>
              <a:tr h="284401">
                <a:tc>
                  <a:txBody>
                    <a:bodyPr/>
                    <a:lstStyle/>
                    <a:p>
                      <a:pPr>
                        <a:buNone/>
                      </a:pPr>
                      <a:r>
                        <a:rPr lang="en-US" sz="1200" b="1">
                          <a:solidFill>
                            <a:srgbClr val="0070C0"/>
                          </a:solidFill>
                          <a:latin typeface="Courier New" panose="02070309020205020404" pitchFamily="49" charset="0"/>
                        </a:rPr>
                        <a:t>mv</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ya qovluğu köçürür və ya adını dəyişir.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mv [qaynaq] [hədəf]</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mv file.txt newfile.txt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adını dəyişmək və ya başqa qovluğa köçürmək.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4260797"/>
                  </a:ext>
                </a:extLst>
              </a:tr>
              <a:tr h="369722">
                <a:tc>
                  <a:txBody>
                    <a:bodyPr/>
                    <a:lstStyle/>
                    <a:p>
                      <a:pPr>
                        <a:buNone/>
                      </a:pPr>
                      <a:r>
                        <a:rPr lang="en-US" sz="1200" b="1">
                          <a:solidFill>
                            <a:srgbClr val="0070C0"/>
                          </a:solidFill>
                          <a:latin typeface="Courier New" panose="02070309020205020404" pitchFamily="49" charset="0"/>
                        </a:rPr>
                        <a:t>rm</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s-ES" sz="1200"/>
                        <a:t>Fayl və ya qovluğu silir.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 [seçim] [fayl/qovluq]</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 -r folder</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ya qovluq silmək. </a:t>
                      </a:r>
                      <a:r>
                        <a:rPr lang="en-US" sz="1200">
                          <a:latin typeface="Courier New" panose="02070309020205020404" pitchFamily="49" charset="0"/>
                        </a:rPr>
                        <a:t>-r</a:t>
                      </a:r>
                      <a:r>
                        <a:rPr lang="en-US" sz="1200"/>
                        <a:t> qovluqları, </a:t>
                      </a:r>
                      <a:r>
                        <a:rPr lang="en-US" sz="1200">
                          <a:latin typeface="Courier New" panose="02070309020205020404" pitchFamily="49" charset="0"/>
                        </a:rPr>
                        <a:t>-f</a:t>
                      </a:r>
                      <a:r>
                        <a:rPr lang="en-US" sz="1200"/>
                        <a:t> təsdiqsiz silir.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3049111"/>
                  </a:ext>
                </a:extLst>
              </a:tr>
              <a:tr h="455042">
                <a:tc>
                  <a:txBody>
                    <a:bodyPr/>
                    <a:lstStyle/>
                    <a:p>
                      <a:pPr>
                        <a:buNone/>
                      </a:pPr>
                      <a:r>
                        <a:rPr lang="en-US" sz="1200" b="1">
                          <a:solidFill>
                            <a:srgbClr val="0070C0"/>
                          </a:solidFill>
                          <a:latin typeface="Courier New" panose="02070309020205020404" pitchFamily="49" charset="0"/>
                        </a:rPr>
                        <a:t>find</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qovluqları axtarır.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find [yol] [kriteriya]</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find / -name "*.txt"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ad, ölçü və ya tipə görə tapmaq. Məsələn, </a:t>
                      </a:r>
                      <a:r>
                        <a:rPr lang="en-US" sz="1200">
                          <a:latin typeface="Courier New" panose="02070309020205020404" pitchFamily="49" charset="0"/>
                        </a:rPr>
                        <a:t>*.txt</a:t>
                      </a:r>
                      <a:r>
                        <a:rPr lang="en-US" sz="1200"/>
                        <a:t> fayllarını axtarır.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1427027"/>
                  </a:ext>
                </a:extLst>
              </a:tr>
              <a:tr h="369722">
                <a:tc>
                  <a:txBody>
                    <a:bodyPr/>
                    <a:lstStyle/>
                    <a:p>
                      <a:pPr>
                        <a:buNone/>
                      </a:pPr>
                      <a:r>
                        <a:rPr lang="en-US" sz="1200" b="1">
                          <a:solidFill>
                            <a:srgbClr val="0070C0"/>
                          </a:solidFill>
                          <a:latin typeface="Courier New" panose="02070309020205020404" pitchFamily="49" charset="0"/>
                        </a:rPr>
                        <a:t>ln</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Simvolik və ya sərt keçidlər (linklər) yaradır.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ln [-s] [qaynaq] [hədəf]</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ln -s /etc/file link</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Simvolik keçid (</a:t>
                      </a:r>
                      <a:r>
                        <a:rPr lang="en-US" sz="1200">
                          <a:latin typeface="Courier New" panose="02070309020205020404" pitchFamily="49" charset="0"/>
                        </a:rPr>
                        <a:t>-s</a:t>
                      </a:r>
                      <a:r>
                        <a:rPr lang="en-US" sz="1200"/>
                        <a:t>) yaratmaq, fayllara alternativ yol təmin etmək.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962759"/>
                  </a:ext>
                </a:extLst>
              </a:tr>
            </a:tbl>
          </a:graphicData>
        </a:graphic>
      </p:graphicFrame>
      <p:pic>
        <p:nvPicPr>
          <p:cNvPr id="3" name="Picture 2">
            <a:extLst>
              <a:ext uri="{FF2B5EF4-FFF2-40B4-BE49-F238E27FC236}">
                <a16:creationId xmlns:a16="http://schemas.microsoft.com/office/drawing/2014/main" id="{C305CE33-1EE5-F37B-7C14-C780FCBDC6D1}"/>
              </a:ext>
            </a:extLst>
          </p:cNvPr>
          <p:cNvPicPr>
            <a:picLocks noChangeAspect="1"/>
          </p:cNvPicPr>
          <p:nvPr/>
        </p:nvPicPr>
        <p:blipFill>
          <a:blip r:embed="rId2"/>
          <a:stretch>
            <a:fillRect/>
          </a:stretch>
        </p:blipFill>
        <p:spPr>
          <a:xfrm>
            <a:off x="203199" y="6257841"/>
            <a:ext cx="4448796" cy="600159"/>
          </a:xfrm>
          <a:prstGeom prst="rect">
            <a:avLst/>
          </a:prstGeom>
        </p:spPr>
      </p:pic>
    </p:spTree>
    <p:extLst>
      <p:ext uri="{BB962C8B-B14F-4D97-AF65-F5344CB8AC3E}">
        <p14:creationId xmlns:p14="http://schemas.microsoft.com/office/powerpoint/2010/main" val="190163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7AFED-FE56-FEA4-FB84-D52A68C9D11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11CC9F3-DFD3-8E8A-670A-895E2B4C7A15}"/>
              </a:ext>
            </a:extLst>
          </p:cNvPr>
          <p:cNvSpPr txBox="1"/>
          <p:nvPr/>
        </p:nvSpPr>
        <p:spPr>
          <a:xfrm>
            <a:off x="203200" y="111476"/>
            <a:ext cx="11822545" cy="5909310"/>
          </a:xfrm>
          <a:prstGeom prst="rect">
            <a:avLst/>
          </a:prstGeom>
          <a:noFill/>
        </p:spPr>
        <p:txBody>
          <a:bodyPr wrap="square">
            <a:spAutoFit/>
          </a:bodyPr>
          <a:lstStyle/>
          <a:p>
            <a:r>
              <a:rPr lang="en-US" b="1"/>
              <a:t>2. Sistem Məlumatları və Monitorinq</a:t>
            </a:r>
          </a:p>
          <a:p>
            <a:r>
              <a:rPr lang="en-US"/>
              <a:t>Bu əmrlər sistem resurslarını, prosesləri və vəziyyəti izləmək üçün istifadə olunur. Çoxu </a:t>
            </a:r>
            <a:r>
              <a:rPr lang="en-US" b="1"/>
              <a:t>/proc </a:t>
            </a:r>
            <a:r>
              <a:rPr lang="en-US"/>
              <a:t>və </a:t>
            </a:r>
            <a:r>
              <a:rPr lang="en-US" b="1"/>
              <a:t>/sys </a:t>
            </a:r>
            <a:r>
              <a:rPr lang="en-US"/>
              <a:t>ilə əlaqəlidir.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kök qovluğunun disk istifadəsini və yaddaş vəziyyətini göstərir.</a:t>
            </a:r>
            <a:endParaRPr lang="en-US">
              <a:effectLst/>
            </a:endParaRPr>
          </a:p>
        </p:txBody>
      </p:sp>
      <p:graphicFrame>
        <p:nvGraphicFramePr>
          <p:cNvPr id="4" name="Table 3">
            <a:extLst>
              <a:ext uri="{FF2B5EF4-FFF2-40B4-BE49-F238E27FC236}">
                <a16:creationId xmlns:a16="http://schemas.microsoft.com/office/drawing/2014/main" id="{ED1E1EEF-AC75-DCC1-A748-C24184357D13}"/>
              </a:ext>
            </a:extLst>
          </p:cNvPr>
          <p:cNvGraphicFramePr>
            <a:graphicFrameLocks noGrp="1"/>
          </p:cNvGraphicFramePr>
          <p:nvPr>
            <p:extLst>
              <p:ext uri="{D42A27DB-BD31-4B8C-83A1-F6EECF244321}">
                <p14:modId xmlns:p14="http://schemas.microsoft.com/office/powerpoint/2010/main" val="1825242581"/>
              </p:ext>
            </p:extLst>
          </p:nvPr>
        </p:nvGraphicFramePr>
        <p:xfrm>
          <a:off x="203200" y="837214"/>
          <a:ext cx="11822545" cy="4574398"/>
        </p:xfrm>
        <a:graphic>
          <a:graphicData uri="http://schemas.openxmlformats.org/drawingml/2006/table">
            <a:tbl>
              <a:tblPr/>
              <a:tblGrid>
                <a:gridCol w="1818008">
                  <a:extLst>
                    <a:ext uri="{9D8B030D-6E8A-4147-A177-3AD203B41FA5}">
                      <a16:colId xmlns:a16="http://schemas.microsoft.com/office/drawing/2014/main" val="4186254429"/>
                    </a:ext>
                  </a:extLst>
                </a:gridCol>
                <a:gridCol w="2861610">
                  <a:extLst>
                    <a:ext uri="{9D8B030D-6E8A-4147-A177-3AD203B41FA5}">
                      <a16:colId xmlns:a16="http://schemas.microsoft.com/office/drawing/2014/main" val="1296379865"/>
                    </a:ext>
                  </a:extLst>
                </a:gridCol>
                <a:gridCol w="1818008">
                  <a:extLst>
                    <a:ext uri="{9D8B030D-6E8A-4147-A177-3AD203B41FA5}">
                      <a16:colId xmlns:a16="http://schemas.microsoft.com/office/drawing/2014/main" val="2129338400"/>
                    </a:ext>
                  </a:extLst>
                </a:gridCol>
                <a:gridCol w="1818008">
                  <a:extLst>
                    <a:ext uri="{9D8B030D-6E8A-4147-A177-3AD203B41FA5}">
                      <a16:colId xmlns:a16="http://schemas.microsoft.com/office/drawing/2014/main" val="2670572057"/>
                    </a:ext>
                  </a:extLst>
                </a:gridCol>
                <a:gridCol w="3506911">
                  <a:extLst>
                    <a:ext uri="{9D8B030D-6E8A-4147-A177-3AD203B41FA5}">
                      <a16:colId xmlns:a16="http://schemas.microsoft.com/office/drawing/2014/main" val="1973279493"/>
                    </a:ext>
                  </a:extLst>
                </a:gridCol>
              </a:tblGrid>
              <a:tr h="393700">
                <a:tc>
                  <a:txBody>
                    <a:bodyPr/>
                    <a:lstStyle/>
                    <a:p>
                      <a:pPr algn="ctr">
                        <a:buNone/>
                      </a:pPr>
                      <a:r>
                        <a:rPr lang="en-US" sz="1200" b="1"/>
                        <a:t>Əmr</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120162"/>
                  </a:ext>
                </a:extLst>
              </a:tr>
              <a:tr h="554582">
                <a:tc>
                  <a:txBody>
                    <a:bodyPr/>
                    <a:lstStyle/>
                    <a:p>
                      <a:pPr>
                        <a:buNone/>
                      </a:pPr>
                      <a:r>
                        <a:rPr lang="en-US" sz="1200" b="1">
                          <a:solidFill>
                            <a:srgbClr val="0070C0"/>
                          </a:solidFill>
                          <a:latin typeface="Courier New" panose="02070309020205020404" pitchFamily="49" charset="0"/>
                        </a:rPr>
                        <a:t>df</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Disk istifadəsini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df [seçim]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df -h</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Diskdəki boş yerləri görmək. </a:t>
                      </a:r>
                      <a:r>
                        <a:rPr lang="en-US" sz="1200">
                          <a:latin typeface="Courier New" panose="02070309020205020404" pitchFamily="49" charset="0"/>
                        </a:rPr>
                        <a:t>-h</a:t>
                      </a:r>
                      <a:r>
                        <a:rPr lang="en-US" sz="1200"/>
                        <a:t> insan oxunaqlı formatda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458535"/>
                  </a:ext>
                </a:extLst>
              </a:tr>
              <a:tr h="682563">
                <a:tc>
                  <a:txBody>
                    <a:bodyPr/>
                    <a:lstStyle/>
                    <a:p>
                      <a:pPr>
                        <a:buNone/>
                      </a:pPr>
                      <a:r>
                        <a:rPr lang="en-US" sz="1200" b="1">
                          <a:solidFill>
                            <a:srgbClr val="0070C0"/>
                          </a:solidFill>
                          <a:latin typeface="Courier New" panose="02070309020205020404" pitchFamily="49" charset="0"/>
                        </a:rPr>
                        <a:t>du</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qovluqların ölçüsünü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du [seçim] [yol]</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du -sh /home</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Qovluqların ölçüsünü yoxlamaq. </a:t>
                      </a:r>
                      <a:r>
                        <a:rPr lang="en-US" sz="1200">
                          <a:latin typeface="Courier New" panose="02070309020205020404" pitchFamily="49" charset="0"/>
                        </a:rPr>
                        <a:t>-s</a:t>
                      </a:r>
                      <a:r>
                        <a:rPr lang="en-US" sz="1200"/>
                        <a:t> ümumi ölçünü, </a:t>
                      </a:r>
                      <a:r>
                        <a:rPr lang="en-US" sz="1200">
                          <a:latin typeface="Courier New" panose="02070309020205020404" pitchFamily="49" charset="0"/>
                        </a:rPr>
                        <a:t>-h</a:t>
                      </a:r>
                      <a:r>
                        <a:rPr lang="en-US" sz="1200"/>
                        <a:t> oxunaqlı formatı verir.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2563891"/>
                  </a:ext>
                </a:extLst>
              </a:tr>
              <a:tr h="554582">
                <a:tc>
                  <a:txBody>
                    <a:bodyPr/>
                    <a:lstStyle/>
                    <a:p>
                      <a:pPr>
                        <a:buNone/>
                      </a:pPr>
                      <a:r>
                        <a:rPr lang="en-US" sz="1200" b="1">
                          <a:solidFill>
                            <a:srgbClr val="0070C0"/>
                          </a:solidFill>
                          <a:latin typeface="Courier New" panose="02070309020205020404" pitchFamily="49" charset="0"/>
                        </a:rPr>
                        <a:t>free</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Yaddaş istifadəsini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free [seçim]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free -m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RAM və swap istifadəsini yoxlamaq. </a:t>
                      </a:r>
                      <a:r>
                        <a:rPr lang="en-US" sz="1200">
                          <a:latin typeface="Courier New" panose="02070309020205020404" pitchFamily="49" charset="0"/>
                        </a:rPr>
                        <a:t>-m</a:t>
                      </a:r>
                      <a:r>
                        <a:rPr lang="en-US" sz="1200"/>
                        <a:t> MB formatında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0687763"/>
                  </a:ext>
                </a:extLst>
              </a:tr>
              <a:tr h="426602">
                <a:tc>
                  <a:txBody>
                    <a:bodyPr/>
                    <a:lstStyle/>
                    <a:p>
                      <a:pPr>
                        <a:buNone/>
                      </a:pPr>
                      <a:r>
                        <a:rPr lang="en-US" sz="1200" b="1">
                          <a:solidFill>
                            <a:srgbClr val="0070C0"/>
                          </a:solidFill>
                          <a:latin typeface="Courier New" panose="02070309020205020404" pitchFamily="49" charset="0"/>
                        </a:rPr>
                        <a:t>top</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Real-time proses monitorinqi.</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İşləyən prosesləri, CPU və yaddaş istifadəsini izləmək.</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7643705"/>
                  </a:ext>
                </a:extLst>
              </a:tr>
              <a:tr h="426602">
                <a:tc>
                  <a:txBody>
                    <a:bodyPr/>
                    <a:lstStyle/>
                    <a:p>
                      <a:pPr>
                        <a:buNone/>
                      </a:pPr>
                      <a:r>
                        <a:rPr lang="en-US" sz="1200" b="1">
                          <a:solidFill>
                            <a:srgbClr val="0070C0"/>
                          </a:solidFill>
                          <a:latin typeface="Courier New" panose="02070309020205020404" pitchFamily="49" charset="0"/>
                        </a:rPr>
                        <a:t>htop</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Daha istifadəçi dostu proses monitorinqi.</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htop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htop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Prosesləri interaktiv idarə etmək (quraşdırılmalıdır).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577097"/>
                  </a:ext>
                </a:extLst>
              </a:tr>
              <a:tr h="682563">
                <a:tc>
                  <a:txBody>
                    <a:bodyPr/>
                    <a:lstStyle/>
                    <a:p>
                      <a:pPr>
                        <a:buNone/>
                      </a:pPr>
                      <a:r>
                        <a:rPr lang="en-US" sz="1200" b="1">
                          <a:solidFill>
                            <a:srgbClr val="0070C0"/>
                          </a:solidFill>
                          <a:latin typeface="Courier New" panose="02070309020205020404" pitchFamily="49" charset="0"/>
                        </a:rPr>
                        <a:t>uname</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Sistem məlumatlarını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uname [seçim]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uname -a</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Kernel və sistem versiyasını öyrənmək. </a:t>
                      </a:r>
                      <a:r>
                        <a:rPr lang="en-US" sz="1200">
                          <a:latin typeface="Courier New" panose="02070309020205020404" pitchFamily="49" charset="0"/>
                        </a:rPr>
                        <a:t>-a</a:t>
                      </a:r>
                      <a:r>
                        <a:rPr lang="en-US" sz="1200"/>
                        <a:t> bütün detalları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295914"/>
                  </a:ext>
                </a:extLst>
              </a:tr>
              <a:tr h="426602">
                <a:tc>
                  <a:txBody>
                    <a:bodyPr/>
                    <a:lstStyle/>
                    <a:p>
                      <a:pPr>
                        <a:buNone/>
                      </a:pPr>
                      <a:r>
                        <a:rPr lang="en-US" sz="1200" b="1">
                          <a:solidFill>
                            <a:srgbClr val="0070C0"/>
                          </a:solidFill>
                          <a:latin typeface="Courier New" panose="02070309020205020404" pitchFamily="49" charset="0"/>
                        </a:rPr>
                        <a:t>cat /proc/cpuinfo</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CPU məlumatlarını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/proc/cpuinfo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/proc/cpuinfo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Prosessor detallarını (model, tezlik) yoxlamaq.</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800214"/>
                  </a:ext>
                </a:extLst>
              </a:tr>
              <a:tr h="426602">
                <a:tc>
                  <a:txBody>
                    <a:bodyPr/>
                    <a:lstStyle/>
                    <a:p>
                      <a:pPr>
                        <a:buNone/>
                      </a:pPr>
                      <a:r>
                        <a:rPr lang="en-US" sz="1200" b="1">
                          <a:solidFill>
                            <a:srgbClr val="0070C0"/>
                          </a:solidFill>
                          <a:latin typeface="Courier New" panose="02070309020205020404" pitchFamily="49" charset="0"/>
                        </a:rPr>
                        <a:t>cat /proc/meminfo</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Yaddaş məlumatlarını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/proc/meminfo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/proc/meminfo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Yaddaşın vəziyyətini (boş, istifadə olunmuş) yoxlamaq.</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1579020"/>
                  </a:ext>
                </a:extLst>
              </a:tr>
            </a:tbl>
          </a:graphicData>
        </a:graphic>
      </p:graphicFrame>
      <p:pic>
        <p:nvPicPr>
          <p:cNvPr id="6" name="Picture 5">
            <a:extLst>
              <a:ext uri="{FF2B5EF4-FFF2-40B4-BE49-F238E27FC236}">
                <a16:creationId xmlns:a16="http://schemas.microsoft.com/office/drawing/2014/main" id="{BCEDD89A-F6EE-0964-476A-6CE185F217F8}"/>
              </a:ext>
            </a:extLst>
          </p:cNvPr>
          <p:cNvPicPr>
            <a:picLocks noChangeAspect="1"/>
          </p:cNvPicPr>
          <p:nvPr/>
        </p:nvPicPr>
        <p:blipFill>
          <a:blip r:embed="rId2"/>
          <a:stretch>
            <a:fillRect/>
          </a:stretch>
        </p:blipFill>
        <p:spPr>
          <a:xfrm>
            <a:off x="280858" y="6058886"/>
            <a:ext cx="1857634" cy="362001"/>
          </a:xfrm>
          <a:prstGeom prst="rect">
            <a:avLst/>
          </a:prstGeom>
        </p:spPr>
      </p:pic>
    </p:spTree>
    <p:extLst>
      <p:ext uri="{BB962C8B-B14F-4D97-AF65-F5344CB8AC3E}">
        <p14:creationId xmlns:p14="http://schemas.microsoft.com/office/powerpoint/2010/main" val="700647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7BB9E-BF50-5E8F-6B5F-BDF1CBC6B9A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656D7A4-CACA-FFC9-0E1E-C079296673F4}"/>
              </a:ext>
            </a:extLst>
          </p:cNvPr>
          <p:cNvSpPr txBox="1"/>
          <p:nvPr/>
        </p:nvSpPr>
        <p:spPr>
          <a:xfrm>
            <a:off x="203200" y="244826"/>
            <a:ext cx="11822545" cy="5816977"/>
          </a:xfrm>
          <a:prstGeom prst="rect">
            <a:avLst/>
          </a:prstGeom>
          <a:noFill/>
        </p:spPr>
        <p:txBody>
          <a:bodyPr wrap="square">
            <a:spAutoFit/>
          </a:bodyPr>
          <a:lstStyle/>
          <a:p>
            <a:r>
              <a:rPr lang="en-US" sz="1200" b="1"/>
              <a:t>İstifadəçi və İcazə İdarəetməsi</a:t>
            </a:r>
            <a:endParaRPr lang="az-Latn-AZ" sz="1200" b="1"/>
          </a:p>
          <a:p>
            <a:endParaRPr lang="en-US" sz="1200" b="1"/>
          </a:p>
          <a:p>
            <a:r>
              <a:rPr lang="en-US" sz="1200"/>
              <a:t>Bu əmrlər istifadəçi hesabları və fayl icazələrini idarə etmək üçündür. Əksəriyyəti </a:t>
            </a:r>
            <a:r>
              <a:rPr lang="en-US" sz="1200" b="1"/>
              <a:t>/etc </a:t>
            </a:r>
            <a:r>
              <a:rPr lang="en-US" sz="1200"/>
              <a:t>ilə əlaqəlidir.</a:t>
            </a:r>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r>
              <a:rPr lang="en-US" sz="1200"/>
              <a:t>Praktiki Nümunə: Bu, yeni istifadəçi yaradır, parol təyin edir və faylın icazələrini yalnız sahibinə məxsus edir.</a:t>
            </a:r>
            <a:endParaRPr lang="en-US" sz="1200">
              <a:effectLst/>
            </a:endParaRPr>
          </a:p>
        </p:txBody>
      </p:sp>
      <p:graphicFrame>
        <p:nvGraphicFramePr>
          <p:cNvPr id="2" name="Table 1">
            <a:extLst>
              <a:ext uri="{FF2B5EF4-FFF2-40B4-BE49-F238E27FC236}">
                <a16:creationId xmlns:a16="http://schemas.microsoft.com/office/drawing/2014/main" id="{5001E7A0-0265-AE8A-F1D8-A4E9B9276CC3}"/>
              </a:ext>
            </a:extLst>
          </p:cNvPr>
          <p:cNvGraphicFramePr>
            <a:graphicFrameLocks noGrp="1"/>
          </p:cNvGraphicFramePr>
          <p:nvPr>
            <p:extLst>
              <p:ext uri="{D42A27DB-BD31-4B8C-83A1-F6EECF244321}">
                <p14:modId xmlns:p14="http://schemas.microsoft.com/office/powerpoint/2010/main" val="1706675695"/>
              </p:ext>
            </p:extLst>
          </p:nvPr>
        </p:nvGraphicFramePr>
        <p:xfrm>
          <a:off x="184727" y="1053082"/>
          <a:ext cx="11822544" cy="4560732"/>
        </p:xfrm>
        <a:graphic>
          <a:graphicData uri="http://schemas.openxmlformats.org/drawingml/2006/table">
            <a:tbl>
              <a:tblPr/>
              <a:tblGrid>
                <a:gridCol w="870255">
                  <a:extLst>
                    <a:ext uri="{9D8B030D-6E8A-4147-A177-3AD203B41FA5}">
                      <a16:colId xmlns:a16="http://schemas.microsoft.com/office/drawing/2014/main" val="3872705430"/>
                    </a:ext>
                  </a:extLst>
                </a:gridCol>
                <a:gridCol w="2502165">
                  <a:extLst>
                    <a:ext uri="{9D8B030D-6E8A-4147-A177-3AD203B41FA5}">
                      <a16:colId xmlns:a16="http://schemas.microsoft.com/office/drawing/2014/main" val="2597109136"/>
                    </a:ext>
                  </a:extLst>
                </a:gridCol>
                <a:gridCol w="2970043">
                  <a:extLst>
                    <a:ext uri="{9D8B030D-6E8A-4147-A177-3AD203B41FA5}">
                      <a16:colId xmlns:a16="http://schemas.microsoft.com/office/drawing/2014/main" val="767107510"/>
                    </a:ext>
                  </a:extLst>
                </a:gridCol>
                <a:gridCol w="2670073">
                  <a:extLst>
                    <a:ext uri="{9D8B030D-6E8A-4147-A177-3AD203B41FA5}">
                      <a16:colId xmlns:a16="http://schemas.microsoft.com/office/drawing/2014/main" val="750774587"/>
                    </a:ext>
                  </a:extLst>
                </a:gridCol>
                <a:gridCol w="2810008">
                  <a:extLst>
                    <a:ext uri="{9D8B030D-6E8A-4147-A177-3AD203B41FA5}">
                      <a16:colId xmlns:a16="http://schemas.microsoft.com/office/drawing/2014/main" val="1890200345"/>
                    </a:ext>
                  </a:extLst>
                </a:gridCol>
              </a:tblGrid>
              <a:tr h="432538">
                <a:tc>
                  <a:txBody>
                    <a:bodyPr/>
                    <a:lstStyle/>
                    <a:p>
                      <a:pPr algn="ctr">
                        <a:buNone/>
                      </a:pPr>
                      <a:r>
                        <a:rPr lang="en-US" sz="1200" b="1"/>
                        <a:t>Əmr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1356838"/>
                  </a:ext>
                </a:extLst>
              </a:tr>
              <a:tr h="390505">
                <a:tc>
                  <a:txBody>
                    <a:bodyPr/>
                    <a:lstStyle/>
                    <a:p>
                      <a:pPr>
                        <a:buNone/>
                      </a:pPr>
                      <a:r>
                        <a:rPr lang="en-US" sz="1200" b="1">
                          <a:solidFill>
                            <a:srgbClr val="0070C0"/>
                          </a:solidFill>
                          <a:latin typeface="Courier New" panose="02070309020205020404" pitchFamily="49" charset="0"/>
                        </a:rPr>
                        <a:t>whoami</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istifadəçi adını göstərir.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whoami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whoami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Hazırkı istifadəçi adını öyrənmək.</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4865603"/>
                  </a:ext>
                </a:extLst>
              </a:tr>
              <a:tr h="557864">
                <a:tc>
                  <a:txBody>
                    <a:bodyPr/>
                    <a:lstStyle/>
                    <a:p>
                      <a:pPr>
                        <a:buNone/>
                      </a:pPr>
                      <a:r>
                        <a:rPr lang="en-US" sz="1200" b="1">
                          <a:solidFill>
                            <a:srgbClr val="0070C0"/>
                          </a:solidFill>
                          <a:latin typeface="Courier New" panose="02070309020205020404" pitchFamily="49" charset="0"/>
                        </a:rPr>
                        <a:t>id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və qrup ID-lərini göstərir.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id [istifadəçi]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id codeurient</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İstifadəçinin UID, GID və qruplarını yoxlamaq.</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8673676"/>
                  </a:ext>
                </a:extLst>
              </a:tr>
              <a:tr h="557864">
                <a:tc>
                  <a:txBody>
                    <a:bodyPr/>
                    <a:lstStyle/>
                    <a:p>
                      <a:pPr>
                        <a:buNone/>
                      </a:pPr>
                      <a:r>
                        <a:rPr lang="en-US" sz="1200" b="1">
                          <a:solidFill>
                            <a:srgbClr val="0070C0"/>
                          </a:solidFill>
                          <a:latin typeface="Courier New" panose="02070309020205020404" pitchFamily="49" charset="0"/>
                        </a:rPr>
                        <a:t>sudo</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Root icazələri ilə əmr işlədir.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[əmr]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apt update</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Administrator icazələri tələb edən əmrləri işə salmaq.</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831598"/>
                  </a:ext>
                </a:extLst>
              </a:tr>
              <a:tr h="557864">
                <a:tc>
                  <a:txBody>
                    <a:bodyPr/>
                    <a:lstStyle/>
                    <a:p>
                      <a:pPr>
                        <a:buNone/>
                      </a:pPr>
                      <a:r>
                        <a:rPr lang="en-US" sz="1200" b="1">
                          <a:solidFill>
                            <a:srgbClr val="0070C0"/>
                          </a:solidFill>
                          <a:latin typeface="Courier New" panose="02070309020205020404" pitchFamily="49" charset="0"/>
                        </a:rPr>
                        <a:t>useradd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istifadəçi yaradır.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useradd [seçim] [ad]</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useradd -m testuser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istifadəçi yaratmaq. </a:t>
                      </a:r>
                      <a:r>
                        <a:rPr lang="en-US" sz="1200">
                          <a:latin typeface="Courier New" panose="02070309020205020404" pitchFamily="49" charset="0"/>
                        </a:rPr>
                        <a:t>-m</a:t>
                      </a:r>
                      <a:r>
                        <a:rPr lang="en-US" sz="1200"/>
                        <a:t> ev qovluğu yaradır.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40832068"/>
                  </a:ext>
                </a:extLst>
              </a:tr>
              <a:tr h="390505">
                <a:tc>
                  <a:txBody>
                    <a:bodyPr/>
                    <a:lstStyle/>
                    <a:p>
                      <a:pPr>
                        <a:buNone/>
                      </a:pPr>
                      <a:r>
                        <a:rPr lang="en-US" sz="1200" b="1">
                          <a:solidFill>
                            <a:srgbClr val="0070C0"/>
                          </a:solidFill>
                          <a:latin typeface="Courier New" panose="02070309020205020404" pitchFamily="49" charset="0"/>
                        </a:rPr>
                        <a:t>passwd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parolunu dəyişir.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passwd [istifadəçi]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passwd testuser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parolunu yeniləmək.</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6484132"/>
                  </a:ext>
                </a:extLst>
              </a:tr>
              <a:tr h="557864">
                <a:tc>
                  <a:txBody>
                    <a:bodyPr/>
                    <a:lstStyle/>
                    <a:p>
                      <a:pPr>
                        <a:buNone/>
                      </a:pPr>
                      <a:r>
                        <a:rPr lang="en-US" sz="1200" b="1">
                          <a:solidFill>
                            <a:srgbClr val="0070C0"/>
                          </a:solidFill>
                          <a:latin typeface="Courier New" panose="02070309020205020404" pitchFamily="49" charset="0"/>
                        </a:rPr>
                        <a:t>chown</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Fayl/qovluq sahibini dəyişir.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chown [seçim] [sahib] [fayl]</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chown codeurient file.txt</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Faylın sahibini dəyişmək. </a:t>
                      </a:r>
                      <a:r>
                        <a:rPr lang="en-US" sz="1200">
                          <a:latin typeface="Courier New" panose="02070309020205020404" pitchFamily="49" charset="0"/>
                        </a:rPr>
                        <a:t>-R</a:t>
                      </a:r>
                      <a:r>
                        <a:rPr lang="en-US" sz="1200"/>
                        <a:t> ilə qovluqlar üçün.</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3067674"/>
                  </a:ext>
                </a:extLst>
              </a:tr>
              <a:tr h="557864">
                <a:tc>
                  <a:txBody>
                    <a:bodyPr/>
                    <a:lstStyle/>
                    <a:p>
                      <a:pPr>
                        <a:buNone/>
                      </a:pPr>
                      <a:r>
                        <a:rPr lang="en-US" sz="1200" b="1">
                          <a:solidFill>
                            <a:srgbClr val="0070C0"/>
                          </a:solidFill>
                          <a:latin typeface="Courier New" panose="02070309020205020404" pitchFamily="49" charset="0"/>
                        </a:rPr>
                        <a:t>chmod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icazələrini dəyişir.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chmod [seçim] [icazə] [fayl]</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chmod 755 script.sh</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icazələrini təyin etmək (məsələn, </a:t>
                      </a:r>
                      <a:r>
                        <a:rPr lang="en-US" sz="1200">
                          <a:latin typeface="Courier New" panose="02070309020205020404" pitchFamily="49" charset="0"/>
                        </a:rPr>
                        <a:t>755</a:t>
                      </a:r>
                      <a:r>
                        <a:rPr lang="en-US" sz="1200"/>
                        <a:t> = oxuma/icra).</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96374671"/>
                  </a:ext>
                </a:extLst>
              </a:tr>
              <a:tr h="557864">
                <a:tc>
                  <a:txBody>
                    <a:bodyPr/>
                    <a:lstStyle/>
                    <a:p>
                      <a:pPr>
                        <a:buNone/>
                      </a:pPr>
                      <a:r>
                        <a:rPr lang="en-US" sz="1200" b="1">
                          <a:solidFill>
                            <a:srgbClr val="0070C0"/>
                          </a:solidFill>
                          <a:latin typeface="Courier New" panose="02070309020205020404" pitchFamily="49" charset="0"/>
                        </a:rPr>
                        <a:t>su</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dəyişdirir.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 [istifadəçi]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 root</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Başqa istifadəçi (adətən root) kimi daxil olmaq.</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22907072"/>
                  </a:ext>
                </a:extLst>
              </a:tr>
            </a:tbl>
          </a:graphicData>
        </a:graphic>
      </p:graphicFrame>
      <p:pic>
        <p:nvPicPr>
          <p:cNvPr id="4" name="Picture 3">
            <a:extLst>
              <a:ext uri="{FF2B5EF4-FFF2-40B4-BE49-F238E27FC236}">
                <a16:creationId xmlns:a16="http://schemas.microsoft.com/office/drawing/2014/main" id="{C62E5EA7-BEA3-986A-5F31-EAEDB0CEC606}"/>
              </a:ext>
            </a:extLst>
          </p:cNvPr>
          <p:cNvPicPr>
            <a:picLocks noChangeAspect="1"/>
          </p:cNvPicPr>
          <p:nvPr/>
        </p:nvPicPr>
        <p:blipFill>
          <a:blip r:embed="rId2"/>
          <a:stretch>
            <a:fillRect/>
          </a:stretch>
        </p:blipFill>
        <p:spPr>
          <a:xfrm>
            <a:off x="203200" y="6127331"/>
            <a:ext cx="4267796" cy="485843"/>
          </a:xfrm>
          <a:prstGeom prst="rect">
            <a:avLst/>
          </a:prstGeom>
        </p:spPr>
      </p:pic>
    </p:spTree>
    <p:extLst>
      <p:ext uri="{BB962C8B-B14F-4D97-AF65-F5344CB8AC3E}">
        <p14:creationId xmlns:p14="http://schemas.microsoft.com/office/powerpoint/2010/main" val="2313691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D2E36-156F-3BCD-5086-A1AA48525EB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7CBB08F-98C3-90B8-3677-F82E3BD3AE9A}"/>
              </a:ext>
            </a:extLst>
          </p:cNvPr>
          <p:cNvSpPr txBox="1"/>
          <p:nvPr/>
        </p:nvSpPr>
        <p:spPr>
          <a:xfrm>
            <a:off x="203200" y="244826"/>
            <a:ext cx="11822545" cy="2492990"/>
          </a:xfrm>
          <a:prstGeom prst="rect">
            <a:avLst/>
          </a:prstGeom>
          <a:noFill/>
        </p:spPr>
        <p:txBody>
          <a:bodyPr wrap="square">
            <a:spAutoFit/>
          </a:bodyPr>
          <a:lstStyle/>
          <a:p>
            <a:r>
              <a:rPr lang="en-US" sz="1200" b="1">
                <a:solidFill>
                  <a:srgbClr val="FF0000"/>
                </a:solidFill>
              </a:rPr>
              <a:t>MULTICS (Multiplexed Information and Computing Service)</a:t>
            </a:r>
            <a:r>
              <a:rPr lang="en-US" sz="1200"/>
              <a:t>: </a:t>
            </a:r>
            <a:endParaRPr lang="az-Latn-AZ" sz="1200"/>
          </a:p>
          <a:p>
            <a:endParaRPr lang="az-Latn-AZ" sz="1200" b="1"/>
          </a:p>
          <a:p>
            <a:pPr marL="285750" indent="-285750">
              <a:buFont typeface="Arial" panose="020B0604020202020204" pitchFamily="34" charset="0"/>
              <a:buChar char="•"/>
            </a:pPr>
            <a:r>
              <a:rPr lang="en-US" sz="1200" b="1"/>
              <a:t>Nədir?</a:t>
            </a:r>
            <a:r>
              <a:rPr lang="en-US" sz="1200"/>
              <a:t> 1960-cı illərdə MIT, Bell Labs və General Electric-in birgə layihəsi olaraq hazırlanmış əməliyyat sistemidir. MULTICS, çox istifadəçili (multi-user) və çox tapşırıqlı (multitasking) sistem kimi dizayn edilmişdi.</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Xüsusiyyətləri</a:t>
            </a:r>
            <a:r>
              <a:rPr lang="en-US" sz="1200"/>
              <a:t>: </a:t>
            </a:r>
          </a:p>
          <a:p>
            <a:pPr marL="742950" lvl="1" indent="-285750">
              <a:lnSpc>
                <a:spcPct val="150000"/>
              </a:lnSpc>
              <a:buFont typeface="Wingdings" panose="05000000000000000000" pitchFamily="2" charset="2"/>
              <a:buChar char="q"/>
            </a:pPr>
            <a:r>
              <a:rPr lang="en-US" sz="1200"/>
              <a:t>Çox istifadəçi dəstəyi və zaman paylanması (time-sharing).</a:t>
            </a:r>
          </a:p>
          <a:p>
            <a:pPr marL="742950" lvl="1" indent="-285750">
              <a:lnSpc>
                <a:spcPct val="150000"/>
              </a:lnSpc>
              <a:buFont typeface="Wingdings" panose="05000000000000000000" pitchFamily="2" charset="2"/>
              <a:buChar char="q"/>
            </a:pPr>
            <a:r>
              <a:rPr lang="en-US" sz="1200"/>
              <a:t>Fayl sistemləri və təhlükəsizlik mexanizmləri.</a:t>
            </a:r>
          </a:p>
          <a:p>
            <a:pPr marL="742950" lvl="1" indent="-285750">
              <a:lnSpc>
                <a:spcPct val="150000"/>
              </a:lnSpc>
              <a:buFont typeface="Wingdings" panose="05000000000000000000" pitchFamily="2" charset="2"/>
              <a:buChar char="q"/>
            </a:pPr>
            <a:r>
              <a:rPr lang="en-US" sz="1200"/>
              <a:t>Yaddaşın virtualizasiyası kimi yeniliklər.</a:t>
            </a:r>
            <a:endParaRPr lang="az-Latn-AZ" sz="1200"/>
          </a:p>
          <a:p>
            <a:pPr marL="742950" lvl="1" indent="-285750">
              <a:lnSpc>
                <a:spcPct val="150000"/>
              </a:lnSpc>
              <a:buFont typeface="Wingdings" panose="05000000000000000000" pitchFamily="2" charset="2"/>
              <a:buChar char="q"/>
            </a:pPr>
            <a:endParaRPr lang="en-US" sz="1200"/>
          </a:p>
          <a:p>
            <a:pPr marL="285750" indent="-285750">
              <a:buFont typeface="Arial" panose="020B0604020202020204" pitchFamily="34" charset="0"/>
              <a:buChar char="•"/>
            </a:pPr>
            <a:r>
              <a:rPr lang="en-US" sz="1200" b="1"/>
              <a:t>Təsiri</a:t>
            </a:r>
            <a:r>
              <a:rPr lang="en-US" sz="1200"/>
              <a:t>: MULTICS, UNIX-in yaradılmasında birbaşa ilham mənbəyi oldu. Lakin MULTICS çox mürəkkəb və resurs tələb edən sistem idi, buna görə daha sadə bir alternativə ehtiyac yarandı.</a:t>
            </a:r>
          </a:p>
        </p:txBody>
      </p:sp>
      <p:pic>
        <p:nvPicPr>
          <p:cNvPr id="3" name="Picture 2">
            <a:extLst>
              <a:ext uri="{FF2B5EF4-FFF2-40B4-BE49-F238E27FC236}">
                <a16:creationId xmlns:a16="http://schemas.microsoft.com/office/drawing/2014/main" id="{16D7E8CA-B812-AC6D-910D-73D215522FF8}"/>
              </a:ext>
            </a:extLst>
          </p:cNvPr>
          <p:cNvPicPr>
            <a:picLocks noChangeAspect="1"/>
          </p:cNvPicPr>
          <p:nvPr/>
        </p:nvPicPr>
        <p:blipFill>
          <a:blip r:embed="rId2"/>
          <a:stretch>
            <a:fillRect/>
          </a:stretch>
        </p:blipFill>
        <p:spPr>
          <a:xfrm>
            <a:off x="0" y="2799784"/>
            <a:ext cx="5515745" cy="4058216"/>
          </a:xfrm>
          <a:prstGeom prst="rect">
            <a:avLst/>
          </a:prstGeom>
        </p:spPr>
      </p:pic>
      <p:pic>
        <p:nvPicPr>
          <p:cNvPr id="5" name="Picture 4">
            <a:extLst>
              <a:ext uri="{FF2B5EF4-FFF2-40B4-BE49-F238E27FC236}">
                <a16:creationId xmlns:a16="http://schemas.microsoft.com/office/drawing/2014/main" id="{B341EFF4-191E-957C-24D6-381EDA3B6796}"/>
              </a:ext>
            </a:extLst>
          </p:cNvPr>
          <p:cNvPicPr>
            <a:picLocks noChangeAspect="1"/>
          </p:cNvPicPr>
          <p:nvPr/>
        </p:nvPicPr>
        <p:blipFill>
          <a:blip r:embed="rId3"/>
          <a:stretch>
            <a:fillRect/>
          </a:stretch>
        </p:blipFill>
        <p:spPr>
          <a:xfrm>
            <a:off x="6381544" y="2799784"/>
            <a:ext cx="5810455" cy="4058216"/>
          </a:xfrm>
          <a:prstGeom prst="rect">
            <a:avLst/>
          </a:prstGeom>
        </p:spPr>
      </p:pic>
    </p:spTree>
    <p:extLst>
      <p:ext uri="{BB962C8B-B14F-4D97-AF65-F5344CB8AC3E}">
        <p14:creationId xmlns:p14="http://schemas.microsoft.com/office/powerpoint/2010/main" val="468364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A482B-CECF-9ACF-B3AB-9FE4DD8104F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843148E-E6F3-4791-EF94-C80FF12925DC}"/>
              </a:ext>
            </a:extLst>
          </p:cNvPr>
          <p:cNvSpPr txBox="1"/>
          <p:nvPr/>
        </p:nvSpPr>
        <p:spPr>
          <a:xfrm>
            <a:off x="184727" y="101951"/>
            <a:ext cx="11822545" cy="6186309"/>
          </a:xfrm>
          <a:prstGeom prst="rect">
            <a:avLst/>
          </a:prstGeom>
          <a:noFill/>
        </p:spPr>
        <p:txBody>
          <a:bodyPr wrap="square">
            <a:spAutoFit/>
          </a:bodyPr>
          <a:lstStyle/>
          <a:p>
            <a:r>
              <a:rPr lang="en-US" b="1"/>
              <a:t>Şəbəkə Əməliyyatları</a:t>
            </a:r>
            <a:endParaRPr lang="az-Latn-AZ" b="1"/>
          </a:p>
          <a:p>
            <a:endParaRPr lang="en-US" b="1"/>
          </a:p>
          <a:p>
            <a:r>
              <a:rPr lang="en-US"/>
              <a:t>Bu əmrlər şəbəkə ilə işləmək üçündür. Bəziləri </a:t>
            </a:r>
            <a:r>
              <a:rPr lang="en-US" b="1"/>
              <a:t>/sbin </a:t>
            </a:r>
            <a:r>
              <a:rPr lang="en-US"/>
              <a:t>və ya </a:t>
            </a:r>
            <a:r>
              <a:rPr lang="en-US" b="1"/>
              <a:t>/usr/sbin</a:t>
            </a:r>
            <a:r>
              <a:rPr lang="en-US"/>
              <a:t>-də yerləşir.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Google-a 4 ping göndərir və cari IP ünvanını alır.</a:t>
            </a:r>
            <a:endParaRPr lang="en-US">
              <a:effectLst/>
            </a:endParaRPr>
          </a:p>
        </p:txBody>
      </p:sp>
      <p:graphicFrame>
        <p:nvGraphicFramePr>
          <p:cNvPr id="2" name="Table 1">
            <a:extLst>
              <a:ext uri="{FF2B5EF4-FFF2-40B4-BE49-F238E27FC236}">
                <a16:creationId xmlns:a16="http://schemas.microsoft.com/office/drawing/2014/main" id="{1F304E78-0D83-5730-3E13-7B96B268A77B}"/>
              </a:ext>
            </a:extLst>
          </p:cNvPr>
          <p:cNvGraphicFramePr>
            <a:graphicFrameLocks noGrp="1"/>
          </p:cNvGraphicFramePr>
          <p:nvPr>
            <p:extLst>
              <p:ext uri="{D42A27DB-BD31-4B8C-83A1-F6EECF244321}">
                <p14:modId xmlns:p14="http://schemas.microsoft.com/office/powerpoint/2010/main" val="803482919"/>
              </p:ext>
            </p:extLst>
          </p:nvPr>
        </p:nvGraphicFramePr>
        <p:xfrm>
          <a:off x="184725" y="1178778"/>
          <a:ext cx="11859645" cy="4487049"/>
        </p:xfrm>
        <a:graphic>
          <a:graphicData uri="http://schemas.openxmlformats.org/drawingml/2006/table">
            <a:tbl>
              <a:tblPr/>
              <a:tblGrid>
                <a:gridCol w="880309">
                  <a:extLst>
                    <a:ext uri="{9D8B030D-6E8A-4147-A177-3AD203B41FA5}">
                      <a16:colId xmlns:a16="http://schemas.microsoft.com/office/drawing/2014/main" val="2437429528"/>
                    </a:ext>
                  </a:extLst>
                </a:gridCol>
                <a:gridCol w="2784103">
                  <a:extLst>
                    <a:ext uri="{9D8B030D-6E8A-4147-A177-3AD203B41FA5}">
                      <a16:colId xmlns:a16="http://schemas.microsoft.com/office/drawing/2014/main" val="2026421287"/>
                    </a:ext>
                  </a:extLst>
                </a:gridCol>
                <a:gridCol w="1801059">
                  <a:extLst>
                    <a:ext uri="{9D8B030D-6E8A-4147-A177-3AD203B41FA5}">
                      <a16:colId xmlns:a16="http://schemas.microsoft.com/office/drawing/2014/main" val="4156562416"/>
                    </a:ext>
                  </a:extLst>
                </a:gridCol>
                <a:gridCol w="3182184">
                  <a:extLst>
                    <a:ext uri="{9D8B030D-6E8A-4147-A177-3AD203B41FA5}">
                      <a16:colId xmlns:a16="http://schemas.microsoft.com/office/drawing/2014/main" val="2822777420"/>
                    </a:ext>
                  </a:extLst>
                </a:gridCol>
                <a:gridCol w="3211990">
                  <a:extLst>
                    <a:ext uri="{9D8B030D-6E8A-4147-A177-3AD203B41FA5}">
                      <a16:colId xmlns:a16="http://schemas.microsoft.com/office/drawing/2014/main" val="2912151514"/>
                    </a:ext>
                  </a:extLst>
                </a:gridCol>
              </a:tblGrid>
              <a:tr h="353279">
                <a:tc>
                  <a:txBody>
                    <a:bodyPr/>
                    <a:lstStyle/>
                    <a:p>
                      <a:pPr algn="ctr">
                        <a:buNone/>
                      </a:pPr>
                      <a:r>
                        <a:rPr lang="en-US" sz="1200" b="1"/>
                        <a:t>Əmr</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755547"/>
                  </a:ext>
                </a:extLst>
              </a:tr>
              <a:tr h="543917">
                <a:tc>
                  <a:txBody>
                    <a:bodyPr/>
                    <a:lstStyle/>
                    <a:p>
                      <a:pPr>
                        <a:buNone/>
                      </a:pPr>
                      <a:r>
                        <a:rPr lang="en-US" sz="1200" b="1">
                          <a:solidFill>
                            <a:srgbClr val="0070C0"/>
                          </a:solidFill>
                          <a:latin typeface="Courier New" panose="02070309020205020404" pitchFamily="49" charset="0"/>
                        </a:rPr>
                        <a:t>ping</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bağlantısını yoxlayır.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ping [host]</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ping google.com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Serverə bağlantı testi. </a:t>
                      </a:r>
                      <a:r>
                        <a:rPr lang="en-US" sz="1200">
                          <a:latin typeface="Courier New" panose="02070309020205020404" pitchFamily="49" charset="0"/>
                        </a:rPr>
                        <a:t>-c</a:t>
                      </a:r>
                      <a:r>
                        <a:rPr lang="en-US" sz="1200"/>
                        <a:t> ilə say məhdudlaşdırılır.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8054204"/>
                  </a:ext>
                </a:extLst>
              </a:tr>
              <a:tr h="870268">
                <a:tc>
                  <a:txBody>
                    <a:bodyPr/>
                    <a:lstStyle/>
                    <a:p>
                      <a:pPr>
                        <a:buNone/>
                      </a:pPr>
                      <a:r>
                        <a:rPr lang="en-US" sz="1200" b="1">
                          <a:solidFill>
                            <a:srgbClr val="0070C0"/>
                          </a:solidFill>
                          <a:latin typeface="Courier New" panose="02070309020205020404" pitchFamily="49" charset="0"/>
                        </a:rPr>
                        <a:t>curl</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URL-dən məlumat alır.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curl [seçim] [url]</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curl https://example.com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Veb səhifə məzmununu yükləmək və ya API sorğuları göndərmək.</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902943"/>
                  </a:ext>
                </a:extLst>
              </a:tr>
              <a:tr h="543917">
                <a:tc>
                  <a:txBody>
                    <a:bodyPr/>
                    <a:lstStyle/>
                    <a:p>
                      <a:pPr>
                        <a:buNone/>
                      </a:pPr>
                      <a:r>
                        <a:rPr lang="en-US" sz="1200" b="1">
                          <a:solidFill>
                            <a:srgbClr val="0070C0"/>
                          </a:solidFill>
                          <a:latin typeface="Courier New" panose="02070309020205020404" pitchFamily="49" charset="0"/>
                        </a:rPr>
                        <a:t>wget</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internetdən yükləyir.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wget [seçim] [url]</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da-DK" sz="1200">
                          <a:latin typeface="Courier New" panose="02070309020205020404" pitchFamily="49" charset="0"/>
                        </a:rPr>
                        <a:t>wget https://example.com/file.zip</a:t>
                      </a:r>
                      <a:endParaRPr lang="da-DK"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yükləmək. </a:t>
                      </a:r>
                      <a:r>
                        <a:rPr lang="en-US" sz="1200">
                          <a:latin typeface="Courier New" panose="02070309020205020404" pitchFamily="49" charset="0"/>
                        </a:rPr>
                        <a:t>-r</a:t>
                      </a:r>
                      <a:r>
                        <a:rPr lang="en-US" sz="1200"/>
                        <a:t> ilə rekursiv yükləmə.</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3158440"/>
                  </a:ext>
                </a:extLst>
              </a:tr>
              <a:tr h="543917">
                <a:tc>
                  <a:txBody>
                    <a:bodyPr/>
                    <a:lstStyle/>
                    <a:p>
                      <a:pPr>
                        <a:buNone/>
                      </a:pPr>
                      <a:r>
                        <a:rPr lang="en-US" sz="1200" b="1">
                          <a:solidFill>
                            <a:srgbClr val="0070C0"/>
                          </a:solidFill>
                          <a:latin typeface="Courier New" panose="02070309020205020404" pitchFamily="49" charset="0"/>
                        </a:rPr>
                        <a:t>ifconfig</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interfeyslərini göstərir (köhnəlmiş).</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ifconfig</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ifconfig</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kartlarının vəziyyətini yoxlamaq.</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5104329"/>
                  </a:ext>
                </a:extLst>
              </a:tr>
              <a:tr h="543917">
                <a:tc>
                  <a:txBody>
                    <a:bodyPr/>
                    <a:lstStyle/>
                    <a:p>
                      <a:pPr>
                        <a:buNone/>
                      </a:pPr>
                      <a:r>
                        <a:rPr lang="en-US" sz="1200" b="1">
                          <a:solidFill>
                            <a:srgbClr val="0070C0"/>
                          </a:solidFill>
                          <a:latin typeface="Courier New" panose="02070309020205020404" pitchFamily="49" charset="0"/>
                        </a:rPr>
                        <a:t>ip</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interfeyslərini idarə edir.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ip [seçim]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ip addr</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IP ünvanlarını və interfeysləri yoxlamaq.</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7693290"/>
                  </a:ext>
                </a:extLst>
              </a:tr>
              <a:tr h="543917">
                <a:tc>
                  <a:txBody>
                    <a:bodyPr/>
                    <a:lstStyle/>
                    <a:p>
                      <a:pPr>
                        <a:buNone/>
                      </a:pPr>
                      <a:r>
                        <a:rPr lang="en-US" sz="1200" b="1">
                          <a:solidFill>
                            <a:srgbClr val="0070C0"/>
                          </a:solidFill>
                          <a:latin typeface="Courier New" panose="02070309020205020404" pitchFamily="49" charset="0"/>
                        </a:rPr>
                        <a:t>netstat</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bağlantılarını göstərir.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netstat [seçim]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netstat -tuln</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Açıq portları və bağlantıları görmək.</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5875752"/>
                  </a:ext>
                </a:extLst>
              </a:tr>
              <a:tr h="543917">
                <a:tc>
                  <a:txBody>
                    <a:bodyPr/>
                    <a:lstStyle/>
                    <a:p>
                      <a:pPr>
                        <a:buNone/>
                      </a:pPr>
                      <a:r>
                        <a:rPr lang="en-US" sz="1200" b="1">
                          <a:solidFill>
                            <a:srgbClr val="0070C0"/>
                          </a:solidFill>
                          <a:latin typeface="Courier New" panose="02070309020205020404" pitchFamily="49" charset="0"/>
                        </a:rPr>
                        <a:t>ss</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socketlərini göstərir (müasir).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ss [seçim]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ss -tuln</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Aktiv şəbəkə bağlantılarını və portları izləmək.</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9544045"/>
                  </a:ext>
                </a:extLst>
              </a:tr>
            </a:tbl>
          </a:graphicData>
        </a:graphic>
      </p:graphicFrame>
      <p:pic>
        <p:nvPicPr>
          <p:cNvPr id="4" name="Picture 3">
            <a:extLst>
              <a:ext uri="{FF2B5EF4-FFF2-40B4-BE49-F238E27FC236}">
                <a16:creationId xmlns:a16="http://schemas.microsoft.com/office/drawing/2014/main" id="{890BF2A5-7823-1A1B-345D-1380A713E6D2}"/>
              </a:ext>
            </a:extLst>
          </p:cNvPr>
          <p:cNvPicPr>
            <a:picLocks noChangeAspect="1"/>
          </p:cNvPicPr>
          <p:nvPr/>
        </p:nvPicPr>
        <p:blipFill>
          <a:blip r:embed="rId2"/>
          <a:stretch>
            <a:fillRect/>
          </a:stretch>
        </p:blipFill>
        <p:spPr>
          <a:xfrm>
            <a:off x="184725" y="6304160"/>
            <a:ext cx="4725059" cy="295316"/>
          </a:xfrm>
          <a:prstGeom prst="rect">
            <a:avLst/>
          </a:prstGeom>
        </p:spPr>
      </p:pic>
    </p:spTree>
    <p:extLst>
      <p:ext uri="{BB962C8B-B14F-4D97-AF65-F5344CB8AC3E}">
        <p14:creationId xmlns:p14="http://schemas.microsoft.com/office/powerpoint/2010/main" val="3690392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294F5-F513-2251-E994-1EE59B5C4D7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902A07B-EC33-E37A-BB57-2A2FB88A1931}"/>
              </a:ext>
            </a:extLst>
          </p:cNvPr>
          <p:cNvSpPr txBox="1"/>
          <p:nvPr/>
        </p:nvSpPr>
        <p:spPr>
          <a:xfrm>
            <a:off x="203200" y="244826"/>
            <a:ext cx="11822545" cy="5909310"/>
          </a:xfrm>
          <a:prstGeom prst="rect">
            <a:avLst/>
          </a:prstGeom>
          <a:noFill/>
        </p:spPr>
        <p:txBody>
          <a:bodyPr wrap="square">
            <a:spAutoFit/>
          </a:bodyPr>
          <a:lstStyle/>
          <a:p>
            <a:r>
              <a:rPr lang="en-US" b="1"/>
              <a:t>Proses İdarəetməsi</a:t>
            </a:r>
          </a:p>
          <a:p>
            <a:r>
              <a:rPr lang="en-US"/>
              <a:t>Prosesləri izləmək və idarə etmək üçün əmrlər.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Firefox prosesini tapır və dayandırır.</a:t>
            </a:r>
            <a:endParaRPr lang="en-US">
              <a:effectLst/>
            </a:endParaRPr>
          </a:p>
        </p:txBody>
      </p:sp>
      <p:graphicFrame>
        <p:nvGraphicFramePr>
          <p:cNvPr id="2" name="Table 1">
            <a:extLst>
              <a:ext uri="{FF2B5EF4-FFF2-40B4-BE49-F238E27FC236}">
                <a16:creationId xmlns:a16="http://schemas.microsoft.com/office/drawing/2014/main" id="{22EA16D2-D252-B7F7-9AEC-08D63B2803B4}"/>
              </a:ext>
            </a:extLst>
          </p:cNvPr>
          <p:cNvGraphicFramePr>
            <a:graphicFrameLocks noGrp="1"/>
          </p:cNvGraphicFramePr>
          <p:nvPr>
            <p:extLst>
              <p:ext uri="{D42A27DB-BD31-4B8C-83A1-F6EECF244321}">
                <p14:modId xmlns:p14="http://schemas.microsoft.com/office/powerpoint/2010/main" val="3124531426"/>
              </p:ext>
            </p:extLst>
          </p:nvPr>
        </p:nvGraphicFramePr>
        <p:xfrm>
          <a:off x="114300" y="1062607"/>
          <a:ext cx="11911445" cy="4441672"/>
        </p:xfrm>
        <a:graphic>
          <a:graphicData uri="http://schemas.openxmlformats.org/drawingml/2006/table">
            <a:tbl>
              <a:tblPr/>
              <a:tblGrid>
                <a:gridCol w="974800">
                  <a:extLst>
                    <a:ext uri="{9D8B030D-6E8A-4147-A177-3AD203B41FA5}">
                      <a16:colId xmlns:a16="http://schemas.microsoft.com/office/drawing/2014/main" val="3200617291"/>
                    </a:ext>
                  </a:extLst>
                </a:gridCol>
                <a:gridCol w="3181550">
                  <a:extLst>
                    <a:ext uri="{9D8B030D-6E8A-4147-A177-3AD203B41FA5}">
                      <a16:colId xmlns:a16="http://schemas.microsoft.com/office/drawing/2014/main" val="3396853012"/>
                    </a:ext>
                  </a:extLst>
                </a:gridCol>
                <a:gridCol w="2317122">
                  <a:extLst>
                    <a:ext uri="{9D8B030D-6E8A-4147-A177-3AD203B41FA5}">
                      <a16:colId xmlns:a16="http://schemas.microsoft.com/office/drawing/2014/main" val="1643587553"/>
                    </a:ext>
                  </a:extLst>
                </a:gridCol>
                <a:gridCol w="1869681">
                  <a:extLst>
                    <a:ext uri="{9D8B030D-6E8A-4147-A177-3AD203B41FA5}">
                      <a16:colId xmlns:a16="http://schemas.microsoft.com/office/drawing/2014/main" val="2708067894"/>
                    </a:ext>
                  </a:extLst>
                </a:gridCol>
                <a:gridCol w="3568292">
                  <a:extLst>
                    <a:ext uri="{9D8B030D-6E8A-4147-A177-3AD203B41FA5}">
                      <a16:colId xmlns:a16="http://schemas.microsoft.com/office/drawing/2014/main" val="1494352787"/>
                    </a:ext>
                  </a:extLst>
                </a:gridCol>
              </a:tblGrid>
              <a:tr h="375668">
                <a:tc>
                  <a:txBody>
                    <a:bodyPr/>
                    <a:lstStyle/>
                    <a:p>
                      <a:pPr algn="ctr">
                        <a:buNone/>
                      </a:pPr>
                      <a:r>
                        <a:rPr lang="en-US" sz="1400" b="1"/>
                        <a:t>Əmr</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Təsvir</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Sintaksis</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Nümunə</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İstifadə Ssenarisi</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6913658"/>
                  </a:ext>
                </a:extLst>
              </a:tr>
              <a:tr h="927334">
                <a:tc>
                  <a:txBody>
                    <a:bodyPr/>
                    <a:lstStyle/>
                    <a:p>
                      <a:pPr>
                        <a:buNone/>
                      </a:pPr>
                      <a:r>
                        <a:rPr lang="en-US" sz="1400" b="1">
                          <a:solidFill>
                            <a:srgbClr val="0070C0"/>
                          </a:solidFill>
                          <a:latin typeface="Courier New" panose="02070309020205020404" pitchFamily="49" charset="0"/>
                        </a:rPr>
                        <a:t>ps</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Aktiv prosesləri göstərir.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ps [seçim]</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ps aux</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Bütün prosesləri görmək. </a:t>
                      </a:r>
                      <a:r>
                        <a:rPr lang="en-US" sz="1400">
                          <a:latin typeface="Courier New" panose="02070309020205020404" pitchFamily="49" charset="0"/>
                        </a:rPr>
                        <a:t>aux</a:t>
                      </a:r>
                      <a:r>
                        <a:rPr lang="en-US" sz="1400"/>
                        <a:t> bütün istifadəçilərin proseslərini göstərir.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6704938"/>
                  </a:ext>
                </a:extLst>
              </a:tr>
              <a:tr h="713334">
                <a:tc>
                  <a:txBody>
                    <a:bodyPr/>
                    <a:lstStyle/>
                    <a:p>
                      <a:pPr>
                        <a:buNone/>
                      </a:pPr>
                      <a:r>
                        <a:rPr lang="en-US" sz="1400" b="1">
                          <a:solidFill>
                            <a:srgbClr val="0070C0"/>
                          </a:solidFill>
                          <a:latin typeface="Courier New" panose="02070309020205020404" pitchFamily="49" charset="0"/>
                        </a:rPr>
                        <a:t>kill</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dayandırır.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 [siqnal] [PID]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 -9 1234</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nb-NO" sz="1400"/>
                        <a:t>Prosesi zorla sonlandırmaq (</a:t>
                      </a:r>
                      <a:r>
                        <a:rPr lang="nb-NO" sz="1400">
                          <a:latin typeface="Courier New" panose="02070309020205020404" pitchFamily="49" charset="0"/>
                        </a:rPr>
                        <a:t>-9</a:t>
                      </a:r>
                      <a:r>
                        <a:rPr lang="nb-NO" sz="1400"/>
                        <a:t> = SIGKILL).</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4870752"/>
                  </a:ext>
                </a:extLst>
              </a:tr>
              <a:tr h="499334">
                <a:tc>
                  <a:txBody>
                    <a:bodyPr/>
                    <a:lstStyle/>
                    <a:p>
                      <a:pPr>
                        <a:buNone/>
                      </a:pPr>
                      <a:r>
                        <a:rPr lang="en-US" sz="1400" b="1">
                          <a:solidFill>
                            <a:srgbClr val="0070C0"/>
                          </a:solidFill>
                          <a:latin typeface="Courier New" panose="02070309020205020404" pitchFamily="49" charset="0"/>
                        </a:rPr>
                        <a:t>killall</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adına görə dayandırır.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killall [ad]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killall firefox</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Müəyyən proqramı bağlamaq.</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1817265"/>
                  </a:ext>
                </a:extLst>
              </a:tr>
              <a:tr h="499334">
                <a:tc>
                  <a:txBody>
                    <a:bodyPr/>
                    <a:lstStyle/>
                    <a:p>
                      <a:pPr>
                        <a:buNone/>
                      </a:pPr>
                      <a:r>
                        <a:rPr lang="en-US" sz="1400" b="1">
                          <a:solidFill>
                            <a:srgbClr val="0070C0"/>
                          </a:solidFill>
                          <a:latin typeface="Courier New" panose="02070309020205020404" pitchFamily="49" charset="0"/>
                        </a:rPr>
                        <a:t>jobs</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Arxa planda işləyən tapşırıqları göstərir.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jobs</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jobs</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Arxa planda işləyən prosesləri yoxlamaq.</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1024812"/>
                  </a:ext>
                </a:extLst>
              </a:tr>
              <a:tr h="713334">
                <a:tc>
                  <a:txBody>
                    <a:bodyPr/>
                    <a:lstStyle/>
                    <a:p>
                      <a:pPr>
                        <a:buNone/>
                      </a:pPr>
                      <a:r>
                        <a:rPr lang="en-US" sz="1400" b="1">
                          <a:solidFill>
                            <a:srgbClr val="0070C0"/>
                          </a:solidFill>
                          <a:latin typeface="Courier New" panose="02070309020205020404" pitchFamily="49" charset="0"/>
                        </a:rPr>
                        <a:t>bg</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arxa planda davam etdirir.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bg [iş_id]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bg %1</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Dayandırılmış prosesi arxa planda işə salmaq.</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4096137"/>
                  </a:ext>
                </a:extLst>
              </a:tr>
              <a:tr h="713334">
                <a:tc>
                  <a:txBody>
                    <a:bodyPr/>
                    <a:lstStyle/>
                    <a:p>
                      <a:pPr>
                        <a:buNone/>
                      </a:pPr>
                      <a:r>
                        <a:rPr lang="en-US" sz="1400" b="1">
                          <a:solidFill>
                            <a:srgbClr val="0070C0"/>
                          </a:solidFill>
                          <a:latin typeface="Courier New" panose="02070309020205020404" pitchFamily="49" charset="0"/>
                        </a:rPr>
                        <a:t>fg</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ön plana gətirir.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fg [iş_id]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fg %1</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Arxa plandakı prosesi ön plana gətirmək.</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52844013"/>
                  </a:ext>
                </a:extLst>
              </a:tr>
            </a:tbl>
          </a:graphicData>
        </a:graphic>
      </p:graphicFrame>
      <p:pic>
        <p:nvPicPr>
          <p:cNvPr id="4" name="Picture 3">
            <a:extLst>
              <a:ext uri="{FF2B5EF4-FFF2-40B4-BE49-F238E27FC236}">
                <a16:creationId xmlns:a16="http://schemas.microsoft.com/office/drawing/2014/main" id="{AD6BAB19-ED4C-24B5-A703-8C98543C8511}"/>
              </a:ext>
            </a:extLst>
          </p:cNvPr>
          <p:cNvPicPr>
            <a:picLocks noChangeAspect="1"/>
          </p:cNvPicPr>
          <p:nvPr/>
        </p:nvPicPr>
        <p:blipFill>
          <a:blip r:embed="rId2"/>
          <a:stretch>
            <a:fillRect/>
          </a:stretch>
        </p:blipFill>
        <p:spPr>
          <a:xfrm>
            <a:off x="203200" y="6154136"/>
            <a:ext cx="2076740" cy="514422"/>
          </a:xfrm>
          <a:prstGeom prst="rect">
            <a:avLst/>
          </a:prstGeom>
        </p:spPr>
      </p:pic>
    </p:spTree>
    <p:extLst>
      <p:ext uri="{BB962C8B-B14F-4D97-AF65-F5344CB8AC3E}">
        <p14:creationId xmlns:p14="http://schemas.microsoft.com/office/powerpoint/2010/main" val="1812390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25FD2-1780-86D7-EAFE-52CACCD4F1F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4669A3B-1957-38D0-29A8-1CE35C293E76}"/>
              </a:ext>
            </a:extLst>
          </p:cNvPr>
          <p:cNvSpPr txBox="1"/>
          <p:nvPr/>
        </p:nvSpPr>
        <p:spPr>
          <a:xfrm>
            <a:off x="203200" y="244826"/>
            <a:ext cx="11822545" cy="3416320"/>
          </a:xfrm>
          <a:prstGeom prst="rect">
            <a:avLst/>
          </a:prstGeom>
          <a:noFill/>
        </p:spPr>
        <p:txBody>
          <a:bodyPr wrap="square">
            <a:spAutoFit/>
          </a:bodyPr>
          <a:lstStyle/>
          <a:p>
            <a:r>
              <a:rPr lang="en-US" b="1"/>
              <a:t>Paket İdarəetməsi</a:t>
            </a:r>
            <a:endParaRPr lang="az-Latn-AZ" b="1"/>
          </a:p>
          <a:p>
            <a:endParaRPr lang="en-US" b="1"/>
          </a:p>
          <a:p>
            <a:r>
              <a:rPr lang="en-US"/>
              <a:t>Distribusiyaya xas paket menecerləri ilə proqram quraşdırma və idarəetmə.</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paket siyahısını yeniləyir və htop quraşdırır.</a:t>
            </a:r>
            <a:endParaRPr lang="en-US">
              <a:effectLst/>
            </a:endParaRPr>
          </a:p>
        </p:txBody>
      </p:sp>
      <p:graphicFrame>
        <p:nvGraphicFramePr>
          <p:cNvPr id="2" name="Table 1">
            <a:extLst>
              <a:ext uri="{FF2B5EF4-FFF2-40B4-BE49-F238E27FC236}">
                <a16:creationId xmlns:a16="http://schemas.microsoft.com/office/drawing/2014/main" id="{BE35AC66-75B5-32E8-0B92-F2FA0BB33B59}"/>
              </a:ext>
            </a:extLst>
          </p:cNvPr>
          <p:cNvGraphicFramePr>
            <a:graphicFrameLocks noGrp="1"/>
          </p:cNvGraphicFramePr>
          <p:nvPr>
            <p:extLst>
              <p:ext uri="{D42A27DB-BD31-4B8C-83A1-F6EECF244321}">
                <p14:modId xmlns:p14="http://schemas.microsoft.com/office/powerpoint/2010/main" val="3646450752"/>
              </p:ext>
            </p:extLst>
          </p:nvPr>
        </p:nvGraphicFramePr>
        <p:xfrm>
          <a:off x="117065" y="1279049"/>
          <a:ext cx="11957869" cy="1371600"/>
        </p:xfrm>
        <a:graphic>
          <a:graphicData uri="http://schemas.openxmlformats.org/drawingml/2006/table">
            <a:tbl>
              <a:tblPr/>
              <a:tblGrid>
                <a:gridCol w="770255">
                  <a:extLst>
                    <a:ext uri="{9D8B030D-6E8A-4147-A177-3AD203B41FA5}">
                      <a16:colId xmlns:a16="http://schemas.microsoft.com/office/drawing/2014/main" val="253785460"/>
                    </a:ext>
                  </a:extLst>
                </a:gridCol>
                <a:gridCol w="2550668">
                  <a:extLst>
                    <a:ext uri="{9D8B030D-6E8A-4147-A177-3AD203B41FA5}">
                      <a16:colId xmlns:a16="http://schemas.microsoft.com/office/drawing/2014/main" val="3277963816"/>
                    </a:ext>
                  </a:extLst>
                </a:gridCol>
                <a:gridCol w="2243455">
                  <a:extLst>
                    <a:ext uri="{9D8B030D-6E8A-4147-A177-3AD203B41FA5}">
                      <a16:colId xmlns:a16="http://schemas.microsoft.com/office/drawing/2014/main" val="3121684024"/>
                    </a:ext>
                  </a:extLst>
                </a:gridCol>
                <a:gridCol w="2151380">
                  <a:extLst>
                    <a:ext uri="{9D8B030D-6E8A-4147-A177-3AD203B41FA5}">
                      <a16:colId xmlns:a16="http://schemas.microsoft.com/office/drawing/2014/main" val="3039261530"/>
                    </a:ext>
                  </a:extLst>
                </a:gridCol>
                <a:gridCol w="4242111">
                  <a:extLst>
                    <a:ext uri="{9D8B030D-6E8A-4147-A177-3AD203B41FA5}">
                      <a16:colId xmlns:a16="http://schemas.microsoft.com/office/drawing/2014/main" val="4053631918"/>
                    </a:ext>
                  </a:extLst>
                </a:gridCol>
              </a:tblGrid>
              <a:tr h="0">
                <a:tc>
                  <a:txBody>
                    <a:bodyPr/>
                    <a:lstStyle/>
                    <a:p>
                      <a:pPr algn="ctr">
                        <a:buNone/>
                      </a:pPr>
                      <a:r>
                        <a:rPr lang="en-US" sz="1200" b="1"/>
                        <a:t>Əmr</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8967679"/>
                  </a:ext>
                </a:extLst>
              </a:tr>
              <a:tr h="0">
                <a:tc>
                  <a:txBody>
                    <a:bodyPr/>
                    <a:lstStyle/>
                    <a:p>
                      <a:pPr>
                        <a:buNone/>
                      </a:pPr>
                      <a:r>
                        <a:rPr lang="en-US" sz="1200" b="1">
                          <a:solidFill>
                            <a:srgbClr val="0070C0"/>
                          </a:solidFill>
                          <a:latin typeface="Courier New" panose="02070309020205020404" pitchFamily="49" charset="0"/>
                        </a:rPr>
                        <a:t>apt</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Debian/Ubuntu üçün paket meneceri.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apt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apt install vim</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Paket quraşdırmaq, yeniləmək (</a:t>
                      </a:r>
                      <a:r>
                        <a:rPr lang="en-US" sz="1200">
                          <a:latin typeface="Courier New" panose="02070309020205020404" pitchFamily="49" charset="0"/>
                        </a:rPr>
                        <a:t>update</a:t>
                      </a:r>
                      <a:r>
                        <a:rPr lang="en-US" sz="1200"/>
                        <a:t>, </a:t>
                      </a:r>
                      <a:r>
                        <a:rPr lang="en-US" sz="1200">
                          <a:latin typeface="Courier New" panose="02070309020205020404" pitchFamily="49" charset="0"/>
                        </a:rPr>
                        <a:t>upgrade</a:t>
                      </a:r>
                      <a:r>
                        <a:rPr lang="en-US" sz="120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7032513"/>
                  </a:ext>
                </a:extLst>
              </a:tr>
              <a:tr h="0">
                <a:tc>
                  <a:txBody>
                    <a:bodyPr/>
                    <a:lstStyle/>
                    <a:p>
                      <a:pPr>
                        <a:buNone/>
                      </a:pPr>
                      <a:r>
                        <a:rPr lang="en-US" sz="1200" b="1">
                          <a:solidFill>
                            <a:srgbClr val="0070C0"/>
                          </a:solidFill>
                          <a:latin typeface="Courier New" panose="02070309020205020404" pitchFamily="49" charset="0"/>
                        </a:rPr>
                        <a:t>dnf</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Fedora üçün paket meneceri.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dnf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dnf install htop</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Paket idarəetməsi Fedora-da.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35669008"/>
                  </a:ext>
                </a:extLst>
              </a:tr>
              <a:tr h="0">
                <a:tc>
                  <a:txBody>
                    <a:bodyPr/>
                    <a:lstStyle/>
                    <a:p>
                      <a:pPr>
                        <a:buNone/>
                      </a:pPr>
                      <a:r>
                        <a:rPr lang="en-US" sz="1200" b="1">
                          <a:solidFill>
                            <a:srgbClr val="0070C0"/>
                          </a:solidFill>
                          <a:latin typeface="Courier New" panose="02070309020205020404" pitchFamily="49" charset="0"/>
                        </a:rPr>
                        <a:t>pacman</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Arch Linux üçün paket meneceri.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pacman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pacman -S htop</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Arch-da proqram quraşdırmaq.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1067170"/>
                  </a:ext>
                </a:extLst>
              </a:tr>
              <a:tr h="0">
                <a:tc>
                  <a:txBody>
                    <a:bodyPr/>
                    <a:lstStyle/>
                    <a:p>
                      <a:pPr>
                        <a:buNone/>
                      </a:pPr>
                      <a:r>
                        <a:rPr lang="en-US" sz="1200" b="1">
                          <a:solidFill>
                            <a:srgbClr val="0070C0"/>
                          </a:solidFill>
                          <a:latin typeface="Courier New" panose="02070309020205020404" pitchFamily="49" charset="0"/>
                        </a:rPr>
                        <a:t>snap</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Snap paketlərini idarə edir.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snap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snap install code</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Snap paketlərini quraşdırmaq (Ubuntu).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8068338"/>
                  </a:ext>
                </a:extLst>
              </a:tr>
            </a:tbl>
          </a:graphicData>
        </a:graphic>
      </p:graphicFrame>
      <p:pic>
        <p:nvPicPr>
          <p:cNvPr id="4" name="Picture 3">
            <a:extLst>
              <a:ext uri="{FF2B5EF4-FFF2-40B4-BE49-F238E27FC236}">
                <a16:creationId xmlns:a16="http://schemas.microsoft.com/office/drawing/2014/main" id="{9018F5CB-7636-3388-C105-BCB394903585}"/>
              </a:ext>
            </a:extLst>
          </p:cNvPr>
          <p:cNvPicPr>
            <a:picLocks noChangeAspect="1"/>
          </p:cNvPicPr>
          <p:nvPr/>
        </p:nvPicPr>
        <p:blipFill>
          <a:blip r:embed="rId2"/>
          <a:stretch>
            <a:fillRect/>
          </a:stretch>
        </p:blipFill>
        <p:spPr>
          <a:xfrm>
            <a:off x="117065" y="3794867"/>
            <a:ext cx="4344006" cy="371527"/>
          </a:xfrm>
          <a:prstGeom prst="rect">
            <a:avLst/>
          </a:prstGeom>
        </p:spPr>
      </p:pic>
    </p:spTree>
    <p:extLst>
      <p:ext uri="{BB962C8B-B14F-4D97-AF65-F5344CB8AC3E}">
        <p14:creationId xmlns:p14="http://schemas.microsoft.com/office/powerpoint/2010/main" val="4222320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3BA10-4914-9EFE-F10F-62C89A72254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66207E2-3AF4-28F6-1B9C-E0F56CD45F69}"/>
              </a:ext>
            </a:extLst>
          </p:cNvPr>
          <p:cNvSpPr txBox="1"/>
          <p:nvPr/>
        </p:nvSpPr>
        <p:spPr>
          <a:xfrm>
            <a:off x="184728" y="254351"/>
            <a:ext cx="11822545" cy="5909310"/>
          </a:xfrm>
          <a:prstGeom prst="rect">
            <a:avLst/>
          </a:prstGeom>
          <a:noFill/>
        </p:spPr>
        <p:txBody>
          <a:bodyPr wrap="square">
            <a:spAutoFit/>
          </a:bodyPr>
          <a:lstStyle/>
          <a:p>
            <a:r>
              <a:rPr lang="en-US" b="1"/>
              <a:t>Mətn Emalı və Axtarış</a:t>
            </a:r>
            <a:endParaRPr lang="az-Latn-AZ" b="1"/>
          </a:p>
          <a:p>
            <a:endParaRPr lang="en-US" b="1"/>
          </a:p>
          <a:p>
            <a:r>
              <a:rPr lang="en-US"/>
              <a:t>Mətn fayllarını redaktə etmək və axtarış üçün əmrlər.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p>
          <a:p>
            <a:r>
              <a:rPr lang="az-Latn-AZ"/>
              <a:t>Praktiki Nümunə: Bu, log fayllarında "error" sözünü axtarır və nəticələri səhifələrlə göstərir.</a:t>
            </a:r>
          </a:p>
        </p:txBody>
      </p:sp>
      <p:graphicFrame>
        <p:nvGraphicFramePr>
          <p:cNvPr id="2" name="Table 1">
            <a:extLst>
              <a:ext uri="{FF2B5EF4-FFF2-40B4-BE49-F238E27FC236}">
                <a16:creationId xmlns:a16="http://schemas.microsoft.com/office/drawing/2014/main" id="{AF828B45-63E9-7952-7EE8-9AD389F5FE2A}"/>
              </a:ext>
            </a:extLst>
          </p:cNvPr>
          <p:cNvGraphicFramePr>
            <a:graphicFrameLocks noGrp="1"/>
          </p:cNvGraphicFramePr>
          <p:nvPr>
            <p:extLst>
              <p:ext uri="{D42A27DB-BD31-4B8C-83A1-F6EECF244321}">
                <p14:modId xmlns:p14="http://schemas.microsoft.com/office/powerpoint/2010/main" val="2105600035"/>
              </p:ext>
            </p:extLst>
          </p:nvPr>
        </p:nvGraphicFramePr>
        <p:xfrm>
          <a:off x="184728" y="1253329"/>
          <a:ext cx="11822544" cy="4351341"/>
        </p:xfrm>
        <a:graphic>
          <a:graphicData uri="http://schemas.openxmlformats.org/drawingml/2006/table">
            <a:tbl>
              <a:tblPr/>
              <a:tblGrid>
                <a:gridCol w="730294">
                  <a:extLst>
                    <a:ext uri="{9D8B030D-6E8A-4147-A177-3AD203B41FA5}">
                      <a16:colId xmlns:a16="http://schemas.microsoft.com/office/drawing/2014/main" val="81177492"/>
                    </a:ext>
                  </a:extLst>
                </a:gridCol>
                <a:gridCol w="2624926">
                  <a:extLst>
                    <a:ext uri="{9D8B030D-6E8A-4147-A177-3AD203B41FA5}">
                      <a16:colId xmlns:a16="http://schemas.microsoft.com/office/drawing/2014/main" val="726841249"/>
                    </a:ext>
                  </a:extLst>
                </a:gridCol>
                <a:gridCol w="3176676">
                  <a:extLst>
                    <a:ext uri="{9D8B030D-6E8A-4147-A177-3AD203B41FA5}">
                      <a16:colId xmlns:a16="http://schemas.microsoft.com/office/drawing/2014/main" val="3307315663"/>
                    </a:ext>
                  </a:extLst>
                </a:gridCol>
                <a:gridCol w="3176676">
                  <a:extLst>
                    <a:ext uri="{9D8B030D-6E8A-4147-A177-3AD203B41FA5}">
                      <a16:colId xmlns:a16="http://schemas.microsoft.com/office/drawing/2014/main" val="66152240"/>
                    </a:ext>
                  </a:extLst>
                </a:gridCol>
                <a:gridCol w="2113972">
                  <a:extLst>
                    <a:ext uri="{9D8B030D-6E8A-4147-A177-3AD203B41FA5}">
                      <a16:colId xmlns:a16="http://schemas.microsoft.com/office/drawing/2014/main" val="3189759512"/>
                    </a:ext>
                  </a:extLst>
                </a:gridCol>
              </a:tblGrid>
              <a:tr h="267775">
                <a:tc>
                  <a:txBody>
                    <a:bodyPr/>
                    <a:lstStyle/>
                    <a:p>
                      <a:pPr algn="ctr">
                        <a:buNone/>
                      </a:pPr>
                      <a:r>
                        <a:rPr lang="en-US" sz="1300" b="1"/>
                        <a:t>Əmr</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Təsvir</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Sintaksis</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Nümunə</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İstifadə Ssenarisi</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4410507"/>
                  </a:ext>
                </a:extLst>
              </a:tr>
              <a:tr h="669437">
                <a:tc>
                  <a:txBody>
                    <a:bodyPr/>
                    <a:lstStyle/>
                    <a:p>
                      <a:pPr>
                        <a:buNone/>
                      </a:pPr>
                      <a:r>
                        <a:rPr lang="en-US" sz="1300" b="1">
                          <a:solidFill>
                            <a:srgbClr val="0070C0"/>
                          </a:solidFill>
                          <a:latin typeface="Courier New" panose="02070309020205020404" pitchFamily="49" charset="0"/>
                        </a:rPr>
                        <a:t>cat</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Faylın məzmununu göstərir.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cat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cat /etc/passwd</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Faylın məzmununu terminalda göstərmək.</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5881536"/>
                  </a:ext>
                </a:extLst>
              </a:tr>
              <a:tr h="669437">
                <a:tc>
                  <a:txBody>
                    <a:bodyPr/>
                    <a:lstStyle/>
                    <a:p>
                      <a:pPr>
                        <a:buNone/>
                      </a:pPr>
                      <a:r>
                        <a:rPr lang="en-US" sz="1300" b="1">
                          <a:solidFill>
                            <a:srgbClr val="0070C0"/>
                          </a:solidFill>
                          <a:latin typeface="Courier New" panose="02070309020205020404" pitchFamily="49" charset="0"/>
                        </a:rPr>
                        <a:t>less</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Faylı səhifələrlə göstərir.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less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less /var/log/syslog</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Böyük faylları oxumaq.</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3226199"/>
                  </a:ext>
                </a:extLst>
              </a:tr>
              <a:tr h="468606">
                <a:tc>
                  <a:txBody>
                    <a:bodyPr/>
                    <a:lstStyle/>
                    <a:p>
                      <a:pPr>
                        <a:buNone/>
                      </a:pPr>
                      <a:r>
                        <a:rPr lang="en-US" sz="1300" b="1">
                          <a:solidFill>
                            <a:srgbClr val="0070C0"/>
                          </a:solidFill>
                          <a:latin typeface="Courier New" panose="02070309020205020404" pitchFamily="49" charset="0"/>
                        </a:rPr>
                        <a:t>nano</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Sadə mətn redaktoru.</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nano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nano config.txt</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Faylları redaktə etmək.</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9131781"/>
                  </a:ext>
                </a:extLst>
              </a:tr>
              <a:tr h="468606">
                <a:tc>
                  <a:txBody>
                    <a:bodyPr/>
                    <a:lstStyle/>
                    <a:p>
                      <a:pPr>
                        <a:buNone/>
                      </a:pPr>
                      <a:r>
                        <a:rPr lang="en-US" sz="1300" b="1">
                          <a:solidFill>
                            <a:srgbClr val="0070C0"/>
                          </a:solidFill>
                          <a:latin typeface="Courier New" panose="02070309020205020404" pitchFamily="49" charset="0"/>
                        </a:rPr>
                        <a:t>vim</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Güclü mətn redaktoru.</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vim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vim script.sh</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Mürəkkəb redaktə üçün.</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5716556"/>
                  </a:ext>
                </a:extLst>
              </a:tr>
              <a:tr h="669437">
                <a:tc>
                  <a:txBody>
                    <a:bodyPr/>
                    <a:lstStyle/>
                    <a:p>
                      <a:pPr>
                        <a:buNone/>
                      </a:pPr>
                      <a:r>
                        <a:rPr lang="en-US" sz="1300" b="1">
                          <a:solidFill>
                            <a:srgbClr val="0070C0"/>
                          </a:solidFill>
                          <a:latin typeface="Courier New" panose="02070309020205020404" pitchFamily="49" charset="0"/>
                        </a:rPr>
                        <a:t>grep</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Faylda və ya çıxışda mətn axtarır.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grep [seçim] [nümunə]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grep "error" /var/log/syslog</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Loglarda axtarış etmək. </a:t>
                      </a:r>
                      <a:r>
                        <a:rPr lang="en-US" sz="1300">
                          <a:latin typeface="Courier New" panose="02070309020205020404" pitchFamily="49" charset="0"/>
                        </a:rPr>
                        <a:t>-r</a:t>
                      </a:r>
                      <a:r>
                        <a:rPr lang="en-US" sz="1300"/>
                        <a:t> rekursiv axtarır.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8028286"/>
                  </a:ext>
                </a:extLst>
              </a:tr>
              <a:tr h="468606">
                <a:tc>
                  <a:txBody>
                    <a:bodyPr/>
                    <a:lstStyle/>
                    <a:p>
                      <a:pPr>
                        <a:buNone/>
                      </a:pPr>
                      <a:r>
                        <a:rPr lang="en-US" sz="1300" b="1">
                          <a:solidFill>
                            <a:srgbClr val="0070C0"/>
                          </a:solidFill>
                          <a:latin typeface="Courier New" panose="02070309020205020404" pitchFamily="49" charset="0"/>
                        </a:rPr>
                        <a:t>awk</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Mətn emalı və filtrləmə.</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awk [şablon]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awk '{print $1}' file.txt</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Mətn sütunlarını ayırmaq.</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4539591"/>
                  </a:ext>
                </a:extLst>
              </a:tr>
              <a:tr h="669437">
                <a:tc>
                  <a:txBody>
                    <a:bodyPr/>
                    <a:lstStyle/>
                    <a:p>
                      <a:pPr>
                        <a:buNone/>
                      </a:pPr>
                      <a:r>
                        <a:rPr lang="en-US" sz="1300" b="1">
                          <a:solidFill>
                            <a:srgbClr val="0070C0"/>
                          </a:solidFill>
                          <a:latin typeface="Courier New" panose="02070309020205020404" pitchFamily="49" charset="0"/>
                        </a:rPr>
                        <a:t>sed</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Mətn dəyişdirmə və emalı.</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sed [seçim]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sed 's/old/new/g' file.txt</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Faylda mətn əvəzləmək.</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72015263"/>
                  </a:ext>
                </a:extLst>
              </a:tr>
            </a:tbl>
          </a:graphicData>
        </a:graphic>
      </p:graphicFrame>
      <p:pic>
        <p:nvPicPr>
          <p:cNvPr id="4" name="Picture 3">
            <a:extLst>
              <a:ext uri="{FF2B5EF4-FFF2-40B4-BE49-F238E27FC236}">
                <a16:creationId xmlns:a16="http://schemas.microsoft.com/office/drawing/2014/main" id="{06D878A3-0570-D31B-F654-239784287D79}"/>
              </a:ext>
            </a:extLst>
          </p:cNvPr>
          <p:cNvPicPr>
            <a:picLocks noChangeAspect="1"/>
          </p:cNvPicPr>
          <p:nvPr/>
        </p:nvPicPr>
        <p:blipFill>
          <a:blip r:embed="rId2"/>
          <a:stretch>
            <a:fillRect/>
          </a:stretch>
        </p:blipFill>
        <p:spPr>
          <a:xfrm>
            <a:off x="184728" y="6220810"/>
            <a:ext cx="3077004" cy="333422"/>
          </a:xfrm>
          <a:prstGeom prst="rect">
            <a:avLst/>
          </a:prstGeom>
        </p:spPr>
      </p:pic>
    </p:spTree>
    <p:extLst>
      <p:ext uri="{BB962C8B-B14F-4D97-AF65-F5344CB8AC3E}">
        <p14:creationId xmlns:p14="http://schemas.microsoft.com/office/powerpoint/2010/main" val="3858998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142A3B-A68E-2188-BEB7-26A3CC29449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605DB45-FFDB-A6D5-9258-826A880BF2AF}"/>
              </a:ext>
            </a:extLst>
          </p:cNvPr>
          <p:cNvSpPr txBox="1"/>
          <p:nvPr/>
        </p:nvSpPr>
        <p:spPr>
          <a:xfrm>
            <a:off x="203200" y="244826"/>
            <a:ext cx="11822545" cy="6186309"/>
          </a:xfrm>
          <a:prstGeom prst="rect">
            <a:avLst/>
          </a:prstGeom>
          <a:noFill/>
        </p:spPr>
        <p:txBody>
          <a:bodyPr wrap="square">
            <a:spAutoFit/>
          </a:bodyPr>
          <a:lstStyle/>
          <a:p>
            <a:r>
              <a:rPr lang="en-US" b="1"/>
              <a:t>Sistem Administrasiyası</a:t>
            </a:r>
            <a:endParaRPr lang="az-Latn-AZ" b="1"/>
          </a:p>
          <a:p>
            <a:endParaRPr lang="en-US" b="1"/>
          </a:p>
          <a:p>
            <a:r>
              <a:rPr lang="en-US"/>
              <a:t>Sistem idarəetməsi üçün əmrlər, çoxu </a:t>
            </a:r>
            <a:r>
              <a:rPr lang="en-US" b="1"/>
              <a:t>/sbin</a:t>
            </a:r>
            <a:r>
              <a:rPr lang="en-US"/>
              <a:t>-də yerləşir.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sz="1600">
              <a:effectLst/>
            </a:endParaRPr>
          </a:p>
          <a:p>
            <a:endParaRPr lang="az-Latn-AZ" sz="1600">
              <a:effectLst/>
            </a:endParaRPr>
          </a:p>
          <a:p>
            <a:r>
              <a:rPr lang="en-US" sz="1600"/>
              <a:t>Praktiki Nümunə:  Bu, USB diski mount edir, məzmununu göstərir və sonra ayırır.</a:t>
            </a:r>
            <a:endParaRPr lang="en-US" sz="1600">
              <a:effectLst/>
            </a:endParaRPr>
          </a:p>
        </p:txBody>
      </p:sp>
      <p:graphicFrame>
        <p:nvGraphicFramePr>
          <p:cNvPr id="2" name="Table 1">
            <a:extLst>
              <a:ext uri="{FF2B5EF4-FFF2-40B4-BE49-F238E27FC236}">
                <a16:creationId xmlns:a16="http://schemas.microsoft.com/office/drawing/2014/main" id="{F2B0B616-F0DE-75B0-34EE-F97693CD0B08}"/>
              </a:ext>
            </a:extLst>
          </p:cNvPr>
          <p:cNvGraphicFramePr>
            <a:graphicFrameLocks noGrp="1"/>
          </p:cNvGraphicFramePr>
          <p:nvPr>
            <p:extLst>
              <p:ext uri="{D42A27DB-BD31-4B8C-83A1-F6EECF244321}">
                <p14:modId xmlns:p14="http://schemas.microsoft.com/office/powerpoint/2010/main" val="713242962"/>
              </p:ext>
            </p:extLst>
          </p:nvPr>
        </p:nvGraphicFramePr>
        <p:xfrm>
          <a:off x="203200" y="1365998"/>
          <a:ext cx="11703050" cy="4351339"/>
        </p:xfrm>
        <a:graphic>
          <a:graphicData uri="http://schemas.openxmlformats.org/drawingml/2006/table">
            <a:tbl>
              <a:tblPr/>
              <a:tblGrid>
                <a:gridCol w="1070762">
                  <a:extLst>
                    <a:ext uri="{9D8B030D-6E8A-4147-A177-3AD203B41FA5}">
                      <a16:colId xmlns:a16="http://schemas.microsoft.com/office/drawing/2014/main" val="1808197154"/>
                    </a:ext>
                  </a:extLst>
                </a:gridCol>
                <a:gridCol w="2947696">
                  <a:extLst>
                    <a:ext uri="{9D8B030D-6E8A-4147-A177-3AD203B41FA5}">
                      <a16:colId xmlns:a16="http://schemas.microsoft.com/office/drawing/2014/main" val="2523866976"/>
                    </a:ext>
                  </a:extLst>
                </a:gridCol>
                <a:gridCol w="2427748">
                  <a:extLst>
                    <a:ext uri="{9D8B030D-6E8A-4147-A177-3AD203B41FA5}">
                      <a16:colId xmlns:a16="http://schemas.microsoft.com/office/drawing/2014/main" val="2128678061"/>
                    </a:ext>
                  </a:extLst>
                </a:gridCol>
                <a:gridCol w="2323364">
                  <a:extLst>
                    <a:ext uri="{9D8B030D-6E8A-4147-A177-3AD203B41FA5}">
                      <a16:colId xmlns:a16="http://schemas.microsoft.com/office/drawing/2014/main" val="3532547660"/>
                    </a:ext>
                  </a:extLst>
                </a:gridCol>
                <a:gridCol w="2933480">
                  <a:extLst>
                    <a:ext uri="{9D8B030D-6E8A-4147-A177-3AD203B41FA5}">
                      <a16:colId xmlns:a16="http://schemas.microsoft.com/office/drawing/2014/main" val="2563668934"/>
                    </a:ext>
                  </a:extLst>
                </a:gridCol>
              </a:tblGrid>
              <a:tr h="316461">
                <a:tc>
                  <a:txBody>
                    <a:bodyPr/>
                    <a:lstStyle/>
                    <a:p>
                      <a:pPr algn="ctr">
                        <a:buNone/>
                      </a:pPr>
                      <a:r>
                        <a:rPr lang="en-US" sz="1400" b="1"/>
                        <a:t>Əmr</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Təsvir</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Sintaksis</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Nümunə</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İstifadə Ssenarisi</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4706921"/>
                  </a:ext>
                </a:extLst>
              </a:tr>
              <a:tr h="553807">
                <a:tc>
                  <a:txBody>
                    <a:bodyPr/>
                    <a:lstStyle/>
                    <a:p>
                      <a:pPr>
                        <a:buNone/>
                      </a:pPr>
                      <a:r>
                        <a:rPr lang="en-US" sz="1400" b="1">
                          <a:solidFill>
                            <a:srgbClr val="0070C0"/>
                          </a:solidFill>
                          <a:latin typeface="Courier New" panose="02070309020205020404" pitchFamily="49" charset="0"/>
                        </a:rPr>
                        <a:t>reboot</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yenidən başlatır.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reboot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sudo reboot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yenidən yükləmək.</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6512316"/>
                  </a:ext>
                </a:extLst>
              </a:tr>
              <a:tr h="1028498">
                <a:tc>
                  <a:txBody>
                    <a:bodyPr/>
                    <a:lstStyle/>
                    <a:p>
                      <a:pPr>
                        <a:buNone/>
                      </a:pPr>
                      <a:r>
                        <a:rPr lang="en-US" sz="1400" b="1">
                          <a:solidFill>
                            <a:srgbClr val="0070C0"/>
                          </a:solidFill>
                          <a:latin typeface="Courier New" panose="02070309020205020404" pitchFamily="49" charset="0"/>
                        </a:rPr>
                        <a:t>shutdown</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bağlayır və ya yenidən başlatır.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shutdown [seçim]</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sudo shutdown -h now</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dərhal bağlamaq (</a:t>
                      </a:r>
                      <a:r>
                        <a:rPr lang="en-US" sz="1400">
                          <a:latin typeface="Courier New" panose="02070309020205020404" pitchFamily="49" charset="0"/>
                        </a:rPr>
                        <a:t>-h</a:t>
                      </a:r>
                      <a:r>
                        <a:rPr lang="en-US" sz="1400"/>
                        <a:t>) və ya yenidən başlatmaq (</a:t>
                      </a:r>
                      <a:r>
                        <a:rPr lang="en-US" sz="1400">
                          <a:latin typeface="Courier New" panose="02070309020205020404" pitchFamily="49" charset="0"/>
                        </a:rPr>
                        <a:t>-r</a:t>
                      </a:r>
                      <a:r>
                        <a:rPr lang="en-US" sz="1400"/>
                        <a:t>).</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1744847"/>
                  </a:ext>
                </a:extLst>
              </a:tr>
              <a:tr h="791152">
                <a:tc>
                  <a:txBody>
                    <a:bodyPr/>
                    <a:lstStyle/>
                    <a:p>
                      <a:pPr>
                        <a:buNone/>
                      </a:pPr>
                      <a:r>
                        <a:rPr lang="en-US" sz="1400" b="1">
                          <a:solidFill>
                            <a:srgbClr val="0070C0"/>
                          </a:solidFill>
                          <a:latin typeface="Courier New" panose="02070309020205020404" pitchFamily="49" charset="0"/>
                        </a:rPr>
                        <a:t>fsck</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 sistemini yoxlayır və bərpa edir.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fsck [cihaz]</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sudo fsck /dev/sda1</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Diskdə səhvləri yoxlamaq.</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8629653"/>
                  </a:ext>
                </a:extLst>
              </a:tr>
              <a:tr h="553807">
                <a:tc>
                  <a:txBody>
                    <a:bodyPr/>
                    <a:lstStyle/>
                    <a:p>
                      <a:pPr>
                        <a:buNone/>
                      </a:pPr>
                      <a:r>
                        <a:rPr lang="en-US" sz="1400" b="1">
                          <a:solidFill>
                            <a:srgbClr val="0070C0"/>
                          </a:solidFill>
                          <a:latin typeface="Courier New" panose="02070309020205020404" pitchFamily="49" charset="0"/>
                        </a:rPr>
                        <a:t>mount</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 sistemini mount edir.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mount [cihaz] [nöqtə]</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mount /dev/sdb1 /mnt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Xarici diski mount etmək.</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1462095"/>
                  </a:ext>
                </a:extLst>
              </a:tr>
              <a:tr h="553807">
                <a:tc>
                  <a:txBody>
                    <a:bodyPr/>
                    <a:lstStyle/>
                    <a:p>
                      <a:pPr>
                        <a:buNone/>
                      </a:pPr>
                      <a:r>
                        <a:rPr lang="en-US" sz="1400" b="1">
                          <a:solidFill>
                            <a:srgbClr val="0070C0"/>
                          </a:solidFill>
                          <a:latin typeface="Courier New" panose="02070309020205020404" pitchFamily="49" charset="0"/>
                        </a:rPr>
                        <a:t>umount</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 sistemini ayırır.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umount [nöqtə/cihaz]</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umount /mnt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Mount edilmiş cihazı ayırmaq.</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3563674"/>
                  </a:ext>
                </a:extLst>
              </a:tr>
              <a:tr h="553807">
                <a:tc>
                  <a:txBody>
                    <a:bodyPr/>
                    <a:lstStyle/>
                    <a:p>
                      <a:pPr>
                        <a:buNone/>
                      </a:pPr>
                      <a:r>
                        <a:rPr lang="en-US" sz="1400" b="1">
                          <a:solidFill>
                            <a:srgbClr val="0070C0"/>
                          </a:solidFill>
                          <a:latin typeface="Courier New" panose="02070309020205020404" pitchFamily="49" charset="0"/>
                        </a:rPr>
                        <a:t>dmesg</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Kernel loglarını göstərir.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dmesg [seçim]</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`dmesg</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grep usb`</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4691589"/>
                  </a:ext>
                </a:extLst>
              </a:tr>
            </a:tbl>
          </a:graphicData>
        </a:graphic>
      </p:graphicFrame>
      <p:pic>
        <p:nvPicPr>
          <p:cNvPr id="4" name="Picture 3">
            <a:extLst>
              <a:ext uri="{FF2B5EF4-FFF2-40B4-BE49-F238E27FC236}">
                <a16:creationId xmlns:a16="http://schemas.microsoft.com/office/drawing/2014/main" id="{F2985BE8-76E8-83EC-CA97-0ABD58A5314F}"/>
              </a:ext>
            </a:extLst>
          </p:cNvPr>
          <p:cNvPicPr>
            <a:picLocks noChangeAspect="1"/>
          </p:cNvPicPr>
          <p:nvPr/>
        </p:nvPicPr>
        <p:blipFill>
          <a:blip r:embed="rId2"/>
          <a:stretch>
            <a:fillRect/>
          </a:stretch>
        </p:blipFill>
        <p:spPr>
          <a:xfrm>
            <a:off x="203200" y="6391210"/>
            <a:ext cx="3400900" cy="466790"/>
          </a:xfrm>
          <a:prstGeom prst="rect">
            <a:avLst/>
          </a:prstGeom>
        </p:spPr>
      </p:pic>
    </p:spTree>
    <p:extLst>
      <p:ext uri="{BB962C8B-B14F-4D97-AF65-F5344CB8AC3E}">
        <p14:creationId xmlns:p14="http://schemas.microsoft.com/office/powerpoint/2010/main" val="4251797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33328-FF21-CC17-0857-8CE56705B56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D5C76E6-B264-42B5-67B6-7945D7CBF388}"/>
              </a:ext>
            </a:extLst>
          </p:cNvPr>
          <p:cNvSpPr txBox="1"/>
          <p:nvPr/>
        </p:nvSpPr>
        <p:spPr>
          <a:xfrm>
            <a:off x="203200" y="244826"/>
            <a:ext cx="11822545" cy="6001643"/>
          </a:xfrm>
          <a:prstGeom prst="rect">
            <a:avLst/>
          </a:prstGeom>
          <a:noFill/>
        </p:spPr>
        <p:txBody>
          <a:bodyPr wrap="square">
            <a:spAutoFit/>
          </a:bodyPr>
          <a:lstStyle/>
          <a:p>
            <a:r>
              <a:rPr lang="en-US" sz="1200"/>
              <a:t>"</a:t>
            </a:r>
            <a:r>
              <a:rPr lang="en-US" sz="1200" b="1">
                <a:solidFill>
                  <a:srgbClr val="FF0000"/>
                </a:solidFill>
              </a:rPr>
              <a:t>Mount</a:t>
            </a:r>
            <a:r>
              <a:rPr lang="en-US" sz="1200"/>
              <a:t>" və "</a:t>
            </a:r>
            <a:r>
              <a:rPr lang="en-US" sz="1200" b="1">
                <a:solidFill>
                  <a:srgbClr val="FF0000"/>
                </a:solidFill>
              </a:rPr>
              <a:t>Unmount</a:t>
            </a:r>
            <a:r>
              <a:rPr lang="en-US" sz="1200"/>
              <a:t>" əmrləri Linux və digər UNIX əsaslı əməliyyat sistemlərində istifadə edilən əmr və proseslərdir. Bu əmrlər, fayl sistemlərinin və ya cihazların işləmə rejimlərini idarə etməyə kömək edir.</a:t>
            </a:r>
            <a:endParaRPr lang="az-Latn-AZ" sz="1200"/>
          </a:p>
          <a:p>
            <a:endParaRPr lang="en-US" sz="1200"/>
          </a:p>
          <a:p>
            <a:pPr marL="342900" indent="-342900">
              <a:buAutoNum type="arabicPeriod"/>
            </a:pPr>
            <a:r>
              <a:rPr lang="en-US" sz="1200" b="1"/>
              <a:t>Mount etmək:</a:t>
            </a:r>
            <a:endParaRPr lang="az-Latn-AZ" sz="1200" b="1"/>
          </a:p>
          <a:p>
            <a:pPr marL="342900" indent="-342900">
              <a:buAutoNum type="arabicPeriod"/>
            </a:pPr>
            <a:endParaRPr lang="en-US" sz="1200" b="1"/>
          </a:p>
          <a:p>
            <a:r>
              <a:rPr lang="en-US" sz="1200"/>
              <a:t>"Mount" etmək, bir cihazın</a:t>
            </a:r>
            <a:r>
              <a:rPr lang="az-Latn-AZ" sz="1200"/>
              <a:t>, diskin </a:t>
            </a:r>
            <a:r>
              <a:rPr lang="en-US" sz="1200"/>
              <a:t>və ya fayl sisteminin</a:t>
            </a:r>
            <a:r>
              <a:rPr lang="az-Latn-AZ" sz="1200"/>
              <a:t> (</a:t>
            </a:r>
            <a:r>
              <a:rPr lang="en-US" sz="1200"/>
              <a:t>bölmənin</a:t>
            </a:r>
            <a:r>
              <a:rPr lang="az-Latn-AZ" sz="1200"/>
              <a:t>)</a:t>
            </a:r>
            <a:r>
              <a:rPr lang="en-US" sz="1200"/>
              <a:t> əməliyyat sistemi tərəfindən istifadə edilə bilməsi üçün müəyyən bir qovluğa</a:t>
            </a:r>
            <a:r>
              <a:rPr lang="az-Latn-AZ" sz="1200"/>
              <a:t>, diskə, bölməyə</a:t>
            </a:r>
            <a:r>
              <a:rPr lang="en-US" sz="1200"/>
              <a:t> (mount point) əlavə edilməsi prosesidir. Bu, əsasən, xarici bir disk, USB flash yaddaş, şəbəkə sürücüsü və ya digər saxlama vasitələrinin əməliyyat sisteminə daxil edilməsi üçün istifadə edilir. Mount əməliyyatı, cihazın fayl sistemini müəyyən bir mövqeyə (nöqtəyə) qoşur, beləliklə istifadəçilər və proqramlar o cihazdakı fayllara daxil ola bilərlər.</a:t>
            </a:r>
            <a:endParaRPr lang="az-Latn-AZ" sz="1200"/>
          </a:p>
          <a:p>
            <a:endParaRPr lang="en-US" sz="1200"/>
          </a:p>
          <a:p>
            <a:r>
              <a:rPr lang="en-US" sz="1200"/>
              <a:t>Məsələn, xarici bir disk </a:t>
            </a:r>
            <a:r>
              <a:rPr lang="en-US" sz="1200" b="1"/>
              <a:t>/dev/sdb1 </a:t>
            </a:r>
            <a:r>
              <a:rPr lang="en-US" sz="1200"/>
              <a:t>cihazını</a:t>
            </a:r>
            <a:r>
              <a:rPr lang="en-US" sz="1200" b="1"/>
              <a:t> /mnt </a:t>
            </a:r>
            <a:r>
              <a:rPr lang="en-US" sz="1200"/>
              <a:t>qovluğuna mount etmək üçün:</a:t>
            </a:r>
            <a:endParaRPr lang="az-Latn-AZ" sz="1200"/>
          </a:p>
          <a:p>
            <a:endParaRPr lang="az-Latn-AZ" sz="1200"/>
          </a:p>
          <a:p>
            <a:endParaRPr lang="az-Latn-AZ" sz="1200"/>
          </a:p>
          <a:p>
            <a:endParaRPr lang="az-Latn-AZ" sz="1200"/>
          </a:p>
          <a:p>
            <a:r>
              <a:rPr lang="en-US" sz="1200"/>
              <a:t>Bu əməliyyat, </a:t>
            </a:r>
            <a:r>
              <a:rPr lang="en-US" sz="1200" b="1"/>
              <a:t>/dev/sdb1 </a:t>
            </a:r>
            <a:r>
              <a:rPr lang="en-US" sz="1200"/>
              <a:t>cihazını </a:t>
            </a:r>
            <a:r>
              <a:rPr lang="en-US" sz="1200" b="1"/>
              <a:t>/mnt </a:t>
            </a:r>
            <a:r>
              <a:rPr lang="en-US" sz="1200"/>
              <a:t>nöqtəsinə qoşur. Artıq </a:t>
            </a:r>
            <a:r>
              <a:rPr lang="en-US" sz="1200" b="1"/>
              <a:t>/mnt </a:t>
            </a:r>
            <a:r>
              <a:rPr lang="en-US" sz="1200"/>
              <a:t>içərisində həmin diskə aid olan faylları görə bilərsiniz.</a:t>
            </a:r>
            <a:endParaRPr lang="az-Latn-AZ" sz="1200"/>
          </a:p>
          <a:p>
            <a:endParaRPr lang="az-Latn-AZ" sz="1200"/>
          </a:p>
          <a:p>
            <a:endParaRPr lang="az-Latn-AZ" sz="1200"/>
          </a:p>
          <a:p>
            <a:endParaRPr lang="az-Latn-AZ" sz="1200"/>
          </a:p>
          <a:p>
            <a:endParaRPr lang="az-Latn-AZ" sz="1200"/>
          </a:p>
          <a:p>
            <a:r>
              <a:rPr lang="en-US" sz="1200" b="1">
                <a:solidFill>
                  <a:srgbClr val="00B050"/>
                </a:solidFill>
              </a:rPr>
              <a:t>Mounting-in məqsədi və istifadə sahələri</a:t>
            </a:r>
            <a:r>
              <a:rPr lang="en-US" sz="1200" b="1"/>
              <a:t>:</a:t>
            </a:r>
            <a:endParaRPr lang="az-Latn-AZ" sz="1200" b="1"/>
          </a:p>
          <a:p>
            <a:endParaRPr lang="en-US" sz="1200" b="1"/>
          </a:p>
          <a:p>
            <a:pPr marL="628650" lvl="1" indent="-171450">
              <a:buFont typeface="Wingdings" panose="05000000000000000000" pitchFamily="2" charset="2"/>
              <a:buChar char="q"/>
            </a:pPr>
            <a:r>
              <a:rPr lang="en-US" sz="1200" b="1"/>
              <a:t>Fayllara Giriş</a:t>
            </a:r>
            <a:r>
              <a:rPr lang="en-US" sz="1200"/>
              <a:t>: Mounting əməliyyatı, bir diskdəki və ya bölmədəki fayllara daxil olmağa imkan verir. Məsələn, xarici bir USB sürücüsünü sistemə qoşduqda, onu /mnt/usb və ya /media/usb kimi bir yolda quraşdırırsınız və oradakı fayllara əlçatanlıq əldə edirsiniz.</a:t>
            </a:r>
            <a:endParaRPr lang="az-Latn-AZ" sz="1200"/>
          </a:p>
          <a:p>
            <a:pPr marL="628650" lvl="1" indent="-171450">
              <a:buFont typeface="Wingdings" panose="05000000000000000000" pitchFamily="2" charset="2"/>
              <a:buChar char="q"/>
            </a:pPr>
            <a:endParaRPr lang="en-US" sz="1200"/>
          </a:p>
          <a:p>
            <a:pPr marL="628650" lvl="1" indent="-171450">
              <a:buFont typeface="Wingdings" panose="05000000000000000000" pitchFamily="2" charset="2"/>
              <a:buChar char="q"/>
            </a:pPr>
            <a:r>
              <a:rPr lang="en-US" sz="1200" b="1"/>
              <a:t>Fərqli Disklərdən Faydalanmaq</a:t>
            </a:r>
            <a:r>
              <a:rPr lang="en-US" sz="1200"/>
              <a:t>: Əməliyyat sistemi, bir neçə diski və ya bölməni paralel işlədə bilər. Məsələn, sizdə ayrı-ayrı disk sürücülərində yerləşən əməliyyat sistemi, proqramlar, sənədlər və ya ehtiyat nüsxələr ola bilər. Hər biri müxtəlif mount nöqtələrinə quraşdırılaraq asanlıqla istifadə edilə bilər.</a:t>
            </a:r>
            <a:endParaRPr lang="az-Latn-AZ" sz="1200"/>
          </a:p>
          <a:p>
            <a:pPr marL="628650" lvl="1" indent="-171450">
              <a:buFont typeface="Wingdings" panose="05000000000000000000" pitchFamily="2" charset="2"/>
              <a:buChar char="q"/>
            </a:pPr>
            <a:endParaRPr lang="en-US" sz="1200"/>
          </a:p>
          <a:p>
            <a:pPr marL="628650" lvl="1" indent="-171450">
              <a:buFont typeface="Wingdings" panose="05000000000000000000" pitchFamily="2" charset="2"/>
              <a:buChar char="q"/>
            </a:pPr>
            <a:r>
              <a:rPr lang="en-US" sz="1200" b="1"/>
              <a:t>Fayl Sistemi İnteqrasiyası</a:t>
            </a:r>
            <a:r>
              <a:rPr lang="en-US" sz="1200"/>
              <a:t>: Cihazların fayl sistemlərini sistemə tanıtmaq üçün mounting edilir. Bu, həmçinin virtual fayl sistemlərinə də aiddir, məsələn, şəbəkə üzərindən bağlanmış fayl sistemləri.</a:t>
            </a:r>
            <a:endParaRPr lang="az-Latn-AZ" sz="1200"/>
          </a:p>
          <a:p>
            <a:pPr marL="628650" lvl="1" indent="-171450">
              <a:buFont typeface="Wingdings" panose="05000000000000000000" pitchFamily="2" charset="2"/>
              <a:buChar char="q"/>
            </a:pPr>
            <a:endParaRPr lang="en-US" sz="1200"/>
          </a:p>
          <a:p>
            <a:pPr marL="628650" lvl="1" indent="-171450">
              <a:buFont typeface="Wingdings" panose="05000000000000000000" pitchFamily="2" charset="2"/>
              <a:buChar char="q"/>
            </a:pPr>
            <a:r>
              <a:rPr lang="en-US" sz="1200" b="1"/>
              <a:t>Daimi Quraşdırma</a:t>
            </a:r>
            <a:r>
              <a:rPr lang="en-US" sz="1200"/>
              <a:t>: Quraşdırılan fayl sistemlərinin avtomatik olaraq yenidən başlatmada da istifadəsi üçün /etc/fstab faylına daimi olaraq əlavə edilə bilər. Bu, əməliyyat sistemi yenidən başladıqda, müəyyən cihazların avtomatik olaraq quraşdırılmasına imkan verir.</a:t>
            </a:r>
            <a:endParaRPr lang="az-Latn-AZ" sz="1200"/>
          </a:p>
          <a:p>
            <a:endParaRPr lang="en-US" sz="1200"/>
          </a:p>
        </p:txBody>
      </p:sp>
      <p:pic>
        <p:nvPicPr>
          <p:cNvPr id="3" name="Picture 2">
            <a:extLst>
              <a:ext uri="{FF2B5EF4-FFF2-40B4-BE49-F238E27FC236}">
                <a16:creationId xmlns:a16="http://schemas.microsoft.com/office/drawing/2014/main" id="{5118937B-9339-9B50-A0FF-EBF3491924B6}"/>
              </a:ext>
            </a:extLst>
          </p:cNvPr>
          <p:cNvPicPr>
            <a:picLocks noChangeAspect="1"/>
          </p:cNvPicPr>
          <p:nvPr/>
        </p:nvPicPr>
        <p:blipFill>
          <a:blip r:embed="rId2"/>
          <a:stretch>
            <a:fillRect/>
          </a:stretch>
        </p:blipFill>
        <p:spPr>
          <a:xfrm>
            <a:off x="203200" y="2209843"/>
            <a:ext cx="1609950" cy="295316"/>
          </a:xfrm>
          <a:prstGeom prst="rect">
            <a:avLst/>
          </a:prstGeom>
        </p:spPr>
      </p:pic>
    </p:spTree>
    <p:extLst>
      <p:ext uri="{BB962C8B-B14F-4D97-AF65-F5344CB8AC3E}">
        <p14:creationId xmlns:p14="http://schemas.microsoft.com/office/powerpoint/2010/main" val="3769929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EBCE6-8289-BFDB-FBC4-6E409EF3911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366C894-60CC-F6A2-2E06-6641983BC94F}"/>
              </a:ext>
            </a:extLst>
          </p:cNvPr>
          <p:cNvSpPr txBox="1"/>
          <p:nvPr/>
        </p:nvSpPr>
        <p:spPr>
          <a:xfrm>
            <a:off x="0" y="161789"/>
            <a:ext cx="12034982" cy="5909310"/>
          </a:xfrm>
          <a:prstGeom prst="rect">
            <a:avLst/>
          </a:prstGeom>
          <a:noFill/>
        </p:spPr>
        <p:txBody>
          <a:bodyPr wrap="square">
            <a:spAutoFit/>
          </a:bodyPr>
          <a:lstStyle/>
          <a:p>
            <a:r>
              <a:rPr lang="az-Latn-AZ" sz="1200"/>
              <a:t>Məsələn, </a:t>
            </a:r>
            <a:r>
              <a:rPr lang="en-US" sz="1200" b="1"/>
              <a:t>/boot </a:t>
            </a:r>
            <a:r>
              <a:rPr lang="az-Latn-AZ" sz="1200"/>
              <a:t>adlı bölmədə əgər az yaddaş varsa, </a:t>
            </a:r>
            <a:r>
              <a:rPr lang="az-Latn-AZ" sz="1200" b="1"/>
              <a:t>apt-get update </a:t>
            </a:r>
            <a:r>
              <a:rPr lang="az-Latn-AZ" sz="1200"/>
              <a:t>dedikdə yenilənmələr yüklənməyəcək. Əgər </a:t>
            </a:r>
            <a:r>
              <a:rPr lang="en-US" sz="1200" b="1"/>
              <a:t>/boot </a:t>
            </a:r>
            <a:r>
              <a:rPr lang="az-Latn-AZ" sz="1200"/>
              <a:t>bölməsinin yaddaşını artırmaq mümkün olmursa onda yeni bölmə yaradaraq köhnə </a:t>
            </a:r>
            <a:r>
              <a:rPr lang="en-US" sz="1200" b="1"/>
              <a:t>/boot </a:t>
            </a:r>
            <a:r>
              <a:rPr lang="en-US" sz="1200"/>
              <a:t>-da </a:t>
            </a:r>
            <a:r>
              <a:rPr lang="az-Latn-AZ" sz="1200"/>
              <a:t>olan dataları yeni </a:t>
            </a:r>
            <a:r>
              <a:rPr lang="en-US" sz="1200"/>
              <a:t>/yeni_boot </a:t>
            </a:r>
            <a:r>
              <a:rPr lang="az-Latn-AZ" sz="1200"/>
              <a:t>bölməsinə köçürə (mount) və həmin yeni bölmənin artıq bu update yenilənmələrini qəbul etməsi gərəkdiyini sistemə deyə bilərik.</a:t>
            </a:r>
          </a:p>
          <a:p>
            <a:endParaRPr lang="az-Latn-AZ" sz="1200"/>
          </a:p>
          <a:p>
            <a:endParaRPr lang="az-Latn-AZ" sz="1200"/>
          </a:p>
          <a:p>
            <a:r>
              <a:rPr lang="en-US" sz="1200"/>
              <a:t>Əgər </a:t>
            </a:r>
            <a:r>
              <a:rPr lang="en-US" sz="1200" b="1"/>
              <a:t>/boot </a:t>
            </a:r>
            <a:r>
              <a:rPr lang="en-US" sz="1200"/>
              <a:t>bölməsini yeni bir bölmə ilə </a:t>
            </a:r>
            <a:r>
              <a:rPr lang="en-US" sz="1200" b="1"/>
              <a:t>mount</a:t>
            </a:r>
            <a:r>
              <a:rPr lang="en-US" sz="1200"/>
              <a:t> edib, </a:t>
            </a:r>
            <a:r>
              <a:rPr lang="az-Latn-AZ" sz="1200"/>
              <a:t>yeni olanı</a:t>
            </a:r>
            <a:r>
              <a:rPr lang="en-US" sz="1200"/>
              <a:t> </a:t>
            </a:r>
            <a:r>
              <a:rPr lang="en-US" sz="1200" b="1"/>
              <a:t>/boot </a:t>
            </a:r>
            <a:r>
              <a:rPr lang="en-US" sz="1200"/>
              <a:t>olaraq təyin </a:t>
            </a:r>
            <a:r>
              <a:rPr lang="az-Latn-AZ" sz="1200"/>
              <a:t>ediriksə</a:t>
            </a:r>
            <a:r>
              <a:rPr lang="en-US" sz="1200"/>
              <a:t>, bunun necə işlədiyini və </a:t>
            </a:r>
            <a:r>
              <a:rPr lang="en-US" sz="1200" b="1"/>
              <a:t>apt-get update </a:t>
            </a:r>
            <a:r>
              <a:rPr lang="en-US" sz="1200"/>
              <a:t>əməliyyatı ilə əlaqədar nələr baş verəcəyini izah edim.</a:t>
            </a:r>
            <a:endParaRPr lang="az-Latn-AZ" sz="1200"/>
          </a:p>
          <a:p>
            <a:endParaRPr lang="az-Latn-AZ" sz="1200"/>
          </a:p>
          <a:p>
            <a:endParaRPr lang="az-Latn-AZ" sz="1200"/>
          </a:p>
          <a:p>
            <a:r>
              <a:rPr lang="en-US" sz="1200"/>
              <a:t>Əgər yeni bir bölmə yaratdınız və bu yeni bölməni /boot olaraq mount etdinizsə, bu zaman əməliyyat sisteminiz artıq /boot qovluğunda olan məlumatları yeni bölmədən oxuyacaq. Bu da o deməkdir ki, bütün kernel və boot ilə əlaqəli fayllar artıq yeni bölməyə yerləşəcək.</a:t>
            </a:r>
          </a:p>
          <a:p>
            <a:pPr marL="742950" lvl="1" indent="-285750">
              <a:lnSpc>
                <a:spcPct val="150000"/>
              </a:lnSpc>
              <a:buFont typeface="Arial" panose="020B0604020202020204" pitchFamily="34" charset="0"/>
              <a:buChar char="•"/>
            </a:pPr>
            <a:r>
              <a:rPr lang="en-US" sz="1200"/>
              <a:t>Əgər əvvəllər /boot bölməsi dolmuşdusa, onu başqa bir diskə və ya bölməyə köçürməyiniz yaxşı bir həll yoludur.</a:t>
            </a:r>
          </a:p>
          <a:p>
            <a:pPr marL="742950" lvl="1" indent="-285750">
              <a:lnSpc>
                <a:spcPct val="150000"/>
              </a:lnSpc>
              <a:buFont typeface="Arial" panose="020B0604020202020204" pitchFamily="34" charset="0"/>
              <a:buChar char="•"/>
            </a:pPr>
            <a:r>
              <a:rPr lang="en-US" sz="1200"/>
              <a:t>Mount əməliyyatı vasitəsilə /boot qovluğunun köhnə faylları yeni bölmənin içərisində görünəcək.</a:t>
            </a:r>
          </a:p>
          <a:p>
            <a:endParaRPr lang="az-Latn-AZ" sz="1200"/>
          </a:p>
          <a:p>
            <a:r>
              <a:rPr lang="az-Latn-AZ" sz="1200" b="1">
                <a:highlight>
                  <a:srgbClr val="FFFF00"/>
                </a:highlight>
              </a:rPr>
              <a:t>Vacib qeyd</a:t>
            </a:r>
            <a:r>
              <a:rPr lang="az-Latn-AZ" sz="1200"/>
              <a:t>: Əgər bir cihazın hər zaman eyni qovluğa avtomatik qoşulmasını istəyirsinizsə, /etc/fstab faylında onu qeyd etməlisiniz.</a:t>
            </a:r>
          </a:p>
          <a:p>
            <a:pPr marL="628650" lvl="1" indent="-171450">
              <a:lnSpc>
                <a:spcPct val="150000"/>
              </a:lnSpc>
              <a:buFont typeface="Arial" panose="020B0604020202020204" pitchFamily="34" charset="0"/>
              <a:buChar char="•"/>
            </a:pPr>
            <a:r>
              <a:rPr lang="az-Latn-AZ" sz="1200" b="1"/>
              <a:t>/etc/fstab </a:t>
            </a:r>
            <a:r>
              <a:rPr lang="az-Latn-AZ" sz="1200"/>
              <a:t>faylının düzgün konfiqurasiyası: Əmin olun ki, /etc/fstab faylında yeni /boot bölməsi düzgün qeyd edilib. Məsələn: İlk olaraq faylı açırıq.</a:t>
            </a:r>
          </a:p>
          <a:p>
            <a:endParaRPr lang="az-Latn-AZ" sz="1200"/>
          </a:p>
          <a:p>
            <a:endParaRPr lang="az-Latn-AZ" sz="1200"/>
          </a:p>
          <a:p>
            <a:endParaRPr lang="az-Latn-AZ" sz="1200"/>
          </a:p>
          <a:p>
            <a:endParaRPr lang="az-Latn-AZ" sz="1200"/>
          </a:p>
          <a:p>
            <a:pPr marL="628650" lvl="1" indent="-171450">
              <a:buFont typeface="Arial" panose="020B0604020202020204" pitchFamily="34" charset="0"/>
              <a:buChar char="•"/>
            </a:pPr>
            <a:r>
              <a:rPr lang="en-US" sz="1200"/>
              <a:t>Faylın sonunda yeni bir xətt əlavə </a:t>
            </a:r>
            <a:r>
              <a:rPr lang="az-Latn-AZ" sz="1200"/>
              <a:t>edirik</a:t>
            </a:r>
            <a:r>
              <a:rPr lang="en-US" sz="1200"/>
              <a:t>:</a:t>
            </a:r>
            <a:r>
              <a:rPr lang="az-Latn-AZ" sz="1200"/>
              <a:t> </a:t>
            </a:r>
            <a:r>
              <a:rPr lang="en-US" sz="1200" b="1"/>
              <a:t>/dev/sdX1 </a:t>
            </a:r>
            <a:r>
              <a:rPr lang="az-Latn-AZ" sz="1200"/>
              <a:t>olan yerdə həmin bölmənin </a:t>
            </a:r>
            <a:r>
              <a:rPr lang="az-Latn-AZ" sz="1200" b="1" i="1"/>
              <a:t>identifikatoruda</a:t>
            </a:r>
            <a:r>
              <a:rPr lang="az-Latn-AZ" sz="1200"/>
              <a:t> dayana bilər. Buna diqqət edin.</a:t>
            </a:r>
          </a:p>
          <a:p>
            <a:endParaRPr lang="az-Latn-AZ" sz="1200"/>
          </a:p>
          <a:p>
            <a:endParaRPr lang="az-Latn-AZ" sz="1200"/>
          </a:p>
          <a:p>
            <a:endParaRPr lang="az-Latn-AZ" sz="1200"/>
          </a:p>
          <a:p>
            <a:endParaRPr lang="az-Latn-AZ" sz="1200"/>
          </a:p>
          <a:p>
            <a:pPr marL="628650" lvl="1" indent="-171450">
              <a:buFont typeface="Arial" panose="020B0604020202020204" pitchFamily="34" charset="0"/>
              <a:buChar char="•"/>
            </a:pPr>
            <a:r>
              <a:rPr lang="en-US" sz="1200" b="1"/>
              <a:t>Kernelin yüklənməsi</a:t>
            </a:r>
            <a:r>
              <a:rPr lang="en-US" sz="1200"/>
              <a:t>: Hər hansı yeni kernel və ya boot faylını yüklədikdən sonra, əgər lazımdırsa, </a:t>
            </a:r>
            <a:r>
              <a:rPr lang="en-US" sz="1200" b="1">
                <a:solidFill>
                  <a:srgbClr val="FF0000"/>
                </a:solidFill>
              </a:rPr>
              <a:t>update-grub</a:t>
            </a:r>
            <a:r>
              <a:rPr lang="en-US" sz="1200"/>
              <a:t> əmrini işlədin ki, GRUB özünə uyğun olaraq yeni kernel və boot parametrlərini tanısın:</a:t>
            </a:r>
            <a:endParaRPr lang="az-Latn-AZ" sz="1200"/>
          </a:p>
          <a:p>
            <a:endParaRPr lang="az-Latn-AZ" sz="1200"/>
          </a:p>
          <a:p>
            <a:endParaRPr lang="az-Latn-AZ" sz="1200"/>
          </a:p>
          <a:p>
            <a:endParaRPr lang="az-Latn-AZ" sz="1200"/>
          </a:p>
          <a:p>
            <a:endParaRPr lang="az-Latn-AZ" sz="1200"/>
          </a:p>
          <a:p>
            <a:r>
              <a:rPr lang="az-Latn-AZ" sz="1200"/>
              <a:t>Bu mövzu haqqında olan praktiki nümunə, Kibertəhlükəsizlik dərsinin `</a:t>
            </a:r>
            <a:r>
              <a:rPr lang="en-US" sz="1200"/>
              <a:t> </a:t>
            </a:r>
            <a:r>
              <a:rPr lang="en-US" sz="1200" b="1"/>
              <a:t>2 kali command and etc.pptx </a:t>
            </a:r>
            <a:r>
              <a:rPr lang="az-Latn-AZ" sz="1200"/>
              <a:t>` faylında qeyd edilmişdir.</a:t>
            </a:r>
            <a:endParaRPr lang="en-US" sz="1200"/>
          </a:p>
        </p:txBody>
      </p:sp>
      <p:pic>
        <p:nvPicPr>
          <p:cNvPr id="5" name="Picture 4">
            <a:extLst>
              <a:ext uri="{FF2B5EF4-FFF2-40B4-BE49-F238E27FC236}">
                <a16:creationId xmlns:a16="http://schemas.microsoft.com/office/drawing/2014/main" id="{6C6809B1-12AA-E82E-D743-8004716E20B0}"/>
              </a:ext>
            </a:extLst>
          </p:cNvPr>
          <p:cNvPicPr>
            <a:picLocks noChangeAspect="1"/>
          </p:cNvPicPr>
          <p:nvPr/>
        </p:nvPicPr>
        <p:blipFill>
          <a:blip r:embed="rId2"/>
          <a:stretch>
            <a:fillRect/>
          </a:stretch>
        </p:blipFill>
        <p:spPr>
          <a:xfrm>
            <a:off x="157018" y="3135031"/>
            <a:ext cx="1838582" cy="371527"/>
          </a:xfrm>
          <a:prstGeom prst="rect">
            <a:avLst/>
          </a:prstGeom>
        </p:spPr>
      </p:pic>
      <p:pic>
        <p:nvPicPr>
          <p:cNvPr id="8" name="Picture 7">
            <a:extLst>
              <a:ext uri="{FF2B5EF4-FFF2-40B4-BE49-F238E27FC236}">
                <a16:creationId xmlns:a16="http://schemas.microsoft.com/office/drawing/2014/main" id="{9266A6C9-5DD8-5E76-4A0F-F765492FACA3}"/>
              </a:ext>
            </a:extLst>
          </p:cNvPr>
          <p:cNvPicPr>
            <a:picLocks noChangeAspect="1"/>
          </p:cNvPicPr>
          <p:nvPr/>
        </p:nvPicPr>
        <p:blipFill>
          <a:blip r:embed="rId3"/>
          <a:stretch>
            <a:fillRect/>
          </a:stretch>
        </p:blipFill>
        <p:spPr>
          <a:xfrm>
            <a:off x="0" y="4001275"/>
            <a:ext cx="3505689" cy="352474"/>
          </a:xfrm>
          <a:prstGeom prst="rect">
            <a:avLst/>
          </a:prstGeom>
        </p:spPr>
      </p:pic>
      <p:pic>
        <p:nvPicPr>
          <p:cNvPr id="10" name="Picture 9">
            <a:extLst>
              <a:ext uri="{FF2B5EF4-FFF2-40B4-BE49-F238E27FC236}">
                <a16:creationId xmlns:a16="http://schemas.microsoft.com/office/drawing/2014/main" id="{94317C7F-316B-8AA2-A94C-46E2A18C63FD}"/>
              </a:ext>
            </a:extLst>
          </p:cNvPr>
          <p:cNvPicPr>
            <a:picLocks noChangeAspect="1"/>
          </p:cNvPicPr>
          <p:nvPr/>
        </p:nvPicPr>
        <p:blipFill>
          <a:blip r:embed="rId4"/>
          <a:stretch>
            <a:fillRect/>
          </a:stretch>
        </p:blipFill>
        <p:spPr>
          <a:xfrm>
            <a:off x="0" y="5105116"/>
            <a:ext cx="1400370" cy="285790"/>
          </a:xfrm>
          <a:prstGeom prst="rect">
            <a:avLst/>
          </a:prstGeom>
        </p:spPr>
      </p:pic>
    </p:spTree>
    <p:extLst>
      <p:ext uri="{BB962C8B-B14F-4D97-AF65-F5344CB8AC3E}">
        <p14:creationId xmlns:p14="http://schemas.microsoft.com/office/powerpoint/2010/main" val="1213259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09F36E-3F75-C47F-9A85-C5CF847BB2B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79D38EA-F618-8A6D-3A1F-34CAC8D93C69}"/>
              </a:ext>
            </a:extLst>
          </p:cNvPr>
          <p:cNvSpPr txBox="1"/>
          <p:nvPr/>
        </p:nvSpPr>
        <p:spPr>
          <a:xfrm>
            <a:off x="203200" y="244826"/>
            <a:ext cx="11822545" cy="2308324"/>
          </a:xfrm>
          <a:prstGeom prst="rect">
            <a:avLst/>
          </a:prstGeom>
          <a:noFill/>
        </p:spPr>
        <p:txBody>
          <a:bodyPr wrap="square">
            <a:spAutoFit/>
          </a:bodyPr>
          <a:lstStyle/>
          <a:p>
            <a:pPr marL="228600" indent="-228600">
              <a:buAutoNum type="arabicPeriod" startAt="2"/>
            </a:pPr>
            <a:r>
              <a:rPr lang="en-US" sz="1200" b="1"/>
              <a:t>Unmount etmək:</a:t>
            </a:r>
            <a:endParaRPr lang="az-Latn-AZ" sz="1200" b="1"/>
          </a:p>
          <a:p>
            <a:pPr marL="228600" indent="-228600">
              <a:buAutoNum type="arabicPeriod" startAt="2"/>
            </a:pPr>
            <a:endParaRPr lang="en-US" sz="1200" b="1"/>
          </a:p>
          <a:p>
            <a:r>
              <a:rPr lang="en-US" sz="1200"/>
              <a:t>"Unmount" etmək, daha əvvəl mount edilmiş bir fayl sistemini və ya cihazı əməliyyat sistemindən ayırmaq deməkdir. Bu əməliyyat, cihazın və ya fayl sisteminin istifadəyə qapanması və ona daha sonra daxil olmanın qarşısını alır. Cihaz və ya fayl sisteminin ayırılması, xüsusən yazma əməliyyatları tamamlanmamışsa və ya cihaz istifadə edilməyibsə, məlumat itkisinə səbəb ola bilər.</a:t>
            </a:r>
            <a:endParaRPr lang="az-Latn-AZ" sz="1200"/>
          </a:p>
          <a:p>
            <a:endParaRPr lang="en-US" sz="1200"/>
          </a:p>
          <a:p>
            <a:r>
              <a:rPr lang="en-US" sz="1200"/>
              <a:t>Məsələn, /mnt nöqtəsində mount edilmiş cihazı ayırmaq üçün:</a:t>
            </a:r>
            <a:r>
              <a:rPr lang="az-Latn-AZ" sz="1200"/>
              <a:t>  </a:t>
            </a:r>
          </a:p>
          <a:p>
            <a:endParaRPr lang="az-Latn-AZ" sz="1200"/>
          </a:p>
          <a:p>
            <a:endParaRPr lang="az-Latn-AZ" sz="1200"/>
          </a:p>
          <a:p>
            <a:endParaRPr lang="az-Latn-AZ" sz="1200"/>
          </a:p>
          <a:p>
            <a:r>
              <a:rPr lang="az-Latn-AZ" sz="1200"/>
              <a:t>Bu əmr, </a:t>
            </a:r>
            <a:r>
              <a:rPr lang="az-Latn-AZ" sz="1200" b="1"/>
              <a:t>/mnt </a:t>
            </a:r>
            <a:r>
              <a:rPr lang="az-Latn-AZ" sz="1200"/>
              <a:t>nöqtəsini cihazdan ayırır və cihaz artıq həmin nöqtə vasitəsilə istifadə edilə bilməz.</a:t>
            </a:r>
            <a:endParaRPr lang="en-US" sz="1200"/>
          </a:p>
          <a:p>
            <a:endParaRPr lang="en-US" sz="1200"/>
          </a:p>
        </p:txBody>
      </p:sp>
      <p:pic>
        <p:nvPicPr>
          <p:cNvPr id="5" name="Picture 4">
            <a:extLst>
              <a:ext uri="{FF2B5EF4-FFF2-40B4-BE49-F238E27FC236}">
                <a16:creationId xmlns:a16="http://schemas.microsoft.com/office/drawing/2014/main" id="{7D943C94-3A45-CC8C-0800-A3B89E82EE4A}"/>
              </a:ext>
            </a:extLst>
          </p:cNvPr>
          <p:cNvPicPr>
            <a:picLocks noChangeAspect="1"/>
          </p:cNvPicPr>
          <p:nvPr/>
        </p:nvPicPr>
        <p:blipFill>
          <a:blip r:embed="rId2"/>
          <a:stretch>
            <a:fillRect/>
          </a:stretch>
        </p:blipFill>
        <p:spPr>
          <a:xfrm>
            <a:off x="203200" y="1668442"/>
            <a:ext cx="1066949" cy="314369"/>
          </a:xfrm>
          <a:prstGeom prst="rect">
            <a:avLst/>
          </a:prstGeom>
        </p:spPr>
      </p:pic>
    </p:spTree>
    <p:extLst>
      <p:ext uri="{BB962C8B-B14F-4D97-AF65-F5344CB8AC3E}">
        <p14:creationId xmlns:p14="http://schemas.microsoft.com/office/powerpoint/2010/main" val="289780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82A4F-247C-A0CD-73A1-37921920D10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A1689C3-12D7-78B0-4FE1-C80EC43FCF14}"/>
              </a:ext>
            </a:extLst>
          </p:cNvPr>
          <p:cNvSpPr txBox="1"/>
          <p:nvPr/>
        </p:nvSpPr>
        <p:spPr>
          <a:xfrm>
            <a:off x="203200" y="244826"/>
            <a:ext cx="11822545" cy="4247317"/>
          </a:xfrm>
          <a:prstGeom prst="rect">
            <a:avLst/>
          </a:prstGeom>
          <a:noFill/>
        </p:spPr>
        <p:txBody>
          <a:bodyPr wrap="square">
            <a:spAutoFit/>
          </a:bodyPr>
          <a:lstStyle/>
          <a:p>
            <a:r>
              <a:rPr lang="en-US">
                <a:latin typeface="-apple-system"/>
              </a:rPr>
              <a:t>Digər Faydalı Əmrlər</a:t>
            </a:r>
            <a:endParaRPr lang="az-Latn-AZ">
              <a:latin typeface="-apple-system"/>
            </a:endParaRPr>
          </a:p>
          <a:p>
            <a:endParaRPr lang="az-Latn-AZ">
              <a:latin typeface="-apple-system"/>
            </a:endParaRPr>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r>
              <a:rPr lang="en-US"/>
              <a:t>Praktiki Nümunə:  Bu, ev qovluğunu sıxılmış arxivə çevirir.</a:t>
            </a:r>
          </a:p>
        </p:txBody>
      </p:sp>
      <p:graphicFrame>
        <p:nvGraphicFramePr>
          <p:cNvPr id="2" name="Table 1">
            <a:extLst>
              <a:ext uri="{FF2B5EF4-FFF2-40B4-BE49-F238E27FC236}">
                <a16:creationId xmlns:a16="http://schemas.microsoft.com/office/drawing/2014/main" id="{B229F2B7-3EC2-61FB-74CD-48783AC333D3}"/>
              </a:ext>
            </a:extLst>
          </p:cNvPr>
          <p:cNvGraphicFramePr>
            <a:graphicFrameLocks noGrp="1"/>
          </p:cNvGraphicFramePr>
          <p:nvPr>
            <p:extLst>
              <p:ext uri="{D42A27DB-BD31-4B8C-83A1-F6EECF244321}">
                <p14:modId xmlns:p14="http://schemas.microsoft.com/office/powerpoint/2010/main" val="1039351137"/>
              </p:ext>
            </p:extLst>
          </p:nvPr>
        </p:nvGraphicFramePr>
        <p:xfrm>
          <a:off x="203200" y="1058069"/>
          <a:ext cx="11714926" cy="2682240"/>
        </p:xfrm>
        <a:graphic>
          <a:graphicData uri="http://schemas.openxmlformats.org/drawingml/2006/table">
            <a:tbl>
              <a:tblPr/>
              <a:tblGrid>
                <a:gridCol w="1149668">
                  <a:extLst>
                    <a:ext uri="{9D8B030D-6E8A-4147-A177-3AD203B41FA5}">
                      <a16:colId xmlns:a16="http://schemas.microsoft.com/office/drawing/2014/main" val="1513098652"/>
                    </a:ext>
                  </a:extLst>
                </a:gridCol>
                <a:gridCol w="2771585">
                  <a:extLst>
                    <a:ext uri="{9D8B030D-6E8A-4147-A177-3AD203B41FA5}">
                      <a16:colId xmlns:a16="http://schemas.microsoft.com/office/drawing/2014/main" val="979049879"/>
                    </a:ext>
                  </a:extLst>
                </a:gridCol>
                <a:gridCol w="2137093">
                  <a:extLst>
                    <a:ext uri="{9D8B030D-6E8A-4147-A177-3AD203B41FA5}">
                      <a16:colId xmlns:a16="http://schemas.microsoft.com/office/drawing/2014/main" val="4171207994"/>
                    </a:ext>
                  </a:extLst>
                </a:gridCol>
                <a:gridCol w="3519805">
                  <a:extLst>
                    <a:ext uri="{9D8B030D-6E8A-4147-A177-3AD203B41FA5}">
                      <a16:colId xmlns:a16="http://schemas.microsoft.com/office/drawing/2014/main" val="695549320"/>
                    </a:ext>
                  </a:extLst>
                </a:gridCol>
                <a:gridCol w="2136775">
                  <a:extLst>
                    <a:ext uri="{9D8B030D-6E8A-4147-A177-3AD203B41FA5}">
                      <a16:colId xmlns:a16="http://schemas.microsoft.com/office/drawing/2014/main" val="855585136"/>
                    </a:ext>
                  </a:extLst>
                </a:gridCol>
              </a:tblGrid>
              <a:tr h="0">
                <a:tc>
                  <a:txBody>
                    <a:bodyPr/>
                    <a:lstStyle/>
                    <a:p>
                      <a:pPr algn="ctr">
                        <a:buNone/>
                      </a:pPr>
                      <a:r>
                        <a:rPr lang="en-US" sz="1400" b="1"/>
                        <a:t>Əmr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Təsvir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Sintaksis</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Nümunə</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İstifadə Ssenarisi</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0303128"/>
                  </a:ext>
                </a:extLst>
              </a:tr>
              <a:tr h="0">
                <a:tc>
                  <a:txBody>
                    <a:bodyPr/>
                    <a:lstStyle/>
                    <a:p>
                      <a:pPr>
                        <a:buNone/>
                      </a:pPr>
                      <a:r>
                        <a:rPr lang="en-US" sz="1400" b="1">
                          <a:solidFill>
                            <a:srgbClr val="0070C0"/>
                          </a:solidFill>
                          <a:latin typeface="Courier New" panose="02070309020205020404" pitchFamily="49" charset="0"/>
                        </a:rPr>
                        <a:t>man</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Əmrlərin təlimat səhifəsini göstərir.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man [əmr]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man ls</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Əmrin istifadə təlimatını oxumaq.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0032385"/>
                  </a:ext>
                </a:extLst>
              </a:tr>
              <a:tr h="0">
                <a:tc>
                  <a:txBody>
                    <a:bodyPr/>
                    <a:lstStyle/>
                    <a:p>
                      <a:pPr>
                        <a:buNone/>
                      </a:pPr>
                      <a:r>
                        <a:rPr lang="en-US" sz="1400" b="1">
                          <a:solidFill>
                            <a:srgbClr val="0070C0"/>
                          </a:solidFill>
                          <a:latin typeface="Courier New" panose="02070309020205020404" pitchFamily="49" charset="0"/>
                        </a:rPr>
                        <a:t>history</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Əvvəlki əmrləri göstərir.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history</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history</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Əvvəl işlədilən əmrləri yoxlamaq.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5562441"/>
                  </a:ext>
                </a:extLst>
              </a:tr>
              <a:tr h="0">
                <a:tc>
                  <a:txBody>
                    <a:bodyPr/>
                    <a:lstStyle/>
                    <a:p>
                      <a:pPr>
                        <a:buNone/>
                      </a:pPr>
                      <a:r>
                        <a:rPr lang="en-US" sz="1400" b="1">
                          <a:solidFill>
                            <a:srgbClr val="0070C0"/>
                          </a:solidFill>
                          <a:latin typeface="Courier New" panose="02070309020205020404" pitchFamily="49" charset="0"/>
                        </a:rPr>
                        <a:t>alias</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Əmr üçün qısa ad təyin edir.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alias [ad]=[əmr]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alias ll='ls -l'</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Uzun əmrləri qısaltmaq.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869748"/>
                  </a:ext>
                </a:extLst>
              </a:tr>
              <a:tr h="0">
                <a:tc>
                  <a:txBody>
                    <a:bodyPr/>
                    <a:lstStyle/>
                    <a:p>
                      <a:pPr>
                        <a:buNone/>
                      </a:pPr>
                      <a:r>
                        <a:rPr lang="en-US" sz="1400" b="1">
                          <a:solidFill>
                            <a:srgbClr val="0070C0"/>
                          </a:solidFill>
                          <a:latin typeface="Courier New" panose="02070309020205020404" pitchFamily="49" charset="0"/>
                        </a:rPr>
                        <a:t>tar</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Faylları arxivləşdirir və ya açır.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tar [seçim] [fayl]</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tar -czvf archive.tar.gz folder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Faylları sıxmaq (</a:t>
                      </a:r>
                      <a:r>
                        <a:rPr lang="en-US" sz="1400">
                          <a:latin typeface="Courier New" panose="02070309020205020404" pitchFamily="49" charset="0"/>
                        </a:rPr>
                        <a:t>-z</a:t>
                      </a:r>
                      <a:r>
                        <a:rPr lang="en-US" sz="1400"/>
                        <a:t>) və ya açmaq (</a:t>
                      </a:r>
                      <a:r>
                        <a:rPr lang="en-US" sz="1400">
                          <a:latin typeface="Courier New" panose="02070309020205020404" pitchFamily="49" charset="0"/>
                        </a:rPr>
                        <a:t>-x</a:t>
                      </a:r>
                      <a:r>
                        <a:rPr lang="en-US" sz="140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5064363"/>
                  </a:ext>
                </a:extLst>
              </a:tr>
              <a:tr h="0">
                <a:tc>
                  <a:txBody>
                    <a:bodyPr/>
                    <a:lstStyle/>
                    <a:p>
                      <a:pPr>
                        <a:buNone/>
                      </a:pPr>
                      <a:r>
                        <a:rPr lang="en-US" sz="1400" b="1">
                          <a:solidFill>
                            <a:srgbClr val="0070C0"/>
                          </a:solidFill>
                          <a:latin typeface="Courier New" panose="02070309020205020404" pitchFamily="49" charset="0"/>
                        </a:rPr>
                        <a:t>zip</a:t>
                      </a:r>
                      <a:r>
                        <a:rPr lang="en-US" sz="1400" b="1">
                          <a:solidFill>
                            <a:srgbClr val="0070C0"/>
                          </a:solidFill>
                        </a:rPr>
                        <a:t>/</a:t>
                      </a:r>
                      <a:r>
                        <a:rPr lang="en-US" sz="1400" b="1">
                          <a:solidFill>
                            <a:srgbClr val="0070C0"/>
                          </a:solidFill>
                          <a:latin typeface="Courier New" panose="02070309020205020404" pitchFamily="49" charset="0"/>
                        </a:rPr>
                        <a:t>unzip</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ZIP arxivləri yaradır/açır.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zip/unzip [fayl]</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zip files.zip file1 file2</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Faylları ZIP formatında sıxmaq/açmaq.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9657857"/>
                  </a:ext>
                </a:extLst>
              </a:tr>
            </a:tbl>
          </a:graphicData>
        </a:graphic>
      </p:graphicFrame>
      <p:pic>
        <p:nvPicPr>
          <p:cNvPr id="4" name="Picture 3">
            <a:extLst>
              <a:ext uri="{FF2B5EF4-FFF2-40B4-BE49-F238E27FC236}">
                <a16:creationId xmlns:a16="http://schemas.microsoft.com/office/drawing/2014/main" id="{EBBBFB2A-9EAB-A3AF-37AE-27ECC185CCA0}"/>
              </a:ext>
            </a:extLst>
          </p:cNvPr>
          <p:cNvPicPr>
            <a:picLocks noChangeAspect="1"/>
          </p:cNvPicPr>
          <p:nvPr/>
        </p:nvPicPr>
        <p:blipFill>
          <a:blip r:embed="rId2"/>
          <a:stretch>
            <a:fillRect/>
          </a:stretch>
        </p:blipFill>
        <p:spPr>
          <a:xfrm>
            <a:off x="203200" y="4553552"/>
            <a:ext cx="3810532" cy="371527"/>
          </a:xfrm>
          <a:prstGeom prst="rect">
            <a:avLst/>
          </a:prstGeom>
        </p:spPr>
      </p:pic>
    </p:spTree>
    <p:extLst>
      <p:ext uri="{BB962C8B-B14F-4D97-AF65-F5344CB8AC3E}">
        <p14:creationId xmlns:p14="http://schemas.microsoft.com/office/powerpoint/2010/main" val="1590728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0817E-0F6A-75EC-10A1-84546CECAFF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35BB653-979C-B546-1DAD-805DF77C3381}"/>
              </a:ext>
            </a:extLst>
          </p:cNvPr>
          <p:cNvSpPr txBox="1"/>
          <p:nvPr/>
        </p:nvSpPr>
        <p:spPr>
          <a:xfrm>
            <a:off x="203200" y="244826"/>
            <a:ext cx="11822545" cy="4662815"/>
          </a:xfrm>
          <a:prstGeom prst="rect">
            <a:avLst/>
          </a:prstGeom>
          <a:noFill/>
        </p:spPr>
        <p:txBody>
          <a:bodyPr wrap="square">
            <a:spAutoFit/>
          </a:bodyPr>
          <a:lstStyle/>
          <a:p>
            <a:r>
              <a:rPr lang="en-US" b="1"/>
              <a:t>Əmrləri Birləşdirmə və Operatorlar</a:t>
            </a:r>
            <a:endParaRPr lang="az-Latn-AZ" b="1"/>
          </a:p>
          <a:p>
            <a:endParaRPr lang="en-US" b="1"/>
          </a:p>
          <a:p>
            <a:pPr marL="742950" lvl="1" indent="-285750">
              <a:lnSpc>
                <a:spcPct val="150000"/>
              </a:lnSpc>
              <a:buFont typeface="Arial" panose="020B0604020202020204" pitchFamily="34" charset="0"/>
              <a:buChar char="•"/>
            </a:pPr>
            <a:r>
              <a:rPr lang="en-US" b="1"/>
              <a:t>Pipe (|)</a:t>
            </a:r>
            <a:r>
              <a:rPr lang="en-US"/>
              <a:t>: Bir əmrin çıxışını digərinə göndərir.    Nümunə: </a:t>
            </a:r>
            <a:r>
              <a:rPr lang="en-US" b="1"/>
              <a:t>ls -l | grep txt </a:t>
            </a:r>
            <a:r>
              <a:rPr lang="en-US"/>
              <a:t>(yalnız .txt fayllarını göstərir).</a:t>
            </a:r>
          </a:p>
          <a:p>
            <a:pPr marL="742950" lvl="1" indent="-285750">
              <a:lnSpc>
                <a:spcPct val="150000"/>
              </a:lnSpc>
              <a:buFont typeface="Arial" panose="020B0604020202020204" pitchFamily="34" charset="0"/>
              <a:buChar char="•"/>
            </a:pPr>
            <a:r>
              <a:rPr lang="en-US" b="1"/>
              <a:t>Redirect (&gt;)</a:t>
            </a:r>
            <a:r>
              <a:rPr lang="en-US"/>
              <a:t>: Çıxışı fayla yazır.  		        Nümunə: </a:t>
            </a:r>
            <a:r>
              <a:rPr lang="en-US" b="1"/>
              <a:t>ls &gt; files.txt </a:t>
            </a:r>
            <a:r>
              <a:rPr lang="en-US"/>
              <a:t>(siyahını fayla yazır).</a:t>
            </a:r>
          </a:p>
          <a:p>
            <a:pPr marL="742950" lvl="1" indent="-285750">
              <a:lnSpc>
                <a:spcPct val="150000"/>
              </a:lnSpc>
              <a:buFont typeface="Arial" panose="020B0604020202020204" pitchFamily="34" charset="0"/>
              <a:buChar char="•"/>
            </a:pPr>
            <a:r>
              <a:rPr lang="en-US" b="1"/>
              <a:t>Append (&gt;&gt;)</a:t>
            </a:r>
            <a:r>
              <a:rPr lang="en-US"/>
              <a:t>: Çıxışı fayla əlavə edir. 	        Nümunə: </a:t>
            </a:r>
            <a:r>
              <a:rPr lang="en-US" b="1"/>
              <a:t>echo "new line" &gt;&gt; log.txt</a:t>
            </a:r>
            <a:r>
              <a:rPr lang="en-US"/>
              <a:t>.</a:t>
            </a:r>
          </a:p>
          <a:p>
            <a:pPr marL="742950" lvl="1" indent="-285750">
              <a:lnSpc>
                <a:spcPct val="150000"/>
              </a:lnSpc>
              <a:buFont typeface="Arial" panose="020B0604020202020204" pitchFamily="34" charset="0"/>
              <a:buChar char="•"/>
            </a:pPr>
            <a:r>
              <a:rPr lang="en-US" b="1"/>
              <a:t>Background (&amp;)</a:t>
            </a:r>
            <a:r>
              <a:rPr lang="en-US"/>
              <a:t>: Prosesi arxa planda işə salır.  Nümunə: </a:t>
            </a:r>
            <a:r>
              <a:rPr lang="en-US" b="1"/>
              <a:t>firefox &amp;</a:t>
            </a:r>
            <a:r>
              <a:rPr lang="en-US"/>
              <a:t>.</a:t>
            </a:r>
          </a:p>
          <a:p>
            <a:pPr marL="742950" lvl="1" indent="-285750">
              <a:lnSpc>
                <a:spcPct val="150000"/>
              </a:lnSpc>
              <a:buFont typeface="Arial" panose="020B0604020202020204" pitchFamily="34" charset="0"/>
              <a:buChar char="•"/>
            </a:pPr>
            <a:r>
              <a:rPr lang="en-US" b="1"/>
              <a:t>Sudo</a:t>
            </a:r>
            <a:r>
              <a:rPr lang="en-US"/>
              <a:t>: Root icazələri ilə əmr işlədir. 	        Nümunə: sudo apt update.</a:t>
            </a:r>
            <a:endParaRPr lang="az-Latn-AZ"/>
          </a:p>
          <a:p>
            <a:endParaRPr lang="az-Latn-AZ"/>
          </a:p>
          <a:p>
            <a:endParaRPr lang="az-Latn-AZ"/>
          </a:p>
          <a:p>
            <a:r>
              <a:rPr lang="en-US" b="1"/>
              <a:t>Fayla yazmaq (&gt;)</a:t>
            </a:r>
            <a:r>
              <a:rPr lang="en-US"/>
              <a:t>: Bu əməliyyat bir fayla yazma zamanı həmin faylı tamamilə yeniləyir. Yəni, fayla yazılan yeni məlumat əvvəlki məlumatları silir və yalnız yeni məlumat qalır.</a:t>
            </a:r>
          </a:p>
          <a:p>
            <a:endParaRPr lang="en-US"/>
          </a:p>
          <a:p>
            <a:r>
              <a:rPr lang="en-US" b="1"/>
              <a:t>Fayla əlavə etmək (&gt;&gt;)</a:t>
            </a:r>
            <a:r>
              <a:rPr lang="en-US"/>
              <a:t>: Bu əməliyyat faylın mövcud məzmununu silmir, əksinə yeni məlumatı həmin fayla əlavə edir. Yəni, yeni məlumat əvvəlki məlumatların sonuna gəlir.</a:t>
            </a:r>
          </a:p>
        </p:txBody>
      </p:sp>
    </p:spTree>
    <p:extLst>
      <p:ext uri="{BB962C8B-B14F-4D97-AF65-F5344CB8AC3E}">
        <p14:creationId xmlns:p14="http://schemas.microsoft.com/office/powerpoint/2010/main" val="128941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9AEA6-01FA-AE2B-33F2-2A7704FC857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1001295-C190-D7EF-A649-9D74FBCC9391}"/>
              </a:ext>
            </a:extLst>
          </p:cNvPr>
          <p:cNvSpPr txBox="1"/>
          <p:nvPr/>
        </p:nvSpPr>
        <p:spPr>
          <a:xfrm>
            <a:off x="203200" y="244826"/>
            <a:ext cx="11822545" cy="1938992"/>
          </a:xfrm>
          <a:prstGeom prst="rect">
            <a:avLst/>
          </a:prstGeom>
          <a:noFill/>
        </p:spPr>
        <p:txBody>
          <a:bodyPr wrap="square">
            <a:spAutoFit/>
          </a:bodyPr>
          <a:lstStyle/>
          <a:p>
            <a:r>
              <a:rPr lang="en-US" sz="1200" b="1">
                <a:solidFill>
                  <a:srgbClr val="FF0000"/>
                </a:solidFill>
                <a:latin typeface="-apple-system"/>
              </a:rPr>
              <a:t>UNICS (Uniplexed Information and Computing Service):</a:t>
            </a:r>
          </a:p>
          <a:p>
            <a:endParaRPr lang="en-US" sz="1200">
              <a:latin typeface="-apple-system"/>
            </a:endParaRPr>
          </a:p>
          <a:p>
            <a:pPr marL="285750" indent="-285750">
              <a:buFont typeface="Arial" panose="020B0604020202020204" pitchFamily="34" charset="0"/>
              <a:buChar char="•"/>
            </a:pPr>
            <a:r>
              <a:rPr lang="en-US" sz="1200">
                <a:latin typeface="-apple-system"/>
              </a:rPr>
              <a:t>1970-ci illərdə Bell Laboratoriyalarında </a:t>
            </a:r>
            <a:r>
              <a:rPr lang="en-US" sz="1200" b="1">
                <a:latin typeface="-apple-system"/>
              </a:rPr>
              <a:t>Ken Thompson </a:t>
            </a:r>
            <a:r>
              <a:rPr lang="en-US" sz="1200">
                <a:latin typeface="-apple-system"/>
              </a:rPr>
              <a:t>və </a:t>
            </a:r>
            <a:r>
              <a:rPr lang="en-US" sz="1200" b="1">
                <a:latin typeface="-apple-system"/>
              </a:rPr>
              <a:t>Dennis Ritchie </a:t>
            </a:r>
            <a:r>
              <a:rPr lang="en-US" sz="1200">
                <a:latin typeface="-apple-system"/>
              </a:rPr>
              <a:t>tərəfindən MULTICS-ə alternativ olaraq hazırlanmış sadələşdirilmiş sistemdir. Adı "</a:t>
            </a:r>
            <a:r>
              <a:rPr lang="en-US" sz="1200" b="1">
                <a:latin typeface="-apple-system"/>
              </a:rPr>
              <a:t>UNICS</a:t>
            </a:r>
            <a:r>
              <a:rPr lang="en-US" sz="1200">
                <a:latin typeface="-apple-system"/>
              </a:rPr>
              <a:t>" MULTICS-ə zarafatla </a:t>
            </a:r>
            <a:r>
              <a:rPr lang="az-Latn-AZ" sz="1200">
                <a:latin typeface="-apple-system"/>
              </a:rPr>
              <a:t>adlandırılmışdır</a:t>
            </a:r>
            <a:r>
              <a:rPr lang="en-US" sz="1200">
                <a:latin typeface="-apple-system"/>
              </a:rPr>
              <a:t> (uniplexed – tək istifadəçi mənasına gəlir).</a:t>
            </a:r>
            <a:endParaRPr lang="az-Latn-AZ" sz="1200">
              <a:latin typeface="-apple-system"/>
            </a:endParaRPr>
          </a:p>
          <a:p>
            <a:pPr marL="285750" indent="-285750">
              <a:buFont typeface="Arial" panose="020B0604020202020204" pitchFamily="34" charset="0"/>
              <a:buChar char="•"/>
            </a:pPr>
            <a:endParaRPr lang="en-US" sz="1200">
              <a:latin typeface="-apple-system"/>
            </a:endParaRPr>
          </a:p>
          <a:p>
            <a:pPr marL="285750" indent="-285750">
              <a:buFont typeface="Arial" panose="020B0604020202020204" pitchFamily="34" charset="0"/>
              <a:buChar char="•"/>
            </a:pPr>
            <a:r>
              <a:rPr lang="en-US" sz="1200" b="1">
                <a:latin typeface="-apple-system"/>
              </a:rPr>
              <a:t>Xüsusiyyətləri</a:t>
            </a:r>
            <a:r>
              <a:rPr lang="en-US" sz="1200">
                <a:latin typeface="-apple-system"/>
              </a:rPr>
              <a:t>: Əvvəlcə tək istifadəçi üçün nəzərdə tutulsa da, sonradan çox istifadəçi dəstəyi əlavə edildi.</a:t>
            </a:r>
            <a:endParaRPr lang="az-Latn-AZ" sz="1200">
              <a:latin typeface="-apple-system"/>
            </a:endParaRPr>
          </a:p>
          <a:p>
            <a:pPr marL="285750" indent="-285750">
              <a:buFont typeface="Arial" panose="020B0604020202020204" pitchFamily="34" charset="0"/>
              <a:buChar char="•"/>
            </a:pPr>
            <a:endParaRPr lang="en-US" sz="1200">
              <a:latin typeface="-apple-system"/>
            </a:endParaRPr>
          </a:p>
          <a:p>
            <a:pPr marL="285750" indent="-285750">
              <a:buFont typeface="Arial" panose="020B0604020202020204" pitchFamily="34" charset="0"/>
              <a:buChar char="•"/>
            </a:pPr>
            <a:r>
              <a:rPr lang="en-US" sz="1200" b="1">
                <a:latin typeface="-apple-system"/>
              </a:rPr>
              <a:t>Təsiri</a:t>
            </a:r>
            <a:r>
              <a:rPr lang="en-US" sz="1200">
                <a:latin typeface="-apple-system"/>
              </a:rPr>
              <a:t>: UNICS, UNIX-in prototipi hesab olunur. Sadəliyi və effektivliyi ilə diqqət çəkdi.</a:t>
            </a:r>
            <a:endParaRPr lang="az-Latn-AZ" sz="1200">
              <a:latin typeface="-apple-system"/>
            </a:endParaRPr>
          </a:p>
          <a:p>
            <a:endParaRPr lang="az-Latn-AZ" sz="1200">
              <a:latin typeface="-apple-system"/>
            </a:endParaRPr>
          </a:p>
          <a:p>
            <a:endParaRPr lang="en-US" sz="1200"/>
          </a:p>
        </p:txBody>
      </p:sp>
      <p:pic>
        <p:nvPicPr>
          <p:cNvPr id="4" name="Picture 3">
            <a:extLst>
              <a:ext uri="{FF2B5EF4-FFF2-40B4-BE49-F238E27FC236}">
                <a16:creationId xmlns:a16="http://schemas.microsoft.com/office/drawing/2014/main" id="{1986297E-A9AB-CC40-69A9-D1AB89CE0F5A}"/>
              </a:ext>
            </a:extLst>
          </p:cNvPr>
          <p:cNvPicPr>
            <a:picLocks noChangeAspect="1"/>
          </p:cNvPicPr>
          <p:nvPr/>
        </p:nvPicPr>
        <p:blipFill>
          <a:blip r:embed="rId2"/>
          <a:stretch>
            <a:fillRect/>
          </a:stretch>
        </p:blipFill>
        <p:spPr>
          <a:xfrm>
            <a:off x="0" y="2791987"/>
            <a:ext cx="3296110" cy="4086795"/>
          </a:xfrm>
          <a:prstGeom prst="rect">
            <a:avLst/>
          </a:prstGeom>
        </p:spPr>
      </p:pic>
      <p:pic>
        <p:nvPicPr>
          <p:cNvPr id="6" name="Picture 5">
            <a:extLst>
              <a:ext uri="{FF2B5EF4-FFF2-40B4-BE49-F238E27FC236}">
                <a16:creationId xmlns:a16="http://schemas.microsoft.com/office/drawing/2014/main" id="{7D8CB026-5698-C19B-7921-75E43D29024C}"/>
              </a:ext>
            </a:extLst>
          </p:cNvPr>
          <p:cNvPicPr>
            <a:picLocks noChangeAspect="1"/>
          </p:cNvPicPr>
          <p:nvPr/>
        </p:nvPicPr>
        <p:blipFill>
          <a:blip r:embed="rId3"/>
          <a:stretch>
            <a:fillRect/>
          </a:stretch>
        </p:blipFill>
        <p:spPr>
          <a:xfrm>
            <a:off x="5899957" y="2791987"/>
            <a:ext cx="6292043" cy="4086795"/>
          </a:xfrm>
          <a:prstGeom prst="rect">
            <a:avLst/>
          </a:prstGeom>
        </p:spPr>
      </p:pic>
    </p:spTree>
    <p:extLst>
      <p:ext uri="{BB962C8B-B14F-4D97-AF65-F5344CB8AC3E}">
        <p14:creationId xmlns:p14="http://schemas.microsoft.com/office/powerpoint/2010/main" val="3971146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525741-0DCF-B73A-A5F3-C848297C20A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215E894-216B-D860-8A3A-8FA1DD68AEDA}"/>
              </a:ext>
            </a:extLst>
          </p:cNvPr>
          <p:cNvSpPr txBox="1"/>
          <p:nvPr/>
        </p:nvSpPr>
        <p:spPr>
          <a:xfrm>
            <a:off x="0" y="151179"/>
            <a:ext cx="12191999" cy="6555641"/>
          </a:xfrm>
          <a:prstGeom prst="rect">
            <a:avLst/>
          </a:prstGeom>
          <a:noFill/>
        </p:spPr>
        <p:txBody>
          <a:bodyPr wrap="square">
            <a:spAutoFit/>
          </a:bodyPr>
          <a:lstStyle/>
          <a:p>
            <a:r>
              <a:rPr lang="en-US" sz="1050" b="1">
                <a:solidFill>
                  <a:srgbClr val="FF0000"/>
                </a:solidFill>
                <a:latin typeface="-apple-system"/>
              </a:rPr>
              <a:t>Linux-da Disk Bölmələri ilə Bağlı Terminlər</a:t>
            </a:r>
          </a:p>
          <a:p>
            <a:endParaRPr lang="en-US" sz="1050">
              <a:latin typeface="-apple-system"/>
            </a:endParaRPr>
          </a:p>
          <a:p>
            <a:r>
              <a:rPr lang="en-US" sz="1050" b="1"/>
              <a:t>1. </a:t>
            </a:r>
            <a:r>
              <a:rPr lang="en-US" sz="1050" b="1">
                <a:solidFill>
                  <a:srgbClr val="00B050"/>
                </a:solidFill>
              </a:rPr>
              <a:t>MBR (Master Boot Record)</a:t>
            </a:r>
          </a:p>
          <a:p>
            <a:pPr marL="628650" lvl="1" indent="-171450">
              <a:buFont typeface="Arial" panose="020B0604020202020204" pitchFamily="34" charset="0"/>
              <a:buChar char="•"/>
            </a:pPr>
            <a:r>
              <a:rPr lang="en-US" sz="1050" b="1"/>
              <a:t>Nədir?</a:t>
            </a:r>
            <a:r>
              <a:rPr lang="en-US" sz="1050"/>
              <a:t> Bu, köhnə bir bölmə cədvəli formatıdır. 1980-ci illərdən bəri istifadə olunur.</a:t>
            </a:r>
          </a:p>
          <a:p>
            <a:pPr marL="628650" lvl="1" indent="-171450">
              <a:buFont typeface="Arial" panose="020B0604020202020204" pitchFamily="34" charset="0"/>
              <a:buChar char="•"/>
            </a:pPr>
            <a:r>
              <a:rPr lang="en-US" sz="1050" b="1"/>
              <a:t>Nə zaman istifadə edilir?</a:t>
            </a:r>
            <a:r>
              <a:rPr lang="en-US" sz="1050"/>
              <a:t> Əgər diskin həcmi 2TB-dan kiçikdirsə, MBR istifadə etmək olar. Ancaq daha böyük disklər üçün uyğun deyil.</a:t>
            </a:r>
          </a:p>
          <a:p>
            <a:r>
              <a:rPr lang="en-US" sz="1050" b="1"/>
              <a:t>Əsas xüsusiyyətləri:</a:t>
            </a:r>
            <a:endParaRPr lang="en-US" sz="1050"/>
          </a:p>
          <a:p>
            <a:pPr marL="628650" lvl="1" indent="-171450">
              <a:buFont typeface="Arial" panose="020B0604020202020204" pitchFamily="34" charset="0"/>
              <a:buChar char="•"/>
            </a:pPr>
            <a:r>
              <a:rPr lang="en-US" sz="1050" b="1"/>
              <a:t>4 əsas bölmə</a:t>
            </a:r>
            <a:r>
              <a:rPr lang="en-US" sz="1050"/>
              <a:t> yaratmağa imkan verir. Məsələn, bir diskdə maksimum 4 ayrı bölmə yarada bilərsən.</a:t>
            </a:r>
          </a:p>
          <a:p>
            <a:pPr marL="628650" lvl="1" indent="-171450">
              <a:buFont typeface="Arial" panose="020B0604020202020204" pitchFamily="34" charset="0"/>
              <a:buChar char="•"/>
            </a:pPr>
            <a:r>
              <a:rPr lang="en-US" sz="1050" b="1"/>
              <a:t>Genişləndirilmiş (extended) bölmə</a:t>
            </a:r>
            <a:r>
              <a:rPr lang="en-US" sz="1050"/>
              <a:t> yaratmaqla əlavə loqik bölmələr əlavə edə bilərsən, amma maksimum 4 əsas və ya 3 əsas + 1 genişləndirilmiş bölmə olacaq.</a:t>
            </a:r>
            <a:endParaRPr lang="az-Latn-AZ" sz="1050"/>
          </a:p>
          <a:p>
            <a:pPr marL="628650" lvl="1" indent="-171450">
              <a:buFont typeface="Arial" panose="020B0604020202020204" pitchFamily="34" charset="0"/>
              <a:buChar char="•"/>
            </a:pPr>
            <a:endParaRPr lang="en-US" sz="1050"/>
          </a:p>
          <a:p>
            <a:r>
              <a:rPr lang="en-US" sz="1050" b="1"/>
              <a:t>2. </a:t>
            </a:r>
            <a:r>
              <a:rPr lang="en-US" sz="1050" b="1">
                <a:solidFill>
                  <a:srgbClr val="00B050"/>
                </a:solidFill>
              </a:rPr>
              <a:t>GPT (GUID Partition Table)</a:t>
            </a:r>
          </a:p>
          <a:p>
            <a:pPr marL="628650" lvl="1" indent="-171450">
              <a:buFont typeface="Arial" panose="020B0604020202020204" pitchFamily="34" charset="0"/>
              <a:buChar char="•"/>
            </a:pPr>
            <a:r>
              <a:rPr lang="en-US" sz="1050" b="1"/>
              <a:t>Nədir?</a:t>
            </a:r>
            <a:r>
              <a:rPr lang="en-US" sz="1050"/>
              <a:t> Bu, daha müasir və geniş istifadə edilən bir formatdır.</a:t>
            </a:r>
          </a:p>
          <a:p>
            <a:pPr marL="628650" lvl="1" indent="-171450">
              <a:buFont typeface="Arial" panose="020B0604020202020204" pitchFamily="34" charset="0"/>
              <a:buChar char="•"/>
            </a:pPr>
            <a:r>
              <a:rPr lang="en-US" sz="1050" b="1"/>
              <a:t>Nə zaman istifadə edilir?</a:t>
            </a:r>
            <a:r>
              <a:rPr lang="en-US" sz="1050"/>
              <a:t> Əgər diskin həcmi 2TB-dan böyükdürsə və ya müasir sistemlərdən istifadə edirsənsə (məsələn, UEFI sistemləri), GPT istifadə edilməlidir.</a:t>
            </a:r>
          </a:p>
          <a:p>
            <a:r>
              <a:rPr lang="en-US" sz="1050" b="1"/>
              <a:t>Əsas xüsusiyyətləri:</a:t>
            </a:r>
            <a:endParaRPr lang="en-US" sz="1050"/>
          </a:p>
          <a:p>
            <a:pPr marL="628650" lvl="1" indent="-171450">
              <a:buFont typeface="Arial" panose="020B0604020202020204" pitchFamily="34" charset="0"/>
              <a:buChar char="•"/>
            </a:pPr>
            <a:r>
              <a:rPr lang="en-US" sz="1050" b="1"/>
              <a:t>128 bölmə</a:t>
            </a:r>
            <a:r>
              <a:rPr lang="en-US" sz="1050"/>
              <a:t> yaratmağa imkan verir. Yəni, MBR-dən daha çox bölmə əlavə etmək mümkündür.</a:t>
            </a:r>
          </a:p>
          <a:p>
            <a:pPr marL="628650" lvl="1" indent="-171450">
              <a:buFont typeface="Arial" panose="020B0604020202020204" pitchFamily="34" charset="0"/>
              <a:buChar char="•"/>
            </a:pPr>
            <a:r>
              <a:rPr lang="en-US" sz="1050"/>
              <a:t>Çox böyük diskləri (18 exabayt qədər) dəstəkləyir.</a:t>
            </a:r>
            <a:endParaRPr lang="az-Latn-AZ" sz="1050"/>
          </a:p>
          <a:p>
            <a:pPr marL="628650" lvl="1" indent="-171450">
              <a:buFont typeface="Arial" panose="020B0604020202020204" pitchFamily="34" charset="0"/>
              <a:buChar char="•"/>
            </a:pPr>
            <a:endParaRPr lang="en-US" sz="1050"/>
          </a:p>
          <a:p>
            <a:r>
              <a:rPr lang="en-US" sz="1050" b="1"/>
              <a:t>3. </a:t>
            </a:r>
            <a:r>
              <a:rPr lang="en-US" sz="1050" b="1">
                <a:solidFill>
                  <a:srgbClr val="00B050"/>
                </a:solidFill>
              </a:rPr>
              <a:t>Primary Partition (Əsas Bölmə)</a:t>
            </a:r>
          </a:p>
          <a:p>
            <a:pPr marL="628650" lvl="1" indent="-171450">
              <a:buFont typeface="Arial" panose="020B0604020202020204" pitchFamily="34" charset="0"/>
              <a:buChar char="•"/>
            </a:pPr>
            <a:r>
              <a:rPr lang="en-US" sz="1050" b="1"/>
              <a:t>Nədir?</a:t>
            </a:r>
            <a:r>
              <a:rPr lang="en-US" sz="1050"/>
              <a:t> Bu, diskdə birbaşa yaradılan əsas bölmələrdir.</a:t>
            </a:r>
          </a:p>
          <a:p>
            <a:pPr marL="628650" lvl="1" indent="-171450">
              <a:buFont typeface="Arial" panose="020B0604020202020204" pitchFamily="34" charset="0"/>
              <a:buChar char="•"/>
            </a:pPr>
            <a:r>
              <a:rPr lang="en-US" sz="1050" b="1"/>
              <a:t>Nə zaman istifadə edilir?</a:t>
            </a:r>
            <a:r>
              <a:rPr lang="en-US" sz="1050"/>
              <a:t> MBR sistemində maksimum 4 əsas bölmə yarada bilərsən. Diskin əsas bölmələrində əməliyyat sistemi quraşdırmaq üçün istifadə edilir.</a:t>
            </a:r>
            <a:endParaRPr lang="az-Latn-AZ" sz="1050"/>
          </a:p>
          <a:p>
            <a:pPr marL="628650" lvl="1" indent="-171450">
              <a:buFont typeface="Arial" panose="020B0604020202020204" pitchFamily="34" charset="0"/>
              <a:buChar char="•"/>
            </a:pPr>
            <a:endParaRPr lang="en-US" sz="1050"/>
          </a:p>
          <a:p>
            <a:r>
              <a:rPr lang="en-US" sz="1050" b="1"/>
              <a:t>4. </a:t>
            </a:r>
            <a:r>
              <a:rPr lang="en-US" sz="1050" b="1">
                <a:solidFill>
                  <a:srgbClr val="00B050"/>
                </a:solidFill>
              </a:rPr>
              <a:t>Extended Partition (Genişləndirilmiş Bölmə)</a:t>
            </a:r>
          </a:p>
          <a:p>
            <a:pPr marL="628650" lvl="1" indent="-171450">
              <a:buFont typeface="Arial" panose="020B0604020202020204" pitchFamily="34" charset="0"/>
              <a:buChar char="•"/>
            </a:pPr>
            <a:r>
              <a:rPr lang="en-US" sz="1050" b="1"/>
              <a:t>Nədir?</a:t>
            </a:r>
            <a:r>
              <a:rPr lang="en-US" sz="1050"/>
              <a:t> Bu, yalnız MBR formatında olan disklərdə istifadə edilən bir bölmə növüdür. Bir növ "konteyner" kimidir.</a:t>
            </a:r>
          </a:p>
          <a:p>
            <a:pPr marL="628650" lvl="1" indent="-171450">
              <a:buFont typeface="Arial" panose="020B0604020202020204" pitchFamily="34" charset="0"/>
              <a:buChar char="•"/>
            </a:pPr>
            <a:r>
              <a:rPr lang="en-US" sz="1050" b="1"/>
              <a:t>Nə zaman istifadə edilir?</a:t>
            </a:r>
            <a:r>
              <a:rPr lang="en-US" sz="1050"/>
              <a:t> Əgər diskinizdə 4-dən çox bölmə yaratmaq istəyirsinizsə, </a:t>
            </a:r>
            <a:r>
              <a:rPr lang="en-US" sz="1050" b="1"/>
              <a:t>bir əsas bölmə</a:t>
            </a:r>
            <a:r>
              <a:rPr lang="en-US" sz="1050"/>
              <a:t>ni </a:t>
            </a:r>
            <a:r>
              <a:rPr lang="en-US" sz="1050" b="1"/>
              <a:t>genişləndirilmiş bölmə</a:t>
            </a:r>
            <a:r>
              <a:rPr lang="en-US" sz="1050"/>
              <a:t> olaraq təyin edib, burada çox sayda </a:t>
            </a:r>
            <a:r>
              <a:rPr lang="en-US" sz="1050" b="1"/>
              <a:t>loqik bölmə</a:t>
            </a:r>
            <a:r>
              <a:rPr lang="en-US" sz="1050"/>
              <a:t> yarada bilərsiniz.</a:t>
            </a:r>
            <a:endParaRPr lang="az-Latn-AZ" sz="1050"/>
          </a:p>
          <a:p>
            <a:pPr marL="628650" lvl="1" indent="-171450">
              <a:buFont typeface="Arial" panose="020B0604020202020204" pitchFamily="34" charset="0"/>
              <a:buChar char="•"/>
            </a:pPr>
            <a:endParaRPr lang="en-US" sz="1050"/>
          </a:p>
          <a:p>
            <a:r>
              <a:rPr lang="en-US" sz="1050" b="1"/>
              <a:t>5. </a:t>
            </a:r>
            <a:r>
              <a:rPr lang="en-US" sz="1050" b="1">
                <a:solidFill>
                  <a:srgbClr val="00B050"/>
                </a:solidFill>
              </a:rPr>
              <a:t>Logical Partition (Loqik Bölmə)</a:t>
            </a:r>
          </a:p>
          <a:p>
            <a:pPr marL="628650" lvl="1" indent="-171450">
              <a:buFont typeface="Arial" panose="020B0604020202020204" pitchFamily="34" charset="0"/>
              <a:buChar char="•"/>
            </a:pPr>
            <a:r>
              <a:rPr lang="en-US" sz="1050" b="1"/>
              <a:t>Nədir?</a:t>
            </a:r>
            <a:r>
              <a:rPr lang="en-US" sz="1050"/>
              <a:t> Genişləndirilmiş bölmənin daxilindəki alt bölmələrdir.</a:t>
            </a:r>
          </a:p>
          <a:p>
            <a:pPr marL="628650" lvl="1" indent="-171450">
              <a:buFont typeface="Arial" panose="020B0604020202020204" pitchFamily="34" charset="0"/>
              <a:buChar char="•"/>
            </a:pPr>
            <a:r>
              <a:rPr lang="en-US" sz="1050" b="1"/>
              <a:t>Nə zaman istifadə edilir?</a:t>
            </a:r>
            <a:r>
              <a:rPr lang="en-US" sz="1050"/>
              <a:t> Yalnız MBR istifadə edən sistemlərdə genişləndirilmiş bölmənin daxilində yaradılır.</a:t>
            </a:r>
            <a:endParaRPr lang="az-Latn-AZ" sz="1050"/>
          </a:p>
          <a:p>
            <a:pPr marL="628650" lvl="1" indent="-171450">
              <a:buFont typeface="Arial" panose="020B0604020202020204" pitchFamily="34" charset="0"/>
              <a:buChar char="•"/>
            </a:pPr>
            <a:endParaRPr lang="en-US" sz="1050"/>
          </a:p>
          <a:p>
            <a:r>
              <a:rPr lang="en-US" sz="1050" b="1"/>
              <a:t>6. </a:t>
            </a:r>
            <a:r>
              <a:rPr lang="en-US" sz="1050" b="1">
                <a:solidFill>
                  <a:srgbClr val="00B050"/>
                </a:solidFill>
              </a:rPr>
              <a:t>Swap (Virtual Yaddaş)</a:t>
            </a:r>
          </a:p>
          <a:p>
            <a:pPr marL="628650" lvl="1" indent="-171450">
              <a:buFont typeface="Arial" panose="020B0604020202020204" pitchFamily="34" charset="0"/>
              <a:buChar char="•"/>
            </a:pPr>
            <a:r>
              <a:rPr lang="en-US" sz="1050" b="1"/>
              <a:t>Nədir?</a:t>
            </a:r>
            <a:r>
              <a:rPr lang="en-US" sz="1050"/>
              <a:t> Swap, "virtual yaddaş" kimi işləyən xüsusi bir bölmədir. Yəni, RAM (əməliyyat yaddaşı) dolarsa, kompüter bu bölməni istifadə edərək məlumatı "yazmağa" başlayır.</a:t>
            </a:r>
          </a:p>
          <a:p>
            <a:pPr marL="628650" lvl="1" indent="-171450">
              <a:buFont typeface="Arial" panose="020B0604020202020204" pitchFamily="34" charset="0"/>
              <a:buChar char="•"/>
            </a:pPr>
            <a:r>
              <a:rPr lang="en-US" sz="1050" b="1"/>
              <a:t>Nə zaman istifadə edilir?</a:t>
            </a:r>
            <a:r>
              <a:rPr lang="en-US" sz="1050"/>
              <a:t> Əgər kompüterdə RAM azdır və ya çox sayda proqram işləyirsə, swap bölməsi istifadə olunur.</a:t>
            </a:r>
            <a:endParaRPr lang="az-Latn-AZ" sz="1050"/>
          </a:p>
          <a:p>
            <a:pPr marL="628650" lvl="1" indent="-171450">
              <a:buFont typeface="Arial" panose="020B0604020202020204" pitchFamily="34" charset="0"/>
              <a:buChar char="•"/>
            </a:pPr>
            <a:endParaRPr lang="en-US" sz="1050"/>
          </a:p>
          <a:p>
            <a:r>
              <a:rPr lang="en-US" sz="1050" b="1"/>
              <a:t>7. </a:t>
            </a:r>
            <a:r>
              <a:rPr lang="en-US" sz="1050" b="1">
                <a:solidFill>
                  <a:srgbClr val="00B050"/>
                </a:solidFill>
              </a:rPr>
              <a:t>LVM (Logical Volume Manager)</a:t>
            </a:r>
          </a:p>
          <a:p>
            <a:pPr marL="628650" lvl="1" indent="-171450">
              <a:buFont typeface="Arial" panose="020B0604020202020204" pitchFamily="34" charset="0"/>
              <a:buChar char="•"/>
            </a:pPr>
            <a:r>
              <a:rPr lang="en-US" sz="1050" b="1"/>
              <a:t>Nədir?</a:t>
            </a:r>
            <a:r>
              <a:rPr lang="en-US" sz="1050"/>
              <a:t> Bu, dinamik bölmə idarəetmə sistemidir. Yəni, diskləri daha çevik şəkildə idarə etməyə imkan verir.</a:t>
            </a:r>
          </a:p>
          <a:p>
            <a:pPr marL="628650" lvl="1" indent="-171450">
              <a:buFont typeface="Arial" panose="020B0604020202020204" pitchFamily="34" charset="0"/>
              <a:buChar char="•"/>
            </a:pPr>
            <a:r>
              <a:rPr lang="en-US" sz="1050" b="1"/>
              <a:t>Nə zaman istifadə edilir?</a:t>
            </a:r>
            <a:r>
              <a:rPr lang="en-US" sz="1050"/>
              <a:t> Diski genişləndirmək və ya kiçiltmək lazım olduqda, LVM daha rahat istifadə edilir. Məsələn, bir bölmənin ölçüsünü dəyişmək istəyirsənsə, LVM bu işləri çox asanlaşdırır.</a:t>
            </a:r>
            <a:endParaRPr lang="az-Latn-AZ" sz="1050"/>
          </a:p>
          <a:p>
            <a:pPr marL="628650" lvl="1" indent="-171450">
              <a:buFont typeface="Arial" panose="020B0604020202020204" pitchFamily="34" charset="0"/>
              <a:buChar char="•"/>
            </a:pPr>
            <a:endParaRPr lang="en-US" sz="1050"/>
          </a:p>
          <a:p>
            <a:r>
              <a:rPr lang="en-US" sz="1050" b="1"/>
              <a:t>8. </a:t>
            </a:r>
            <a:r>
              <a:rPr lang="en-US" sz="1050" b="1">
                <a:solidFill>
                  <a:srgbClr val="00B050"/>
                </a:solidFill>
              </a:rPr>
              <a:t>RAID (Redundant Array of Independent Disks)</a:t>
            </a:r>
          </a:p>
          <a:p>
            <a:pPr marL="628650" lvl="1" indent="-171450">
              <a:buFont typeface="Arial" panose="020B0604020202020204" pitchFamily="34" charset="0"/>
              <a:buChar char="•"/>
            </a:pPr>
            <a:r>
              <a:rPr lang="en-US" sz="1050" b="1"/>
              <a:t>Nədir?</a:t>
            </a:r>
            <a:r>
              <a:rPr lang="en-US" sz="1050"/>
              <a:t> Bu, bir neçə diski birləşdirərək, disk performansını artırmaq və ya məlumat təhlükəsizliyini təmin etmək məqsədilə istifadə edilən texnologiyadır.</a:t>
            </a:r>
          </a:p>
          <a:p>
            <a:pPr marL="628650" lvl="1" indent="-171450">
              <a:buFont typeface="Arial" panose="020B0604020202020204" pitchFamily="34" charset="0"/>
              <a:buChar char="•"/>
            </a:pPr>
            <a:r>
              <a:rPr lang="en-US" sz="1050" b="1"/>
              <a:t>Nə zaman istifadə edilir?</a:t>
            </a:r>
            <a:r>
              <a:rPr lang="en-US" sz="1050"/>
              <a:t> RAID, xüsusilə serverlərdə və ya çox böyük məlumat saxlama sistemlərində istifadə olunur. Məsələn, RAID 1 məlumatı iki diskə eyni anda yazaraq məlumat itkisinin qarşısını alır, RAID 0 isə sürəti artırır.</a:t>
            </a:r>
          </a:p>
        </p:txBody>
      </p:sp>
    </p:spTree>
    <p:extLst>
      <p:ext uri="{BB962C8B-B14F-4D97-AF65-F5344CB8AC3E}">
        <p14:creationId xmlns:p14="http://schemas.microsoft.com/office/powerpoint/2010/main" val="3921960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80F95-F49D-3810-C3EC-D541D3DE9B3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093A8CB-E353-D414-F390-AAE0C8F73F16}"/>
              </a:ext>
            </a:extLst>
          </p:cNvPr>
          <p:cNvSpPr txBox="1"/>
          <p:nvPr/>
        </p:nvSpPr>
        <p:spPr>
          <a:xfrm>
            <a:off x="203200" y="244826"/>
            <a:ext cx="11822545" cy="3600986"/>
          </a:xfrm>
          <a:prstGeom prst="rect">
            <a:avLst/>
          </a:prstGeom>
          <a:noFill/>
        </p:spPr>
        <p:txBody>
          <a:bodyPr wrap="square">
            <a:spAutoFit/>
          </a:bodyPr>
          <a:lstStyle/>
          <a:p>
            <a:r>
              <a:rPr lang="en-US" sz="1200"/>
              <a:t>Sistemdəki disk quruluşunun </a:t>
            </a:r>
            <a:r>
              <a:rPr lang="en-US" sz="1200" b="1"/>
              <a:t>MBR</a:t>
            </a:r>
            <a:r>
              <a:rPr lang="en-US" sz="1200"/>
              <a:t> (Master Boot Record) və ya </a:t>
            </a:r>
            <a:r>
              <a:rPr lang="en-US" sz="1200" b="1"/>
              <a:t>GPT</a:t>
            </a:r>
            <a:r>
              <a:rPr lang="en-US" sz="1200"/>
              <a:t> (GUID Partition Table) </a:t>
            </a:r>
            <a:r>
              <a:rPr lang="az-Latn-AZ" sz="1200"/>
              <a:t>və.s </a:t>
            </a:r>
            <a:r>
              <a:rPr lang="en-US" sz="1200"/>
              <a:t>olduğunu tapmaq üçün aşağıdakı üsulları izləyə bilərsən:</a:t>
            </a:r>
            <a:endParaRPr lang="az-Latn-AZ" sz="1200"/>
          </a:p>
          <a:p>
            <a:endParaRPr lang="az-Latn-AZ" sz="1200"/>
          </a:p>
          <a:p>
            <a:pPr marL="171450" indent="-171450">
              <a:buFont typeface="Arial" panose="020B0604020202020204" pitchFamily="34" charset="0"/>
              <a:buChar char="•"/>
            </a:pPr>
            <a:r>
              <a:rPr lang="en-US" sz="1200" b="1">
                <a:solidFill>
                  <a:srgbClr val="FF0000"/>
                </a:solidFill>
              </a:rPr>
              <a:t>lsblk</a:t>
            </a:r>
            <a:r>
              <a:rPr lang="az-Latn-AZ" sz="1200" b="1">
                <a:solidFill>
                  <a:srgbClr val="FF0000"/>
                </a:solidFill>
              </a:rPr>
              <a:t>	</a:t>
            </a:r>
            <a:r>
              <a:rPr lang="en-US" sz="1200"/>
              <a:t> əmrindən </a:t>
            </a:r>
            <a:r>
              <a:rPr lang="en-US" sz="1200" b="1"/>
              <a:t>diskin tipi</a:t>
            </a:r>
            <a:r>
              <a:rPr lang="en-US" sz="1200"/>
              <a:t>ni (MBR və ya GPT) birbaşa görə bilməzsən. Ancaq daha detallı məlumatı əldə etmək üçün lsblk əmrini əlavə parametrlərlə istifadə edə bilərsən.</a:t>
            </a:r>
            <a:endParaRPr lang="az-Latn-AZ" sz="1200"/>
          </a:p>
          <a:p>
            <a:endParaRPr lang="az-Latn-AZ" sz="1200"/>
          </a:p>
          <a:p>
            <a:pPr marL="171450" indent="-171450">
              <a:buFont typeface="Arial" panose="020B0604020202020204" pitchFamily="34" charset="0"/>
              <a:buChar char="•"/>
            </a:pPr>
            <a:r>
              <a:rPr lang="en-US" sz="1200" b="1">
                <a:solidFill>
                  <a:srgbClr val="FF0000"/>
                </a:solidFill>
              </a:rPr>
              <a:t>parted</a:t>
            </a:r>
            <a:r>
              <a:rPr lang="en-US" sz="1200"/>
              <a:t> aləti daha ətraflı disk və bölmə cədvəli məlumatı verir. Bu alət vasitəsilə, disk formatını öyrənmək mümkündür.</a:t>
            </a:r>
            <a:r>
              <a:rPr lang="az-Latn-AZ" sz="1200"/>
              <a:t> </a:t>
            </a:r>
            <a:r>
              <a:rPr lang="en-US" sz="1200"/>
              <a:t>Burada /dev/sda diskin adıdır (əgər başqa disk istifadə edirsənsə, adını uyğun olaraq dəyişdirə bilərsən). Bu əmrin nəticəsində, disk formatı haqqında məlumat verəcək, məsələn:</a:t>
            </a:r>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pPr marL="171450" indent="-171450">
              <a:buFont typeface="Arial" panose="020B0604020202020204" pitchFamily="34" charset="0"/>
              <a:buChar char="•"/>
            </a:pPr>
            <a:r>
              <a:rPr lang="en-US" sz="1200" b="1">
                <a:solidFill>
                  <a:srgbClr val="FF0000"/>
                </a:solidFill>
              </a:rPr>
              <a:t>gdisk</a:t>
            </a:r>
            <a:r>
              <a:rPr lang="en-US" sz="1200"/>
              <a:t> aləti daha mükəmməl bir vasitədir və MBR və GPT formatları haqqında çox detallı məlumat verir. Bu aləti istifadə edərək, disk formatını belə yoxlaya bilərsən:</a:t>
            </a:r>
            <a:r>
              <a:rPr lang="az-Latn-AZ" sz="1200"/>
              <a:t> Bu əmrdən sonra, diskin formatı haqqında GPT və ya MBR məlumatını çıxara biləcəksən. </a:t>
            </a:r>
            <a:r>
              <a:rPr lang="az-Latn-AZ" sz="1200" b="1">
                <a:highlight>
                  <a:srgbClr val="FFFF00"/>
                </a:highlight>
              </a:rPr>
              <a:t>ARDI NÖVBƏTİ SLAYDDA</a:t>
            </a:r>
            <a:r>
              <a:rPr lang="az-Latn-AZ" sz="1200"/>
              <a:t>. </a:t>
            </a:r>
          </a:p>
          <a:p>
            <a:endParaRPr lang="az-Latn-AZ" sz="1200"/>
          </a:p>
          <a:p>
            <a:endParaRPr lang="az-Latn-AZ" sz="1200"/>
          </a:p>
          <a:p>
            <a:endParaRPr lang="az-Latn-AZ" sz="1200"/>
          </a:p>
          <a:p>
            <a:endParaRPr lang="en-US" sz="1200"/>
          </a:p>
        </p:txBody>
      </p:sp>
      <p:pic>
        <p:nvPicPr>
          <p:cNvPr id="3" name="Picture 2">
            <a:extLst>
              <a:ext uri="{FF2B5EF4-FFF2-40B4-BE49-F238E27FC236}">
                <a16:creationId xmlns:a16="http://schemas.microsoft.com/office/drawing/2014/main" id="{92431878-BED8-248B-F6D9-C50411A67438}"/>
              </a:ext>
            </a:extLst>
          </p:cNvPr>
          <p:cNvPicPr>
            <a:picLocks noChangeAspect="1"/>
          </p:cNvPicPr>
          <p:nvPr/>
        </p:nvPicPr>
        <p:blipFill>
          <a:blip r:embed="rId2"/>
          <a:stretch>
            <a:fillRect/>
          </a:stretch>
        </p:blipFill>
        <p:spPr>
          <a:xfrm>
            <a:off x="203200" y="1538112"/>
            <a:ext cx="2229161" cy="438211"/>
          </a:xfrm>
          <a:prstGeom prst="rect">
            <a:avLst/>
          </a:prstGeom>
        </p:spPr>
      </p:pic>
      <p:pic>
        <p:nvPicPr>
          <p:cNvPr id="5" name="Picture 4">
            <a:extLst>
              <a:ext uri="{FF2B5EF4-FFF2-40B4-BE49-F238E27FC236}">
                <a16:creationId xmlns:a16="http://schemas.microsoft.com/office/drawing/2014/main" id="{BD0B3CE4-555A-016B-2C15-5B280B430A34}"/>
              </a:ext>
            </a:extLst>
          </p:cNvPr>
          <p:cNvPicPr>
            <a:picLocks noChangeAspect="1"/>
          </p:cNvPicPr>
          <p:nvPr/>
        </p:nvPicPr>
        <p:blipFill>
          <a:blip r:embed="rId3"/>
          <a:stretch>
            <a:fillRect/>
          </a:stretch>
        </p:blipFill>
        <p:spPr>
          <a:xfrm>
            <a:off x="203200" y="3114631"/>
            <a:ext cx="1895740" cy="314369"/>
          </a:xfrm>
          <a:prstGeom prst="rect">
            <a:avLst/>
          </a:prstGeom>
        </p:spPr>
      </p:pic>
    </p:spTree>
    <p:extLst>
      <p:ext uri="{BB962C8B-B14F-4D97-AF65-F5344CB8AC3E}">
        <p14:creationId xmlns:p14="http://schemas.microsoft.com/office/powerpoint/2010/main" val="1737218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BEF0A-7092-9250-494D-E9683A50C51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F5BD752-505E-C34A-1EB1-03CF8AFDD002}"/>
              </a:ext>
            </a:extLst>
          </p:cNvPr>
          <p:cNvSpPr txBox="1"/>
          <p:nvPr/>
        </p:nvSpPr>
        <p:spPr>
          <a:xfrm>
            <a:off x="73891" y="151179"/>
            <a:ext cx="8894618" cy="6001643"/>
          </a:xfrm>
          <a:prstGeom prst="rect">
            <a:avLst/>
          </a:prstGeom>
          <a:noFill/>
        </p:spPr>
        <p:txBody>
          <a:bodyPr wrap="square">
            <a:spAutoFit/>
          </a:bodyPr>
          <a:lstStyle/>
          <a:p>
            <a:r>
              <a:rPr lang="en-US" sz="1200"/>
              <a:t>Bu nəticələrə əsasən, diskinin hal-hazırda MBR (Master Boot Record) formatında olduğunu görürsən. Burada bəzi mühüm məqamları izah edim:</a:t>
            </a:r>
          </a:p>
          <a:p>
            <a:endParaRPr lang="en-US" sz="1200"/>
          </a:p>
          <a:p>
            <a:r>
              <a:rPr lang="az-Latn-AZ" sz="1200"/>
              <a:t>1) </a:t>
            </a:r>
            <a:r>
              <a:rPr lang="en-US" sz="1200" b="1">
                <a:solidFill>
                  <a:srgbClr val="00B050"/>
                </a:solidFill>
              </a:rPr>
              <a:t>GPT və MBR cədvəlinin əlaqəsi</a:t>
            </a:r>
            <a:r>
              <a:rPr lang="en-US" sz="1200"/>
              <a:t>:</a:t>
            </a:r>
            <a:endParaRPr lang="az-Latn-AZ" sz="1200"/>
          </a:p>
          <a:p>
            <a:pPr marL="228600" indent="-228600">
              <a:buAutoNum type="arabicParenR"/>
            </a:pPr>
            <a:endParaRPr lang="en-US" sz="1200"/>
          </a:p>
          <a:p>
            <a:pPr marL="171450" indent="-171450">
              <a:buFont typeface="Arial" panose="020B0604020202020204" pitchFamily="34" charset="0"/>
              <a:buChar char="•"/>
            </a:pPr>
            <a:r>
              <a:rPr lang="en-US" sz="1200"/>
              <a:t>"Found invalid GPT and valid MBR" mesajı göstərir ki, diskdə GPT cədvəli varsa da, o düzgün deyil və sistem MBR cədvəlini düzgün tanıyır. Beləliklə, disk hal-hazırda MBR formatında işləyir, amma GPT formatı ilə əlaqəli səhvlər də mövcuddur.</a:t>
            </a:r>
          </a:p>
          <a:p>
            <a:endParaRPr lang="en-US" sz="1200"/>
          </a:p>
          <a:p>
            <a:r>
              <a:rPr lang="az-Latn-AZ" sz="1200"/>
              <a:t>2) </a:t>
            </a:r>
            <a:r>
              <a:rPr lang="en-US" sz="1200" b="1">
                <a:solidFill>
                  <a:srgbClr val="00B050"/>
                </a:solidFill>
              </a:rPr>
              <a:t>MBR haqqında məlumat</a:t>
            </a:r>
            <a:r>
              <a:rPr lang="en-US" sz="1200"/>
              <a:t>:</a:t>
            </a:r>
            <a:endParaRPr lang="az-Latn-AZ" sz="1200"/>
          </a:p>
          <a:p>
            <a:endParaRPr lang="en-US" sz="1200"/>
          </a:p>
          <a:p>
            <a:pPr marL="171450" indent="-171450">
              <a:buFont typeface="Arial" panose="020B0604020202020204" pitchFamily="34" charset="0"/>
              <a:buChar char="•"/>
            </a:pPr>
            <a:r>
              <a:rPr lang="en-US" sz="1200"/>
              <a:t>"MBR: MBR only" – Bu, diskin MBR formatında olduğunu təsdiq edir.</a:t>
            </a:r>
          </a:p>
          <a:p>
            <a:endParaRPr lang="en-US" sz="1200"/>
          </a:p>
          <a:p>
            <a:r>
              <a:rPr lang="az-Latn-AZ" sz="1200"/>
              <a:t>3) </a:t>
            </a:r>
            <a:r>
              <a:rPr lang="en-US" sz="1200" b="1">
                <a:solidFill>
                  <a:srgbClr val="00B050"/>
                </a:solidFill>
              </a:rPr>
              <a:t>Diskin ölçüsü</a:t>
            </a:r>
            <a:r>
              <a:rPr lang="en-US" sz="1200"/>
              <a:t>:</a:t>
            </a:r>
            <a:endParaRPr lang="az-Latn-AZ" sz="1200"/>
          </a:p>
          <a:p>
            <a:endParaRPr lang="en-US" sz="1200"/>
          </a:p>
          <a:p>
            <a:pPr marL="171450" indent="-171450">
              <a:buFont typeface="Arial" panose="020B0604020202020204" pitchFamily="34" charset="0"/>
              <a:buChar char="•"/>
            </a:pPr>
            <a:r>
              <a:rPr lang="en-US" sz="1200"/>
              <a:t>Diskin ölçüsü 150 GiB (gigabayt) olduğu halda, MBR cədvəlinin tələblərinə uyğun işləyir. Ancaq qeyd edim ki, MBR yalnız 2TB-a qədər olan diskləri dəstəkləyir. Bu halda disk 150 GB olduğu üçün MBR istifadə etmək mümkündür.</a:t>
            </a:r>
          </a:p>
          <a:p>
            <a:endParaRPr lang="en-US" sz="1200"/>
          </a:p>
          <a:p>
            <a:r>
              <a:rPr lang="az-Latn-AZ" sz="1200"/>
              <a:t>4) </a:t>
            </a:r>
            <a:r>
              <a:rPr lang="en-US" sz="1200" b="1">
                <a:solidFill>
                  <a:srgbClr val="00B050"/>
                </a:solidFill>
              </a:rPr>
              <a:t>"Warning! Secondary partition table overlaps the last partition by 33 blocks!"</a:t>
            </a:r>
            <a:r>
              <a:rPr lang="en-US" sz="1200"/>
              <a:t>:</a:t>
            </a:r>
            <a:endParaRPr lang="az-Latn-AZ" sz="1200"/>
          </a:p>
          <a:p>
            <a:endParaRPr lang="en-US" sz="1200"/>
          </a:p>
          <a:p>
            <a:pPr marL="171450" indent="-171450">
              <a:buFont typeface="Arial" panose="020B0604020202020204" pitchFamily="34" charset="0"/>
              <a:buChar char="•"/>
            </a:pPr>
            <a:r>
              <a:rPr lang="en-US" sz="1200"/>
              <a:t>Bu xəbərdarlıq GPT bölmə cədvəlindəki səhvləri göstərir. Burada ikinci cədvəl ilə sonuncu bölmənin bir-birinə qarışdığı qeyd olunub. Bu, GPT cədvəlindəki zədələnmiş bir hissə olduğunu göstərir.</a:t>
            </a:r>
          </a:p>
          <a:p>
            <a:endParaRPr lang="en-US" sz="1200"/>
          </a:p>
          <a:p>
            <a:r>
              <a:rPr lang="az-Latn-AZ" sz="1200"/>
              <a:t>5) </a:t>
            </a:r>
            <a:r>
              <a:rPr lang="en-US" sz="1200" b="1">
                <a:solidFill>
                  <a:srgbClr val="00B050"/>
                </a:solidFill>
              </a:rPr>
              <a:t>Bölmələr (Partitions)</a:t>
            </a:r>
            <a:r>
              <a:rPr lang="en-US" sz="1200"/>
              <a:t>:</a:t>
            </a:r>
            <a:endParaRPr lang="az-Latn-AZ" sz="1200"/>
          </a:p>
          <a:p>
            <a:endParaRPr lang="en-US" sz="1200"/>
          </a:p>
          <a:p>
            <a:pPr marL="171450" indent="-171450">
              <a:buFont typeface="Arial" panose="020B0604020202020204" pitchFamily="34" charset="0"/>
              <a:buChar char="•"/>
            </a:pPr>
            <a:r>
              <a:rPr lang="en-US" sz="1200" b="1"/>
              <a:t>3 bölmə var</a:t>
            </a:r>
            <a:r>
              <a:rPr lang="en-US" sz="1200"/>
              <a:t>:</a:t>
            </a:r>
          </a:p>
          <a:p>
            <a:pPr marL="628650" lvl="1" indent="-171450">
              <a:buFont typeface="Wingdings" panose="05000000000000000000" pitchFamily="2" charset="2"/>
              <a:buChar char="q"/>
            </a:pPr>
            <a:r>
              <a:rPr lang="en-US" sz="1200"/>
              <a:t>sda1: 487 MB (Linux fayl sistemi üçün istifadə olunur).</a:t>
            </a:r>
          </a:p>
          <a:p>
            <a:pPr marL="628650" lvl="1" indent="-171450">
              <a:buFont typeface="Wingdings" panose="05000000000000000000" pitchFamily="2" charset="2"/>
              <a:buChar char="q"/>
            </a:pPr>
            <a:r>
              <a:rPr lang="en-US" sz="1200"/>
              <a:t>sda3: 21.2 GiB (Linux fayl sistemi, /boot bölməsi kimi istifadə olunur).</a:t>
            </a:r>
          </a:p>
          <a:p>
            <a:pPr marL="628650" lvl="1" indent="-171450">
              <a:buFont typeface="Wingdings" panose="05000000000000000000" pitchFamily="2" charset="2"/>
              <a:buChar char="q"/>
            </a:pPr>
            <a:r>
              <a:rPr lang="en-US" sz="1200"/>
              <a:t>sda5: 128.3 GiB (Linux LVM bölməsi, burada LVM ilə bölmələr yaradılıb).</a:t>
            </a:r>
          </a:p>
          <a:p>
            <a:endParaRPr lang="en-US" sz="1200"/>
          </a:p>
          <a:p>
            <a:r>
              <a:rPr lang="az-Latn-AZ" sz="1200"/>
              <a:t>6) </a:t>
            </a:r>
            <a:r>
              <a:rPr lang="en-US" sz="1200" b="1">
                <a:solidFill>
                  <a:srgbClr val="00B050"/>
                </a:solidFill>
              </a:rPr>
              <a:t>LVM (Logical Volume Management)</a:t>
            </a:r>
            <a:r>
              <a:rPr lang="en-US" sz="1200"/>
              <a:t>:</a:t>
            </a:r>
            <a:endParaRPr lang="az-Latn-AZ" sz="1200"/>
          </a:p>
          <a:p>
            <a:endParaRPr lang="en-US" sz="1200"/>
          </a:p>
          <a:p>
            <a:pPr marL="171450" indent="-171450">
              <a:buFont typeface="Arial" panose="020B0604020202020204" pitchFamily="34" charset="0"/>
              <a:buChar char="•"/>
            </a:pPr>
            <a:r>
              <a:rPr lang="en-US" sz="1200"/>
              <a:t>sda5 bölməsi LVM istifadə edərək qurulub və burada bir neçə loqik bölmə var (/, /home, /var, /tmp, və swap).</a:t>
            </a:r>
          </a:p>
        </p:txBody>
      </p:sp>
      <p:pic>
        <p:nvPicPr>
          <p:cNvPr id="8" name="Picture 7">
            <a:extLst>
              <a:ext uri="{FF2B5EF4-FFF2-40B4-BE49-F238E27FC236}">
                <a16:creationId xmlns:a16="http://schemas.microsoft.com/office/drawing/2014/main" id="{C9D1C5CF-2A7A-A78A-46BB-0F977C1CCDA7}"/>
              </a:ext>
            </a:extLst>
          </p:cNvPr>
          <p:cNvPicPr>
            <a:picLocks noChangeAspect="1"/>
          </p:cNvPicPr>
          <p:nvPr/>
        </p:nvPicPr>
        <p:blipFill>
          <a:blip r:embed="rId2"/>
          <a:stretch>
            <a:fillRect/>
          </a:stretch>
        </p:blipFill>
        <p:spPr>
          <a:xfrm>
            <a:off x="9079345" y="3689215"/>
            <a:ext cx="3112655" cy="3168785"/>
          </a:xfrm>
          <a:prstGeom prst="rect">
            <a:avLst/>
          </a:prstGeom>
        </p:spPr>
      </p:pic>
    </p:spTree>
    <p:extLst>
      <p:ext uri="{BB962C8B-B14F-4D97-AF65-F5344CB8AC3E}">
        <p14:creationId xmlns:p14="http://schemas.microsoft.com/office/powerpoint/2010/main" val="2390516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A5ED6-2420-56C0-DFCB-1E9CEDD181D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5E8BC61-EF68-6D6A-4354-36D952AFD36E}"/>
              </a:ext>
            </a:extLst>
          </p:cNvPr>
          <p:cNvSpPr txBox="1"/>
          <p:nvPr/>
        </p:nvSpPr>
        <p:spPr>
          <a:xfrm>
            <a:off x="203200" y="244826"/>
            <a:ext cx="11822545" cy="4524315"/>
          </a:xfrm>
          <a:prstGeom prst="rect">
            <a:avLst/>
          </a:prstGeom>
          <a:noFill/>
        </p:spPr>
        <p:txBody>
          <a:bodyPr wrap="square">
            <a:spAutoFit/>
          </a:bodyPr>
          <a:lstStyle/>
          <a:p>
            <a:r>
              <a:rPr lang="en-US" sz="1200" b="1">
                <a:solidFill>
                  <a:srgbClr val="FF0000"/>
                </a:solidFill>
              </a:rPr>
              <a:t>blkid</a:t>
            </a:r>
            <a:r>
              <a:rPr lang="en-US" sz="1200"/>
              <a:t> əmrini istifadə edərək də bölmələrin formatını yoxlaya bilərsən. Bu əmrdə </a:t>
            </a:r>
            <a:r>
              <a:rPr lang="en-US" sz="1200" b="1"/>
              <a:t>GPT</a:t>
            </a:r>
            <a:r>
              <a:rPr lang="en-US" sz="1200"/>
              <a:t> və ya </a:t>
            </a:r>
            <a:r>
              <a:rPr lang="en-US" sz="1200" b="1"/>
              <a:t>MBR</a:t>
            </a:r>
            <a:r>
              <a:rPr lang="en-US" sz="1200"/>
              <a:t> haqqında bilgilər olmasa da, bir çox fayl sistemləri (məsələn, ext4, swap, ntfs və s.) haqqında məlumat alacaqsan.</a:t>
            </a:r>
            <a:endParaRPr lang="az-Latn-AZ" sz="1200"/>
          </a:p>
          <a:p>
            <a:endParaRPr lang="az-Latn-AZ" sz="1200"/>
          </a:p>
          <a:p>
            <a:endParaRPr lang="az-Latn-AZ" sz="1200"/>
          </a:p>
          <a:p>
            <a:endParaRPr lang="az-Latn-AZ" sz="1200"/>
          </a:p>
          <a:p>
            <a:endParaRPr lang="az-Latn-AZ" sz="1200"/>
          </a:p>
          <a:p>
            <a:endParaRPr lang="az-Latn-AZ" sz="1200"/>
          </a:p>
          <a:p>
            <a:r>
              <a:rPr lang="en-US" sz="1200" b="1">
                <a:solidFill>
                  <a:srgbClr val="FF0000"/>
                </a:solidFill>
              </a:rPr>
              <a:t>fdisk</a:t>
            </a:r>
            <a:r>
              <a:rPr lang="en-US" sz="1200"/>
              <a:t> də istifadə edərək, MBR disk formatını yoxlaya bilərsən. </a:t>
            </a:r>
            <a:endParaRPr lang="az-Latn-AZ" sz="1200"/>
          </a:p>
          <a:p>
            <a:endParaRPr lang="en-US" sz="1200"/>
          </a:p>
          <a:p>
            <a:endParaRPr lang="az-Latn-AZ" sz="1200"/>
          </a:p>
          <a:p>
            <a:endParaRPr lang="az-Latn-AZ" sz="1200"/>
          </a:p>
          <a:p>
            <a:endParaRPr lang="az-Latn-AZ" sz="1200"/>
          </a:p>
          <a:p>
            <a:endParaRPr lang="az-Latn-AZ" sz="1200"/>
          </a:p>
          <a:p>
            <a:r>
              <a:rPr lang="en-US" sz="1200" b="1">
                <a:solidFill>
                  <a:srgbClr val="FF0000"/>
                </a:solidFill>
              </a:rPr>
              <a:t>ls /sys/firmware/efi </a:t>
            </a:r>
            <a:r>
              <a:rPr lang="en-US" sz="1200" b="1"/>
              <a:t>ilə UEFI Yoxlamaq</a:t>
            </a:r>
          </a:p>
          <a:p>
            <a:pPr marL="171450" indent="-171450">
              <a:lnSpc>
                <a:spcPct val="150000"/>
              </a:lnSpc>
              <a:buFont typeface="Arial" panose="020B0604020202020204" pitchFamily="34" charset="0"/>
              <a:buChar char="•"/>
            </a:pPr>
            <a:r>
              <a:rPr lang="en-US" sz="1200"/>
              <a:t>Əgər sistem UEFI (Unified Extensible Firmware Interface) ilə işləyirsə, bu, deməkdir ki, sistemin </a:t>
            </a:r>
            <a:r>
              <a:rPr lang="en-US" sz="1200" b="1"/>
              <a:t>GPT</a:t>
            </a:r>
            <a:r>
              <a:rPr lang="en-US" sz="1200"/>
              <a:t> formatında bölmələri olmalıdır (çünki UEFI yalnız GPT disklərini dəstəkləyir). UEFI sisteminə keçid edildiyini belə yoxlaya bilərsən:</a:t>
            </a:r>
            <a:r>
              <a:rPr lang="az-Latn-AZ" sz="1200"/>
              <a:t> Əgər bu qovluq varsa, demək ki, sistemin UEFI ilə başladığına görə GPT formatında bölmələr istifadə olunur.</a:t>
            </a:r>
            <a:endParaRPr lang="en-US" sz="1200"/>
          </a:p>
          <a:p>
            <a:endParaRPr lang="az-Latn-AZ" sz="1200"/>
          </a:p>
          <a:p>
            <a:endParaRPr lang="az-Latn-AZ" sz="1200"/>
          </a:p>
          <a:p>
            <a:endParaRPr lang="az-Latn-AZ" sz="1200"/>
          </a:p>
          <a:p>
            <a:endParaRPr lang="az-Latn-AZ" sz="1200"/>
          </a:p>
          <a:p>
            <a:endParaRPr lang="az-Latn-AZ" sz="1200"/>
          </a:p>
          <a:p>
            <a:endParaRPr lang="az-Latn-AZ" sz="1200"/>
          </a:p>
          <a:p>
            <a:endParaRPr lang="en-US" sz="1200"/>
          </a:p>
        </p:txBody>
      </p:sp>
      <p:pic>
        <p:nvPicPr>
          <p:cNvPr id="3" name="Picture 2">
            <a:extLst>
              <a:ext uri="{FF2B5EF4-FFF2-40B4-BE49-F238E27FC236}">
                <a16:creationId xmlns:a16="http://schemas.microsoft.com/office/drawing/2014/main" id="{ACA66711-C4AF-9EC7-F31F-88BD132AA720}"/>
              </a:ext>
            </a:extLst>
          </p:cNvPr>
          <p:cNvPicPr>
            <a:picLocks noChangeAspect="1"/>
          </p:cNvPicPr>
          <p:nvPr/>
        </p:nvPicPr>
        <p:blipFill>
          <a:blip r:embed="rId2"/>
          <a:stretch>
            <a:fillRect/>
          </a:stretch>
        </p:blipFill>
        <p:spPr>
          <a:xfrm>
            <a:off x="203200" y="713120"/>
            <a:ext cx="1133633" cy="381053"/>
          </a:xfrm>
          <a:prstGeom prst="rect">
            <a:avLst/>
          </a:prstGeom>
        </p:spPr>
      </p:pic>
      <p:pic>
        <p:nvPicPr>
          <p:cNvPr id="8" name="Picture 7">
            <a:extLst>
              <a:ext uri="{FF2B5EF4-FFF2-40B4-BE49-F238E27FC236}">
                <a16:creationId xmlns:a16="http://schemas.microsoft.com/office/drawing/2014/main" id="{4B32A150-AEB4-8501-5ACA-D10260E1092D}"/>
              </a:ext>
            </a:extLst>
          </p:cNvPr>
          <p:cNvPicPr>
            <a:picLocks noChangeAspect="1"/>
          </p:cNvPicPr>
          <p:nvPr/>
        </p:nvPicPr>
        <p:blipFill>
          <a:blip r:embed="rId3"/>
          <a:stretch>
            <a:fillRect/>
          </a:stretch>
        </p:blipFill>
        <p:spPr>
          <a:xfrm>
            <a:off x="203200" y="1814500"/>
            <a:ext cx="1943371" cy="447737"/>
          </a:xfrm>
          <a:prstGeom prst="rect">
            <a:avLst/>
          </a:prstGeom>
        </p:spPr>
      </p:pic>
      <p:pic>
        <p:nvPicPr>
          <p:cNvPr id="10" name="Picture 9">
            <a:extLst>
              <a:ext uri="{FF2B5EF4-FFF2-40B4-BE49-F238E27FC236}">
                <a16:creationId xmlns:a16="http://schemas.microsoft.com/office/drawing/2014/main" id="{2D8901B6-AF7F-4A7D-266A-BD1F460FAA5A}"/>
              </a:ext>
            </a:extLst>
          </p:cNvPr>
          <p:cNvPicPr>
            <a:picLocks noChangeAspect="1"/>
          </p:cNvPicPr>
          <p:nvPr/>
        </p:nvPicPr>
        <p:blipFill>
          <a:blip r:embed="rId4"/>
          <a:stretch>
            <a:fillRect/>
          </a:stretch>
        </p:blipFill>
        <p:spPr>
          <a:xfrm>
            <a:off x="203200" y="3480145"/>
            <a:ext cx="1914792" cy="362001"/>
          </a:xfrm>
          <a:prstGeom prst="rect">
            <a:avLst/>
          </a:prstGeom>
        </p:spPr>
      </p:pic>
    </p:spTree>
    <p:extLst>
      <p:ext uri="{BB962C8B-B14F-4D97-AF65-F5344CB8AC3E}">
        <p14:creationId xmlns:p14="http://schemas.microsoft.com/office/powerpoint/2010/main" val="473486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36CD9-FB30-B69B-40D5-5101D27B5AF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5782F23-0AA0-9571-BE75-75FC6715AEC5}"/>
              </a:ext>
            </a:extLst>
          </p:cNvPr>
          <p:cNvSpPr txBox="1"/>
          <p:nvPr/>
        </p:nvSpPr>
        <p:spPr>
          <a:xfrm>
            <a:off x="203200" y="244826"/>
            <a:ext cx="11822545" cy="6017032"/>
          </a:xfrm>
          <a:prstGeom prst="rect">
            <a:avLst/>
          </a:prstGeom>
          <a:noFill/>
        </p:spPr>
        <p:txBody>
          <a:bodyPr wrap="square">
            <a:spAutoFit/>
          </a:bodyPr>
          <a:lstStyle/>
          <a:p>
            <a:r>
              <a:rPr lang="en-US" sz="1100" b="1">
                <a:highlight>
                  <a:srgbClr val="FFFF00"/>
                </a:highlight>
              </a:rPr>
              <a:t>Bütün bu əmrləri eyni anda çalışdırmaq və nəticələrini birdən göstərmək üçün terminalda bir neçə üsuldan istifadə edə bilərsən</a:t>
            </a:r>
            <a:r>
              <a:rPr lang="en-US" sz="1100"/>
              <a:t>.</a:t>
            </a:r>
            <a:endParaRPr lang="az-Latn-AZ" sz="1100"/>
          </a:p>
          <a:p>
            <a:endParaRPr lang="az-Latn-AZ" sz="1100">
              <a:latin typeface="-apple-system"/>
            </a:endParaRPr>
          </a:p>
          <a:p>
            <a:endParaRPr lang="az-Latn-AZ" sz="1100">
              <a:latin typeface="-apple-system"/>
            </a:endParaRPr>
          </a:p>
          <a:p>
            <a:r>
              <a:rPr lang="en-US" sz="1100">
                <a:latin typeface="-apple-system"/>
              </a:rPr>
              <a:t>1. </a:t>
            </a:r>
            <a:r>
              <a:rPr lang="en-US" sz="1100" b="1">
                <a:solidFill>
                  <a:srgbClr val="FF0000"/>
                </a:solidFill>
                <a:latin typeface="-apple-system"/>
              </a:rPr>
              <a:t>&amp;&amp;</a:t>
            </a:r>
            <a:r>
              <a:rPr lang="en-US" sz="1100">
                <a:latin typeface="-apple-system"/>
              </a:rPr>
              <a:t> operatoru ilə bir neçə əmri eyni anda sırayla işlədə bilərsən. Bir əmrin uğurla bitməsi vəziyyətində növbəti əmr çalışacaq. </a:t>
            </a:r>
            <a:r>
              <a:rPr lang="az-Latn-AZ" sz="1100">
                <a:latin typeface="-apple-system"/>
              </a:rPr>
              <a:t>Bu əmrlərin hamısı sırayla icra ediləcək. Hər biri tamamlandıqca növbəti əmr başlayacaq. Nəzərinizə çatdırım: Əgər əmrlərdən biri xətaya səbəb olarsa, növbəti əmr işə düşməyəcək: </a:t>
            </a:r>
            <a:r>
              <a:rPr lang="az-Latn-AZ" sz="1100" b="1">
                <a:highlight>
                  <a:srgbClr val="00FF00"/>
                </a:highlight>
              </a:rPr>
              <a:t>sudo parted /dev/sda print &amp;&amp; sudo gdisk -l /dev/sda &amp;&amp; sudo blkid &amp;&amp; sudo fdisk -l /dev/sda</a:t>
            </a:r>
          </a:p>
          <a:p>
            <a:endParaRPr lang="az-Latn-AZ" sz="1100">
              <a:latin typeface="-apple-system"/>
            </a:endParaRPr>
          </a:p>
          <a:p>
            <a:endParaRPr lang="az-Latn-AZ" sz="1100"/>
          </a:p>
          <a:p>
            <a:endParaRPr lang="az-Latn-AZ" sz="1100"/>
          </a:p>
          <a:p>
            <a:endParaRPr lang="az-Latn-AZ" sz="1100"/>
          </a:p>
          <a:p>
            <a:endParaRPr lang="az-Latn-AZ" sz="1100"/>
          </a:p>
          <a:p>
            <a:endParaRPr lang="az-Latn-AZ" sz="1100"/>
          </a:p>
          <a:p>
            <a:r>
              <a:rPr lang="az-Latn-AZ" sz="1100"/>
              <a:t>2. </a:t>
            </a:r>
            <a:r>
              <a:rPr lang="en-US" sz="1100" b="1">
                <a:solidFill>
                  <a:srgbClr val="FF0000"/>
                </a:solidFill>
              </a:rPr>
              <a:t>;</a:t>
            </a:r>
            <a:r>
              <a:rPr lang="en-US" sz="1100"/>
              <a:t> - Əgər əmrlərin ardıcıl olaraq işləməsini istəyirsinizsə və birinin uğursuz olması digər əmrlərin işləməsinə mane olmamalıdırsa, onda ; operatoru istifadə edə bilərsiniz: Bu şəkildə, əmrlər bir-birinə müdaxilə etmədən sırayla icra olunacaq. Hər hansısa bir əmr uğursuz olsa da, qalanları işləyəcək</a:t>
            </a:r>
            <a:r>
              <a:rPr lang="az-Latn-AZ" sz="1100"/>
              <a:t>: </a:t>
            </a:r>
            <a:r>
              <a:rPr lang="az-Latn-AZ" sz="1100" b="1">
                <a:highlight>
                  <a:srgbClr val="00FF00"/>
                </a:highlight>
              </a:rPr>
              <a:t>sudo parted /dev/sda print; sudo gdisk -l /dev/sda; sudo blkid; sudo fdisk -l /dev/sda</a:t>
            </a:r>
          </a:p>
          <a:p>
            <a:endParaRPr lang="az-Latn-AZ" sz="1100"/>
          </a:p>
          <a:p>
            <a:endParaRPr lang="az-Latn-AZ" sz="1100"/>
          </a:p>
          <a:p>
            <a:endParaRPr lang="az-Latn-AZ" sz="1100"/>
          </a:p>
          <a:p>
            <a:endParaRPr lang="az-Latn-AZ" sz="1100"/>
          </a:p>
          <a:p>
            <a:endParaRPr lang="az-Latn-AZ" sz="1100"/>
          </a:p>
          <a:p>
            <a:r>
              <a:rPr lang="az-Latn-AZ" sz="1100"/>
              <a:t>3. </a:t>
            </a:r>
            <a:r>
              <a:rPr lang="az-Latn-AZ" sz="1100" b="1">
                <a:solidFill>
                  <a:srgbClr val="FF0000"/>
                </a:solidFill>
              </a:rPr>
              <a:t>tee</a:t>
            </a:r>
            <a:r>
              <a:rPr lang="az-Latn-AZ" sz="1100"/>
              <a:t> - Əgər əmrlərin çıxışını bir faylda saxlamaq və eyni zamanda ekranda göstərmək istəyirsənsə, tee istifadə edə bilərsən. Məsələn: tee əmrlərin çıxışını həm ekranda göstərir, həm də output.txt adlı faylda saxlayır:</a:t>
            </a:r>
            <a:r>
              <a:rPr lang="az-Latn-AZ" sz="1100" b="1">
                <a:highlight>
                  <a:srgbClr val="00FF00"/>
                </a:highlight>
              </a:rPr>
              <a:t> (sudo parted /dev/sda print &amp;&amp; sudo gdisk -l /dev/sda &amp;&amp; sudo blkid &amp;&amp; sudo fdisk -l /dev/sda) | tee output.txt</a:t>
            </a:r>
          </a:p>
          <a:p>
            <a:endParaRPr lang="az-Latn-AZ" sz="1100"/>
          </a:p>
          <a:p>
            <a:endParaRPr lang="az-Latn-AZ" sz="1100"/>
          </a:p>
          <a:p>
            <a:endParaRPr lang="az-Latn-AZ" sz="1100"/>
          </a:p>
          <a:p>
            <a:endParaRPr lang="az-Latn-AZ" sz="1100"/>
          </a:p>
          <a:p>
            <a:endParaRPr lang="az-Latn-AZ" sz="1100"/>
          </a:p>
          <a:p>
            <a:r>
              <a:rPr lang="az-Latn-AZ" sz="1100"/>
              <a:t>4. </a:t>
            </a:r>
            <a:r>
              <a:rPr lang="az-Latn-AZ" sz="1100" b="1">
                <a:solidFill>
                  <a:srgbClr val="FF0000"/>
                </a:solidFill>
              </a:rPr>
              <a:t>&amp;</a:t>
            </a:r>
            <a:r>
              <a:rPr lang="az-Latn-AZ" sz="1100"/>
              <a:t> - Əgər bir neçə əmri paralel olaraq çalışdırmaq istəyirsənsə (hər biri eyni anda icra olunsun), onda &amp; operatorundan istifadə edə bilərsən: Bu əmrdə, bütün əmrlər eyni anda başlayacaq və paralel işləyəcək. Lakin bu halda hər birinin nəticəsi ayrı-ayrı ekranda görsənəcək: </a:t>
            </a:r>
            <a:r>
              <a:rPr lang="az-Latn-AZ" sz="1100" b="1">
                <a:highlight>
                  <a:srgbClr val="00FF00"/>
                </a:highlight>
              </a:rPr>
              <a:t>sudo parted /dev/sda print &amp; sudo gdisk -l /dev/sda &amp; sudo blkid &amp; sudo fdisk -l /dev/sda &amp;</a:t>
            </a:r>
          </a:p>
          <a:p>
            <a:endParaRPr lang="az-Latn-AZ" sz="1100"/>
          </a:p>
          <a:p>
            <a:endParaRPr lang="az-Latn-AZ" sz="1100"/>
          </a:p>
          <a:p>
            <a:endParaRPr lang="az-Latn-AZ" sz="1100"/>
          </a:p>
          <a:p>
            <a:endParaRPr lang="az-Latn-AZ" sz="1100"/>
          </a:p>
          <a:p>
            <a:endParaRPr lang="az-Latn-AZ" sz="1100"/>
          </a:p>
          <a:p>
            <a:r>
              <a:rPr lang="az-Latn-AZ" sz="1100"/>
              <a:t>5. </a:t>
            </a:r>
            <a:r>
              <a:rPr lang="az-Latn-AZ" sz="1100" b="1">
                <a:solidFill>
                  <a:srgbClr val="FF0000"/>
                </a:solidFill>
              </a:rPr>
              <a:t>time</a:t>
            </a:r>
            <a:r>
              <a:rPr lang="az-Latn-AZ" sz="1100"/>
              <a:t> - Əgər icra edilən əmrlərin nə qədər vaxt apardığını görmək istəyirsənsə, time əmrindən istifadə edə bilərsən: </a:t>
            </a:r>
          </a:p>
          <a:p>
            <a:r>
              <a:rPr lang="az-Latn-AZ" sz="1100" b="1">
                <a:highlight>
                  <a:srgbClr val="00FF00"/>
                </a:highlight>
              </a:rPr>
              <a:t>time sudo parted /dev/sda print &amp;&amp; time sudo gdisk -l /dev/sda &amp;&amp; time sudo blkid &amp;&amp; time sudo fdisk -l /dev/sda</a:t>
            </a:r>
          </a:p>
          <a:p>
            <a:endParaRPr lang="en-US" sz="1100"/>
          </a:p>
        </p:txBody>
      </p:sp>
      <p:pic>
        <p:nvPicPr>
          <p:cNvPr id="3" name="Picture 2">
            <a:extLst>
              <a:ext uri="{FF2B5EF4-FFF2-40B4-BE49-F238E27FC236}">
                <a16:creationId xmlns:a16="http://schemas.microsoft.com/office/drawing/2014/main" id="{693FE7C5-2FB4-681B-F670-C917D558F682}"/>
              </a:ext>
            </a:extLst>
          </p:cNvPr>
          <p:cNvPicPr>
            <a:picLocks noChangeAspect="1"/>
          </p:cNvPicPr>
          <p:nvPr/>
        </p:nvPicPr>
        <p:blipFill>
          <a:blip r:embed="rId2"/>
          <a:stretch>
            <a:fillRect/>
          </a:stretch>
        </p:blipFill>
        <p:spPr>
          <a:xfrm>
            <a:off x="212436" y="1192388"/>
            <a:ext cx="5772727" cy="378188"/>
          </a:xfrm>
          <a:prstGeom prst="rect">
            <a:avLst/>
          </a:prstGeom>
        </p:spPr>
      </p:pic>
      <p:pic>
        <p:nvPicPr>
          <p:cNvPr id="5" name="Picture 4">
            <a:extLst>
              <a:ext uri="{FF2B5EF4-FFF2-40B4-BE49-F238E27FC236}">
                <a16:creationId xmlns:a16="http://schemas.microsoft.com/office/drawing/2014/main" id="{AF8FA920-91F2-A285-DFBF-D35843E66DE5}"/>
              </a:ext>
            </a:extLst>
          </p:cNvPr>
          <p:cNvPicPr>
            <a:picLocks noChangeAspect="1"/>
          </p:cNvPicPr>
          <p:nvPr/>
        </p:nvPicPr>
        <p:blipFill>
          <a:blip r:embed="rId3"/>
          <a:stretch>
            <a:fillRect/>
          </a:stretch>
        </p:blipFill>
        <p:spPr>
          <a:xfrm>
            <a:off x="212436" y="2518137"/>
            <a:ext cx="4932219" cy="383020"/>
          </a:xfrm>
          <a:prstGeom prst="rect">
            <a:avLst/>
          </a:prstGeom>
        </p:spPr>
      </p:pic>
      <p:pic>
        <p:nvPicPr>
          <p:cNvPr id="8" name="Picture 7">
            <a:extLst>
              <a:ext uri="{FF2B5EF4-FFF2-40B4-BE49-F238E27FC236}">
                <a16:creationId xmlns:a16="http://schemas.microsoft.com/office/drawing/2014/main" id="{2E622DC6-9D13-83D9-C272-C69E227A5E5F}"/>
              </a:ext>
            </a:extLst>
          </p:cNvPr>
          <p:cNvPicPr>
            <a:picLocks noChangeAspect="1"/>
          </p:cNvPicPr>
          <p:nvPr/>
        </p:nvPicPr>
        <p:blipFill>
          <a:blip r:embed="rId4"/>
          <a:stretch>
            <a:fillRect/>
          </a:stretch>
        </p:blipFill>
        <p:spPr>
          <a:xfrm>
            <a:off x="212436" y="3851475"/>
            <a:ext cx="5883564" cy="353140"/>
          </a:xfrm>
          <a:prstGeom prst="rect">
            <a:avLst/>
          </a:prstGeom>
        </p:spPr>
      </p:pic>
      <p:pic>
        <p:nvPicPr>
          <p:cNvPr id="10" name="Picture 9">
            <a:extLst>
              <a:ext uri="{FF2B5EF4-FFF2-40B4-BE49-F238E27FC236}">
                <a16:creationId xmlns:a16="http://schemas.microsoft.com/office/drawing/2014/main" id="{32B03299-B7DA-D330-D194-B84432528C31}"/>
              </a:ext>
            </a:extLst>
          </p:cNvPr>
          <p:cNvPicPr>
            <a:picLocks noChangeAspect="1"/>
          </p:cNvPicPr>
          <p:nvPr/>
        </p:nvPicPr>
        <p:blipFill>
          <a:blip r:embed="rId5"/>
          <a:stretch>
            <a:fillRect/>
          </a:stretch>
        </p:blipFill>
        <p:spPr>
          <a:xfrm>
            <a:off x="212436" y="4898507"/>
            <a:ext cx="5080000" cy="334729"/>
          </a:xfrm>
          <a:prstGeom prst="rect">
            <a:avLst/>
          </a:prstGeom>
        </p:spPr>
      </p:pic>
      <p:pic>
        <p:nvPicPr>
          <p:cNvPr id="12" name="Picture 11">
            <a:extLst>
              <a:ext uri="{FF2B5EF4-FFF2-40B4-BE49-F238E27FC236}">
                <a16:creationId xmlns:a16="http://schemas.microsoft.com/office/drawing/2014/main" id="{C1981E94-29B6-3202-C2F4-7A8CD741474A}"/>
              </a:ext>
            </a:extLst>
          </p:cNvPr>
          <p:cNvPicPr>
            <a:picLocks noChangeAspect="1"/>
          </p:cNvPicPr>
          <p:nvPr/>
        </p:nvPicPr>
        <p:blipFill>
          <a:blip r:embed="rId6"/>
          <a:stretch>
            <a:fillRect/>
          </a:stretch>
        </p:blipFill>
        <p:spPr>
          <a:xfrm>
            <a:off x="212436" y="6094821"/>
            <a:ext cx="6400800" cy="342655"/>
          </a:xfrm>
          <a:prstGeom prst="rect">
            <a:avLst/>
          </a:prstGeom>
        </p:spPr>
      </p:pic>
    </p:spTree>
    <p:extLst>
      <p:ext uri="{BB962C8B-B14F-4D97-AF65-F5344CB8AC3E}">
        <p14:creationId xmlns:p14="http://schemas.microsoft.com/office/powerpoint/2010/main" val="3580281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077B4-8F82-6BDD-74B0-A3FE36B3B05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4605AA8-F9C1-41E8-312B-C30A4C10C642}"/>
              </a:ext>
            </a:extLst>
          </p:cNvPr>
          <p:cNvSpPr txBox="1"/>
          <p:nvPr/>
        </p:nvSpPr>
        <p:spPr>
          <a:xfrm>
            <a:off x="1" y="86463"/>
            <a:ext cx="12191999" cy="6583277"/>
          </a:xfrm>
          <a:prstGeom prst="rect">
            <a:avLst/>
          </a:prstGeom>
          <a:noFill/>
        </p:spPr>
        <p:txBody>
          <a:bodyPr wrap="square">
            <a:spAutoFit/>
          </a:bodyPr>
          <a:lstStyle/>
          <a:p>
            <a:r>
              <a:rPr lang="en-US" sz="1100" b="1"/>
              <a:t>UEFI</a:t>
            </a:r>
            <a:r>
              <a:rPr lang="en-US" sz="1100"/>
              <a:t>, </a:t>
            </a:r>
            <a:r>
              <a:rPr lang="en-US" sz="1100" b="1"/>
              <a:t>MBR</a:t>
            </a:r>
            <a:r>
              <a:rPr lang="en-US" sz="1100"/>
              <a:t>, </a:t>
            </a:r>
            <a:r>
              <a:rPr lang="en-US" sz="1100" b="1"/>
              <a:t>GPT</a:t>
            </a:r>
            <a:r>
              <a:rPr lang="en-US" sz="1100"/>
              <a:t>, </a:t>
            </a:r>
            <a:r>
              <a:rPr lang="en-US" sz="1100" b="1"/>
              <a:t>LVM</a:t>
            </a:r>
            <a:r>
              <a:rPr lang="en-US" sz="1100"/>
              <a:t> və digər disk bölmələri haqqında bəzi fərqli anlayışları birləşdirmək bəzən qarışıq ola bilər, amma mən bunu sadələşdirmək üçün izah edəcəm. Hər biri fərqli məqsəd daşıyır və sistemin iş prinsipi ilə əlaqəlidir. UEFI və bu digər texnologiyalar (MBR, GPT, LVM) bir-biri ilə sıx əlaqəlidir, amma bir-birindən fərqlidir.</a:t>
            </a:r>
            <a:endParaRPr lang="az-Latn-AZ" sz="1100"/>
          </a:p>
          <a:p>
            <a:endParaRPr lang="en-US" sz="1100"/>
          </a:p>
          <a:p>
            <a:pPr marL="228600" indent="-228600">
              <a:buAutoNum type="arabicPeriod"/>
            </a:pPr>
            <a:r>
              <a:rPr lang="en-US" sz="1100" b="1">
                <a:solidFill>
                  <a:srgbClr val="FF0000"/>
                </a:solidFill>
              </a:rPr>
              <a:t>UEFI (Unified Extensible Firmware Interface) və Disk Bölmələri</a:t>
            </a:r>
            <a:r>
              <a:rPr lang="en-US" sz="1100" b="1"/>
              <a:t>: </a:t>
            </a:r>
            <a:r>
              <a:rPr lang="en-US" sz="1100"/>
              <a:t>UEFI, bir </a:t>
            </a:r>
            <a:r>
              <a:rPr lang="en-US" sz="1100" b="1"/>
              <a:t>sistem firmware</a:t>
            </a:r>
            <a:r>
              <a:rPr lang="en-US" sz="1100"/>
              <a:t> (sistemi yükləyən əsas proqram) növüdür. O, </a:t>
            </a:r>
            <a:r>
              <a:rPr lang="en-US" sz="1100" b="1"/>
              <a:t>BIOS</a:t>
            </a:r>
            <a:r>
              <a:rPr lang="en-US" sz="1100"/>
              <a:t>-un yerini alıb və müasir kompüterlərdə istifadə olunur. UEFI ilə bağlı olan disk bölmələri </a:t>
            </a:r>
            <a:r>
              <a:rPr lang="en-US" sz="1100" b="1"/>
              <a:t>GPT</a:t>
            </a:r>
            <a:r>
              <a:rPr lang="en-US" sz="1100"/>
              <a:t> formatı ilə əlaqəlidir. UEFI-nin xüsusiyyətləri və disk bölmələri ilə əlaqəsi aşağıdakı kimidir:</a:t>
            </a:r>
            <a:endParaRPr lang="az-Latn-AZ" sz="1100"/>
          </a:p>
          <a:p>
            <a:endParaRPr lang="en-US" sz="1100"/>
          </a:p>
          <a:p>
            <a:r>
              <a:rPr lang="en-US" sz="1100" b="1">
                <a:solidFill>
                  <a:srgbClr val="00B050"/>
                </a:solidFill>
              </a:rPr>
              <a:t>UEFI və Disk Formatı</a:t>
            </a:r>
            <a:r>
              <a:rPr lang="en-US" sz="1100" b="1"/>
              <a:t>:</a:t>
            </a:r>
          </a:p>
          <a:p>
            <a:pPr marL="628650" lvl="1" indent="-171450">
              <a:lnSpc>
                <a:spcPct val="150000"/>
              </a:lnSpc>
              <a:buFont typeface="Arial" panose="020B0604020202020204" pitchFamily="34" charset="0"/>
              <a:buChar char="•"/>
            </a:pPr>
            <a:r>
              <a:rPr lang="en-US" sz="1100" b="1"/>
              <a:t>UEFI</a:t>
            </a:r>
            <a:r>
              <a:rPr lang="en-US" sz="1100"/>
              <a:t> yalnız </a:t>
            </a:r>
            <a:r>
              <a:rPr lang="en-US" sz="1100" b="1"/>
              <a:t>GPT</a:t>
            </a:r>
            <a:r>
              <a:rPr lang="en-US" sz="1100"/>
              <a:t> formatını dəstəkləyir. Yəni, əgər sistem </a:t>
            </a:r>
            <a:r>
              <a:rPr lang="en-US" sz="1100" b="1"/>
              <a:t>UEFI ilə başlayırsa</a:t>
            </a:r>
            <a:r>
              <a:rPr lang="en-US" sz="1100"/>
              <a:t>, disk </a:t>
            </a:r>
            <a:r>
              <a:rPr lang="en-US" sz="1100" b="1"/>
              <a:t>GPT</a:t>
            </a:r>
            <a:r>
              <a:rPr lang="en-US" sz="1100"/>
              <a:t> formatında olmalıdır.</a:t>
            </a:r>
          </a:p>
          <a:p>
            <a:pPr marL="628650" lvl="1" indent="-171450">
              <a:lnSpc>
                <a:spcPct val="150000"/>
              </a:lnSpc>
              <a:buFont typeface="Arial" panose="020B0604020202020204" pitchFamily="34" charset="0"/>
              <a:buChar char="•"/>
            </a:pPr>
            <a:r>
              <a:rPr lang="en-US" sz="1100" b="1"/>
              <a:t>BIOS</a:t>
            </a:r>
            <a:r>
              <a:rPr lang="en-US" sz="1100"/>
              <a:t> (köhnə sistemlərdə istifadə edilən firmware) isə yalnız </a:t>
            </a:r>
            <a:r>
              <a:rPr lang="en-US" sz="1100" b="1"/>
              <a:t>MBR</a:t>
            </a:r>
            <a:r>
              <a:rPr lang="en-US" sz="1100"/>
              <a:t> (Master Boot Record) formatını dəstəkləyir.</a:t>
            </a:r>
            <a:endParaRPr lang="az-Latn-AZ" sz="1100"/>
          </a:p>
          <a:p>
            <a:endParaRPr lang="en-US" sz="1100"/>
          </a:p>
          <a:p>
            <a:r>
              <a:rPr lang="en-US" sz="1100" b="1">
                <a:solidFill>
                  <a:srgbClr val="00B050"/>
                </a:solidFill>
              </a:rPr>
              <a:t>Buna görə</a:t>
            </a:r>
            <a:r>
              <a:rPr lang="en-US" sz="1100"/>
              <a:t>:</a:t>
            </a:r>
          </a:p>
          <a:p>
            <a:pPr marL="628650" lvl="1" indent="-171450">
              <a:lnSpc>
                <a:spcPct val="150000"/>
              </a:lnSpc>
              <a:buFont typeface="Arial" panose="020B0604020202020204" pitchFamily="34" charset="0"/>
              <a:buChar char="•"/>
            </a:pPr>
            <a:r>
              <a:rPr lang="en-US" sz="1100" b="1"/>
              <a:t>UEFI</a:t>
            </a:r>
            <a:r>
              <a:rPr lang="en-US" sz="1100"/>
              <a:t> sistemi seçdiyində, </a:t>
            </a:r>
            <a:r>
              <a:rPr lang="en-US" sz="1100" b="1"/>
              <a:t>GPT</a:t>
            </a:r>
            <a:r>
              <a:rPr lang="en-US" sz="1100"/>
              <a:t> bölmə cədvəlini seçməlisən.</a:t>
            </a:r>
          </a:p>
          <a:p>
            <a:pPr marL="628650" lvl="1" indent="-171450">
              <a:lnSpc>
                <a:spcPct val="150000"/>
              </a:lnSpc>
              <a:buFont typeface="Arial" panose="020B0604020202020204" pitchFamily="34" charset="0"/>
              <a:buChar char="•"/>
            </a:pPr>
            <a:r>
              <a:rPr lang="en-US" sz="1100" b="1"/>
              <a:t>BIOS</a:t>
            </a:r>
            <a:r>
              <a:rPr lang="en-US" sz="1100"/>
              <a:t> ilə işləyirsənsə, </a:t>
            </a:r>
            <a:r>
              <a:rPr lang="en-US" sz="1100" b="1"/>
              <a:t>MBR</a:t>
            </a:r>
            <a:r>
              <a:rPr lang="en-US" sz="1100"/>
              <a:t> istifadə ediləcək.</a:t>
            </a:r>
            <a:endParaRPr lang="az-Latn-AZ" sz="1100"/>
          </a:p>
          <a:p>
            <a:endParaRPr lang="en-US" sz="1100"/>
          </a:p>
          <a:p>
            <a:r>
              <a:rPr lang="en-US" sz="1100"/>
              <a:t>Bu o deməkdir ki, </a:t>
            </a:r>
            <a:r>
              <a:rPr lang="en-US" sz="1100" b="1"/>
              <a:t>UEFI</a:t>
            </a:r>
            <a:r>
              <a:rPr lang="en-US" sz="1100"/>
              <a:t> ilə </a:t>
            </a:r>
            <a:r>
              <a:rPr lang="en-US" sz="1100" b="1"/>
              <a:t>GPT</a:t>
            </a:r>
            <a:r>
              <a:rPr lang="en-US" sz="1100"/>
              <a:t> mütləq əlaqəlidir. Əgər </a:t>
            </a:r>
            <a:r>
              <a:rPr lang="en-US" sz="1100" b="1"/>
              <a:t>UEFI</a:t>
            </a:r>
            <a:r>
              <a:rPr lang="en-US" sz="1100"/>
              <a:t> sistemini quraşdırırsansa, bölməni </a:t>
            </a:r>
            <a:r>
              <a:rPr lang="en-US" sz="1100" b="1"/>
              <a:t>GPT</a:t>
            </a:r>
            <a:r>
              <a:rPr lang="en-US" sz="1100"/>
              <a:t> ilə yaratmalısan.</a:t>
            </a:r>
            <a:endParaRPr lang="az-Latn-AZ" sz="1100"/>
          </a:p>
          <a:p>
            <a:endParaRPr lang="en-US" sz="1100"/>
          </a:p>
          <a:p>
            <a:r>
              <a:rPr lang="en-US" sz="1100" b="1">
                <a:solidFill>
                  <a:srgbClr val="00B050"/>
                </a:solidFill>
              </a:rPr>
              <a:t>UEFI ilə Disk Bölməsi Seçimi</a:t>
            </a:r>
            <a:r>
              <a:rPr lang="en-US" sz="1100" b="1"/>
              <a:t>:</a:t>
            </a:r>
          </a:p>
          <a:p>
            <a:pPr marL="628650" lvl="1" indent="-171450">
              <a:lnSpc>
                <a:spcPct val="150000"/>
              </a:lnSpc>
              <a:buFont typeface="Arial" panose="020B0604020202020204" pitchFamily="34" charset="0"/>
              <a:buChar char="•"/>
            </a:pPr>
            <a:r>
              <a:rPr lang="en-US" sz="1100"/>
              <a:t>UEFI ilə sistem quraşdıranda, disk </a:t>
            </a:r>
            <a:r>
              <a:rPr lang="en-US" sz="1100" b="1"/>
              <a:t>GPT</a:t>
            </a:r>
            <a:r>
              <a:rPr lang="en-US" sz="1100"/>
              <a:t> formatında olacaq, çünki </a:t>
            </a:r>
            <a:r>
              <a:rPr lang="en-US" sz="1100" b="1"/>
              <a:t>UEFI</a:t>
            </a:r>
            <a:r>
              <a:rPr lang="en-US" sz="1100"/>
              <a:t> </a:t>
            </a:r>
            <a:r>
              <a:rPr lang="en-US" sz="1100" b="1"/>
              <a:t>MBR</a:t>
            </a:r>
            <a:r>
              <a:rPr lang="en-US" sz="1100"/>
              <a:t> formatını dəstəkləmir.</a:t>
            </a:r>
          </a:p>
          <a:p>
            <a:pPr marL="628650" lvl="1" indent="-171450">
              <a:lnSpc>
                <a:spcPct val="150000"/>
              </a:lnSpc>
              <a:buFont typeface="Arial" panose="020B0604020202020204" pitchFamily="34" charset="0"/>
              <a:buChar char="•"/>
            </a:pPr>
            <a:r>
              <a:rPr lang="en-US" sz="1100" b="1"/>
              <a:t>MBR</a:t>
            </a:r>
            <a:r>
              <a:rPr lang="en-US" sz="1100"/>
              <a:t> istifadə edərək, </a:t>
            </a:r>
            <a:r>
              <a:rPr lang="en-US" sz="1100" b="1"/>
              <a:t>BIOS</a:t>
            </a:r>
            <a:r>
              <a:rPr lang="en-US" sz="1100"/>
              <a:t> ilə quraşdırma edə bilərsən.</a:t>
            </a:r>
            <a:endParaRPr lang="az-Latn-AZ" sz="1100"/>
          </a:p>
          <a:p>
            <a:endParaRPr lang="az-Latn-AZ" sz="1100"/>
          </a:p>
          <a:p>
            <a:endParaRPr lang="az-Latn-AZ" sz="1100"/>
          </a:p>
          <a:p>
            <a:r>
              <a:rPr lang="az-Latn-AZ" sz="1100"/>
              <a:t>Birdə </a:t>
            </a:r>
            <a:r>
              <a:rPr lang="az-Latn-AZ" sz="1100" b="1">
                <a:solidFill>
                  <a:srgbClr val="FF0000"/>
                </a:solidFill>
              </a:rPr>
              <a:t>EFİ</a:t>
            </a:r>
            <a:r>
              <a:rPr lang="az-Latn-AZ" sz="1100"/>
              <a:t> anlayışı vardır: </a:t>
            </a:r>
            <a:r>
              <a:rPr lang="en-US" sz="1100" b="1" i="1"/>
              <a:t>UEFI (Unified Extensible Firmware Interface) </a:t>
            </a:r>
            <a:r>
              <a:rPr lang="en-US" sz="1100"/>
              <a:t>və </a:t>
            </a:r>
            <a:r>
              <a:rPr lang="en-US" sz="1100" b="1" i="1"/>
              <a:t>EFI</a:t>
            </a:r>
            <a:r>
              <a:rPr lang="en-US" sz="1100" i="1"/>
              <a:t> (</a:t>
            </a:r>
            <a:r>
              <a:rPr lang="en-US" sz="1100" b="1" i="1"/>
              <a:t>Extensible Firmware Interface</a:t>
            </a:r>
            <a:r>
              <a:rPr lang="en-US" sz="1100" i="1"/>
              <a:t>) </a:t>
            </a:r>
            <a:r>
              <a:rPr lang="en-US" sz="1100"/>
              <a:t>arasında əsas fərq onların inkişaf mərhələsi və standartlaşdırma ilə əlaqədardır. Ümumiyyətlə, </a:t>
            </a:r>
            <a:r>
              <a:rPr lang="en-US" sz="1100" b="1"/>
              <a:t>UEFI</a:t>
            </a:r>
            <a:r>
              <a:rPr lang="en-US" sz="1100"/>
              <a:t>, </a:t>
            </a:r>
            <a:r>
              <a:rPr lang="en-US" sz="1100" b="1"/>
              <a:t>EFI</a:t>
            </a:r>
            <a:r>
              <a:rPr lang="en-US" sz="1100"/>
              <a:t>-nin inkişaf etdirilmiş və genişləndirilmiş versiyasıdır.</a:t>
            </a:r>
            <a:endParaRPr lang="az-Latn-AZ" sz="1100"/>
          </a:p>
          <a:p>
            <a:endParaRPr lang="en-US" sz="1100"/>
          </a:p>
          <a:p>
            <a:pPr marL="628650" lvl="1" indent="-171450">
              <a:buFont typeface="Wingdings" panose="05000000000000000000" pitchFamily="2" charset="2"/>
              <a:buChar char="q"/>
            </a:pPr>
            <a:r>
              <a:rPr lang="en-US" sz="1100" b="1"/>
              <a:t>EFI</a:t>
            </a:r>
            <a:r>
              <a:rPr lang="en-US" sz="1100"/>
              <a:t>: EFI, Intel tərəfindən 1990-cı illərin ortalarında inkişaf etdirilmişdir. Bu, daha əvvəlki BIOS texnologiyasına alternativ olaraq təklif edilmiş bir interfeysdir. EFI, əməliyyat sistemləri ilə hardware arasında əlaqə qurmağa kömək edir. Amma əvvəlki versiyalarında bəzi məhdudiyyətlər var idi.</a:t>
            </a:r>
          </a:p>
          <a:p>
            <a:pPr marL="628650" lvl="1" indent="-171450">
              <a:buFont typeface="Wingdings" panose="05000000000000000000" pitchFamily="2" charset="2"/>
              <a:buChar char="q"/>
            </a:pPr>
            <a:endParaRPr lang="en-US" sz="1100"/>
          </a:p>
          <a:p>
            <a:pPr marL="628650" lvl="1" indent="-171450">
              <a:buFont typeface="Wingdings" panose="05000000000000000000" pitchFamily="2" charset="2"/>
              <a:buChar char="q"/>
            </a:pPr>
            <a:r>
              <a:rPr lang="en-US" sz="1100" b="1"/>
              <a:t>UEFI</a:t>
            </a:r>
            <a:r>
              <a:rPr lang="en-US" sz="1100"/>
              <a:t>: UEFI, EFI-nin inkişaf etdirilmiş və daha çox xüsusiyyətlərə sahib olan bir versiyasıdır. UEFI, 2005-ci ildə Intel tərəfindən hazırlanmış və sonra çox sayda istehsalçı tərəfindən qəbul edilərək standartlaşdırılmışdır. UEFI daha geniş imkanlar və təhlükəsizlik tədbirləri təqdim edir.</a:t>
            </a:r>
            <a:endParaRPr lang="az-Latn-AZ" sz="1100"/>
          </a:p>
          <a:p>
            <a:pPr lvl="1"/>
            <a:endParaRPr lang="az-Latn-AZ" sz="1100"/>
          </a:p>
          <a:p>
            <a:r>
              <a:rPr lang="en-US" sz="1100" b="1">
                <a:highlight>
                  <a:srgbClr val="FFFF00"/>
                </a:highlight>
              </a:rPr>
              <a:t>Praktik Məsləhətlər</a:t>
            </a:r>
            <a:r>
              <a:rPr lang="en-US" sz="1100"/>
              <a:t>: </a:t>
            </a:r>
          </a:p>
          <a:p>
            <a:pPr marL="628650" lvl="1" indent="-171450">
              <a:lnSpc>
                <a:spcPct val="150000"/>
              </a:lnSpc>
              <a:buFont typeface="Arial" panose="020B0604020202020204" pitchFamily="34" charset="0"/>
              <a:buChar char="•"/>
            </a:pPr>
            <a:r>
              <a:rPr lang="en-US" sz="1100" b="1"/>
              <a:t>UEFI/Legacy</a:t>
            </a:r>
            <a:r>
              <a:rPr lang="en-US" sz="1100"/>
              <a:t>: Sistem UEFI ilə işləyirsə, GPT və EFI bölməsi istifadə edin; Legacy üçün MBR uyğundur.</a:t>
            </a:r>
          </a:p>
          <a:p>
            <a:pPr marL="628650" lvl="1" indent="-171450">
              <a:lnSpc>
                <a:spcPct val="150000"/>
              </a:lnSpc>
              <a:buFont typeface="Arial" panose="020B0604020202020204" pitchFamily="34" charset="0"/>
              <a:buChar char="•"/>
            </a:pPr>
            <a:r>
              <a:rPr lang="en-US" sz="1100" b="1"/>
              <a:t>Swap ölçüsü</a:t>
            </a:r>
            <a:r>
              <a:rPr lang="en-US" sz="1100"/>
              <a:t>: Əgər </a:t>
            </a:r>
            <a:r>
              <a:rPr lang="en-US" sz="1100" b="1" i="1"/>
              <a:t>hibernation</a:t>
            </a:r>
            <a:r>
              <a:rPr lang="en-US" sz="1100"/>
              <a:t> istifadə edəcəksinizsə</a:t>
            </a:r>
            <a:r>
              <a:rPr lang="az-Latn-AZ" sz="1100"/>
              <a:t> (bu haqqda növbəti slaydda)</a:t>
            </a:r>
            <a:r>
              <a:rPr lang="en-US" sz="1100"/>
              <a:t>, swap ölçüsü RAM-dan böyük olmalıdır.</a:t>
            </a:r>
          </a:p>
          <a:p>
            <a:pPr marL="628650" lvl="1" indent="-171450">
              <a:lnSpc>
                <a:spcPct val="150000"/>
              </a:lnSpc>
              <a:buFont typeface="Arial" panose="020B0604020202020204" pitchFamily="34" charset="0"/>
              <a:buChar char="•"/>
            </a:pPr>
            <a:r>
              <a:rPr lang="en-US" sz="1100" b="1"/>
              <a:t>LVM istifadəsi</a:t>
            </a:r>
            <a:r>
              <a:rPr lang="en-US" sz="1100"/>
              <a:t>: Böyük və çevik sistemlər üçün LVM tövsiyə olunur.</a:t>
            </a:r>
          </a:p>
        </p:txBody>
      </p:sp>
    </p:spTree>
    <p:extLst>
      <p:ext uri="{BB962C8B-B14F-4D97-AF65-F5344CB8AC3E}">
        <p14:creationId xmlns:p14="http://schemas.microsoft.com/office/powerpoint/2010/main" val="1764800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EA2E0F-10CB-3180-06F6-30CC6F41AC9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D7C5E3B-6705-B413-CBBF-20FD5553844A}"/>
              </a:ext>
            </a:extLst>
          </p:cNvPr>
          <p:cNvSpPr txBox="1"/>
          <p:nvPr/>
        </p:nvSpPr>
        <p:spPr>
          <a:xfrm>
            <a:off x="0" y="243512"/>
            <a:ext cx="12192000" cy="6370975"/>
          </a:xfrm>
          <a:prstGeom prst="rect">
            <a:avLst/>
          </a:prstGeom>
          <a:noFill/>
        </p:spPr>
        <p:txBody>
          <a:bodyPr wrap="square">
            <a:spAutoFit/>
          </a:bodyPr>
          <a:lstStyle/>
          <a:p>
            <a:r>
              <a:rPr lang="en-US" sz="1200" b="1">
                <a:solidFill>
                  <a:srgbClr val="FF0000"/>
                </a:solidFill>
              </a:rPr>
              <a:t>hibernasiya</a:t>
            </a:r>
            <a:r>
              <a:rPr lang="en-US" sz="1200"/>
              <a:t> rejimində, RAM-dəki bütün məlumatlar avtomatik olaraq swap sahəsinə (diskdəki xüsusi bir bölmə və ya fayl) yazılır. Bu prosesin məqsədi, kompüteri tamamilə söndürsəniz belə, əvvəlki iş vəziyyətinizi (açıq proqramlar, sənədlər və proseslər) qorumaqdır.</a:t>
            </a:r>
          </a:p>
          <a:p>
            <a:endParaRPr lang="en-US" sz="1200"/>
          </a:p>
          <a:p>
            <a:r>
              <a:rPr lang="en-US" sz="1200" b="1">
                <a:solidFill>
                  <a:srgbClr val="FF0000"/>
                </a:solidFill>
              </a:rPr>
              <a:t>Hibernasiya rejimi necə işləyir?</a:t>
            </a:r>
          </a:p>
          <a:p>
            <a:r>
              <a:rPr lang="en-US" sz="1200"/>
              <a:t>Kompüter hibernasiya rejiminə keçərkən, sistemin RAM-də olan bütün məlumatları, yəni işləyən tətbiqlər, sənədlər, açıq fayllar və sistemin cari vəziyyəti, swap sahəsinə (ya da xüsusi olaraq yaradılmış hibernasiya faylına) yazılır. Bu zaman RAM-ın enerji istehlakı sıfırlanır və cihaz tamamilə bağlanır. Kompüter yenidən açıldıqda, swap sahəsində saxlanılan bu məlumatlar RAM-a yüklənir və sizə son işlədiyiniz vəziyyətdə qalma imkanı verir.</a:t>
            </a:r>
          </a:p>
          <a:p>
            <a:endParaRPr lang="en-US" sz="1200"/>
          </a:p>
          <a:p>
            <a:r>
              <a:rPr lang="en-US" sz="1200" b="1">
                <a:solidFill>
                  <a:srgbClr val="FF0000"/>
                </a:solidFill>
              </a:rPr>
              <a:t>Hibernasiyanın məqsədi nədir?</a:t>
            </a:r>
          </a:p>
          <a:p>
            <a:endParaRPr lang="en-US" sz="1200"/>
          </a:p>
          <a:p>
            <a:r>
              <a:rPr lang="en-US" sz="1200"/>
              <a:t>1) </a:t>
            </a:r>
            <a:r>
              <a:rPr lang="en-US" sz="1200" b="1">
                <a:solidFill>
                  <a:srgbClr val="00B050"/>
                </a:solidFill>
              </a:rPr>
              <a:t>Enerji qənaəti:</a:t>
            </a:r>
          </a:p>
          <a:p>
            <a:pPr marL="628650" lvl="1" indent="-171450">
              <a:buFont typeface="Arial" panose="020B0604020202020204" pitchFamily="34" charset="0"/>
              <a:buChar char="•"/>
            </a:pPr>
            <a:r>
              <a:rPr lang="en-US" sz="1200"/>
              <a:t>Hibernasiya rejimi, laptop və ya portativ cihazlarda çox faydalıdır. Kompüter tamamilə söndürülür, beləliklə enerji istehlakı sıfırlanır, amma iş vəziyyətiniz qorunur. Bu, batareya gücünü qorumağa kömək edir, çünki "sleep" (yuxu) rejimində olduğu kimi enerji istifadə olunmur.</a:t>
            </a:r>
          </a:p>
          <a:p>
            <a:endParaRPr lang="en-US" sz="1200"/>
          </a:p>
          <a:p>
            <a:r>
              <a:rPr lang="en-US" sz="1200"/>
              <a:t>2) </a:t>
            </a:r>
            <a:r>
              <a:rPr lang="en-US" sz="1200" b="1">
                <a:solidFill>
                  <a:srgbClr val="00B050"/>
                </a:solidFill>
              </a:rPr>
              <a:t>Sistemin sürətli bərpası:</a:t>
            </a:r>
          </a:p>
          <a:p>
            <a:pPr marL="628650" lvl="1" indent="-171450">
              <a:buFont typeface="Arial" panose="020B0604020202020204" pitchFamily="34" charset="0"/>
              <a:buChar char="•"/>
            </a:pPr>
            <a:r>
              <a:rPr lang="en-US" sz="1200"/>
              <a:t>Hibernasiya rejimindən sonra kompüter açıldığında əvvəlki vəziyyətə dərhal qayıdır. Bütün açıq sənədlər və tətbiqlər olduğu kimi qalır. Bu, sizə təkrardan uzun müddət işləyən proqramları açmadan və ya faylları yükləmədən işə davam etməyə imkan verir.</a:t>
            </a:r>
          </a:p>
          <a:p>
            <a:endParaRPr lang="en-US" sz="1200"/>
          </a:p>
          <a:p>
            <a:r>
              <a:rPr lang="en-US" sz="1200"/>
              <a:t>3) </a:t>
            </a:r>
            <a:r>
              <a:rPr lang="en-US" sz="1200" b="1">
                <a:solidFill>
                  <a:srgbClr val="00B050"/>
                </a:solidFill>
              </a:rPr>
              <a:t>İnternet və sistem yeniləmələri:</a:t>
            </a:r>
          </a:p>
          <a:p>
            <a:pPr marL="628650" lvl="1" indent="-171450">
              <a:buFont typeface="Arial" panose="020B0604020202020204" pitchFamily="34" charset="0"/>
              <a:buChar char="•"/>
            </a:pPr>
            <a:r>
              <a:rPr lang="en-US" sz="1200"/>
              <a:t>Yuxu rejimində bəzi proseslər dayandırılır, amma hibernasiya rejimində bütün proseslər diskə yazıldığı üçün onları bərpa etdikdən sonra yenə əvvəlki iş mühitinə qayıdırsınız. Məsələn, internetə bağlısınızsa, hibernasiyadan sonra bu bağlantılar da avtomatik olaraq bərpa olunur.</a:t>
            </a:r>
          </a:p>
          <a:p>
            <a:endParaRPr lang="en-US" sz="1200"/>
          </a:p>
          <a:p>
            <a:r>
              <a:rPr lang="en-US" sz="1200" b="1"/>
              <a:t>Hibernasiya ilə "Sleep" arasındakı fərqlər</a:t>
            </a:r>
          </a:p>
          <a:p>
            <a:pPr marL="628650" lvl="1" indent="-171450">
              <a:buFont typeface="Arial" panose="020B0604020202020204" pitchFamily="34" charset="0"/>
              <a:buChar char="•"/>
            </a:pPr>
            <a:r>
              <a:rPr lang="en-US" sz="1200"/>
              <a:t>Sleep (Yuxu) rejimində, RAM-dəki məlumatlar qorunur, amma kompüter aktiv qalır və enerji istehlakı bir qədər davam edir. Yuxu rejimi daha sürətli bərpa olunur, lakin cihazın enerjisi tükənərsə, məlumatlar itə bilər.</a:t>
            </a:r>
          </a:p>
          <a:p>
            <a:pPr marL="628650" lvl="1" indent="-171450">
              <a:buFont typeface="Arial" panose="020B0604020202020204" pitchFamily="34" charset="0"/>
              <a:buChar char="•"/>
            </a:pPr>
            <a:r>
              <a:rPr lang="en-US" sz="1200"/>
              <a:t>Hibernasiya rejimində isə, bütün məlumatlar diskinizə yazılır və kompüter tamamilə söndürülür. Bu rejim enerji qənaətində daha effektiv olsa da, bərpa prosesi bir qədər uzun çəkə bilər.</a:t>
            </a:r>
          </a:p>
          <a:p>
            <a:endParaRPr lang="en-US" sz="1200"/>
          </a:p>
          <a:p>
            <a:r>
              <a:rPr lang="en-US" sz="1200" b="1"/>
              <a:t>Hibernasiya istifadəsi hansı hallarda faydalıdır?</a:t>
            </a:r>
          </a:p>
          <a:p>
            <a:pPr marL="628650" lvl="1" indent="-171450">
              <a:buFont typeface="Arial" panose="020B0604020202020204" pitchFamily="34" charset="0"/>
              <a:buChar char="•"/>
            </a:pPr>
            <a:r>
              <a:rPr lang="en-US" sz="1200"/>
              <a:t>Laptoplar və portativ cihazlar: Yolda və ya bataryada işləyərkən enerji qənaəti vacibdir. Hibernasiya rejimi ilə cihazı tam söndürə bilər, amma bütün işlərinizi qoruyarsınız.</a:t>
            </a:r>
          </a:p>
          <a:p>
            <a:pPr marL="628650" lvl="1" indent="-171450">
              <a:buFont typeface="Arial" panose="020B0604020202020204" pitchFamily="34" charset="0"/>
              <a:buChar char="•"/>
            </a:pPr>
            <a:r>
              <a:rPr lang="en-US" sz="1200"/>
              <a:t>Uzun müddət fasilə verən istifadəçilər: Kompüterdəki açıq işləri saxlayıb bir neçə gün sonra işə davam etmək istəyirsinizsə, hibernasiya bu halda faydalıdır.</a:t>
            </a:r>
          </a:p>
          <a:p>
            <a:pPr marL="628650" lvl="1" indent="-171450">
              <a:buFont typeface="Arial" panose="020B0604020202020204" pitchFamily="34" charset="0"/>
              <a:buChar char="•"/>
            </a:pPr>
            <a:r>
              <a:rPr lang="en-US" sz="1200"/>
              <a:t>Daha stabil və uzunmüddətli istifadə: Yuxu rejimində olduğu kimi, hibernasiya rejimi də hər zaman iş vəziyyətini qoruyur, amma bu, daha enerjiyə qənaətcil və uzunmüddətli bir həlldir.</a:t>
            </a:r>
          </a:p>
          <a:p>
            <a:endParaRPr lang="en-US" sz="1200"/>
          </a:p>
          <a:p>
            <a:r>
              <a:rPr lang="en-US" sz="1200"/>
              <a:t>Beləliklə, hibernasiya rejiminin əsas məqsədi, kompüterin tamamilə söndürülməsindən sonra belə, istifadəçinin iş vəziyyətini qorumaqdır. Bu rejim həm enerji qənaətini təmin edir, həm də kompüterin açılmasından sonra daha sürətli işə başlamağa imkan verir.</a:t>
            </a:r>
          </a:p>
        </p:txBody>
      </p:sp>
    </p:spTree>
    <p:extLst>
      <p:ext uri="{BB962C8B-B14F-4D97-AF65-F5344CB8AC3E}">
        <p14:creationId xmlns:p14="http://schemas.microsoft.com/office/powerpoint/2010/main" val="4228859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876BA-B159-D378-FB45-0EF037DD353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80EF672-618C-B4BF-4CE5-E2F68D06E218}"/>
              </a:ext>
            </a:extLst>
          </p:cNvPr>
          <p:cNvSpPr txBox="1"/>
          <p:nvPr/>
        </p:nvSpPr>
        <p:spPr>
          <a:xfrm>
            <a:off x="0" y="97045"/>
            <a:ext cx="12191999" cy="6647974"/>
          </a:xfrm>
          <a:prstGeom prst="rect">
            <a:avLst/>
          </a:prstGeom>
          <a:noFill/>
        </p:spPr>
        <p:txBody>
          <a:bodyPr wrap="square">
            <a:spAutoFit/>
          </a:bodyPr>
          <a:lstStyle/>
          <a:p>
            <a:r>
              <a:rPr lang="en-US" sz="1200" b="1">
                <a:solidFill>
                  <a:srgbClr val="FF0000"/>
                </a:solidFill>
                <a:latin typeface="-apple-system"/>
              </a:rPr>
              <a:t>Windows-da Hibernasiyaya Keçmək</a:t>
            </a:r>
            <a:r>
              <a:rPr lang="en-US" sz="1200">
                <a:latin typeface="-apple-system"/>
              </a:rPr>
              <a:t>: Hibernasiya funksiyasını aktivləşdirin (əgər aktiv deyilsə):</a:t>
            </a:r>
          </a:p>
          <a:p>
            <a:endParaRPr lang="en-US" sz="1200">
              <a:latin typeface="-apple-system"/>
            </a:endParaRPr>
          </a:p>
          <a:p>
            <a:r>
              <a:rPr lang="az-Latn-AZ" sz="1200">
                <a:latin typeface="-apple-system"/>
              </a:rPr>
              <a:t>1) </a:t>
            </a:r>
            <a:r>
              <a:rPr lang="en-US" sz="1200">
                <a:latin typeface="-apple-system"/>
              </a:rPr>
              <a:t>Windows 10 və 11-də hibernasiya funksiyası bəzən default olaraq deaktiv olunur. Onu aktivləşdirmək üçün:</a:t>
            </a:r>
          </a:p>
          <a:p>
            <a:pPr marL="742950" lvl="1" indent="-285750">
              <a:lnSpc>
                <a:spcPct val="150000"/>
              </a:lnSpc>
              <a:buFont typeface="Arial" panose="020B0604020202020204" pitchFamily="34" charset="0"/>
              <a:buChar char="•"/>
            </a:pPr>
            <a:r>
              <a:rPr lang="en-US" sz="1200">
                <a:latin typeface="-apple-system"/>
              </a:rPr>
              <a:t>    Başlat menyusuna sağ klikləyin və "</a:t>
            </a:r>
            <a:r>
              <a:rPr lang="en-US" sz="1200" b="1">
                <a:latin typeface="-apple-system"/>
              </a:rPr>
              <a:t>Command Prompt </a:t>
            </a:r>
            <a:r>
              <a:rPr lang="en-US" sz="1200">
                <a:latin typeface="-apple-system"/>
              </a:rPr>
              <a:t>(Admin)" və ya "</a:t>
            </a:r>
            <a:r>
              <a:rPr lang="en-US" sz="1200" b="1">
                <a:latin typeface="-apple-system"/>
              </a:rPr>
              <a:t>Windows PowerShell </a:t>
            </a:r>
            <a:r>
              <a:rPr lang="en-US" sz="1200">
                <a:latin typeface="-apple-system"/>
              </a:rPr>
              <a:t>(Admin)" seçin.</a:t>
            </a:r>
          </a:p>
          <a:p>
            <a:pPr marL="742950" lvl="1" indent="-285750">
              <a:lnSpc>
                <a:spcPct val="150000"/>
              </a:lnSpc>
              <a:buFont typeface="Arial" panose="020B0604020202020204" pitchFamily="34" charset="0"/>
              <a:buChar char="•"/>
            </a:pPr>
            <a:r>
              <a:rPr lang="en-US" sz="1200">
                <a:latin typeface="-apple-system"/>
              </a:rPr>
              <a:t>    Komanda pəncərəsində bu əmri yazın və Enter-ə basın:</a:t>
            </a:r>
            <a:r>
              <a:rPr lang="az-Latn-AZ" sz="1200">
                <a:latin typeface="-apple-system"/>
              </a:rPr>
              <a:t> Bu əmrlə hibernasiya funksiyasını aktiv edirsiniz.</a:t>
            </a:r>
          </a:p>
          <a:p>
            <a:endParaRPr lang="az-Latn-AZ" sz="1200">
              <a:latin typeface="-apple-system"/>
            </a:endParaRPr>
          </a:p>
          <a:p>
            <a:endParaRPr lang="az-Latn-AZ" sz="1200"/>
          </a:p>
          <a:p>
            <a:endParaRPr lang="az-Latn-AZ" sz="1200"/>
          </a:p>
          <a:p>
            <a:r>
              <a:rPr lang="az-Latn-AZ" sz="1200"/>
              <a:t>2) </a:t>
            </a:r>
            <a:r>
              <a:rPr lang="en-US" sz="1200" b="1"/>
              <a:t>Hibernasiya rejiminə keçmək</a:t>
            </a:r>
            <a:r>
              <a:rPr lang="en-US" sz="1200"/>
              <a:t>:</a:t>
            </a:r>
          </a:p>
          <a:p>
            <a:pPr marL="742950" lvl="1" indent="-285750">
              <a:lnSpc>
                <a:spcPct val="150000"/>
              </a:lnSpc>
              <a:buFont typeface="Arial" panose="020B0604020202020204" pitchFamily="34" charset="0"/>
              <a:buChar char="•"/>
            </a:pPr>
            <a:r>
              <a:rPr lang="en-US" sz="1200"/>
              <a:t>Başlat menyusuna sağ klikləyin və </a:t>
            </a:r>
            <a:r>
              <a:rPr lang="en-US" sz="1200" b="1"/>
              <a:t>"Shut down or sign out"</a:t>
            </a:r>
            <a:r>
              <a:rPr lang="en-US" sz="1200"/>
              <a:t> seçin.</a:t>
            </a:r>
          </a:p>
          <a:p>
            <a:pPr marL="742950" lvl="1" indent="-285750">
              <a:lnSpc>
                <a:spcPct val="150000"/>
              </a:lnSpc>
              <a:buFont typeface="Arial" panose="020B0604020202020204" pitchFamily="34" charset="0"/>
              <a:buChar char="•"/>
            </a:pPr>
            <a:r>
              <a:rPr lang="en-US" sz="1200" b="1"/>
              <a:t>"Hibernate"</a:t>
            </a:r>
            <a:r>
              <a:rPr lang="en-US" sz="1200"/>
              <a:t> seçimini seçin (əgər hibernasiya funksiyası aktivdirsə).</a:t>
            </a:r>
            <a:endParaRPr lang="az-Latn-AZ" sz="1200"/>
          </a:p>
          <a:p>
            <a:pPr marL="742950" lvl="1" indent="-285750">
              <a:lnSpc>
                <a:spcPct val="150000"/>
              </a:lnSpc>
              <a:buFont typeface="Arial" panose="020B0604020202020204" pitchFamily="34" charset="0"/>
              <a:buChar char="•"/>
            </a:pPr>
            <a:endParaRPr lang="en-US" sz="1200"/>
          </a:p>
          <a:p>
            <a:r>
              <a:rPr lang="az-Latn-AZ" sz="1200"/>
              <a:t>3) </a:t>
            </a:r>
            <a:r>
              <a:rPr lang="en-US" sz="1200"/>
              <a:t>Alternativ olaraq, </a:t>
            </a:r>
            <a:r>
              <a:rPr lang="en-US" sz="1200" b="1"/>
              <a:t>"Shift"</a:t>
            </a:r>
            <a:r>
              <a:rPr lang="en-US" sz="1200"/>
              <a:t> düyməsini basılı tutaraq </a:t>
            </a:r>
            <a:r>
              <a:rPr lang="en-US" sz="1200" b="1"/>
              <a:t>"Shut down"</a:t>
            </a:r>
            <a:r>
              <a:rPr lang="en-US" sz="1200"/>
              <a:t> düyməsinə klikləyərək kompüteri hibernasiya rejiminə keçi</a:t>
            </a:r>
            <a:r>
              <a:rPr lang="az-Latn-AZ" sz="1200"/>
              <a:t>rmək olar</a:t>
            </a:r>
            <a:r>
              <a:rPr lang="en-US" sz="1200"/>
              <a:t>.</a:t>
            </a:r>
          </a:p>
          <a:p>
            <a:endParaRPr lang="az-Latn-AZ" sz="1200"/>
          </a:p>
          <a:p>
            <a:endParaRPr lang="az-Latn-AZ" sz="1200"/>
          </a:p>
          <a:p>
            <a:endParaRPr lang="az-Latn-AZ" sz="1200"/>
          </a:p>
          <a:p>
            <a:r>
              <a:rPr lang="en-US" sz="1200" b="1">
                <a:solidFill>
                  <a:srgbClr val="FF0000"/>
                </a:solidFill>
              </a:rPr>
              <a:t>Linux-da Hibernasiyaya Keçmək</a:t>
            </a:r>
            <a:r>
              <a:rPr lang="az-Latn-AZ" sz="1200" b="1"/>
              <a:t>:</a:t>
            </a:r>
          </a:p>
          <a:p>
            <a:endParaRPr lang="en-US" sz="1200" b="1"/>
          </a:p>
          <a:p>
            <a:r>
              <a:rPr lang="az-Latn-AZ" sz="1200" b="1"/>
              <a:t>a) </a:t>
            </a:r>
            <a:r>
              <a:rPr lang="en-US" sz="1200" b="1"/>
              <a:t>Swap sahəsi və ya swap </a:t>
            </a:r>
            <a:r>
              <a:rPr lang="az-Latn-AZ" sz="1200" b="1"/>
              <a:t>sənədinin</a:t>
            </a:r>
            <a:r>
              <a:rPr lang="en-US" sz="1200" b="1"/>
              <a:t> olub-olmamasını yoxlayın</a:t>
            </a:r>
            <a:r>
              <a:rPr lang="en-US" sz="1200"/>
              <a:t>:</a:t>
            </a:r>
            <a:r>
              <a:rPr lang="az-Latn-AZ" sz="1200"/>
              <a:t> </a:t>
            </a:r>
            <a:r>
              <a:rPr lang="en-US" sz="1200"/>
              <a:t>Linux-da hibernasiya funksiyasının işləməsi üçün </a:t>
            </a:r>
            <a:r>
              <a:rPr lang="en-US" sz="1200" b="1"/>
              <a:t>swap</a:t>
            </a:r>
            <a:r>
              <a:rPr lang="en-US" sz="1200"/>
              <a:t> sahəsi (və ya swap faylı) lazımdır və bu sahənin RAM-dan daha böyük olması vacibdir. Swap sahəsi olarsa, hibernasiya funksiyasını aktivləşdirmək üçün əlavə konfiqurasiya lazım ola bilər.</a:t>
            </a:r>
            <a:endParaRPr lang="az-Latn-AZ" sz="1200"/>
          </a:p>
          <a:p>
            <a:pPr marL="628650" lvl="1" indent="-171450">
              <a:buFont typeface="Arial" panose="020B0604020202020204" pitchFamily="34" charset="0"/>
              <a:buChar char="•"/>
            </a:pPr>
            <a:endParaRPr lang="en-US" sz="1200"/>
          </a:p>
          <a:p>
            <a:r>
              <a:rPr lang="az-Latn-AZ" sz="1200" b="1"/>
              <a:t>b) Hibernasiya funksiyasını aktivləşdirmək</a:t>
            </a:r>
            <a:r>
              <a:rPr lang="az-Latn-AZ" sz="1200"/>
              <a:t>: Hibernasiya funksiyası bəzən əvvəlcədən aktivləşdirilməyib. Onu aktivləşdirmək üçün sudo əmri ilə terminalda aşağıdakı əmri icra edin:</a:t>
            </a:r>
          </a:p>
          <a:p>
            <a:pPr marL="171450" indent="-171450">
              <a:buFont typeface="Arial" panose="020B0604020202020204" pitchFamily="34" charset="0"/>
              <a:buChar char="•"/>
            </a:pPr>
            <a:endParaRPr lang="az-Latn-AZ" sz="1200"/>
          </a:p>
          <a:p>
            <a:pPr marL="171450" indent="-171450">
              <a:buFont typeface="Arial" panose="020B0604020202020204" pitchFamily="34" charset="0"/>
              <a:buChar char="•"/>
            </a:pPr>
            <a:endParaRPr lang="az-Latn-AZ" sz="1200"/>
          </a:p>
          <a:p>
            <a:pPr marL="171450" indent="-171450">
              <a:buFont typeface="Arial" panose="020B0604020202020204" pitchFamily="34" charset="0"/>
              <a:buChar char="•"/>
            </a:pPr>
            <a:endParaRPr lang="az-Latn-AZ" sz="1200"/>
          </a:p>
          <a:p>
            <a:r>
              <a:rPr lang="az-Latn-AZ" sz="1200" b="1"/>
              <a:t>c) Hibernasiya rejiminə keçmək</a:t>
            </a:r>
            <a:r>
              <a:rPr lang="az-Latn-AZ" sz="1200"/>
              <a:t>: Hibernasiya rejiminə keçmək üçün terminalda aşağıdakı əmri istifadə edə bilərsiniz:</a:t>
            </a:r>
          </a:p>
          <a:p>
            <a:endParaRPr lang="az-Latn-AZ" sz="1200"/>
          </a:p>
          <a:p>
            <a:endParaRPr lang="az-Latn-AZ" sz="1200"/>
          </a:p>
          <a:p>
            <a:endParaRPr lang="az-Latn-AZ" sz="1200"/>
          </a:p>
          <a:p>
            <a:r>
              <a:rPr lang="az-Latn-AZ" sz="1200" b="1"/>
              <a:t>d) Alternativ olaraq</a:t>
            </a:r>
            <a:r>
              <a:rPr lang="az-Latn-AZ" sz="1200"/>
              <a:t>: bəzi Linux sistemlərində hibernasiya, kompüterin açılması ilə əlaqəli qısa yol düymələrinə də əlavə edilə bilər.</a:t>
            </a:r>
          </a:p>
          <a:p>
            <a:endParaRPr lang="az-Latn-AZ" sz="1200"/>
          </a:p>
          <a:p>
            <a:r>
              <a:rPr lang="en-US" sz="1200" b="1">
                <a:highlight>
                  <a:srgbClr val="FFFF00"/>
                </a:highlight>
              </a:rPr>
              <a:t>Qeyd</a:t>
            </a:r>
            <a:r>
              <a:rPr lang="en-US" sz="1200">
                <a:highlight>
                  <a:srgbClr val="FFFF00"/>
                </a:highlight>
              </a:rPr>
              <a:t>: Hibernasiya funksiyasının işləməsi üçün bəzən sistemin müəyyən parametrlərini dəyişmək (swap sahəsinin ölçüsünü uyğunlaşdırmaq və ya kernel konfiqurasiyalarını yeniləmək) lazım ola bilər. Həmçinin, hər əməliyyat sistemində fərqli paylamalar üçün bu üsullar dəyişə bilər.</a:t>
            </a:r>
          </a:p>
        </p:txBody>
      </p:sp>
      <p:pic>
        <p:nvPicPr>
          <p:cNvPr id="3" name="Picture 2">
            <a:extLst>
              <a:ext uri="{FF2B5EF4-FFF2-40B4-BE49-F238E27FC236}">
                <a16:creationId xmlns:a16="http://schemas.microsoft.com/office/drawing/2014/main" id="{3647D9D5-8616-7995-F2CD-63CF4824B809}"/>
              </a:ext>
            </a:extLst>
          </p:cNvPr>
          <p:cNvPicPr>
            <a:picLocks noChangeAspect="1"/>
          </p:cNvPicPr>
          <p:nvPr/>
        </p:nvPicPr>
        <p:blipFill>
          <a:blip r:embed="rId2"/>
          <a:stretch>
            <a:fillRect/>
          </a:stretch>
        </p:blipFill>
        <p:spPr>
          <a:xfrm>
            <a:off x="203200" y="1238178"/>
            <a:ext cx="1895740" cy="371527"/>
          </a:xfrm>
          <a:prstGeom prst="rect">
            <a:avLst/>
          </a:prstGeom>
        </p:spPr>
      </p:pic>
      <p:pic>
        <p:nvPicPr>
          <p:cNvPr id="5" name="Picture 4">
            <a:extLst>
              <a:ext uri="{FF2B5EF4-FFF2-40B4-BE49-F238E27FC236}">
                <a16:creationId xmlns:a16="http://schemas.microsoft.com/office/drawing/2014/main" id="{9C70FE35-8793-C472-AB20-7F883C1F4388}"/>
              </a:ext>
            </a:extLst>
          </p:cNvPr>
          <p:cNvPicPr>
            <a:picLocks noChangeAspect="1"/>
          </p:cNvPicPr>
          <p:nvPr/>
        </p:nvPicPr>
        <p:blipFill>
          <a:blip r:embed="rId3"/>
          <a:stretch>
            <a:fillRect/>
          </a:stretch>
        </p:blipFill>
        <p:spPr>
          <a:xfrm>
            <a:off x="203200" y="4634929"/>
            <a:ext cx="2695951" cy="247685"/>
          </a:xfrm>
          <a:prstGeom prst="rect">
            <a:avLst/>
          </a:prstGeom>
        </p:spPr>
      </p:pic>
      <p:pic>
        <p:nvPicPr>
          <p:cNvPr id="8" name="Picture 7">
            <a:extLst>
              <a:ext uri="{FF2B5EF4-FFF2-40B4-BE49-F238E27FC236}">
                <a16:creationId xmlns:a16="http://schemas.microsoft.com/office/drawing/2014/main" id="{2737FCFA-EB00-D968-B8FB-EE7E8358C401}"/>
              </a:ext>
            </a:extLst>
          </p:cNvPr>
          <p:cNvPicPr>
            <a:picLocks noChangeAspect="1"/>
          </p:cNvPicPr>
          <p:nvPr/>
        </p:nvPicPr>
        <p:blipFill>
          <a:blip r:embed="rId4"/>
          <a:stretch>
            <a:fillRect/>
          </a:stretch>
        </p:blipFill>
        <p:spPr>
          <a:xfrm>
            <a:off x="203200" y="5381664"/>
            <a:ext cx="1914792" cy="238158"/>
          </a:xfrm>
          <a:prstGeom prst="rect">
            <a:avLst/>
          </a:prstGeom>
        </p:spPr>
      </p:pic>
    </p:spTree>
    <p:extLst>
      <p:ext uri="{BB962C8B-B14F-4D97-AF65-F5344CB8AC3E}">
        <p14:creationId xmlns:p14="http://schemas.microsoft.com/office/powerpoint/2010/main" val="37805566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088D5-AF3D-45D3-40AE-3B43783C8F1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8223A6E-F893-9FB8-3BA4-B0893FECF300}"/>
              </a:ext>
            </a:extLst>
          </p:cNvPr>
          <p:cNvSpPr txBox="1"/>
          <p:nvPr/>
        </p:nvSpPr>
        <p:spPr>
          <a:xfrm>
            <a:off x="203200" y="244826"/>
            <a:ext cx="11822545" cy="2677656"/>
          </a:xfrm>
          <a:prstGeom prst="rect">
            <a:avLst/>
          </a:prstGeom>
          <a:noFill/>
        </p:spPr>
        <p:txBody>
          <a:bodyPr wrap="square">
            <a:spAutoFit/>
          </a:bodyPr>
          <a:lstStyle/>
          <a:p>
            <a:r>
              <a:rPr lang="en-US" sz="1200" b="1">
                <a:solidFill>
                  <a:srgbClr val="FF0000"/>
                </a:solidFill>
              </a:rPr>
              <a:t>2. MBR (Master Boot Record) vs GPT (GUID Partition Table)</a:t>
            </a:r>
            <a:r>
              <a:rPr lang="en-US" sz="1200" b="1"/>
              <a:t>:</a:t>
            </a:r>
            <a:endParaRPr lang="az-Latn-AZ" sz="1200" b="1"/>
          </a:p>
          <a:p>
            <a:endParaRPr lang="en-US" sz="1200" b="1"/>
          </a:p>
          <a:p>
            <a:r>
              <a:rPr lang="en-US" sz="1200" b="1"/>
              <a:t>MBR</a:t>
            </a:r>
            <a:r>
              <a:rPr lang="en-US" sz="1200"/>
              <a:t> və </a:t>
            </a:r>
            <a:r>
              <a:rPr lang="en-US" sz="1200" b="1"/>
              <a:t>GPT</a:t>
            </a:r>
            <a:r>
              <a:rPr lang="en-US" sz="1200"/>
              <a:t> disk formatlarıdır, </a:t>
            </a:r>
            <a:r>
              <a:rPr lang="en-US" sz="1200" b="1"/>
              <a:t>UEFI</a:t>
            </a:r>
            <a:r>
              <a:rPr lang="en-US" sz="1200"/>
              <a:t> və </a:t>
            </a:r>
            <a:r>
              <a:rPr lang="en-US" sz="1200" b="1"/>
              <a:t>BIOS</a:t>
            </a:r>
            <a:r>
              <a:rPr lang="en-US" sz="1200"/>
              <a:t> ilə əlaqəli deyil, amma onların işinə təsir edir.</a:t>
            </a:r>
          </a:p>
          <a:p>
            <a:pPr marL="628650" lvl="1" indent="-171450">
              <a:lnSpc>
                <a:spcPct val="150000"/>
              </a:lnSpc>
              <a:buFont typeface="Arial" panose="020B0604020202020204" pitchFamily="34" charset="0"/>
              <a:buChar char="•"/>
            </a:pPr>
            <a:r>
              <a:rPr lang="en-US" sz="1200" b="1"/>
              <a:t>MBR</a:t>
            </a:r>
            <a:r>
              <a:rPr lang="en-US" sz="1200"/>
              <a:t>: Köhnə disk formatıdır. Bu, 2TB-dan kiçik disklər üçün işləyir və maksimum 4 əsas bölmə yaradır.</a:t>
            </a:r>
          </a:p>
          <a:p>
            <a:pPr marL="628650" lvl="1" indent="-171450">
              <a:lnSpc>
                <a:spcPct val="150000"/>
              </a:lnSpc>
              <a:buFont typeface="Arial" panose="020B0604020202020204" pitchFamily="34" charset="0"/>
              <a:buChar char="•"/>
            </a:pPr>
            <a:r>
              <a:rPr lang="en-US" sz="1200" b="1"/>
              <a:t>GPT</a:t>
            </a:r>
            <a:r>
              <a:rPr lang="en-US" sz="1200"/>
              <a:t>: Daha müasir bir formatdır, </a:t>
            </a:r>
            <a:r>
              <a:rPr lang="en-US" sz="1200" b="1"/>
              <a:t>2TB-dan böyük diskləri dəstəkləyir</a:t>
            </a:r>
            <a:r>
              <a:rPr lang="en-US" sz="1200"/>
              <a:t> və </a:t>
            </a:r>
            <a:r>
              <a:rPr lang="en-US" sz="1200" b="1"/>
              <a:t>128-ə qədər bölmə</a:t>
            </a:r>
            <a:r>
              <a:rPr lang="en-US" sz="1200"/>
              <a:t> yaradır. GPT, </a:t>
            </a:r>
            <a:r>
              <a:rPr lang="en-US" sz="1200" b="1"/>
              <a:t>UEFI</a:t>
            </a:r>
            <a:r>
              <a:rPr lang="en-US" sz="1200"/>
              <a:t> sistemləri ilə uyğundur.</a:t>
            </a:r>
            <a:endParaRPr lang="az-Latn-AZ" sz="1200"/>
          </a:p>
          <a:p>
            <a:pPr lvl="1"/>
            <a:endParaRPr lang="en-US" sz="1200"/>
          </a:p>
          <a:p>
            <a:r>
              <a:rPr lang="en-US" sz="1200" b="1"/>
              <a:t>Hər iki formatın seçilməsi:</a:t>
            </a:r>
          </a:p>
          <a:p>
            <a:pPr marL="628650" lvl="1" indent="-171450">
              <a:lnSpc>
                <a:spcPct val="150000"/>
              </a:lnSpc>
              <a:buFont typeface="Arial" panose="020B0604020202020204" pitchFamily="34" charset="0"/>
              <a:buChar char="•"/>
            </a:pPr>
            <a:r>
              <a:rPr lang="en-US" sz="1200"/>
              <a:t>Əgər </a:t>
            </a:r>
            <a:r>
              <a:rPr lang="en-US" sz="1200" b="1"/>
              <a:t>UEFI</a:t>
            </a:r>
            <a:r>
              <a:rPr lang="en-US" sz="1200"/>
              <a:t> ilə quraşdırma edirsənsə, disk </a:t>
            </a:r>
            <a:r>
              <a:rPr lang="en-US" sz="1200" b="1"/>
              <a:t>GPT</a:t>
            </a:r>
            <a:r>
              <a:rPr lang="en-US" sz="1200"/>
              <a:t> formatında olmalıdır.</a:t>
            </a:r>
          </a:p>
          <a:p>
            <a:pPr marL="628650" lvl="1" indent="-171450">
              <a:lnSpc>
                <a:spcPct val="150000"/>
              </a:lnSpc>
              <a:buFont typeface="Arial" panose="020B0604020202020204" pitchFamily="34" charset="0"/>
              <a:buChar char="•"/>
            </a:pPr>
            <a:r>
              <a:rPr lang="en-US" sz="1200"/>
              <a:t>Əgər </a:t>
            </a:r>
            <a:r>
              <a:rPr lang="en-US" sz="1200" b="1"/>
              <a:t>BIOS</a:t>
            </a:r>
            <a:r>
              <a:rPr lang="en-US" sz="1200"/>
              <a:t> ilə quraşdırma edirsənsə, disk </a:t>
            </a:r>
            <a:r>
              <a:rPr lang="en-US" sz="1200" b="1"/>
              <a:t>MBR</a:t>
            </a:r>
            <a:r>
              <a:rPr lang="en-US" sz="1200"/>
              <a:t> formatında olacaq.</a:t>
            </a:r>
          </a:p>
          <a:p>
            <a:endParaRPr lang="az-Latn-AZ"/>
          </a:p>
          <a:p>
            <a:endParaRPr lang="az-Latn-AZ"/>
          </a:p>
        </p:txBody>
      </p:sp>
    </p:spTree>
    <p:extLst>
      <p:ext uri="{BB962C8B-B14F-4D97-AF65-F5344CB8AC3E}">
        <p14:creationId xmlns:p14="http://schemas.microsoft.com/office/powerpoint/2010/main" val="2372603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ED2F0-F94A-E44B-8073-648C14FD7CB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1FA5693-243D-A55B-B1D5-3FCF6DBE8240}"/>
              </a:ext>
            </a:extLst>
          </p:cNvPr>
          <p:cNvSpPr txBox="1"/>
          <p:nvPr/>
        </p:nvSpPr>
        <p:spPr>
          <a:xfrm>
            <a:off x="203200" y="244826"/>
            <a:ext cx="11822545" cy="4939814"/>
          </a:xfrm>
          <a:prstGeom prst="rect">
            <a:avLst/>
          </a:prstGeom>
          <a:noFill/>
        </p:spPr>
        <p:txBody>
          <a:bodyPr wrap="square">
            <a:spAutoFit/>
          </a:bodyPr>
          <a:lstStyle/>
          <a:p>
            <a:r>
              <a:rPr lang="en-US" sz="1400" b="1">
                <a:solidFill>
                  <a:srgbClr val="FF0000"/>
                </a:solidFill>
              </a:rPr>
              <a:t>3. LVM (Logical Volume Management):</a:t>
            </a:r>
            <a:endParaRPr lang="az-Latn-AZ" sz="1400" b="1">
              <a:solidFill>
                <a:srgbClr val="FF0000"/>
              </a:solidFill>
            </a:endParaRPr>
          </a:p>
          <a:p>
            <a:endParaRPr lang="en-US" sz="1400" b="1"/>
          </a:p>
          <a:p>
            <a:r>
              <a:rPr lang="en-US" sz="1400" b="1"/>
              <a:t>LVM</a:t>
            </a:r>
            <a:r>
              <a:rPr lang="en-US" sz="1400"/>
              <a:t> (Logical Volume Management) diskdəki bölmələri daha çevik və dinamik şəkildə idarə etmək üçün istifadə olunan bir sistemdir. LVM, </a:t>
            </a:r>
            <a:r>
              <a:rPr lang="en-US" sz="1400" b="1"/>
              <a:t>MBR</a:t>
            </a:r>
            <a:r>
              <a:rPr lang="en-US" sz="1400"/>
              <a:t> və </a:t>
            </a:r>
            <a:r>
              <a:rPr lang="en-US" sz="1400" b="1"/>
              <a:t>GPT</a:t>
            </a:r>
            <a:r>
              <a:rPr lang="en-US" sz="1400"/>
              <a:t> formatlarından müstəqildir. Yəni, LVM istifadə etmək üçün diskin formatı </a:t>
            </a:r>
            <a:r>
              <a:rPr lang="en-US" sz="1400" b="1"/>
              <a:t>MBR</a:t>
            </a:r>
            <a:r>
              <a:rPr lang="en-US" sz="1400"/>
              <a:t> və ya </a:t>
            </a:r>
            <a:r>
              <a:rPr lang="en-US" sz="1400" b="1"/>
              <a:t>GPT</a:t>
            </a:r>
            <a:r>
              <a:rPr lang="en-US" sz="1400"/>
              <a:t> ola bilər, amma bu formatları idarə etmək üçün LVM ayrı bir sistemdir.</a:t>
            </a:r>
            <a:endParaRPr lang="az-Latn-AZ" sz="1400"/>
          </a:p>
          <a:p>
            <a:endParaRPr lang="en-US" sz="1400"/>
          </a:p>
          <a:p>
            <a:r>
              <a:rPr lang="en-US" sz="1400" b="1">
                <a:solidFill>
                  <a:srgbClr val="00B050"/>
                </a:solidFill>
              </a:rPr>
              <a:t>LVM-in xüsusiyyətləri</a:t>
            </a:r>
            <a:r>
              <a:rPr lang="en-US" sz="1400" b="1"/>
              <a:t>:</a:t>
            </a:r>
          </a:p>
          <a:p>
            <a:pPr marL="742950" lvl="1" indent="-285750">
              <a:lnSpc>
                <a:spcPct val="150000"/>
              </a:lnSpc>
              <a:buFont typeface="Arial" panose="020B0604020202020204" pitchFamily="34" charset="0"/>
              <a:buChar char="•"/>
            </a:pPr>
            <a:r>
              <a:rPr lang="en-US" sz="1400" b="1"/>
              <a:t>LVM</a:t>
            </a:r>
            <a:r>
              <a:rPr lang="en-US" sz="1400"/>
              <a:t> ilə bir neçə fiziki diski birləşdirərək, bir neçə "loqik" bölmə yaratmaq mümkündür.</a:t>
            </a:r>
          </a:p>
          <a:p>
            <a:pPr marL="742950" lvl="1" indent="-285750">
              <a:lnSpc>
                <a:spcPct val="150000"/>
              </a:lnSpc>
              <a:buFont typeface="Arial" panose="020B0604020202020204" pitchFamily="34" charset="0"/>
              <a:buChar char="•"/>
            </a:pPr>
            <a:r>
              <a:rPr lang="en-US" sz="1400"/>
              <a:t>LVM, disk sahəsinin </a:t>
            </a:r>
            <a:r>
              <a:rPr lang="en-US" sz="1400" b="1"/>
              <a:t>dinamik</a:t>
            </a:r>
            <a:r>
              <a:rPr lang="en-US" sz="1400"/>
              <a:t> olaraq artırılmasına və ya azaldılmasına imkan verir.</a:t>
            </a:r>
          </a:p>
          <a:p>
            <a:pPr marL="742950" lvl="1" indent="-285750">
              <a:lnSpc>
                <a:spcPct val="150000"/>
              </a:lnSpc>
              <a:buFont typeface="Arial" panose="020B0604020202020204" pitchFamily="34" charset="0"/>
              <a:buChar char="•"/>
            </a:pPr>
            <a:r>
              <a:rPr lang="en-US" sz="1400"/>
              <a:t>Bu, xüsusilə böyük serverlərdə və ya məlumat bazası sistemlərində faydalıdır.</a:t>
            </a:r>
          </a:p>
          <a:p>
            <a:pPr marL="742950" lvl="1" indent="-285750">
              <a:lnSpc>
                <a:spcPct val="150000"/>
              </a:lnSpc>
              <a:buFont typeface="Arial" panose="020B0604020202020204" pitchFamily="34" charset="0"/>
              <a:buChar char="•"/>
            </a:pPr>
            <a:r>
              <a:rPr lang="en-US" sz="1400" b="1"/>
              <a:t>LVM</a:t>
            </a:r>
            <a:r>
              <a:rPr lang="en-US" sz="1400"/>
              <a:t>-in istifadə edildiyi hallarda, bölmələr </a:t>
            </a:r>
            <a:r>
              <a:rPr lang="en-US" sz="1400" b="1"/>
              <a:t>LVM bölmələri</a:t>
            </a:r>
            <a:r>
              <a:rPr lang="en-US" sz="1400"/>
              <a:t> olacaq (yəni, sda5 kimi). LVM, diskinə əlavə etdiyi "virtual" bölmələr vasitəsilə disk sahəsini daha çevik idarə etməyə imkan verir.</a:t>
            </a:r>
            <a:endParaRPr lang="az-Latn-AZ" sz="1400"/>
          </a:p>
          <a:p>
            <a:endParaRPr lang="az-Latn-AZ" sz="1400"/>
          </a:p>
          <a:p>
            <a:endParaRPr lang="az-Latn-AZ" sz="1400"/>
          </a:p>
          <a:p>
            <a:endParaRPr lang="en-US" sz="1400"/>
          </a:p>
          <a:p>
            <a:r>
              <a:rPr lang="en-US" sz="1400" b="1">
                <a:solidFill>
                  <a:srgbClr val="00B050"/>
                </a:solidFill>
              </a:rPr>
              <a:t>LVM necə istifadə edilir?</a:t>
            </a:r>
            <a:endParaRPr lang="az-Latn-AZ" sz="1400" b="1">
              <a:solidFill>
                <a:srgbClr val="00B050"/>
              </a:solidFill>
            </a:endParaRPr>
          </a:p>
          <a:p>
            <a:endParaRPr lang="en-US" sz="1400" b="1">
              <a:solidFill>
                <a:srgbClr val="00B050"/>
              </a:solidFill>
            </a:endParaRPr>
          </a:p>
          <a:p>
            <a:r>
              <a:rPr lang="en-US" sz="1400"/>
              <a:t>LVM istifadə etmək istəyirsənsə, disk formatının </a:t>
            </a:r>
            <a:r>
              <a:rPr lang="en-US" sz="1400" b="1"/>
              <a:t>GPT</a:t>
            </a:r>
            <a:r>
              <a:rPr lang="en-US" sz="1400"/>
              <a:t> və ya </a:t>
            </a:r>
            <a:r>
              <a:rPr lang="en-US" sz="1400" b="1"/>
              <a:t>MBR</a:t>
            </a:r>
            <a:r>
              <a:rPr lang="en-US" sz="1400"/>
              <a:t> olmasından asılı olmayaraq, diski </a:t>
            </a:r>
            <a:r>
              <a:rPr lang="en-US" sz="1400" b="1"/>
              <a:t>LVM</a:t>
            </a:r>
            <a:r>
              <a:rPr lang="en-US" sz="1400"/>
              <a:t>-ə çevirməklə "logical" bölmələr yarada bilərsən.</a:t>
            </a:r>
            <a:endParaRPr lang="az-Latn-AZ" sz="1400"/>
          </a:p>
          <a:p>
            <a:endParaRPr lang="az-Latn-AZ" sz="1400"/>
          </a:p>
          <a:p>
            <a:endParaRPr lang="az-Latn-AZ" sz="1400"/>
          </a:p>
          <a:p>
            <a:r>
              <a:rPr lang="en-US" sz="1400" b="1"/>
              <a:t>LVM alətləri</a:t>
            </a:r>
            <a:r>
              <a:rPr lang="en-US" sz="1400"/>
              <a:t>: </a:t>
            </a:r>
            <a:r>
              <a:rPr lang="en-US" sz="1400" b="1">
                <a:solidFill>
                  <a:srgbClr val="FF0000"/>
                </a:solidFill>
              </a:rPr>
              <a:t>lvcreate</a:t>
            </a:r>
            <a:r>
              <a:rPr lang="en-US" sz="1400"/>
              <a:t>, </a:t>
            </a:r>
            <a:r>
              <a:rPr lang="en-US" sz="1400" b="1">
                <a:solidFill>
                  <a:srgbClr val="FF0000"/>
                </a:solidFill>
              </a:rPr>
              <a:t>vgcreate</a:t>
            </a:r>
            <a:r>
              <a:rPr lang="en-US" sz="1400"/>
              <a:t>, </a:t>
            </a:r>
            <a:r>
              <a:rPr lang="en-US" sz="1400" b="1">
                <a:solidFill>
                  <a:srgbClr val="FF0000"/>
                </a:solidFill>
              </a:rPr>
              <a:t>pvcreate</a:t>
            </a:r>
            <a:r>
              <a:rPr lang="en-US" sz="1400"/>
              <a:t> kimi </a:t>
            </a:r>
            <a:r>
              <a:rPr lang="az-Latn-AZ" sz="1400"/>
              <a:t>və.s </a:t>
            </a:r>
            <a:r>
              <a:rPr lang="en-US" sz="1400"/>
              <a:t>əmrlər </a:t>
            </a:r>
            <a:r>
              <a:rPr lang="en-US" sz="1400" b="1"/>
              <a:t>LVM</a:t>
            </a:r>
            <a:r>
              <a:rPr lang="en-US" sz="1400"/>
              <a:t> bölmələri üçün</a:t>
            </a:r>
            <a:r>
              <a:rPr lang="az-Latn-AZ" sz="1400"/>
              <a:t> istifadə edilir</a:t>
            </a:r>
            <a:r>
              <a:rPr lang="en-US" sz="1400"/>
              <a:t>.</a:t>
            </a:r>
          </a:p>
        </p:txBody>
      </p:sp>
    </p:spTree>
    <p:extLst>
      <p:ext uri="{BB962C8B-B14F-4D97-AF65-F5344CB8AC3E}">
        <p14:creationId xmlns:p14="http://schemas.microsoft.com/office/powerpoint/2010/main" val="1011584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ED757-E970-FE46-A11F-A0D302E5668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140A69B-CD93-1E29-278A-76DCBD178EEB}"/>
              </a:ext>
            </a:extLst>
          </p:cNvPr>
          <p:cNvSpPr txBox="1"/>
          <p:nvPr/>
        </p:nvSpPr>
        <p:spPr>
          <a:xfrm>
            <a:off x="203200" y="244826"/>
            <a:ext cx="11822545" cy="3323987"/>
          </a:xfrm>
          <a:prstGeom prst="rect">
            <a:avLst/>
          </a:prstGeom>
          <a:noFill/>
        </p:spPr>
        <p:txBody>
          <a:bodyPr wrap="square">
            <a:spAutoFit/>
          </a:bodyPr>
          <a:lstStyle/>
          <a:p>
            <a:r>
              <a:rPr lang="en-US" sz="1400" b="1">
                <a:solidFill>
                  <a:srgbClr val="FF0000"/>
                </a:solidFill>
              </a:rPr>
              <a:t>UNIX</a:t>
            </a:r>
            <a:r>
              <a:rPr lang="en-US" sz="1400"/>
              <a:t>: </a:t>
            </a:r>
          </a:p>
          <a:p>
            <a:pPr marL="285750" indent="-285750">
              <a:buFont typeface="Arial" panose="020B0604020202020204" pitchFamily="34" charset="0"/>
              <a:buChar char="•"/>
            </a:pPr>
            <a:endParaRPr lang="en-US" sz="1400" b="1"/>
          </a:p>
          <a:p>
            <a:pPr marL="285750" indent="-285750">
              <a:buFont typeface="Arial" panose="020B0604020202020204" pitchFamily="34" charset="0"/>
              <a:buChar char="•"/>
            </a:pPr>
            <a:r>
              <a:rPr lang="en-US" sz="1400" b="1"/>
              <a:t>Nədir?</a:t>
            </a:r>
            <a:r>
              <a:rPr lang="en-US" sz="1400"/>
              <a:t> UNICS-dən inkişaf etdirilərək 1970-ci illərdə Ken Thompson, Dennis Ritchie və digərləri tərəfindən yaradılmış əməliyyat sistemidir. UNIX, müasir əməliyyat sistemlərinin əsasını qoyan bir çox konsepsiyanı təqdim etdi.</a:t>
            </a:r>
          </a:p>
          <a:p>
            <a:pPr marL="285750" indent="-285750">
              <a:buFont typeface="Arial" panose="020B0604020202020204" pitchFamily="34" charset="0"/>
              <a:buChar char="•"/>
            </a:pPr>
            <a:endParaRPr lang="en-US" sz="1400"/>
          </a:p>
          <a:p>
            <a:pPr marL="285750" indent="-285750">
              <a:buFont typeface="Arial" panose="020B0604020202020204" pitchFamily="34" charset="0"/>
              <a:buChar char="•"/>
            </a:pPr>
            <a:r>
              <a:rPr lang="en-US" sz="1400" b="1"/>
              <a:t>Xüsusiyyətləri</a:t>
            </a:r>
            <a:r>
              <a:rPr lang="en-US" sz="1400"/>
              <a:t>: </a:t>
            </a:r>
          </a:p>
          <a:p>
            <a:pPr marL="742950" lvl="1" indent="-285750">
              <a:lnSpc>
                <a:spcPct val="150000"/>
              </a:lnSpc>
              <a:buFont typeface="Wingdings" panose="05000000000000000000" pitchFamily="2" charset="2"/>
              <a:buChar char="q"/>
            </a:pPr>
            <a:r>
              <a:rPr lang="en-US" sz="1400"/>
              <a:t>Çox istifadəçi və çox tapşırıqlı dəstək.</a:t>
            </a:r>
          </a:p>
          <a:p>
            <a:pPr marL="742950" lvl="1" indent="-285750">
              <a:lnSpc>
                <a:spcPct val="150000"/>
              </a:lnSpc>
              <a:buFont typeface="Wingdings" panose="05000000000000000000" pitchFamily="2" charset="2"/>
              <a:buChar char="q"/>
            </a:pPr>
            <a:r>
              <a:rPr lang="en-US" sz="1400"/>
              <a:t>Modul dizayn (kiçik, bir-birindən asılı olmayan proqramlar).</a:t>
            </a:r>
          </a:p>
          <a:p>
            <a:pPr marL="742950" lvl="1" indent="-285750">
              <a:lnSpc>
                <a:spcPct val="150000"/>
              </a:lnSpc>
              <a:buFont typeface="Wingdings" panose="05000000000000000000" pitchFamily="2" charset="2"/>
              <a:buChar char="q"/>
            </a:pPr>
            <a:r>
              <a:rPr lang="en-US" sz="1400"/>
              <a:t>"Hər şey fayldır" prinsipi (fayllar, qovluqlar, cihazlar hamısı fayl kimi təmsil olunur).</a:t>
            </a:r>
          </a:p>
          <a:p>
            <a:pPr marL="742950" lvl="1" indent="-285750">
              <a:lnSpc>
                <a:spcPct val="150000"/>
              </a:lnSpc>
              <a:buFont typeface="Wingdings" panose="05000000000000000000" pitchFamily="2" charset="2"/>
              <a:buChar char="q"/>
            </a:pPr>
            <a:r>
              <a:rPr lang="en-US" sz="1400"/>
              <a:t>C proqramlaşdırma dili ilə yazılmışdı, bu da portativliyi artırdı.</a:t>
            </a:r>
          </a:p>
          <a:p>
            <a:pPr lvl="1"/>
            <a:endParaRPr lang="en-US" sz="1400"/>
          </a:p>
          <a:p>
            <a:pPr marL="0" lvl="1"/>
            <a:r>
              <a:rPr lang="en-US" sz="1400" b="1"/>
              <a:t>Təsiri</a:t>
            </a:r>
            <a:r>
              <a:rPr lang="en-US" sz="1400"/>
              <a:t>: UNIX, müasir əməliyyat sistemlərinin (Linux, macOS, BSD) əsasını qoydu. Müxtəlif versiyaları (System V, BSD) və ticari varyantları (Solaris, AIX, HP-UX) yarandı.</a:t>
            </a:r>
          </a:p>
        </p:txBody>
      </p:sp>
      <p:pic>
        <p:nvPicPr>
          <p:cNvPr id="3" name="Picture 2">
            <a:extLst>
              <a:ext uri="{FF2B5EF4-FFF2-40B4-BE49-F238E27FC236}">
                <a16:creationId xmlns:a16="http://schemas.microsoft.com/office/drawing/2014/main" id="{E09877B1-AD37-806D-9735-04C70B5FC71E}"/>
              </a:ext>
            </a:extLst>
          </p:cNvPr>
          <p:cNvPicPr>
            <a:picLocks noChangeAspect="1"/>
          </p:cNvPicPr>
          <p:nvPr/>
        </p:nvPicPr>
        <p:blipFill>
          <a:blip r:embed="rId2"/>
          <a:stretch>
            <a:fillRect/>
          </a:stretch>
        </p:blipFill>
        <p:spPr>
          <a:xfrm>
            <a:off x="4331765" y="3777673"/>
            <a:ext cx="3528469" cy="29172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467200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D36A6-EDAF-A838-705D-A0090C47247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C2F81E7-67E4-CF6B-F39A-D83D54DA5DFF}"/>
              </a:ext>
            </a:extLst>
          </p:cNvPr>
          <p:cNvSpPr txBox="1"/>
          <p:nvPr/>
        </p:nvSpPr>
        <p:spPr>
          <a:xfrm>
            <a:off x="203200" y="244826"/>
            <a:ext cx="11822545" cy="6065378"/>
          </a:xfrm>
          <a:prstGeom prst="rect">
            <a:avLst/>
          </a:prstGeom>
          <a:noFill/>
        </p:spPr>
        <p:txBody>
          <a:bodyPr wrap="square">
            <a:spAutoFit/>
          </a:bodyPr>
          <a:lstStyle/>
          <a:p>
            <a:r>
              <a:rPr lang="en-US" sz="1200" b="1"/>
              <a:t>Linux-da Ümumi Fayl Sistemləri</a:t>
            </a:r>
            <a:endParaRPr lang="az-Latn-AZ" sz="1200" b="1"/>
          </a:p>
          <a:p>
            <a:endParaRPr lang="en-US" sz="1200" b="1"/>
          </a:p>
          <a:p>
            <a:r>
              <a:rPr lang="en-US" sz="1200"/>
              <a:t>Disk bölmələri formatlanarkən müəyyən fayl sistemləri ilə konfiqurasiya edilir. Linux-da ən çox istifadə olunan fayl sistemləri:</a:t>
            </a:r>
            <a:endParaRPr lang="az-Latn-AZ" sz="1200"/>
          </a:p>
          <a:p>
            <a:endParaRPr lang="az-Latn-AZ" sz="1200">
              <a:effectLst/>
            </a:endParaRPr>
          </a:p>
          <a:p>
            <a:pPr marL="742950" lvl="1" indent="-285750">
              <a:lnSpc>
                <a:spcPct val="150000"/>
              </a:lnSpc>
              <a:buFont typeface="Wingdings" panose="05000000000000000000" pitchFamily="2" charset="2"/>
              <a:buChar char="q"/>
            </a:pPr>
            <a:r>
              <a:rPr lang="en-US" sz="1200" b="1"/>
              <a:t>ext4</a:t>
            </a:r>
            <a:r>
              <a:rPr lang="en-US" sz="1200"/>
              <a:t>: Linux-un standart fayl sistemi, etibarlı və sürətlidir.</a:t>
            </a:r>
          </a:p>
          <a:p>
            <a:pPr marL="742950" lvl="1" indent="-285750">
              <a:lnSpc>
                <a:spcPct val="150000"/>
              </a:lnSpc>
              <a:buFont typeface="Wingdings" panose="05000000000000000000" pitchFamily="2" charset="2"/>
              <a:buChar char="q"/>
            </a:pPr>
            <a:r>
              <a:rPr lang="en-US" sz="1200" b="1"/>
              <a:t>ext3/ext2</a:t>
            </a:r>
            <a:r>
              <a:rPr lang="en-US" sz="1200"/>
              <a:t>: ext4-dən köhnə, lakin hələ də istifadə olunan fayl sistemləri.</a:t>
            </a:r>
          </a:p>
          <a:p>
            <a:pPr marL="742950" lvl="1" indent="-285750">
              <a:lnSpc>
                <a:spcPct val="150000"/>
              </a:lnSpc>
              <a:buFont typeface="Wingdings" panose="05000000000000000000" pitchFamily="2" charset="2"/>
              <a:buChar char="q"/>
            </a:pPr>
            <a:r>
              <a:rPr lang="en-US" sz="1200" b="1"/>
              <a:t>Btrfs</a:t>
            </a:r>
            <a:r>
              <a:rPr lang="en-US" sz="1200"/>
              <a:t>: Müasir fayl sistemi, snapshot və sıxılma kimi xüsusiyyətlərə malikdir.</a:t>
            </a:r>
          </a:p>
          <a:p>
            <a:pPr marL="742950" lvl="1" indent="-285750">
              <a:lnSpc>
                <a:spcPct val="150000"/>
              </a:lnSpc>
              <a:buFont typeface="Wingdings" panose="05000000000000000000" pitchFamily="2" charset="2"/>
              <a:buChar char="q"/>
            </a:pPr>
            <a:r>
              <a:rPr lang="en-US" sz="1200" b="1"/>
              <a:t>XFS</a:t>
            </a:r>
            <a:r>
              <a:rPr lang="en-US" sz="1200"/>
              <a:t>: Yüksək performanslı fayl sistemi, xüsusilə böyük fayllar üçün uyğundur.</a:t>
            </a:r>
          </a:p>
          <a:p>
            <a:pPr marL="742950" lvl="1" indent="-285750">
              <a:lnSpc>
                <a:spcPct val="150000"/>
              </a:lnSpc>
              <a:buFont typeface="Wingdings" panose="05000000000000000000" pitchFamily="2" charset="2"/>
              <a:buChar char="q"/>
            </a:pPr>
            <a:r>
              <a:rPr lang="en-US" sz="1200" b="1"/>
              <a:t>ZFS</a:t>
            </a:r>
            <a:r>
              <a:rPr lang="en-US" sz="1200"/>
              <a:t>: Təkmilləşdirilmiş xüsusiyyətlərə malik, lakin resurs tələb edən fayl sistemi.</a:t>
            </a:r>
          </a:p>
          <a:p>
            <a:pPr marL="742950" lvl="1" indent="-285750">
              <a:lnSpc>
                <a:spcPct val="150000"/>
              </a:lnSpc>
              <a:buFont typeface="Wingdings" panose="05000000000000000000" pitchFamily="2" charset="2"/>
              <a:buChar char="q"/>
            </a:pPr>
            <a:r>
              <a:rPr lang="en-US" sz="1200" b="1"/>
              <a:t>FAT32/exFAT</a:t>
            </a:r>
            <a:r>
              <a:rPr lang="en-US" sz="1200"/>
              <a:t>: Windows ilə uyğunluq üçün, xarici disklərdə istifadə olunur.</a:t>
            </a:r>
          </a:p>
          <a:p>
            <a:pPr marL="742950" lvl="1" indent="-285750">
              <a:lnSpc>
                <a:spcPct val="150000"/>
              </a:lnSpc>
              <a:buFont typeface="Wingdings" panose="05000000000000000000" pitchFamily="2" charset="2"/>
              <a:buChar char="q"/>
            </a:pPr>
            <a:r>
              <a:rPr lang="en-US" sz="1200" b="1"/>
              <a:t>NTFS</a:t>
            </a:r>
            <a:r>
              <a:rPr lang="en-US" sz="1200"/>
              <a:t>: Windows fayl sistemi, Linux-da oxuma/yazma dəstəyi var.</a:t>
            </a:r>
            <a:r>
              <a:rPr lang="az-Latn-AZ" sz="1200"/>
              <a:t> Və.s</a:t>
            </a:r>
          </a:p>
          <a:p>
            <a:endParaRPr lang="az-Latn-AZ" sz="1200">
              <a:effectLst/>
            </a:endParaRPr>
          </a:p>
          <a:p>
            <a:endParaRPr lang="az-Latn-AZ" sz="1200">
              <a:effectLst/>
            </a:endParaRPr>
          </a:p>
          <a:p>
            <a:endParaRPr lang="az-Latn-AZ" sz="1200"/>
          </a:p>
          <a:p>
            <a:r>
              <a:rPr lang="en-US" sz="1200" b="1"/>
              <a:t>Bir Linux sistemində sadə bir bölmə sxemi belə ola bilər</a:t>
            </a:r>
            <a:r>
              <a:rPr lang="en-US" sz="1200"/>
              <a:t>:</a:t>
            </a:r>
          </a:p>
          <a:p>
            <a:endParaRPr lang="en-US" sz="1200"/>
          </a:p>
          <a:p>
            <a:pPr marL="628650" lvl="1" indent="-171450">
              <a:lnSpc>
                <a:spcPct val="150000"/>
              </a:lnSpc>
              <a:buFont typeface="Wingdings" panose="05000000000000000000" pitchFamily="2" charset="2"/>
              <a:buChar char="q"/>
            </a:pPr>
            <a:r>
              <a:rPr lang="en-US" sz="1200"/>
              <a:t>/dev/sda1: /boot (1 GB, ext4)</a:t>
            </a:r>
          </a:p>
          <a:p>
            <a:pPr marL="628650" lvl="1" indent="-171450">
              <a:lnSpc>
                <a:spcPct val="150000"/>
              </a:lnSpc>
              <a:buFont typeface="Wingdings" panose="05000000000000000000" pitchFamily="2" charset="2"/>
              <a:buChar char="q"/>
            </a:pPr>
            <a:r>
              <a:rPr lang="en-US" sz="1200"/>
              <a:t>/dev/sda2: / (20-50 GB, ext4)</a:t>
            </a:r>
          </a:p>
          <a:p>
            <a:pPr marL="628650" lvl="1" indent="-171450">
              <a:lnSpc>
                <a:spcPct val="150000"/>
              </a:lnSpc>
              <a:buFont typeface="Wingdings" panose="05000000000000000000" pitchFamily="2" charset="2"/>
              <a:buChar char="q"/>
            </a:pPr>
            <a:r>
              <a:rPr lang="en-US" sz="1200"/>
              <a:t>/dev/sda3: /home (qalan yer, ext4)</a:t>
            </a:r>
          </a:p>
          <a:p>
            <a:pPr marL="628650" lvl="1" indent="-171450">
              <a:lnSpc>
                <a:spcPct val="150000"/>
              </a:lnSpc>
              <a:buFont typeface="Wingdings" panose="05000000000000000000" pitchFamily="2" charset="2"/>
              <a:buChar char="q"/>
            </a:pPr>
            <a:r>
              <a:rPr lang="en-US" sz="1200"/>
              <a:t>/dev/sda4: Swap (RAM ölçüsünə uyğun, məsələn, 4 GB)</a:t>
            </a:r>
          </a:p>
          <a:p>
            <a:endParaRPr lang="az-Latn-AZ" sz="1200"/>
          </a:p>
          <a:p>
            <a:endParaRPr lang="az-Latn-AZ" sz="1200"/>
          </a:p>
          <a:p>
            <a:endParaRPr lang="en-US" sz="1200"/>
          </a:p>
          <a:p>
            <a:r>
              <a:rPr lang="en-US" sz="1200" b="1"/>
              <a:t>UEFI sistemləri üçün əlavə olaraq</a:t>
            </a:r>
            <a:r>
              <a:rPr lang="en-US" sz="1200"/>
              <a:t>:</a:t>
            </a:r>
          </a:p>
          <a:p>
            <a:pPr marL="628650" lvl="1" indent="-171450">
              <a:lnSpc>
                <a:spcPct val="150000"/>
              </a:lnSpc>
              <a:buFont typeface="Wingdings" panose="05000000000000000000" pitchFamily="2" charset="2"/>
              <a:buChar char="q"/>
            </a:pPr>
            <a:r>
              <a:rPr lang="en-US" sz="1200"/>
              <a:t>/dev/sda1: EFI System Partition (100-300 MB, FAT32)</a:t>
            </a:r>
          </a:p>
          <a:p>
            <a:pPr marL="0" lvl="1">
              <a:lnSpc>
                <a:spcPct val="150000"/>
              </a:lnSpc>
            </a:pPr>
            <a:endParaRPr lang="en-US" sz="1200">
              <a:effectLst/>
            </a:endParaRPr>
          </a:p>
        </p:txBody>
      </p:sp>
    </p:spTree>
    <p:extLst>
      <p:ext uri="{BB962C8B-B14F-4D97-AF65-F5344CB8AC3E}">
        <p14:creationId xmlns:p14="http://schemas.microsoft.com/office/powerpoint/2010/main" val="5862280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3FAED-CC55-6F1A-3B5B-2A42412414B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C5983CE-2DEF-599E-32FD-1929FFC25EB3}"/>
              </a:ext>
            </a:extLst>
          </p:cNvPr>
          <p:cNvSpPr txBox="1"/>
          <p:nvPr/>
        </p:nvSpPr>
        <p:spPr>
          <a:xfrm>
            <a:off x="203200" y="244826"/>
            <a:ext cx="11822545" cy="923330"/>
          </a:xfrm>
          <a:prstGeom prst="rect">
            <a:avLst/>
          </a:prstGeom>
          <a:noFill/>
        </p:spPr>
        <p:txBody>
          <a:bodyPr wrap="square">
            <a:spAutoFit/>
          </a:bodyPr>
          <a:lstStyle/>
          <a:p>
            <a:r>
              <a:rPr lang="en-US">
                <a:latin typeface="-apple-system"/>
              </a:rPr>
              <a:t>.</a:t>
            </a:r>
          </a:p>
          <a:p>
            <a:endParaRPr lang="en-US">
              <a:latin typeface="-apple-system"/>
            </a:endParaRPr>
          </a:p>
          <a:p>
            <a:endParaRPr lang="en-US"/>
          </a:p>
        </p:txBody>
      </p:sp>
    </p:spTree>
    <p:extLst>
      <p:ext uri="{BB962C8B-B14F-4D97-AF65-F5344CB8AC3E}">
        <p14:creationId xmlns:p14="http://schemas.microsoft.com/office/powerpoint/2010/main" val="37672444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741E36-568B-2079-A1FA-1982978F648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5292E16-EF4E-AED6-AF9D-FC5CFC46A8E0}"/>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2658376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8A639-EACB-289A-AA52-F6B07355718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7F1BAD3-C71E-EF5C-AB9D-94F59D840185}"/>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1130893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59BED-6625-396A-437D-64A391C9110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93EEAFC-6CC0-C836-9E8E-801744A3278B}"/>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2178047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7360A-ACF2-0148-0F5C-1550C282990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73618D5-8029-F61A-19AC-07CE676EA5D9}"/>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0129772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0C09B-DF13-911B-F3C7-0EA6326487E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50D2706-C0DF-47E9-1706-A154294653CD}"/>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2664550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3B7AC-06E2-C7AA-44F4-7604DD1DF37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F9CDFEF-98AE-07AA-804B-8A3F87DE0A7A}"/>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2974827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D3D4F-ACD8-F501-9C33-874E1CDCA98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2E7A14C-54E0-243C-6ED0-5747FCED348D}"/>
              </a:ext>
            </a:extLst>
          </p:cNvPr>
          <p:cNvSpPr txBox="1"/>
          <p:nvPr/>
        </p:nvSpPr>
        <p:spPr>
          <a:xfrm>
            <a:off x="203200" y="244826"/>
            <a:ext cx="11822545" cy="4524315"/>
          </a:xfrm>
          <a:prstGeom prst="rect">
            <a:avLst/>
          </a:prstGeom>
          <a:noFill/>
        </p:spPr>
        <p:txBody>
          <a:bodyPr wrap="square">
            <a:spAutoFit/>
          </a:bodyPr>
          <a:lstStyle/>
          <a:p>
            <a:r>
              <a:rPr lang="en-US" sz="1200" b="1">
                <a:solidFill>
                  <a:srgbClr val="FF0000"/>
                </a:solidFill>
              </a:rPr>
              <a:t>Linux ilə UNIX arasındakı fərqlər</a:t>
            </a:r>
            <a:endParaRPr lang="az-Latn-AZ" sz="1200" b="1">
              <a:solidFill>
                <a:srgbClr val="FF0000"/>
              </a:solidFill>
            </a:endParaRPr>
          </a:p>
          <a:p>
            <a:endParaRPr lang="en-US" sz="1200" b="1">
              <a:solidFill>
                <a:srgbClr val="FF0000"/>
              </a:solidFill>
            </a:endParaRPr>
          </a:p>
          <a:p>
            <a:r>
              <a:rPr lang="en-US" sz="1200" b="1">
                <a:solidFill>
                  <a:srgbClr val="FF0000"/>
                </a:solidFill>
              </a:rPr>
              <a:t>UNIX</a:t>
            </a:r>
            <a:r>
              <a:rPr lang="en-US" sz="1200"/>
              <a:t>:</a:t>
            </a:r>
          </a:p>
          <a:p>
            <a:pPr marL="285750" indent="-285750">
              <a:lnSpc>
                <a:spcPct val="150000"/>
              </a:lnSpc>
              <a:buFont typeface="Arial" panose="020B0604020202020204" pitchFamily="34" charset="0"/>
              <a:buChar char="•"/>
            </a:pPr>
            <a:r>
              <a:rPr lang="en-US" sz="1200"/>
              <a:t>UNIX, 1970-ci illərdə Bell Labs-də yaradılmış orijinal əməliyyat sistemidir.</a:t>
            </a:r>
          </a:p>
          <a:p>
            <a:pPr marL="285750" indent="-285750">
              <a:lnSpc>
                <a:spcPct val="150000"/>
              </a:lnSpc>
              <a:buFont typeface="Arial" panose="020B0604020202020204" pitchFamily="34" charset="0"/>
              <a:buChar char="•"/>
            </a:pPr>
            <a:r>
              <a:rPr lang="en-US" sz="1200"/>
              <a:t>Əsasən mülkiyyətli (proprietary) sistemdir, yəni kodu açıq deyil və istifadəsi lisenziya tələb edir.</a:t>
            </a:r>
          </a:p>
          <a:p>
            <a:pPr marL="285750" indent="-285750">
              <a:lnSpc>
                <a:spcPct val="150000"/>
              </a:lnSpc>
              <a:buFont typeface="Arial" panose="020B0604020202020204" pitchFamily="34" charset="0"/>
              <a:buChar char="•"/>
            </a:pPr>
            <a:r>
              <a:rPr lang="en-US" sz="1200"/>
              <a:t>UNIX sistemləri (məsələn, Solaris, AIX) adətən böyük korporativ sistemlərdə və serverlərdə istifadə olunur.</a:t>
            </a:r>
          </a:p>
          <a:p>
            <a:pPr marL="285750" indent="-285750">
              <a:lnSpc>
                <a:spcPct val="150000"/>
              </a:lnSpc>
              <a:buFont typeface="Arial" panose="020B0604020202020204" pitchFamily="34" charset="0"/>
              <a:buChar char="•"/>
            </a:pPr>
            <a:r>
              <a:rPr lang="en-US" sz="1200" b="1"/>
              <a:t>POSIX</a:t>
            </a:r>
            <a:r>
              <a:rPr lang="en-US" sz="1200"/>
              <a:t> standartına uyğundur (Portable Operating System Interface</a:t>
            </a:r>
            <a:r>
              <a:rPr lang="az-Latn-AZ" sz="1200"/>
              <a:t> - Daşına Bilən Əməliyyat Sistemi Proqramı</a:t>
            </a:r>
            <a:r>
              <a:rPr lang="en-US" sz="1200"/>
              <a:t>).</a:t>
            </a:r>
            <a:endParaRPr lang="az-Latn-AZ" sz="1200"/>
          </a:p>
          <a:p>
            <a:endParaRPr lang="az-Latn-AZ" sz="1200"/>
          </a:p>
          <a:p>
            <a:endParaRPr lang="az-Latn-AZ" sz="1200"/>
          </a:p>
          <a:p>
            <a:endParaRPr lang="az-Latn-AZ" sz="1200"/>
          </a:p>
          <a:p>
            <a:r>
              <a:rPr lang="en-US" sz="1200" b="1">
                <a:solidFill>
                  <a:srgbClr val="FF0000"/>
                </a:solidFill>
              </a:rPr>
              <a:t>POSIX</a:t>
            </a:r>
            <a:r>
              <a:rPr lang="en-US" sz="1200"/>
              <a:t> (Portable Operating System Interface), UNIX sistemlərinin bir növ beynəlxalq standartıdır. Məqsəd, fərqli UNIX əsaslı əməliyyat sistemlərinin arasında portativlik (daşıya bilmə) təmin etməkdir. Yəni, POSIX, fərqli UNIX sistemləri arasında eyni tətbiqlərin və proqramların işləməsini təmin edən bir qaydalar toplusudur.</a:t>
            </a:r>
            <a:endParaRPr lang="az-Latn-AZ" sz="1200"/>
          </a:p>
          <a:p>
            <a:endParaRPr lang="en-US" sz="1200"/>
          </a:p>
          <a:p>
            <a:r>
              <a:rPr lang="en-US" sz="1200"/>
              <a:t>Əgər bir əməliyyat sistemi POSIX standartlarına uyğunlaşdırılmışsa, demək ki, bu sistemin üzərində işləyən proqramlar digər POSIX uyğun sistemlərində də eyni şəkildə işləyə bilər. Bu, inkişaf etdiricilərə</a:t>
            </a:r>
            <a:r>
              <a:rPr lang="az-Latn-AZ" sz="1200"/>
              <a:t> (</a:t>
            </a:r>
            <a:r>
              <a:rPr lang="az-Latn-AZ" sz="1200" b="1"/>
              <a:t>developers</a:t>
            </a:r>
            <a:r>
              <a:rPr lang="az-Latn-AZ" sz="1200"/>
              <a:t>)</a:t>
            </a:r>
            <a:r>
              <a:rPr lang="en-US" sz="1200"/>
              <a:t> və istifadəçilərə böyük rahatlıq gətirir, çünki fərqli sistemlər arasında uyğunluq problemi olmur.</a:t>
            </a:r>
          </a:p>
          <a:p>
            <a:endParaRPr lang="az-Latn-AZ" sz="1200"/>
          </a:p>
          <a:p>
            <a:r>
              <a:rPr lang="en-US" sz="1200"/>
              <a:t>Məsələn, Linux, macOS, FreeBSD və başqa bir çox UNIX əsaslı əməliyyat sistemi POSIX standartlarına uyğundur. Bu deməkdir ki, bir tətbiq bir sistemdə POSIX uyğun kodla yazılıbsa, o, digər POSIX uyğun sistemlərində də işləyə bilər.</a:t>
            </a:r>
            <a:endParaRPr lang="az-Latn-AZ" sz="1200"/>
          </a:p>
          <a:p>
            <a:endParaRPr lang="en-US" sz="1200"/>
          </a:p>
          <a:p>
            <a:r>
              <a:rPr lang="en-US" sz="1200"/>
              <a:t>Başqa sözlə, POSIX standartı UNIX sistemlərinin arasında qarşılıqlı fəaliyyət və uyğunluq təmin edir, eyni zamanda proqramçıların bir sistemdən digərinə keçərkən daha az problemlə qarşılaşmalarına kömək edir.</a:t>
            </a:r>
          </a:p>
          <a:p>
            <a:endParaRPr lang="en-US" sz="1200"/>
          </a:p>
        </p:txBody>
      </p:sp>
    </p:spTree>
    <p:extLst>
      <p:ext uri="{BB962C8B-B14F-4D97-AF65-F5344CB8AC3E}">
        <p14:creationId xmlns:p14="http://schemas.microsoft.com/office/powerpoint/2010/main" val="3391715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8C109-F37A-712D-A66A-3B488297CB7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6AAAE13-8832-B6F0-9958-FCC3C135EF20}"/>
              </a:ext>
            </a:extLst>
          </p:cNvPr>
          <p:cNvSpPr txBox="1"/>
          <p:nvPr/>
        </p:nvSpPr>
        <p:spPr>
          <a:xfrm>
            <a:off x="184727" y="78572"/>
            <a:ext cx="11822545" cy="6527043"/>
          </a:xfrm>
          <a:prstGeom prst="rect">
            <a:avLst/>
          </a:prstGeom>
          <a:noFill/>
        </p:spPr>
        <p:txBody>
          <a:bodyPr wrap="square">
            <a:spAutoFit/>
          </a:bodyPr>
          <a:lstStyle/>
          <a:p>
            <a:r>
              <a:rPr lang="en-US" sz="1200" b="1">
                <a:solidFill>
                  <a:srgbClr val="FF0000"/>
                </a:solidFill>
              </a:rPr>
              <a:t>Linux</a:t>
            </a:r>
            <a:r>
              <a:rPr lang="en-US" sz="1200"/>
              <a:t>:</a:t>
            </a:r>
            <a:endParaRPr lang="az-Latn-AZ" sz="1200"/>
          </a:p>
          <a:p>
            <a:endParaRPr lang="en-US" sz="1200"/>
          </a:p>
          <a:p>
            <a:pPr marL="285750" indent="-285750">
              <a:buFont typeface="Arial" panose="020B0604020202020204" pitchFamily="34" charset="0"/>
              <a:buChar char="•"/>
            </a:pPr>
            <a:r>
              <a:rPr lang="en-US" sz="1200"/>
              <a:t>Linux, 1991-ci ildə Linus Torvalds tərəfindən UNIX-dən ilhamlanaraq yaradılmış açıq mənbəli (open-source) əməliyyat sistemidir.</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Linux, UNIX-ə bənzər (UNIX-like) sistemdir, lakin rəsmi olaraq UNIX sertifikatına malik deyil (POSIX uyumludur, amma tam UNIX deyil).</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Açıq mənbəli olduğundan hər kəs kodu dəyişdirə, paylaya və ya öz ehtiyaclarına uyğunlaşdıra bilər.</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Linux, fərdi kompüterlərdən tutmuş serverlərə, mobil cihazlara (Android) və superkompüterlərə qədər geniş istifadə olunur.</a:t>
            </a:r>
            <a:endParaRPr lang="az-Latn-AZ" sz="1200"/>
          </a:p>
          <a:p>
            <a:endParaRPr lang="az-Latn-AZ" sz="1200"/>
          </a:p>
          <a:p>
            <a:endParaRPr lang="az-Latn-AZ" sz="1200"/>
          </a:p>
          <a:p>
            <a:r>
              <a:rPr lang="en-US" sz="1200" b="1"/>
              <a:t>Əsas Fərqlər</a:t>
            </a:r>
            <a:r>
              <a:rPr lang="en-US" sz="1200"/>
              <a:t>:</a:t>
            </a:r>
          </a:p>
          <a:p>
            <a:pPr marL="685800" lvl="1" indent="-228600">
              <a:lnSpc>
                <a:spcPct val="150000"/>
              </a:lnSpc>
              <a:buFont typeface="+mj-lt"/>
              <a:buAutoNum type="arabicPeriod"/>
            </a:pPr>
            <a:r>
              <a:rPr lang="en-US" sz="1200" b="1"/>
              <a:t>Mülkiyyət</a:t>
            </a:r>
            <a:r>
              <a:rPr lang="en-US" sz="1200"/>
              <a:t>: UNIX mülkiyyətli, Linux isə açıq mənbəlidir.</a:t>
            </a:r>
          </a:p>
          <a:p>
            <a:pPr marL="685800" lvl="1" indent="-228600">
              <a:lnSpc>
                <a:spcPct val="150000"/>
              </a:lnSpc>
              <a:buFont typeface="+mj-lt"/>
              <a:buAutoNum type="arabicPeriod"/>
            </a:pPr>
            <a:r>
              <a:rPr lang="en-US" sz="1200" b="1"/>
              <a:t>Qiymət</a:t>
            </a:r>
            <a:r>
              <a:rPr lang="en-US" sz="1200"/>
              <a:t>: UNIX sistemləri adətən pulludur, Linux isə pulsuzdur.</a:t>
            </a:r>
          </a:p>
          <a:p>
            <a:pPr marL="685800" lvl="1" indent="-228600">
              <a:lnSpc>
                <a:spcPct val="150000"/>
              </a:lnSpc>
              <a:buFont typeface="+mj-lt"/>
              <a:buAutoNum type="arabicPeriod"/>
            </a:pPr>
            <a:r>
              <a:rPr lang="en-US" sz="1200" b="1"/>
              <a:t>Fərdiləşdirmə</a:t>
            </a:r>
            <a:r>
              <a:rPr lang="en-US" sz="1200"/>
              <a:t>: Linux daha çevikdir, çünki kodu açıqdır və istənilən şəkildə dəyişdirilə bilər.</a:t>
            </a:r>
          </a:p>
          <a:p>
            <a:pPr marL="685800" lvl="1" indent="-228600">
              <a:lnSpc>
                <a:spcPct val="150000"/>
              </a:lnSpc>
              <a:buFont typeface="+mj-lt"/>
              <a:buAutoNum type="arabicPeriod"/>
            </a:pPr>
            <a:r>
              <a:rPr lang="en-US" sz="1200" b="1"/>
              <a:t>Avadanlıq Dəstəyi</a:t>
            </a:r>
            <a:r>
              <a:rPr lang="en-US" sz="1200"/>
              <a:t>: Linux daha geniş avadanlıq dəstəyinə malikdir.</a:t>
            </a:r>
          </a:p>
          <a:p>
            <a:pPr marL="685800" lvl="1" indent="-228600">
              <a:lnSpc>
                <a:spcPct val="150000"/>
              </a:lnSpc>
              <a:buFont typeface="+mj-lt"/>
              <a:buAutoNum type="arabicPeriod"/>
            </a:pPr>
            <a:r>
              <a:rPr lang="en-US" sz="1200" b="1"/>
              <a:t>Sertifikasiya</a:t>
            </a:r>
            <a:r>
              <a:rPr lang="en-US" sz="1200"/>
              <a:t>: UNIX POSIX sertifikatlıdır, Linux isə sadəcə POSIX-ə uyğundur.</a:t>
            </a:r>
          </a:p>
          <a:p>
            <a:endParaRPr lang="az-Latn-AZ" sz="1200"/>
          </a:p>
          <a:p>
            <a:endParaRPr lang="en-US" sz="1200"/>
          </a:p>
          <a:p>
            <a:r>
              <a:rPr lang="en-US" sz="1200" b="1">
                <a:solidFill>
                  <a:srgbClr val="FF0000"/>
                </a:solidFill>
              </a:rPr>
              <a:t>Linux, Ubuntu kimi bir distributivdirmi?</a:t>
            </a:r>
          </a:p>
          <a:p>
            <a:endParaRPr lang="en-US" sz="1200" b="1">
              <a:solidFill>
                <a:srgbClr val="FF0000"/>
              </a:solidFill>
            </a:endParaRPr>
          </a:p>
          <a:p>
            <a:r>
              <a:rPr lang="en-US" sz="1200"/>
              <a:t>Linux özü bir əməliyyat sistemi nüvəsidir (kernel). Bu nüvə, aparatla proqram təminatı arasında əlaqə yaradır, yaddaş idarəetməsi, proseslər və cihazlarla işləmə kimi əsas funksiyaları təmin edir.</a:t>
            </a:r>
          </a:p>
          <a:p>
            <a:endParaRPr lang="en-US" sz="1200"/>
          </a:p>
          <a:p>
            <a:r>
              <a:rPr lang="en-US" sz="1200"/>
              <a:t>Ubuntu isə Linux nüvəsinə əsaslanan bir distributivdir (distro). Distributiv, Linux nüvəsini götürüb ona əlavə proqramlar, fayl sistemi, istifadəçi interfeysi (məsələn, GNOME, KDE) və digər komponentlər əlavə edərək tam işlək əməliyyat sistemi yaradan paketdir.</a:t>
            </a:r>
          </a:p>
          <a:p>
            <a:endParaRPr lang="en-US" sz="1200"/>
          </a:p>
          <a:p>
            <a:r>
              <a:rPr lang="en-US" sz="1200" b="1"/>
              <a:t>Fərq</a:t>
            </a:r>
            <a:r>
              <a:rPr lang="en-US" sz="1200"/>
              <a:t>:</a:t>
            </a:r>
          </a:p>
          <a:p>
            <a:pPr marL="628650" lvl="1" indent="-171450">
              <a:lnSpc>
                <a:spcPct val="150000"/>
              </a:lnSpc>
              <a:buFont typeface="Arial" panose="020B0604020202020204" pitchFamily="34" charset="0"/>
              <a:buChar char="•"/>
            </a:pPr>
            <a:r>
              <a:rPr lang="en-US" sz="1200"/>
              <a:t>Linux, əməliyyat sisteminin "ürəyi"dir (nüvə).</a:t>
            </a:r>
          </a:p>
          <a:p>
            <a:pPr marL="628650" lvl="1" indent="-171450">
              <a:lnSpc>
                <a:spcPct val="150000"/>
              </a:lnSpc>
              <a:buFont typeface="Arial" panose="020B0604020202020204" pitchFamily="34" charset="0"/>
              <a:buChar char="•"/>
            </a:pPr>
            <a:r>
              <a:rPr lang="en-US" sz="1200"/>
              <a:t>Ubuntu, Debian əsaslı bir distributivdir və Linux nüvəsindən istifadə edir. Digər distributivlərə Fedora, CentOS, Arch Linux kimi nümunələr daxildir.</a:t>
            </a:r>
          </a:p>
          <a:p>
            <a:pPr marL="628650" lvl="1" indent="-171450">
              <a:lnSpc>
                <a:spcPct val="150000"/>
              </a:lnSpc>
              <a:buFont typeface="Arial" panose="020B0604020202020204" pitchFamily="34" charset="0"/>
              <a:buChar char="•"/>
            </a:pPr>
            <a:r>
              <a:rPr lang="en-US" sz="1200"/>
              <a:t>Ubuntu istifadəçi dostu interfeysi, asan quraşdırma və geniş dəstəyi ilə məşhurdur.</a:t>
            </a:r>
          </a:p>
        </p:txBody>
      </p:sp>
    </p:spTree>
    <p:extLst>
      <p:ext uri="{BB962C8B-B14F-4D97-AF65-F5344CB8AC3E}">
        <p14:creationId xmlns:p14="http://schemas.microsoft.com/office/powerpoint/2010/main" val="2870253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A729B-2F4C-BF33-77EB-EBCE7C98D41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9A4F994-6EF7-AC01-B812-052CD634ED29}"/>
              </a:ext>
            </a:extLst>
          </p:cNvPr>
          <p:cNvSpPr txBox="1"/>
          <p:nvPr/>
        </p:nvSpPr>
        <p:spPr>
          <a:xfrm>
            <a:off x="203200" y="244826"/>
            <a:ext cx="11822545" cy="6001643"/>
          </a:xfrm>
          <a:prstGeom prst="rect">
            <a:avLst/>
          </a:prstGeom>
          <a:noFill/>
        </p:spPr>
        <p:txBody>
          <a:bodyPr wrap="square">
            <a:spAutoFit/>
          </a:bodyPr>
          <a:lstStyle/>
          <a:p>
            <a:r>
              <a:rPr lang="en-US" sz="1200" b="1">
                <a:solidFill>
                  <a:srgbClr val="FF0000"/>
                </a:solidFill>
              </a:rPr>
              <a:t>macOS və UNIX Əlaqəsi</a:t>
            </a:r>
          </a:p>
          <a:p>
            <a:endParaRPr lang="en-US" sz="1200" b="1">
              <a:solidFill>
                <a:srgbClr val="FF0000"/>
              </a:solidFill>
            </a:endParaRPr>
          </a:p>
          <a:p>
            <a:r>
              <a:rPr lang="en-US" sz="1200" b="1"/>
              <a:t>macOS</a:t>
            </a:r>
            <a:r>
              <a:rPr lang="en-US" sz="1200"/>
              <a:t> və </a:t>
            </a:r>
            <a:r>
              <a:rPr lang="en-US" sz="1200" b="1"/>
              <a:t>UNIX</a:t>
            </a:r>
            <a:r>
              <a:rPr lang="en-US" sz="1200"/>
              <a:t> arasında sıx əlaqə var, çünki macOS rəsmi olaraq UNIX əməliyyat sisteminə əsaslanır və POSIX standartına uyğundur. Bu əlaqəni daha yaxşı başa düşmək üçün aşağıdakı məqamları nəzərdən keçirək:</a:t>
            </a:r>
          </a:p>
          <a:p>
            <a:endParaRPr lang="en-US" sz="1200">
              <a:effectLst/>
            </a:endParaRPr>
          </a:p>
          <a:p>
            <a:r>
              <a:rPr lang="en-US" sz="1200" b="1">
                <a:solidFill>
                  <a:srgbClr val="00B050"/>
                </a:solidFill>
              </a:rPr>
              <a:t>Tarixi Əlaqə</a:t>
            </a:r>
            <a:r>
              <a:rPr lang="en-US" sz="1200"/>
              <a:t>: </a:t>
            </a:r>
          </a:p>
          <a:p>
            <a:pPr marL="285750" indent="-285750">
              <a:buFont typeface="Arial" panose="020B0604020202020204" pitchFamily="34" charset="0"/>
              <a:buChar char="•"/>
            </a:pPr>
            <a:r>
              <a:rPr lang="en-US" sz="1200" b="1"/>
              <a:t>macOS-un mənşəyi</a:t>
            </a:r>
            <a:r>
              <a:rPr lang="en-US" sz="1200"/>
              <a:t>: macOS, Apple-ın NeXT şirkətini satın alması ilə inkişaf etdirilmiş </a:t>
            </a:r>
            <a:r>
              <a:rPr lang="en-US" sz="1200" b="1"/>
              <a:t>NeXTSTEP</a:t>
            </a:r>
            <a:r>
              <a:rPr lang="en-US" sz="1200"/>
              <a:t> əməliyyat sisteminə əsaslanır. NeXTSTEP isə öz növbəsində </a:t>
            </a:r>
            <a:r>
              <a:rPr lang="en-US" sz="1200" b="1"/>
              <a:t>BSD</a:t>
            </a:r>
            <a:r>
              <a:rPr lang="en-US" sz="1200"/>
              <a:t> (Berkeley Software Distribution) əsasında qurulmuşdur, bu da UNIX-in bir variantıdır.</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BSD və UNIX</a:t>
            </a:r>
            <a:r>
              <a:rPr lang="en-US" sz="1200"/>
              <a:t>: BSD, 1970-ci illərdə Kaliforniya Universitetində UNIX-ə əsaslanaraq inkişaf etdirilmiş açıq mənbəli əməliyyat sistemidir. BSD, UNIX-in funksionallığını və strukturunu miras almışdır, lakin özünəməxsus xüsusiyyətlər əlavə etmişdir.</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Apple, NeXTSTEP-i götürərək onu </a:t>
            </a:r>
            <a:r>
              <a:rPr lang="en-US" sz="1200" b="1"/>
              <a:t>Darwin</a:t>
            </a:r>
            <a:r>
              <a:rPr lang="en-US" sz="1200"/>
              <a:t> adlı açıq mənbəli nüvəyə çevirdi. Darwin, BSD və Mach mikro-nüvəsinə əsaslanır və macOS-un əsasını təşkil edir.</a:t>
            </a:r>
          </a:p>
          <a:p>
            <a:endParaRPr lang="en-US" sz="1200">
              <a:effectLst/>
            </a:endParaRPr>
          </a:p>
          <a:p>
            <a:endParaRPr lang="en-US" sz="1200"/>
          </a:p>
          <a:p>
            <a:r>
              <a:rPr lang="en-US" sz="1200" b="1">
                <a:solidFill>
                  <a:srgbClr val="00B050"/>
                </a:solidFill>
              </a:rPr>
              <a:t>UNIX Sertifikasiyası</a:t>
            </a:r>
            <a:r>
              <a:rPr lang="en-US" sz="1200"/>
              <a:t>: </a:t>
            </a:r>
          </a:p>
          <a:p>
            <a:pPr marL="171450" indent="-171450">
              <a:buFont typeface="Arial" panose="020B0604020202020204" pitchFamily="34" charset="0"/>
              <a:buChar char="•"/>
            </a:pPr>
            <a:r>
              <a:rPr lang="en-US" sz="1200"/>
              <a:t>macOS, </a:t>
            </a:r>
            <a:r>
              <a:rPr lang="en-US" sz="1200" b="1"/>
              <a:t>The Open Group</a:t>
            </a:r>
            <a:r>
              <a:rPr lang="en-US" sz="1200"/>
              <a:t> tərəfindən rəsmi olaraq </a:t>
            </a:r>
            <a:r>
              <a:rPr lang="en-US" sz="1200" b="1"/>
              <a:t>UNIX 03</a:t>
            </a:r>
            <a:r>
              <a:rPr lang="en-US" sz="1200"/>
              <a:t> sertifikatına malikdir. Bu, macOS-un POSIX (Portable Operating System Interface) standartlarına tam uyğun olduğunu və rəsmi UNIX sistemi kimi tanındığını göstərir.</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a:t>macOS 10.5 Leopard (2007) və sonrakı versiyalar bu sertifikatı almışdır. Bu, macOS-un UNIX-in bütün əsas xüsusiyyətlərinə (fayl sistemi, çox istifadəçi dəstəyi, terminal əmrləri və s.) malik olduğunu təsdiqləyir.</a:t>
            </a:r>
          </a:p>
          <a:p>
            <a:endParaRPr lang="en-US" sz="1200">
              <a:effectLst/>
            </a:endParaRPr>
          </a:p>
          <a:p>
            <a:endParaRPr lang="en-US" sz="1200">
              <a:effectLst/>
            </a:endParaRPr>
          </a:p>
          <a:p>
            <a:r>
              <a:rPr lang="en-US" sz="1200" b="1">
                <a:solidFill>
                  <a:srgbClr val="00B050"/>
                </a:solidFill>
              </a:rPr>
              <a:t>Fərqlər</a:t>
            </a:r>
            <a:r>
              <a:rPr lang="en-US" sz="1200">
                <a:solidFill>
                  <a:srgbClr val="00B050"/>
                </a:solidFill>
              </a:rPr>
              <a:t>: </a:t>
            </a:r>
            <a:r>
              <a:rPr lang="en-US" sz="1200" b="1">
                <a:solidFill>
                  <a:srgbClr val="00B050"/>
                </a:solidFill>
              </a:rPr>
              <a:t>Qrafik İnterfeys</a:t>
            </a:r>
            <a:r>
              <a:rPr lang="en-US" sz="1200"/>
              <a:t>: </a:t>
            </a:r>
          </a:p>
          <a:p>
            <a:pPr marL="171450" indent="-171450">
              <a:buFont typeface="Arial" panose="020B0604020202020204" pitchFamily="34" charset="0"/>
              <a:buChar char="•"/>
            </a:pPr>
            <a:r>
              <a:rPr lang="en-US" sz="1200"/>
              <a:t>UNIX sistemləri ənənəvi olaraq serverlər və ya texniki istifadə üçün nəzərdə tutulsa da, macOS istifadəçi dostu qrafik interfeysi (Aqua, sonradan SwiftUI) ilə fərqlənir. Bu, macOS-u həm peşəkarlar, həm də adi istifadəçilər üçün əlçatan edir.</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b="1"/>
              <a:t>Mülkiyyətli Struktur</a:t>
            </a:r>
            <a:r>
              <a:rPr lang="en-US" sz="1200"/>
              <a:t>: macOS, UNIX-ə əsaslanan açıq mənbəli Darwin nüvəsindən istifadə etsə də, Apple-ın mülkiyyətli proqram təminatı ilə inteqrasiya olunub (məsələn, Finder, App Store). Bu, onu tam açıq mənbəli BSD və ya Linux-dan fərqləndirir.</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b="1"/>
              <a:t>Avadanlıq Məhdudiyyəti</a:t>
            </a:r>
            <a:r>
              <a:rPr lang="en-US" sz="1200"/>
              <a:t>: UNIX və ya BSD müxtəlif avadanlıqlarda işləyə bilər, lakin macOS yalnız Apple cihazlarında (Mac kompüterləri) rəsmi olaraq dəstəklənir.</a:t>
            </a:r>
          </a:p>
          <a:p>
            <a:endParaRPr lang="en-US" sz="1200">
              <a:effectLst/>
            </a:endParaRPr>
          </a:p>
        </p:txBody>
      </p:sp>
    </p:spTree>
    <p:extLst>
      <p:ext uri="{BB962C8B-B14F-4D97-AF65-F5344CB8AC3E}">
        <p14:creationId xmlns:p14="http://schemas.microsoft.com/office/powerpoint/2010/main" val="949294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29CB5-C842-D3F4-60AA-0747AE98F65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ED58C8C-43D3-CDAD-9A9D-BE6F065050B7}"/>
              </a:ext>
            </a:extLst>
          </p:cNvPr>
          <p:cNvSpPr txBox="1"/>
          <p:nvPr/>
        </p:nvSpPr>
        <p:spPr>
          <a:xfrm>
            <a:off x="203200" y="244826"/>
            <a:ext cx="11822545" cy="4524315"/>
          </a:xfrm>
          <a:prstGeom prst="rect">
            <a:avLst/>
          </a:prstGeom>
          <a:noFill/>
        </p:spPr>
        <p:txBody>
          <a:bodyPr wrap="square">
            <a:spAutoFit/>
          </a:bodyPr>
          <a:lstStyle/>
          <a:p>
            <a:r>
              <a:rPr lang="en-US" sz="1200" b="1">
                <a:solidFill>
                  <a:srgbClr val="FF0000"/>
                </a:solidFill>
              </a:rPr>
              <a:t>"GNU is Not UNIX" nə deməkdir?</a:t>
            </a:r>
          </a:p>
          <a:p>
            <a:endParaRPr lang="en-US" sz="1200" b="1">
              <a:solidFill>
                <a:srgbClr val="FF0000"/>
              </a:solidFill>
            </a:endParaRPr>
          </a:p>
          <a:p>
            <a:r>
              <a:rPr lang="en-US" sz="1200" b="1"/>
              <a:t>"GNU is Not UNIX"</a:t>
            </a:r>
            <a:r>
              <a:rPr lang="en-US" sz="1200"/>
              <a:t> ifadəsi, GNU layihəsinin mahiyyətini və məqsədini ifadə edən bir şüardır. Bu, həm də rekursiv akronimdir, yəni GNU abbreviaturası öz adında təkrarlanır: </a:t>
            </a:r>
            <a:r>
              <a:rPr lang="en-US" sz="1200" b="1"/>
              <a:t>GNU's Not UNIX</a:t>
            </a:r>
            <a:r>
              <a:rPr lang="en-US" sz="1200"/>
              <a:t>. İfadənin mənası və GNU-nun nə olduğu aşağıda izah olunur:</a:t>
            </a:r>
          </a:p>
          <a:p>
            <a:endParaRPr lang="en-US" sz="1200">
              <a:effectLst/>
            </a:endParaRPr>
          </a:p>
          <a:p>
            <a:endParaRPr lang="en-US" sz="1200"/>
          </a:p>
          <a:p>
            <a:r>
              <a:rPr lang="en-US" sz="1200" b="1"/>
              <a:t>GNU nədir?</a:t>
            </a:r>
          </a:p>
          <a:p>
            <a:endParaRPr lang="en-US" sz="1200" b="1"/>
          </a:p>
          <a:p>
            <a:r>
              <a:rPr lang="en-US" sz="1200"/>
              <a:t>GNU (tələffüzü: "qnu") 1983-cü ildə Richard Stallman tərəfindən başlatılmış açıq mənbəli proqram təminatı layihəsidir. GNU layihəsinin məqsədi tamamilə pulsuz (free, yəni azad) proqram təminatından ibarət bir əməliyyat sistemi yaratmaqdır ki, istifadəçilər bu proqramları sərbəst şəkildə istifadə edə, dəyişdirə və paylaşa bilsinlər.</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GNU-nun məqsədi</a:t>
            </a:r>
            <a:r>
              <a:rPr lang="en-US" sz="1200"/>
              <a:t>: UNIX-ə bənzər (UNIX-like) bir əməliyyat sistemi yaratmaq, lakin UNIX-in mülkiyyətli (proprietary) təbiətindən fərqli olaraq tamamilə açıq mənbəli və azad proqram təminatı prinsipinə əsaslanan bir sistem qurmaq.</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Komponentlər</a:t>
            </a:r>
            <a:r>
              <a:rPr lang="en-US" sz="1200"/>
              <a:t>: GNU layihəsi çərçivəsində bir çox vacib proqramlar yaradılmışdır, məsələn:</a:t>
            </a:r>
          </a:p>
          <a:p>
            <a:pPr marL="742950" lvl="1" indent="-285750">
              <a:lnSpc>
                <a:spcPct val="150000"/>
              </a:lnSpc>
              <a:buFont typeface="Wingdings" panose="05000000000000000000" pitchFamily="2" charset="2"/>
              <a:buChar char="q"/>
            </a:pPr>
            <a:r>
              <a:rPr lang="en-US" sz="1200"/>
              <a:t>GCC (GNU Compiler Collection) – proqramlaşdırma dilləri üçün kompilyator.</a:t>
            </a:r>
          </a:p>
          <a:p>
            <a:pPr marL="742950" lvl="1" indent="-285750">
              <a:lnSpc>
                <a:spcPct val="150000"/>
              </a:lnSpc>
              <a:buFont typeface="Wingdings" panose="05000000000000000000" pitchFamily="2" charset="2"/>
              <a:buChar char="q"/>
            </a:pPr>
            <a:r>
              <a:rPr lang="en-US" sz="1200"/>
              <a:t>Bash (Bourne Again Shell) – komanda sətri qabığı.</a:t>
            </a:r>
          </a:p>
          <a:p>
            <a:pPr marL="742950" lvl="1" indent="-285750">
              <a:lnSpc>
                <a:spcPct val="150000"/>
              </a:lnSpc>
              <a:buFont typeface="Wingdings" panose="05000000000000000000" pitchFamily="2" charset="2"/>
              <a:buChar char="q"/>
            </a:pPr>
            <a:r>
              <a:rPr lang="en-US" sz="1200"/>
              <a:t>GNU Coreutils – ls, cp, mv kimi əsas UNIX əmrlərinin azad versiyaları.</a:t>
            </a:r>
          </a:p>
          <a:p>
            <a:pPr marL="742950" lvl="1" indent="-285750">
              <a:lnSpc>
                <a:spcPct val="150000"/>
              </a:lnSpc>
              <a:buFont typeface="Wingdings" panose="05000000000000000000" pitchFamily="2" charset="2"/>
              <a:buChar char="q"/>
            </a:pPr>
            <a:r>
              <a:rPr lang="en-US" sz="1200"/>
              <a:t>Emacs – güclü mətn redaktoru.</a:t>
            </a:r>
          </a:p>
          <a:p>
            <a:endParaRPr lang="en-US" sz="1200"/>
          </a:p>
          <a:p>
            <a:pPr marL="285750" indent="-285750">
              <a:buFont typeface="Arial" panose="020B0604020202020204" pitchFamily="34" charset="0"/>
              <a:buChar char="•"/>
            </a:pPr>
            <a:r>
              <a:rPr lang="en-US" sz="1200" b="1"/>
              <a:t>GNU Hurd</a:t>
            </a:r>
            <a:r>
              <a:rPr lang="en-US" sz="1200"/>
              <a:t>: GNU layihəsi öz nüvəsini (kernel) yaratmağa çalışsa da (GNU Hurd), bu nüvə tam funksional hala gəlmədi. Bunun əvəzinə GNU proqramları Linux nüvəsi ilə birləşdirilərək GNU/Linux sistemlərini formalaşdırdı.</a:t>
            </a:r>
            <a:endParaRPr lang="en-US" sz="1200">
              <a:effectLst/>
            </a:endParaRPr>
          </a:p>
        </p:txBody>
      </p:sp>
    </p:spTree>
    <p:extLst>
      <p:ext uri="{BB962C8B-B14F-4D97-AF65-F5344CB8AC3E}">
        <p14:creationId xmlns:p14="http://schemas.microsoft.com/office/powerpoint/2010/main" val="224514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AE439-4A06-DD08-8F29-935033E171D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E72C3FE-B7DF-F35D-B9DE-13481487062F}"/>
              </a:ext>
            </a:extLst>
          </p:cNvPr>
          <p:cNvSpPr txBox="1"/>
          <p:nvPr/>
        </p:nvSpPr>
        <p:spPr>
          <a:xfrm>
            <a:off x="203200" y="244826"/>
            <a:ext cx="11822545" cy="3693319"/>
          </a:xfrm>
          <a:prstGeom prst="rect">
            <a:avLst/>
          </a:prstGeom>
          <a:noFill/>
        </p:spPr>
        <p:txBody>
          <a:bodyPr wrap="square">
            <a:spAutoFit/>
          </a:bodyPr>
          <a:lstStyle/>
          <a:p>
            <a:r>
              <a:rPr lang="en-US" sz="1200" b="1">
                <a:solidFill>
                  <a:srgbClr val="FF0000"/>
                </a:solidFill>
              </a:rPr>
              <a:t>"GNU is Not UNIX" nə mənaya gəlir?</a:t>
            </a:r>
          </a:p>
          <a:p>
            <a:endParaRPr lang="en-US" sz="1200" b="1">
              <a:solidFill>
                <a:srgbClr val="FF0000"/>
              </a:solidFill>
            </a:endParaRPr>
          </a:p>
          <a:p>
            <a:r>
              <a:rPr lang="en-US" sz="1200"/>
              <a:t>Bu ifadə GNU layihəsinin fəlsəfəsini və texniki xüsusiyyətlərini əks etdirir:</a:t>
            </a:r>
          </a:p>
          <a:p>
            <a:endParaRPr lang="en-US" sz="1200"/>
          </a:p>
          <a:p>
            <a:pPr marL="342900" indent="-342900">
              <a:buFont typeface="+mj-lt"/>
              <a:buAutoNum type="arabicPeriod"/>
            </a:pPr>
            <a:r>
              <a:rPr lang="en-US" sz="1200" b="1"/>
              <a:t>UNIX-ə bənzəyir, lakin UNIX deyil</a:t>
            </a:r>
            <a:r>
              <a:rPr lang="en-US" sz="1200"/>
              <a:t>: </a:t>
            </a:r>
          </a:p>
          <a:p>
            <a:pPr marL="800100" lvl="1" indent="-342900">
              <a:lnSpc>
                <a:spcPct val="150000"/>
              </a:lnSpc>
              <a:buFont typeface="Arial" panose="020B0604020202020204" pitchFamily="34" charset="0"/>
              <a:buChar char="•"/>
            </a:pPr>
            <a:r>
              <a:rPr lang="en-US" sz="1200"/>
              <a:t>GNU, UNIX-in funksionallığını və dizayn prinsiplərini (məsələn, çox istifadəçi dəstəyi, modulluq, POSIX uyğunluğu) təqlid edir, lakin UNIX-in orijinal kodunu istifadə etmir.</a:t>
            </a:r>
          </a:p>
          <a:p>
            <a:pPr marL="800100" lvl="1" indent="-342900">
              <a:lnSpc>
                <a:spcPct val="150000"/>
              </a:lnSpc>
              <a:buFont typeface="Arial" panose="020B0604020202020204" pitchFamily="34" charset="0"/>
              <a:buChar char="•"/>
            </a:pPr>
            <a:r>
              <a:rPr lang="en-US" sz="1200"/>
              <a:t>UNIX, əsasən mülkiyyətli bir sistemdir və onun kodu Bell Labs və ya digər şirkətlərə məxsusdur. GNU isə tamamilə sıfırdan yazılmış, açıq mənbəli alternativdir.</a:t>
            </a:r>
          </a:p>
          <a:p>
            <a:pPr marL="800100" lvl="1" indent="-342900">
              <a:buFont typeface="Arial" panose="020B0604020202020204" pitchFamily="34" charset="0"/>
              <a:buChar char="•"/>
            </a:pPr>
            <a:endParaRPr lang="en-US" sz="1200"/>
          </a:p>
          <a:p>
            <a:pPr marL="342900" indent="-342900">
              <a:buFont typeface="+mj-lt"/>
              <a:buAutoNum type="arabicPeriod"/>
            </a:pPr>
            <a:r>
              <a:rPr lang="en-US" sz="1200" b="1"/>
              <a:t>Azad proqram fəlsəfəsi</a:t>
            </a:r>
            <a:r>
              <a:rPr lang="en-US" sz="1200"/>
              <a:t>: </a:t>
            </a:r>
          </a:p>
          <a:p>
            <a:pPr marL="800100" lvl="1" indent="-342900">
              <a:buFont typeface="Arial" panose="020B0604020202020204" pitchFamily="34" charset="0"/>
              <a:buChar char="•"/>
            </a:pPr>
            <a:r>
              <a:rPr lang="en-US" sz="1200"/>
              <a:t>UNIX sistemləri adətən pullu və ya məhdud lisenziyalı olur. GNU isə </a:t>
            </a:r>
            <a:r>
              <a:rPr lang="en-US" sz="1200" b="1"/>
              <a:t>azad proqram</a:t>
            </a:r>
            <a:r>
              <a:rPr lang="en-US" sz="1200"/>
              <a:t> (free software) prinsipinə əsaslanır. Bu, istifadəçilərə proqramı istifadə etmək, öyrənmək, dəyişdirmək və paylaşmaq azadlığı verir.</a:t>
            </a:r>
          </a:p>
          <a:p>
            <a:pPr marL="800100" lvl="1" indent="-342900">
              <a:buFont typeface="Arial" panose="020B0604020202020204" pitchFamily="34" charset="0"/>
              <a:buChar char="•"/>
            </a:pPr>
            <a:endParaRPr lang="en-US" sz="1200"/>
          </a:p>
          <a:p>
            <a:pPr marL="800100" lvl="1" indent="-342900">
              <a:buFont typeface="Arial" panose="020B0604020202020204" pitchFamily="34" charset="0"/>
              <a:buChar char="•"/>
            </a:pPr>
            <a:r>
              <a:rPr lang="en-US" sz="1200"/>
              <a:t>"Not UNIX" ifadəsi, GNU-nun UNIX-in məhdudiyyətlərindən (mülkiyyətli lisenziyalar) azad olduğunu vurğulayır.</a:t>
            </a:r>
          </a:p>
          <a:p>
            <a:pPr marL="800100" lvl="1" indent="-342900">
              <a:buFont typeface="Arial" panose="020B0604020202020204" pitchFamily="34" charset="0"/>
              <a:buChar char="•"/>
            </a:pPr>
            <a:endParaRPr lang="en-US" sz="1200"/>
          </a:p>
          <a:p>
            <a:pPr marL="342900" indent="-342900">
              <a:buFont typeface="+mj-lt"/>
              <a:buAutoNum type="arabicPeriod"/>
            </a:pPr>
            <a:r>
              <a:rPr lang="en-US" sz="1200" b="1"/>
              <a:t>Rekursiv yumor</a:t>
            </a:r>
            <a:r>
              <a:rPr lang="en-US" sz="1200"/>
              <a:t>: </a:t>
            </a:r>
          </a:p>
          <a:p>
            <a:pPr marL="800100" lvl="1" indent="-342900">
              <a:lnSpc>
                <a:spcPct val="150000"/>
              </a:lnSpc>
              <a:buFont typeface="Arial" panose="020B0604020202020204" pitchFamily="34" charset="0"/>
              <a:buChar char="•"/>
            </a:pPr>
            <a:r>
              <a:rPr lang="en-US" sz="1200"/>
              <a:t>"GNU's Not UNIX" akronimi özü-özünə istinad edir (rekursivdir), bu da proqramçıların yumoruna xas bir xüsusiyyətdir. Bu, layihənin yaradıcı və fərqli ruhunu əks etdirir.</a:t>
            </a:r>
          </a:p>
          <a:p>
            <a:pPr marL="0" lvl="1"/>
            <a:endParaRPr lang="en-US" sz="1200"/>
          </a:p>
          <a:p>
            <a:pPr marL="0" lvl="1"/>
            <a:endParaRPr lang="en-US" sz="1200"/>
          </a:p>
        </p:txBody>
      </p:sp>
    </p:spTree>
    <p:extLst>
      <p:ext uri="{BB962C8B-B14F-4D97-AF65-F5344CB8AC3E}">
        <p14:creationId xmlns:p14="http://schemas.microsoft.com/office/powerpoint/2010/main" val="2252981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2997</TotalTime>
  <Words>9685</Words>
  <Application>Microsoft Office PowerPoint</Application>
  <PresentationFormat>Widescreen</PresentationFormat>
  <Paragraphs>1220</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-apple-system</vt:lpstr>
      <vt:lpstr>Arial</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73</cp:revision>
  <dcterms:created xsi:type="dcterms:W3CDTF">2025-09-15T05:34:52Z</dcterms:created>
  <dcterms:modified xsi:type="dcterms:W3CDTF">2025-10-06T08:26:49Z</dcterms:modified>
</cp:coreProperties>
</file>