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10/7/2025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10/7/2025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USB-ə adapterlər)</a:t>
            </a:r>
          </a:p>
          <a:p>
            <a:r>
              <a:rPr lang="en-US" sz="1100"/>
              <a:t>Əgər bu SSD-ləri bir-bir qoşmaq istəyirsənsə, SATA-dan USB-ə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4154984"/>
          </a:xfrm>
          <a:prstGeom prst="rect">
            <a:avLst/>
          </a:prstGeom>
          <a:noFill/>
        </p:spPr>
        <p:txBody>
          <a:bodyPr wrap="square">
            <a:spAutoFit/>
          </a:bodyPr>
          <a:lstStyle/>
          <a:p>
            <a:r>
              <a:rPr lang="en-US" sz="1200" b="1">
                <a:solidFill>
                  <a:srgbClr val="FF0000"/>
                </a:solidFill>
              </a:rPr>
              <a:t>&lt; </a:t>
            </a:r>
            <a:r>
              <a:rPr lang="en-US" sz="1200" b="1"/>
              <a:t>- Linux</a:t>
            </a:r>
            <a:r>
              <a:rPr lang="en-US" sz="1200"/>
              <a:t> komand sətirində fayldakı məlumatı proqrama “</a:t>
            </a:r>
            <a:r>
              <a:rPr lang="az-Latn-AZ" sz="1200" b="1"/>
              <a:t>göndərmək</a:t>
            </a:r>
            <a:r>
              <a:rPr lang="en-US" sz="1200"/>
              <a:t>” üçün bir neçə üsul var:</a:t>
            </a:r>
          </a:p>
          <a:p>
            <a:endParaRPr lang="en-US" sz="1200"/>
          </a:p>
          <a:p>
            <a:r>
              <a:rPr lang="en-US" sz="1200"/>
              <a:t>1) Sadə giriş yönləndirməsi: </a:t>
            </a:r>
            <a:r>
              <a:rPr lang="en-US" sz="1200" b="1">
                <a:solidFill>
                  <a:srgbClr val="FF0000"/>
                </a:solidFill>
              </a:rPr>
              <a:t>&lt;</a:t>
            </a:r>
            <a:endParaRPr lang="az-Latn-AZ" sz="1200" b="1">
              <a:solidFill>
                <a:srgbClr val="FF0000"/>
              </a:solidFill>
            </a:endParaRPr>
          </a:p>
          <a:p>
            <a:endParaRPr lang="az-Latn-AZ" sz="1200"/>
          </a:p>
          <a:p>
            <a:pPr>
              <a:lnSpc>
                <a:spcPct val="150000"/>
              </a:lnSpc>
            </a:pPr>
            <a:r>
              <a:rPr lang="az-Latn-AZ" sz="1200" b="1"/>
              <a:t>input.txt </a:t>
            </a:r>
            <a:r>
              <a:rPr lang="az-Latn-AZ" sz="1200"/>
              <a:t>adında fayl yaradaraq içinə bəzi mətnlər əlavə edin. Sonra isə həmin faylı linux əmrinə yönləndirin.</a:t>
            </a:r>
            <a:r>
              <a:rPr lang="en-US" sz="1200"/>
              <a:t> </a:t>
            </a:r>
            <a:endParaRPr lang="az-Latn-AZ" sz="1200"/>
          </a:p>
          <a:p>
            <a:pPr>
              <a:lnSpc>
                <a:spcPct val="150000"/>
              </a:lnSpc>
            </a:pPr>
            <a:r>
              <a:rPr lang="en-US" sz="1200" b="1">
                <a:solidFill>
                  <a:srgbClr val="FF0000"/>
                </a:solidFill>
              </a:rPr>
              <a:t>w</a:t>
            </a:r>
            <a:r>
              <a:rPr lang="az-Latn-AZ" sz="1200" b="1">
                <a:solidFill>
                  <a:srgbClr val="FF0000"/>
                </a:solidFill>
              </a:rPr>
              <a:t>c</a:t>
            </a:r>
            <a:r>
              <a:rPr lang="en-US" sz="1200" b="1">
                <a:solidFill>
                  <a:srgbClr val="FF0000"/>
                </a:solidFill>
              </a:rPr>
              <a:t> -l </a:t>
            </a:r>
            <a:r>
              <a:rPr lang="az-Latn-AZ" sz="1200"/>
              <a:t>əmri fayldakı sətirlərin sayını hesablayır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Python skriptinə </a:t>
            </a:r>
            <a:r>
              <a:rPr lang="en-US" sz="1200" b="1"/>
              <a:t>input.txt</a:t>
            </a:r>
            <a:r>
              <a:rPr lang="az-Latn-AZ" sz="1200" b="1"/>
              <a:t> </a:t>
            </a:r>
            <a:r>
              <a:rPr lang="en-US" sz="1200"/>
              <a:t>-ni oxutmaq</a:t>
            </a:r>
            <a:r>
              <a:rPr lang="az-Latn-AZ" sz="1200"/>
              <a:t>. İlk olaraq python kodunu yazmaq lazimdir.</a:t>
            </a:r>
            <a:endParaRPr lang="en-US" sz="1200"/>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692395"/>
            <a:ext cx="5098473" cy="1637652"/>
          </a:xfrm>
          <a:prstGeom prst="rect">
            <a:avLst/>
          </a:prstGeom>
        </p:spPr>
      </p:pic>
      <p:pic>
        <p:nvPicPr>
          <p:cNvPr id="4" name="Picture 3">
            <a:extLst>
              <a:ext uri="{FF2B5EF4-FFF2-40B4-BE49-F238E27FC236}">
                <a16:creationId xmlns:a16="http://schemas.microsoft.com/office/drawing/2014/main" id="{46387425-BD62-0F17-FCB8-10A9332F4372}"/>
              </a:ext>
            </a:extLst>
          </p:cNvPr>
          <p:cNvPicPr>
            <a:picLocks noChangeAspect="1"/>
          </p:cNvPicPr>
          <p:nvPr/>
        </p:nvPicPr>
        <p:blipFill>
          <a:blip r:embed="rId3"/>
          <a:stretch>
            <a:fillRect/>
          </a:stretch>
        </p:blipFill>
        <p:spPr>
          <a:xfrm>
            <a:off x="203200" y="4511554"/>
            <a:ext cx="6345382" cy="2346446"/>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785652"/>
          </a:xfrm>
          <a:prstGeom prst="rect">
            <a:avLst/>
          </a:prstGeom>
          <a:noFill/>
        </p:spPr>
        <p:txBody>
          <a:bodyPr wrap="square">
            <a:spAutoFit/>
          </a:bodyPr>
          <a:lstStyle/>
          <a:p>
            <a:r>
              <a:rPr lang="az-Latn-AZ" sz="1200" b="1">
                <a:solidFill>
                  <a:srgbClr val="FF0000"/>
                </a:solidFill>
                <a:latin typeface="-apple-system"/>
              </a:rPr>
              <a:t>1) </a:t>
            </a:r>
            <a:r>
              <a:rPr lang="en-US" sz="1200" b="1">
                <a:solidFill>
                  <a:srgbClr val="FF0000"/>
                </a:solidFill>
                <a:latin typeface="-apple-system"/>
              </a:rPr>
              <a:t>input() </a:t>
            </a:r>
            <a:r>
              <a:rPr lang="en-US" sz="1200" b="1">
                <a:latin typeface="-apple-system"/>
              </a:rPr>
              <a:t>ilə sətir‑sətir oxumaq</a:t>
            </a:r>
            <a:r>
              <a:rPr lang="az-Latn-AZ" sz="1200">
                <a:latin typeface="-apple-system"/>
              </a:rPr>
              <a:t>: </a:t>
            </a:r>
            <a:r>
              <a:rPr lang="en-US" sz="1200">
                <a:latin typeface="-apple-system"/>
              </a:rPr>
              <a:t> Alternativ olaraq, əgər fayldakı məlumatı sətir‑sətir oxumaq istəyirsənsə, input() funksiyasını istifadə edə bilərsən. Bu üsul faylın hər bir sətirini bir‑bir oxuyur.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pPr marL="285750" indent="-285750">
              <a:buFont typeface="Wingdings" panose="05000000000000000000" pitchFamily="2" charset="2"/>
              <a:buChar char="q"/>
            </a:pPr>
            <a:r>
              <a:rPr lang="en-US" sz="1200"/>
              <a:t>input() funksiyası hər dəfə bir sətir oxumağa imkan verir.</a:t>
            </a:r>
          </a:p>
          <a:p>
            <a:pPr marL="285750" indent="-285750">
              <a:buFont typeface="Wingdings" panose="05000000000000000000" pitchFamily="2" charset="2"/>
              <a:buChar char="q"/>
            </a:pPr>
            <a:endParaRPr lang="en-US" sz="1200"/>
          </a:p>
          <a:p>
            <a:pPr marL="285750" indent="-285750">
              <a:buFont typeface="Wingdings" panose="05000000000000000000" pitchFamily="2" charset="2"/>
              <a:buChar char="q"/>
            </a:pPr>
            <a:r>
              <a:rPr lang="en-US" sz="1200"/>
              <a:t>EOFError — faylın sonuna çatdıqda çıxır.</a:t>
            </a:r>
            <a:endParaRPr lang="az-Latn-AZ" sz="1200"/>
          </a:p>
          <a:p>
            <a:endParaRPr lang="az-Latn-AZ" sz="1200"/>
          </a:p>
          <a:p>
            <a:endParaRPr lang="az-Latn-AZ" sz="1200"/>
          </a:p>
          <a:p>
            <a:endParaRPr lang="az-Latn-AZ" sz="1200"/>
          </a:p>
          <a:p>
            <a:endParaRPr lang="az-Latn-AZ" sz="1200"/>
          </a:p>
          <a:p>
            <a:r>
              <a:rPr lang="az-Latn-AZ" sz="1200"/>
              <a:t>2) </a:t>
            </a:r>
            <a:r>
              <a:rPr lang="en-US" sz="1200"/>
              <a:t>Əgər sətir‑sətir oxumaq istəyirsənsə, </a:t>
            </a:r>
            <a:r>
              <a:rPr lang="en-US" sz="1200" b="1">
                <a:solidFill>
                  <a:srgbClr val="FF0000"/>
                </a:solidFill>
              </a:rPr>
              <a:t>sys.stdin </a:t>
            </a:r>
            <a:r>
              <a:rPr lang="en-US" sz="1200"/>
              <a:t>ilə də bunu rahatlıqla edə bilərsən. Bu üsulda fayldakı hər bir sətiri oxuyub emal etmək mümkündür.</a:t>
            </a:r>
            <a:r>
              <a:rPr lang="az-Latn-AZ" sz="1200"/>
              <a:t> </a:t>
            </a:r>
            <a:r>
              <a:rPr lang="en-US" sz="1200" b="1">
                <a:solidFill>
                  <a:srgbClr val="FF0000"/>
                </a:solidFill>
              </a:rPr>
              <a:t>sys.stdin</a:t>
            </a:r>
            <a:r>
              <a:rPr lang="en-US" sz="1200">
                <a:solidFill>
                  <a:srgbClr val="FF0000"/>
                </a:solidFill>
              </a:rPr>
              <a:t> </a:t>
            </a:r>
            <a:r>
              <a:rPr lang="en-US" sz="1200"/>
              <a:t>— burada hər bir sətir avtomatik olaraq oxunur. </a:t>
            </a:r>
            <a:r>
              <a:rPr lang="en-US" sz="1200" b="1">
                <a:solidFill>
                  <a:srgbClr val="FF0000"/>
                </a:solidFill>
              </a:rPr>
              <a:t>line.strip() </a:t>
            </a:r>
            <a:r>
              <a:rPr lang="en-US" sz="1200"/>
              <a:t>ilə hər sətirdəki boşluqları təmizləyirik.</a:t>
            </a:r>
          </a:p>
        </p:txBody>
      </p:sp>
      <p:pic>
        <p:nvPicPr>
          <p:cNvPr id="3" name="Picture 2">
            <a:extLst>
              <a:ext uri="{FF2B5EF4-FFF2-40B4-BE49-F238E27FC236}">
                <a16:creationId xmlns:a16="http://schemas.microsoft.com/office/drawing/2014/main" id="{7E104FE7-816E-53CE-FA67-C95C27A77FF2}"/>
              </a:ext>
            </a:extLst>
          </p:cNvPr>
          <p:cNvPicPr>
            <a:picLocks noChangeAspect="1"/>
          </p:cNvPicPr>
          <p:nvPr/>
        </p:nvPicPr>
        <p:blipFill>
          <a:blip r:embed="rId2"/>
          <a:stretch>
            <a:fillRect/>
          </a:stretch>
        </p:blipFill>
        <p:spPr>
          <a:xfrm>
            <a:off x="277090" y="700746"/>
            <a:ext cx="2627615" cy="1506745"/>
          </a:xfrm>
          <a:prstGeom prst="rect">
            <a:avLst/>
          </a:prstGeom>
        </p:spPr>
      </p:pic>
      <p:pic>
        <p:nvPicPr>
          <p:cNvPr id="6" name="Picture 5">
            <a:extLst>
              <a:ext uri="{FF2B5EF4-FFF2-40B4-BE49-F238E27FC236}">
                <a16:creationId xmlns:a16="http://schemas.microsoft.com/office/drawing/2014/main" id="{C6BA803A-A7FC-F447-6BB1-FC6818C1E6B5}"/>
              </a:ext>
            </a:extLst>
          </p:cNvPr>
          <p:cNvPicPr>
            <a:picLocks noChangeAspect="1"/>
          </p:cNvPicPr>
          <p:nvPr/>
        </p:nvPicPr>
        <p:blipFill>
          <a:blip r:embed="rId3"/>
          <a:stretch>
            <a:fillRect/>
          </a:stretch>
        </p:blipFill>
        <p:spPr>
          <a:xfrm>
            <a:off x="277090" y="4030478"/>
            <a:ext cx="2896004" cy="1267002"/>
          </a:xfrm>
          <a:prstGeom prst="rect">
            <a:avLst/>
          </a:prstGeom>
        </p:spPr>
      </p:pic>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0" y="161699"/>
            <a:ext cx="12192000" cy="923330"/>
          </a:xfrm>
          <a:prstGeom prst="rect">
            <a:avLst/>
          </a:prstGeom>
          <a:noFill/>
        </p:spPr>
        <p:txBody>
          <a:bodyPr wrap="square">
            <a:spAutoFit/>
          </a:bodyPr>
          <a:lstStyle/>
          <a:p>
            <a:r>
              <a:rPr lang="en-US">
                <a:latin typeface="-apple-system"/>
              </a:rPr>
              <a:t>Komandaya çoxsətirli inline mətn göndərmək üçün istifadə olunur.</a:t>
            </a:r>
            <a:r>
              <a:rPr lang="az-Latn-AZ">
                <a:latin typeface="-apple-system"/>
              </a:rPr>
              <a:t> </a:t>
            </a:r>
            <a:endParaRPr lang="en-US">
              <a:latin typeface="-apple-system"/>
            </a:endParaRPr>
          </a:p>
          <a:p>
            <a:endParaRPr lang="en-US">
              <a:latin typeface="-apple-system"/>
            </a:endParaRPr>
          </a:p>
          <a:p>
            <a:r>
              <a:rPr lang="az-Latn-AZ">
                <a:latin typeface="-apple-system"/>
              </a:rPr>
              <a:t>Burada </a:t>
            </a:r>
            <a:r>
              <a:rPr lang="az-Latn-AZ" b="1">
                <a:latin typeface="-apple-system"/>
              </a:rPr>
              <a:t>CAT</a:t>
            </a:r>
            <a:r>
              <a:rPr lang="az-Latn-AZ">
                <a:latin typeface="-apple-system"/>
              </a:rPr>
              <a:t> komandına sətrlər göndərilərək </a:t>
            </a:r>
            <a:r>
              <a:rPr lang="en-US" b="1">
                <a:solidFill>
                  <a:srgbClr val="FF0000"/>
                </a:solidFill>
                <a:latin typeface="-apple-system"/>
              </a:rPr>
              <a:t>&lt;</a:t>
            </a:r>
            <a:r>
              <a:rPr lang="en-US">
                <a:latin typeface="-apple-system"/>
              </a:rPr>
              <a:t> </a:t>
            </a:r>
            <a:r>
              <a:rPr lang="az-Latn-AZ">
                <a:latin typeface="-apple-system"/>
              </a:rPr>
              <a:t>terminalda əks etdirilir və əlavə olaraq həmin sətrlər yeni.txt faylına göndərilir </a:t>
            </a:r>
            <a:r>
              <a:rPr lang="en-US" b="1">
                <a:solidFill>
                  <a:srgbClr val="FF0000"/>
                </a:solidFill>
                <a:latin typeface="-apple-system"/>
              </a:rPr>
              <a:t>&gt;</a:t>
            </a:r>
            <a:r>
              <a:rPr lang="en-US">
                <a:latin typeface="-apple-system"/>
              </a:rPr>
              <a:t>.</a:t>
            </a:r>
            <a:endParaRPr lang="en-US"/>
          </a:p>
        </p:txBody>
      </p:sp>
      <p:pic>
        <p:nvPicPr>
          <p:cNvPr id="3" name="Picture 2">
            <a:extLst>
              <a:ext uri="{FF2B5EF4-FFF2-40B4-BE49-F238E27FC236}">
                <a16:creationId xmlns:a16="http://schemas.microsoft.com/office/drawing/2014/main" id="{03275F7B-8979-5C12-4C94-1477CFF8C2F8}"/>
              </a:ext>
            </a:extLst>
          </p:cNvPr>
          <p:cNvPicPr>
            <a:picLocks noChangeAspect="1"/>
          </p:cNvPicPr>
          <p:nvPr/>
        </p:nvPicPr>
        <p:blipFill>
          <a:blip r:embed="rId2"/>
          <a:stretch>
            <a:fillRect/>
          </a:stretch>
        </p:blipFill>
        <p:spPr>
          <a:xfrm>
            <a:off x="0" y="1290722"/>
            <a:ext cx="5080729" cy="2655515"/>
          </a:xfrm>
          <a:prstGeom prst="rect">
            <a:avLst/>
          </a:prstGeom>
        </p:spPr>
      </p:pic>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5262979"/>
          </a:xfrm>
          <a:prstGeom prst="rect">
            <a:avLst/>
          </a:prstGeom>
          <a:noFill/>
        </p:spPr>
        <p:txBody>
          <a:bodyPr wrap="square">
            <a:spAutoFit/>
          </a:bodyPr>
          <a:lstStyle/>
          <a:p>
            <a:r>
              <a:rPr lang="en-US" sz="1200" b="1">
                <a:solidFill>
                  <a:srgbClr val="FF0000"/>
                </a:solidFill>
              </a:rPr>
              <a:t>&lt;&lt;&lt;</a:t>
            </a:r>
            <a:r>
              <a:rPr lang="en-US" sz="1200" b="1"/>
              <a:t> nədir?</a:t>
            </a:r>
            <a:endParaRPr lang="az-Latn-AZ" sz="1200" b="1"/>
          </a:p>
          <a:p>
            <a:endParaRPr lang="en-US" sz="1200" b="1"/>
          </a:p>
          <a:p>
            <a:pPr marL="285750" indent="-285750">
              <a:lnSpc>
                <a:spcPct val="150000"/>
              </a:lnSpc>
              <a:buFont typeface="Arial" panose="020B0604020202020204" pitchFamily="34" charset="0"/>
              <a:buChar char="•"/>
            </a:pPr>
            <a:r>
              <a:rPr lang="en-US" sz="1200"/>
              <a:t>Bu </a:t>
            </a:r>
            <a:r>
              <a:rPr lang="en-US" sz="1200" b="1"/>
              <a:t>&lt;&lt;&lt;</a:t>
            </a:r>
            <a:r>
              <a:rPr lang="en-US" sz="1200"/>
              <a:t> simvol </a:t>
            </a:r>
            <a:r>
              <a:rPr lang="en-US" sz="1200" b="1"/>
              <a:t>Bash shell</a:t>
            </a:r>
            <a:r>
              <a:rPr lang="en-US" sz="1200"/>
              <a:t>-də olan bir xüsusiyyətdir və buna </a:t>
            </a:r>
            <a:r>
              <a:rPr lang="en-US" sz="1200" b="1"/>
              <a:t>here-string</a:t>
            </a:r>
            <a:r>
              <a:rPr lang="en-US" sz="1200"/>
              <a:t> deyilir.</a:t>
            </a:r>
          </a:p>
          <a:p>
            <a:pPr marL="285750" indent="-285750">
              <a:lnSpc>
                <a:spcPct val="150000"/>
              </a:lnSpc>
              <a:buFont typeface="Arial" panose="020B0604020202020204" pitchFamily="34" charset="0"/>
              <a:buChar char="•"/>
            </a:pPr>
            <a:r>
              <a:rPr lang="en-US" sz="1200"/>
              <a:t>Bu, sadəcə bir </a:t>
            </a:r>
            <a:r>
              <a:rPr lang="en-US" sz="1200" b="1"/>
              <a:t>mətn sətrini</a:t>
            </a:r>
            <a:r>
              <a:rPr lang="en-US" sz="1200"/>
              <a:t> (string) proqramın </a:t>
            </a:r>
            <a:r>
              <a:rPr lang="en-US" sz="1200" b="1"/>
              <a:t>standart girişinə (stdin)</a:t>
            </a:r>
            <a:r>
              <a:rPr lang="en-US" sz="1200"/>
              <a:t> ötürmək üçün istifadə olunur.</a:t>
            </a:r>
            <a:r>
              <a:rPr lang="az-Latn-AZ" sz="1200"/>
              <a:t> Məsələn</a:t>
            </a:r>
            <a:r>
              <a:rPr lang="en-US" sz="1200"/>
              <a:t>: </a:t>
            </a:r>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Yuxarıdakı əmr, sanki belə işləyir: </a:t>
            </a:r>
          </a:p>
          <a:p>
            <a:endParaRPr lang="az-Latn-AZ" sz="1200"/>
          </a:p>
          <a:p>
            <a:r>
              <a:rPr lang="en-US" sz="1200" b="1"/>
              <a:t>Yəni</a:t>
            </a:r>
            <a:r>
              <a:rPr lang="en-US" sz="1200"/>
              <a:t>:</a:t>
            </a:r>
          </a:p>
          <a:p>
            <a:endParaRPr lang="en-US" sz="1200"/>
          </a:p>
          <a:p>
            <a:pPr marL="285750" indent="-285750">
              <a:lnSpc>
                <a:spcPct val="150000"/>
              </a:lnSpc>
              <a:buFont typeface="Wingdings" panose="05000000000000000000" pitchFamily="2" charset="2"/>
              <a:buChar char="q"/>
            </a:pPr>
            <a:r>
              <a:rPr lang="en-US" sz="1200"/>
              <a:t>"</a:t>
            </a:r>
            <a:r>
              <a:rPr lang="en-US" sz="1200" b="1"/>
              <a:t>salam dünya</a:t>
            </a:r>
            <a:r>
              <a:rPr lang="en-US" sz="1200"/>
              <a:t>" sətri stdin (standart giriş) kimi </a:t>
            </a:r>
            <a:r>
              <a:rPr lang="en-US" sz="1200" b="1"/>
              <a:t>grep</a:t>
            </a:r>
            <a:r>
              <a:rPr lang="en-US" sz="1200"/>
              <a:t>-ə verilir.</a:t>
            </a:r>
          </a:p>
          <a:p>
            <a:pPr marL="285750" indent="-285750">
              <a:lnSpc>
                <a:spcPct val="150000"/>
              </a:lnSpc>
              <a:buFont typeface="Wingdings" panose="05000000000000000000" pitchFamily="2" charset="2"/>
              <a:buChar char="q"/>
            </a:pPr>
            <a:r>
              <a:rPr lang="en-US" sz="1200" b="1"/>
              <a:t>grep</a:t>
            </a:r>
            <a:r>
              <a:rPr lang="en-US" sz="1200"/>
              <a:t> isə həmin sətirdə "</a:t>
            </a:r>
            <a:r>
              <a:rPr lang="en-US" sz="1200" b="1"/>
              <a:t>salam</a:t>
            </a:r>
            <a:r>
              <a:rPr lang="en-US" sz="1200"/>
              <a:t>" sözünü axtarır.</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b="1"/>
              <a:t>Başqa bir nümunə</a:t>
            </a:r>
            <a:r>
              <a:rPr lang="az-Latn-AZ" sz="1200"/>
              <a:t>: </a:t>
            </a:r>
            <a:endParaRPr lang="en-US" sz="1200"/>
          </a:p>
        </p:txBody>
      </p:sp>
      <p:pic>
        <p:nvPicPr>
          <p:cNvPr id="3" name="Picture 2">
            <a:extLst>
              <a:ext uri="{FF2B5EF4-FFF2-40B4-BE49-F238E27FC236}">
                <a16:creationId xmlns:a16="http://schemas.microsoft.com/office/drawing/2014/main" id="{6FA9A92C-C1FE-413E-7F74-5E1C94B7288B}"/>
              </a:ext>
            </a:extLst>
          </p:cNvPr>
          <p:cNvPicPr>
            <a:picLocks noChangeAspect="1"/>
          </p:cNvPicPr>
          <p:nvPr/>
        </p:nvPicPr>
        <p:blipFill>
          <a:blip r:embed="rId2"/>
          <a:stretch>
            <a:fillRect/>
          </a:stretch>
        </p:blipFill>
        <p:spPr>
          <a:xfrm>
            <a:off x="203200" y="1344939"/>
            <a:ext cx="2170545" cy="835822"/>
          </a:xfrm>
          <a:prstGeom prst="rect">
            <a:avLst/>
          </a:prstGeom>
        </p:spPr>
      </p:pic>
      <p:pic>
        <p:nvPicPr>
          <p:cNvPr id="5" name="Picture 4">
            <a:extLst>
              <a:ext uri="{FF2B5EF4-FFF2-40B4-BE49-F238E27FC236}">
                <a16:creationId xmlns:a16="http://schemas.microsoft.com/office/drawing/2014/main" id="{F49D88A1-1B15-35C9-C08F-0093119995D7}"/>
              </a:ext>
            </a:extLst>
          </p:cNvPr>
          <p:cNvPicPr>
            <a:picLocks noChangeAspect="1"/>
          </p:cNvPicPr>
          <p:nvPr/>
        </p:nvPicPr>
        <p:blipFill>
          <a:blip r:embed="rId3"/>
          <a:stretch>
            <a:fillRect/>
          </a:stretch>
        </p:blipFill>
        <p:spPr>
          <a:xfrm>
            <a:off x="203200" y="3646238"/>
            <a:ext cx="2724530" cy="276264"/>
          </a:xfrm>
          <a:prstGeom prst="rect">
            <a:avLst/>
          </a:prstGeom>
        </p:spPr>
      </p:pic>
      <p:pic>
        <p:nvPicPr>
          <p:cNvPr id="8" name="Picture 7">
            <a:extLst>
              <a:ext uri="{FF2B5EF4-FFF2-40B4-BE49-F238E27FC236}">
                <a16:creationId xmlns:a16="http://schemas.microsoft.com/office/drawing/2014/main" id="{27D6F5D3-942C-675B-6DB0-DD6A89D3202B}"/>
              </a:ext>
            </a:extLst>
          </p:cNvPr>
          <p:cNvPicPr>
            <a:picLocks noChangeAspect="1"/>
          </p:cNvPicPr>
          <p:nvPr/>
        </p:nvPicPr>
        <p:blipFill>
          <a:blip r:embed="rId4"/>
          <a:stretch>
            <a:fillRect/>
          </a:stretch>
        </p:blipFill>
        <p:spPr>
          <a:xfrm>
            <a:off x="203200" y="5684589"/>
            <a:ext cx="3029373" cy="809738"/>
          </a:xfrm>
          <a:prstGeom prst="rect">
            <a:avLst/>
          </a:prstGeom>
        </p:spPr>
      </p:pic>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6186309"/>
          </a:xfrm>
          <a:prstGeom prst="rect">
            <a:avLst/>
          </a:prstGeom>
          <a:noFill/>
        </p:spPr>
        <p:txBody>
          <a:bodyPr wrap="square">
            <a:spAutoFit/>
          </a:bodyPr>
          <a:lstStyle/>
          <a:p>
            <a:r>
              <a:rPr lang="az-Latn-AZ" sz="1200" b="1">
                <a:latin typeface="-apple-system"/>
              </a:rPr>
              <a:t>Birdə belə bir forma mövcuddur</a:t>
            </a:r>
            <a:r>
              <a:rPr lang="az-Latn-AZ" sz="1200">
                <a:latin typeface="-apple-system"/>
              </a:rPr>
              <a:t>: Bu yazdığımız forma ilə bir faylın içindəki məlumatı sanki sən əl ilə yazmısanmış kimi komandaya ötürmək olur.</a:t>
            </a: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b="1"/>
              <a:t>Misal</a:t>
            </a:r>
            <a:r>
              <a:rPr lang="az-Latn-AZ" sz="1200" b="1"/>
              <a:t>, b</a:t>
            </a:r>
            <a:r>
              <a:rPr lang="en-US" sz="1200" b="1"/>
              <a:t>u nə edir?</a:t>
            </a:r>
          </a:p>
          <a:p>
            <a:pPr marL="171450" indent="-171450">
              <a:lnSpc>
                <a:spcPct val="200000"/>
              </a:lnSpc>
              <a:buFont typeface="Wingdings" panose="05000000000000000000" pitchFamily="2" charset="2"/>
              <a:buChar char="q"/>
            </a:pPr>
            <a:r>
              <a:rPr lang="en-US" sz="1200" b="1">
                <a:solidFill>
                  <a:srgbClr val="00B050"/>
                </a:solidFill>
              </a:rPr>
              <a:t>cat fayl.txt </a:t>
            </a:r>
            <a:r>
              <a:rPr lang="en-US" sz="1200"/>
              <a:t>→ </a:t>
            </a:r>
            <a:r>
              <a:rPr lang="az-Latn-AZ" sz="1200"/>
              <a:t>cat əmri ilə </a:t>
            </a:r>
            <a:r>
              <a:rPr lang="en-US" sz="1200"/>
              <a:t>faylın içini oxuyur</a:t>
            </a:r>
            <a:r>
              <a:rPr lang="az-Latn-AZ" sz="1200"/>
              <a:t>uq</a:t>
            </a:r>
            <a:r>
              <a:rPr lang="en-US" sz="1200"/>
              <a:t>.</a:t>
            </a:r>
          </a:p>
          <a:p>
            <a:pPr marL="171450" indent="-171450">
              <a:lnSpc>
                <a:spcPct val="200000"/>
              </a:lnSpc>
              <a:buFont typeface="Wingdings" panose="05000000000000000000" pitchFamily="2" charset="2"/>
              <a:buChar char="q"/>
            </a:pPr>
            <a:r>
              <a:rPr lang="en-US" sz="1200" b="1">
                <a:solidFill>
                  <a:srgbClr val="00B050"/>
                </a:solidFill>
              </a:rPr>
              <a:t>$(...) </a:t>
            </a:r>
            <a:r>
              <a:rPr lang="en-US" sz="1200"/>
              <a:t>→ </a:t>
            </a:r>
            <a:r>
              <a:rPr lang="az-Latn-AZ" sz="1200"/>
              <a:t>nəticəni isə </a:t>
            </a:r>
            <a:r>
              <a:rPr lang="en-US" sz="1200"/>
              <a:t>bu </a:t>
            </a:r>
            <a:r>
              <a:rPr lang="az-Latn-AZ" sz="1200" b="1"/>
              <a:t>dollar+yumru_mörtərizə </a:t>
            </a:r>
            <a:r>
              <a:rPr lang="az-Latn-AZ" sz="1200"/>
              <a:t>içərisində </a:t>
            </a:r>
            <a:r>
              <a:rPr lang="en-US" sz="1200"/>
              <a:t>yerləşdirir</a:t>
            </a:r>
            <a:r>
              <a:rPr lang="az-Latn-AZ" sz="1200"/>
              <a:t>ik</a:t>
            </a:r>
            <a:r>
              <a:rPr lang="en-US" sz="1200"/>
              <a:t>.</a:t>
            </a:r>
            <a:r>
              <a:rPr lang="az-Latn-AZ" sz="1200"/>
              <a:t> </a:t>
            </a:r>
            <a:r>
              <a:rPr lang="az-Latn-AZ" sz="1200" b="1">
                <a:solidFill>
                  <a:srgbClr val="FF0000"/>
                </a:solidFill>
              </a:rPr>
              <a:t>echo</a:t>
            </a:r>
            <a:r>
              <a:rPr lang="az-Latn-AZ" sz="1200"/>
              <a:t> kamandı isə həmin faylın içindən oxunan mətni terminala yazır.</a:t>
            </a:r>
            <a:endParaRPr lang="en-US" sz="1200"/>
          </a:p>
          <a:p>
            <a:pPr marL="171450" indent="-171450">
              <a:lnSpc>
                <a:spcPct val="200000"/>
              </a:lnSpc>
              <a:buFont typeface="Wingdings" panose="05000000000000000000" pitchFamily="2" charset="2"/>
              <a:buChar char="q"/>
            </a:pPr>
            <a:r>
              <a:rPr lang="en-US" sz="1200">
                <a:solidFill>
                  <a:srgbClr val="00B050"/>
                </a:solidFill>
              </a:rPr>
              <a:t>"..."</a:t>
            </a:r>
            <a:r>
              <a:rPr lang="en-US" sz="1200"/>
              <a:t> → </a:t>
            </a:r>
            <a:r>
              <a:rPr lang="az-Latn-AZ" sz="1200"/>
              <a:t>yəni </a:t>
            </a:r>
            <a:r>
              <a:rPr lang="en-US" sz="1200"/>
              <a:t>nəticəni tək bir arqument kimi qoruyur (boşluq olsa belə parçalanmır).</a:t>
            </a:r>
            <a:r>
              <a:rPr lang="az-Latn-AZ" sz="1200"/>
              <a:t> Boşluq yəni sözlər arasında olan boşluq nəzərdə tutulur. </a:t>
            </a:r>
            <a:endParaRPr lang="en-US" sz="1200"/>
          </a:p>
          <a:p>
            <a:endParaRPr lang="az-Latn-AZ" sz="1200"/>
          </a:p>
          <a:p>
            <a:r>
              <a:rPr lang="en-US" sz="1200"/>
              <a:t>Əgər </a:t>
            </a:r>
            <a:r>
              <a:rPr lang="en-US" sz="1200" b="1"/>
              <a:t>fayl.txt </a:t>
            </a:r>
            <a:r>
              <a:rPr lang="en-US" sz="1200"/>
              <a:t>içində </a:t>
            </a:r>
            <a:r>
              <a:rPr lang="en-US" sz="1200" b="1" i="1"/>
              <a:t>salam dunya </a:t>
            </a:r>
            <a:r>
              <a:rPr lang="en-US" sz="1200"/>
              <a:t>varsa, nəticə</a:t>
            </a:r>
            <a:r>
              <a:rPr lang="az-Latn-AZ" sz="1200"/>
              <a:t> belə olacaq</a:t>
            </a:r>
            <a:r>
              <a:rPr lang="en-US" sz="1200"/>
              <a:t>:</a:t>
            </a:r>
            <a:endParaRPr lang="az-Latn-AZ" sz="1200"/>
          </a:p>
          <a:p>
            <a:endParaRPr lang="az-Latn-AZ" sz="1200"/>
          </a:p>
          <a:p>
            <a:endParaRPr lang="az-Latn-AZ" sz="1200"/>
          </a:p>
          <a:p>
            <a:endParaRPr lang="az-Latn-AZ" sz="1200"/>
          </a:p>
          <a:p>
            <a:r>
              <a:rPr lang="az-Latn-AZ" sz="1200"/>
              <a:t>Yəni normal </a:t>
            </a:r>
            <a:r>
              <a:rPr lang="az-Latn-AZ" sz="1200" b="1"/>
              <a:t>echo</a:t>
            </a:r>
            <a:r>
              <a:rPr lang="az-Latn-AZ" sz="1200"/>
              <a:t> ilə sanki belə yazmışıqmış kimi:</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 yazılan nümunənin </a:t>
            </a:r>
            <a:r>
              <a:rPr lang="az-Latn-AZ" sz="1200" b="1"/>
              <a:t>cat </a:t>
            </a:r>
            <a:r>
              <a:rPr lang="az-Latn-AZ" sz="1200" b="1" i="1"/>
              <a:t>olmadan</a:t>
            </a:r>
            <a:r>
              <a:rPr lang="az-Latn-AZ" sz="1200" b="1"/>
              <a:t> </a:t>
            </a:r>
            <a:r>
              <a:rPr lang="az-Latn-AZ" sz="1200"/>
              <a:t>yazılan formasıda var. Hansı ki, bu daha sürətlidir. Misal: yenə faylın məzmununu echo-ya ötürülür.</a:t>
            </a:r>
          </a:p>
          <a:p>
            <a:endParaRPr lang="az-Latn-AZ" sz="1200"/>
          </a:p>
          <a:p>
            <a:endParaRPr lang="az-Latn-AZ" sz="1200"/>
          </a:p>
          <a:p>
            <a:endParaRPr lang="az-Latn-AZ" sz="1200"/>
          </a:p>
          <a:p>
            <a:endParaRPr lang="az-Latn-AZ" sz="1200"/>
          </a:p>
          <a:p>
            <a:r>
              <a:rPr lang="en-US" sz="1200"/>
              <a:t>B</a:t>
            </a:r>
            <a:r>
              <a:rPr lang="az-Latn-AZ" sz="1200"/>
              <a:t>aşqa bir</a:t>
            </a:r>
            <a:r>
              <a:rPr lang="en-US" sz="1200"/>
              <a:t> versiy</a:t>
            </a:r>
            <a:r>
              <a:rPr lang="az-Latn-AZ" sz="1200"/>
              <a:t>ası isə</a:t>
            </a:r>
            <a:r>
              <a:rPr lang="en-US" sz="1200"/>
              <a:t> </a:t>
            </a:r>
            <a:r>
              <a:rPr lang="az-Latn-AZ" sz="1200"/>
              <a:t>d</a:t>
            </a:r>
            <a:r>
              <a:rPr lang="en-US" sz="1200"/>
              <a:t>ırnaqlar ("") </a:t>
            </a:r>
            <a:r>
              <a:rPr lang="az-Latn-AZ" sz="1200"/>
              <a:t>olmadandır</a:t>
            </a:r>
            <a:r>
              <a:rPr lang="en-US" sz="1200"/>
              <a:t>, </a:t>
            </a:r>
            <a:r>
              <a:rPr lang="az-Latn-AZ" sz="1200"/>
              <a:t>misal</a:t>
            </a:r>
            <a:r>
              <a:rPr lang="en-US" sz="1200"/>
              <a:t>:</a:t>
            </a:r>
          </a:p>
        </p:txBody>
      </p:sp>
      <p:pic>
        <p:nvPicPr>
          <p:cNvPr id="3" name="Picture 2">
            <a:extLst>
              <a:ext uri="{FF2B5EF4-FFF2-40B4-BE49-F238E27FC236}">
                <a16:creationId xmlns:a16="http://schemas.microsoft.com/office/drawing/2014/main" id="{801E0116-6000-8FB8-E5CB-34FBFE594F96}"/>
              </a:ext>
            </a:extLst>
          </p:cNvPr>
          <p:cNvPicPr>
            <a:picLocks noChangeAspect="1"/>
          </p:cNvPicPr>
          <p:nvPr/>
        </p:nvPicPr>
        <p:blipFill>
          <a:blip r:embed="rId2"/>
          <a:stretch>
            <a:fillRect/>
          </a:stretch>
        </p:blipFill>
        <p:spPr>
          <a:xfrm>
            <a:off x="0" y="669484"/>
            <a:ext cx="2086266" cy="438211"/>
          </a:xfrm>
          <a:prstGeom prst="rect">
            <a:avLst/>
          </a:prstGeom>
        </p:spPr>
      </p:pic>
      <p:pic>
        <p:nvPicPr>
          <p:cNvPr id="5" name="Picture 4">
            <a:extLst>
              <a:ext uri="{FF2B5EF4-FFF2-40B4-BE49-F238E27FC236}">
                <a16:creationId xmlns:a16="http://schemas.microsoft.com/office/drawing/2014/main" id="{B37B9579-7EF4-78F5-3FEB-3B32A18B08D2}"/>
              </a:ext>
            </a:extLst>
          </p:cNvPr>
          <p:cNvPicPr>
            <a:picLocks noChangeAspect="1"/>
          </p:cNvPicPr>
          <p:nvPr/>
        </p:nvPicPr>
        <p:blipFill>
          <a:blip r:embed="rId3"/>
          <a:stretch>
            <a:fillRect/>
          </a:stretch>
        </p:blipFill>
        <p:spPr>
          <a:xfrm>
            <a:off x="203200" y="3107148"/>
            <a:ext cx="1066949" cy="323895"/>
          </a:xfrm>
          <a:prstGeom prst="rect">
            <a:avLst/>
          </a:prstGeom>
        </p:spPr>
      </p:pic>
      <p:pic>
        <p:nvPicPr>
          <p:cNvPr id="10" name="Picture 9">
            <a:extLst>
              <a:ext uri="{FF2B5EF4-FFF2-40B4-BE49-F238E27FC236}">
                <a16:creationId xmlns:a16="http://schemas.microsoft.com/office/drawing/2014/main" id="{3981D0FC-6FDA-61F4-46E5-A6CE1537F25C}"/>
              </a:ext>
            </a:extLst>
          </p:cNvPr>
          <p:cNvPicPr>
            <a:picLocks noChangeAspect="1"/>
          </p:cNvPicPr>
          <p:nvPr/>
        </p:nvPicPr>
        <p:blipFill>
          <a:blip r:embed="rId4"/>
          <a:stretch>
            <a:fillRect/>
          </a:stretch>
        </p:blipFill>
        <p:spPr>
          <a:xfrm>
            <a:off x="203200" y="3812305"/>
            <a:ext cx="1609950" cy="352474"/>
          </a:xfrm>
          <a:prstGeom prst="rect">
            <a:avLst/>
          </a:prstGeom>
        </p:spPr>
      </p:pic>
      <p:pic>
        <p:nvPicPr>
          <p:cNvPr id="12" name="Picture 11">
            <a:extLst>
              <a:ext uri="{FF2B5EF4-FFF2-40B4-BE49-F238E27FC236}">
                <a16:creationId xmlns:a16="http://schemas.microsoft.com/office/drawing/2014/main" id="{66FADD41-4D4E-5534-9C39-BC24C904DE09}"/>
              </a:ext>
            </a:extLst>
          </p:cNvPr>
          <p:cNvPicPr>
            <a:picLocks noChangeAspect="1"/>
          </p:cNvPicPr>
          <p:nvPr/>
        </p:nvPicPr>
        <p:blipFill>
          <a:blip r:embed="rId5"/>
          <a:stretch>
            <a:fillRect/>
          </a:stretch>
        </p:blipFill>
        <p:spPr>
          <a:xfrm>
            <a:off x="219105" y="5507805"/>
            <a:ext cx="1867161" cy="352474"/>
          </a:xfrm>
          <a:prstGeom prst="rect">
            <a:avLst/>
          </a:prstGeom>
        </p:spPr>
      </p:pic>
      <p:pic>
        <p:nvPicPr>
          <p:cNvPr id="14" name="Picture 13">
            <a:extLst>
              <a:ext uri="{FF2B5EF4-FFF2-40B4-BE49-F238E27FC236}">
                <a16:creationId xmlns:a16="http://schemas.microsoft.com/office/drawing/2014/main" id="{43B17B16-8AE4-01D4-6A6B-EFA8A39B5BE9}"/>
              </a:ext>
            </a:extLst>
          </p:cNvPr>
          <p:cNvPicPr>
            <a:picLocks noChangeAspect="1"/>
          </p:cNvPicPr>
          <p:nvPr/>
        </p:nvPicPr>
        <p:blipFill>
          <a:blip r:embed="rId6"/>
          <a:stretch>
            <a:fillRect/>
          </a:stretch>
        </p:blipFill>
        <p:spPr>
          <a:xfrm>
            <a:off x="219105" y="6431135"/>
            <a:ext cx="1533739" cy="362001"/>
          </a:xfrm>
          <a:prstGeom prst="rect">
            <a:avLst/>
          </a:prstGeom>
        </p:spPr>
      </p:pic>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5632311"/>
          </a:xfrm>
          <a:prstGeom prst="rect">
            <a:avLst/>
          </a:prstGeom>
          <a:noFill/>
        </p:spPr>
        <p:txBody>
          <a:bodyPr wrap="square">
            <a:spAutoFit/>
          </a:bodyPr>
          <a:lstStyle/>
          <a:p>
            <a:r>
              <a:rPr lang="en-US" sz="1200">
                <a:latin typeface="-apple-system"/>
              </a:rPr>
              <a:t>Real nümunə: Deyək ki, bir faylda parol var: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a:t>İndi bu parolu bir proqrama arqument kimi ötürmək istəyirsən</a:t>
            </a:r>
            <a:r>
              <a:rPr lang="az-Latn-AZ" sz="1200"/>
              <a:t> və bu cür yazacaqsan</a:t>
            </a:r>
            <a:r>
              <a:rPr lang="en-US" sz="1200"/>
              <a:t>:</a:t>
            </a:r>
            <a:endParaRPr lang="az-Latn-AZ" sz="1200"/>
          </a:p>
          <a:p>
            <a:endParaRPr lang="az-Latn-AZ" sz="1200"/>
          </a:p>
          <a:p>
            <a:endParaRPr lang="az-Latn-AZ" sz="1200"/>
          </a:p>
          <a:p>
            <a:endParaRPr lang="az-Latn-AZ" sz="1200"/>
          </a:p>
          <a:p>
            <a:endParaRPr lang="az-Latn-AZ" sz="1200"/>
          </a:p>
          <a:p>
            <a:r>
              <a:rPr lang="az-Latn-AZ" sz="1200"/>
              <a:t>Əgər həmin qayda olmasa idi onda belə yazacaqdıq: Bu qayda ilə şifrəni hər dəfə əllə dəyişirik. Yuxarıdakı qayda ilə isə sanki </a:t>
            </a:r>
            <a:r>
              <a:rPr lang="az-Latn-AZ" sz="1200" b="1"/>
              <a:t>variable</a:t>
            </a:r>
            <a:r>
              <a:rPr lang="az-Latn-AZ" sz="1200"/>
              <a:t> kimi fayldan oxuyuruq.</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solidFill>
                  <a:srgbClr val="FF0000"/>
                </a:solidFill>
              </a:rPr>
              <a:t>sshpass</a:t>
            </a:r>
            <a:r>
              <a:rPr lang="en-US" sz="1200"/>
              <a:t> istifadə etməsə</a:t>
            </a:r>
            <a:r>
              <a:rPr lang="az-Latn-AZ" sz="1200"/>
              <a:t>ydik də</a:t>
            </a:r>
            <a:r>
              <a:rPr lang="en-US" sz="1200"/>
              <a:t>, </a:t>
            </a:r>
            <a:r>
              <a:rPr lang="az-Latn-AZ" sz="1200"/>
              <a:t>onda </a:t>
            </a:r>
            <a:r>
              <a:rPr lang="en-US" sz="1200"/>
              <a:t>belə yazardı</a:t>
            </a:r>
            <a:r>
              <a:rPr lang="az-Latn-AZ" sz="1200"/>
              <a:t>q</a:t>
            </a:r>
            <a:r>
              <a:rPr lang="en-US" sz="1200"/>
              <a:t>:</a:t>
            </a:r>
            <a:r>
              <a:rPr lang="az-Latn-AZ" sz="1200"/>
              <a:t> </a:t>
            </a:r>
          </a:p>
          <a:p>
            <a:endParaRPr lang="az-Latn-AZ" sz="1200"/>
          </a:p>
          <a:p>
            <a:endParaRPr lang="az-Latn-AZ" sz="1200"/>
          </a:p>
          <a:p>
            <a:endParaRPr lang="az-Latn-AZ" sz="1200"/>
          </a:p>
          <a:p>
            <a:endParaRPr lang="az-Latn-AZ" sz="1200"/>
          </a:p>
          <a:p>
            <a:r>
              <a:rPr lang="az-Latn-AZ" sz="1200"/>
              <a:t>Amma bu zaman terminal bizdən parolu əllə yazmağımızı istəyəcək: Yəni, avtomatlaşdırma mümkün olmur. Bu, əl ilə müdaxilə tələb edir — məsələn, skript yazanda bu problem yaradır.</a:t>
            </a:r>
            <a:endParaRPr lang="en-US" sz="1200"/>
          </a:p>
        </p:txBody>
      </p:sp>
      <p:pic>
        <p:nvPicPr>
          <p:cNvPr id="3" name="Picture 2">
            <a:extLst>
              <a:ext uri="{FF2B5EF4-FFF2-40B4-BE49-F238E27FC236}">
                <a16:creationId xmlns:a16="http://schemas.microsoft.com/office/drawing/2014/main" id="{6FF1872A-F1A1-B9F0-BF18-773F30608987}"/>
              </a:ext>
            </a:extLst>
          </p:cNvPr>
          <p:cNvPicPr>
            <a:picLocks noChangeAspect="1"/>
          </p:cNvPicPr>
          <p:nvPr/>
        </p:nvPicPr>
        <p:blipFill>
          <a:blip r:embed="rId2"/>
          <a:stretch>
            <a:fillRect/>
          </a:stretch>
        </p:blipFill>
        <p:spPr>
          <a:xfrm>
            <a:off x="203200" y="487862"/>
            <a:ext cx="1348509" cy="556260"/>
          </a:xfrm>
          <a:prstGeom prst="rect">
            <a:avLst/>
          </a:prstGeom>
        </p:spPr>
      </p:pic>
      <p:pic>
        <p:nvPicPr>
          <p:cNvPr id="5" name="Picture 4">
            <a:extLst>
              <a:ext uri="{FF2B5EF4-FFF2-40B4-BE49-F238E27FC236}">
                <a16:creationId xmlns:a16="http://schemas.microsoft.com/office/drawing/2014/main" id="{12FF58CB-E197-99F4-39F9-9D93289940F8}"/>
              </a:ext>
            </a:extLst>
          </p:cNvPr>
          <p:cNvPicPr>
            <a:picLocks noChangeAspect="1"/>
          </p:cNvPicPr>
          <p:nvPr/>
        </p:nvPicPr>
        <p:blipFill>
          <a:blip r:embed="rId3"/>
          <a:stretch>
            <a:fillRect/>
          </a:stretch>
        </p:blipFill>
        <p:spPr>
          <a:xfrm>
            <a:off x="203200" y="1449963"/>
            <a:ext cx="3429479" cy="457264"/>
          </a:xfrm>
          <a:prstGeom prst="rect">
            <a:avLst/>
          </a:prstGeom>
        </p:spPr>
      </p:pic>
      <p:pic>
        <p:nvPicPr>
          <p:cNvPr id="8" name="Picture 7">
            <a:extLst>
              <a:ext uri="{FF2B5EF4-FFF2-40B4-BE49-F238E27FC236}">
                <a16:creationId xmlns:a16="http://schemas.microsoft.com/office/drawing/2014/main" id="{94FA2EF5-01AA-0470-7C17-D87D56061479}"/>
              </a:ext>
            </a:extLst>
          </p:cNvPr>
          <p:cNvPicPr>
            <a:picLocks noChangeAspect="1"/>
          </p:cNvPicPr>
          <p:nvPr/>
        </p:nvPicPr>
        <p:blipFill>
          <a:blip r:embed="rId4"/>
          <a:stretch>
            <a:fillRect/>
          </a:stretch>
        </p:blipFill>
        <p:spPr>
          <a:xfrm>
            <a:off x="203200" y="2388232"/>
            <a:ext cx="2743583" cy="409632"/>
          </a:xfrm>
          <a:prstGeom prst="rect">
            <a:avLst/>
          </a:prstGeom>
        </p:spPr>
      </p:pic>
      <p:pic>
        <p:nvPicPr>
          <p:cNvPr id="10" name="Picture 9">
            <a:extLst>
              <a:ext uri="{FF2B5EF4-FFF2-40B4-BE49-F238E27FC236}">
                <a16:creationId xmlns:a16="http://schemas.microsoft.com/office/drawing/2014/main" id="{5CC0FBEA-E5A2-36F2-3C88-5F0C6391E8A2}"/>
              </a:ext>
            </a:extLst>
          </p:cNvPr>
          <p:cNvPicPr>
            <a:picLocks noChangeAspect="1"/>
          </p:cNvPicPr>
          <p:nvPr/>
        </p:nvPicPr>
        <p:blipFill>
          <a:blip r:embed="rId5"/>
          <a:stretch>
            <a:fillRect/>
          </a:stretch>
        </p:blipFill>
        <p:spPr>
          <a:xfrm>
            <a:off x="151180" y="4928058"/>
            <a:ext cx="1228896" cy="381053"/>
          </a:xfrm>
          <a:prstGeom prst="rect">
            <a:avLst/>
          </a:prstGeom>
        </p:spPr>
      </p:pic>
      <p:pic>
        <p:nvPicPr>
          <p:cNvPr id="12" name="Picture 11">
            <a:extLst>
              <a:ext uri="{FF2B5EF4-FFF2-40B4-BE49-F238E27FC236}">
                <a16:creationId xmlns:a16="http://schemas.microsoft.com/office/drawing/2014/main" id="{B89495C1-7694-1761-39EA-B95DFF35A9E5}"/>
              </a:ext>
            </a:extLst>
          </p:cNvPr>
          <p:cNvPicPr>
            <a:picLocks noChangeAspect="1"/>
          </p:cNvPicPr>
          <p:nvPr/>
        </p:nvPicPr>
        <p:blipFill>
          <a:blip r:embed="rId6"/>
          <a:stretch>
            <a:fillRect/>
          </a:stretch>
        </p:blipFill>
        <p:spPr>
          <a:xfrm>
            <a:off x="155568" y="5860973"/>
            <a:ext cx="1762371" cy="390580"/>
          </a:xfrm>
          <a:prstGeom prst="rect">
            <a:avLst/>
          </a:prstGeom>
        </p:spPr>
      </p:pic>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5909310"/>
          </a:xfrm>
          <a:prstGeom prst="rect">
            <a:avLst/>
          </a:prstGeom>
          <a:noFill/>
        </p:spPr>
        <p:txBody>
          <a:bodyPr wrap="square">
            <a:spAutoFit/>
          </a:bodyPr>
          <a:lstStyle/>
          <a:p>
            <a:r>
              <a:rPr lang="en-US" b="1">
                <a:solidFill>
                  <a:schemeClr val="accent2"/>
                </a:solidFill>
              </a:rPr>
              <a:t>Təhlükəsizlik xəbərdarlığı</a:t>
            </a:r>
            <a:r>
              <a:rPr lang="en-US" b="1"/>
              <a:t>:</a:t>
            </a:r>
            <a:endParaRPr lang="az-Latn-AZ" b="1"/>
          </a:p>
          <a:p>
            <a:endParaRPr lang="en-US" b="1"/>
          </a:p>
          <a:p>
            <a:r>
              <a:rPr lang="az-Latn-AZ" b="1" i="1"/>
              <a:t>p</a:t>
            </a:r>
            <a:r>
              <a:rPr lang="en-US" b="1" i="1"/>
              <a:t>arolu .txt </a:t>
            </a:r>
            <a:r>
              <a:rPr lang="en-US"/>
              <a:t>faylda açıq şəkildə saxlamaq </a:t>
            </a:r>
            <a:r>
              <a:rPr lang="en-US" b="1"/>
              <a:t>təhlükəlidir</a:t>
            </a:r>
            <a:r>
              <a:rPr lang="en-US"/>
              <a:t>. Əgər bu skripti başqaları oxuya bilərsə, o zaman parolu da görəcəklər.</a:t>
            </a:r>
            <a:endParaRPr lang="az-Latn-AZ"/>
          </a:p>
          <a:p>
            <a:endParaRPr lang="en-US"/>
          </a:p>
          <a:p>
            <a:r>
              <a:rPr lang="en-US"/>
              <a:t>Daha təhlükəsiz üsullar:</a:t>
            </a:r>
            <a:r>
              <a:rPr lang="az-Latn-AZ"/>
              <a:t> </a:t>
            </a:r>
            <a:r>
              <a:rPr lang="en-US"/>
              <a:t>SSH açarları (public/private key) istifadə etmək,</a:t>
            </a:r>
            <a:endParaRPr lang="az-Latn-AZ"/>
          </a:p>
          <a:p>
            <a:endParaRPr lang="en-US"/>
          </a:p>
          <a:p>
            <a:r>
              <a:rPr lang="en-US" b="1">
                <a:solidFill>
                  <a:srgbClr val="FF0000"/>
                </a:solidFill>
              </a:rPr>
              <a:t>~/.ssh/config </a:t>
            </a:r>
            <a:r>
              <a:rPr lang="en-US"/>
              <a:t>faylı ilə parol lazım olmadan bağlantılar qurmaq.</a:t>
            </a:r>
            <a:endParaRPr lang="az-Latn-AZ"/>
          </a:p>
          <a:p>
            <a:endParaRPr lang="az-Latn-AZ"/>
          </a:p>
          <a:p>
            <a:r>
              <a:rPr lang="en-US"/>
              <a:t>Əgər SSH açarı ilə giriş qurulubsa, sadəcə belə </a:t>
            </a:r>
            <a:r>
              <a:rPr lang="az-Latn-AZ"/>
              <a:t>yazmaq kifayətdir</a:t>
            </a:r>
            <a:r>
              <a:rPr lang="en-US"/>
              <a:t>:</a:t>
            </a:r>
            <a:r>
              <a:rPr lang="az-Latn-AZ"/>
              <a:t> </a:t>
            </a:r>
            <a:r>
              <a:rPr lang="it-IT"/>
              <a:t>və heç parol da lazım olmur. </a:t>
            </a:r>
            <a:r>
              <a:rPr lang="az-Latn-AZ"/>
              <a:t>Bu mövzu haqqında daha sonra</a:t>
            </a:r>
          </a:p>
          <a:p>
            <a:endParaRPr lang="az-Latn-AZ"/>
          </a:p>
          <a:p>
            <a:endParaRPr lang="az-Latn-AZ"/>
          </a:p>
          <a:p>
            <a:endParaRPr lang="az-Latn-AZ"/>
          </a:p>
          <a:p>
            <a:endParaRPr lang="az-Latn-AZ"/>
          </a:p>
          <a:p>
            <a:endParaRPr lang="az-Latn-AZ"/>
          </a:p>
          <a:p>
            <a:endParaRPr lang="az-Latn-AZ"/>
          </a:p>
          <a:p>
            <a:endParaRPr lang="az-Latn-AZ"/>
          </a:p>
          <a:p>
            <a:r>
              <a:rPr lang="az-Latn-AZ"/>
              <a:t>59 cu slayddan bura qədər yazdığımız əmrlər ilə birlikdə RegExp istifadə edərək axtarışı, fayl</a:t>
            </a:r>
            <a:r>
              <a:rPr lang="en-US"/>
              <a:t>/qovluq</a:t>
            </a:r>
            <a:r>
              <a:rPr lang="az-Latn-AZ"/>
              <a:t> strukturlarını və.s idarə etmək mümkündür. </a:t>
            </a:r>
          </a:p>
          <a:p>
            <a:endParaRPr lang="az-Latn-AZ"/>
          </a:p>
          <a:p>
            <a:r>
              <a:rPr lang="az-Latn-AZ"/>
              <a:t>Axtardığınız nədirsə ona uyğun olan əmri əzbərləmək lazım deyil. Yaxud qaydaları ifadələri. Günümüzdə artıq həmin əmrləi süni intellekt vasitəsi ilə tez bir vaxtda yazdırmaq mümkündür. Buna görədir ki, məntiqi başa düşmək ən vacib amildir.</a:t>
            </a:r>
            <a:endParaRPr lang="en-US"/>
          </a:p>
        </p:txBody>
      </p:sp>
      <p:pic>
        <p:nvPicPr>
          <p:cNvPr id="3" name="Picture 2">
            <a:extLst>
              <a:ext uri="{FF2B5EF4-FFF2-40B4-BE49-F238E27FC236}">
                <a16:creationId xmlns:a16="http://schemas.microsoft.com/office/drawing/2014/main" id="{D9798D88-A9E1-D1AF-A32E-E0C4BDAC1310}"/>
              </a:ext>
            </a:extLst>
          </p:cNvPr>
          <p:cNvPicPr>
            <a:picLocks noChangeAspect="1"/>
          </p:cNvPicPr>
          <p:nvPr/>
        </p:nvPicPr>
        <p:blipFill>
          <a:blip r:embed="rId2"/>
          <a:stretch>
            <a:fillRect/>
          </a:stretch>
        </p:blipFill>
        <p:spPr>
          <a:xfrm>
            <a:off x="203200" y="2934059"/>
            <a:ext cx="1238423" cy="295316"/>
          </a:xfrm>
          <a:prstGeom prst="rect">
            <a:avLst/>
          </a:prstGeom>
        </p:spPr>
      </p:pic>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4222</TotalTime>
  <Words>14561</Words>
  <Application>Microsoft Office PowerPoint</Application>
  <PresentationFormat>Widescreen</PresentationFormat>
  <Paragraphs>1861</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-apple-system</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114</cp:revision>
  <dcterms:created xsi:type="dcterms:W3CDTF">2025-09-15T05:34:52Z</dcterms:created>
  <dcterms:modified xsi:type="dcterms:W3CDTF">2025-10-07T08:07:54Z</dcterms:modified>
</cp:coreProperties>
</file>