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66" r:id="rId5"/>
    <p:sldId id="26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100" d="100"/>
          <a:sy n="100" d="100"/>
        </p:scale>
        <p:origin x="8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6E56-1402-F8E3-1A43-B034240BB3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DA46E2-5A1C-F7D0-5316-281072A9E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009BF2-3F06-2222-07EF-1722663C1C17}"/>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5" name="Footer Placeholder 4">
            <a:extLst>
              <a:ext uri="{FF2B5EF4-FFF2-40B4-BE49-F238E27FC236}">
                <a16:creationId xmlns:a16="http://schemas.microsoft.com/office/drawing/2014/main" id="{53B84058-C8A5-A756-E91B-48368B63A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BF1C5-F5BD-F9B4-F984-2BE5FD8268D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11230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69E1-1611-2908-59C8-BD88BAD48A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6C930F-2603-1D0F-DA85-DE6CB310E7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A193B-C0DB-EA02-0DE5-DBA425B6426E}"/>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5" name="Footer Placeholder 4">
            <a:extLst>
              <a:ext uri="{FF2B5EF4-FFF2-40B4-BE49-F238E27FC236}">
                <a16:creationId xmlns:a16="http://schemas.microsoft.com/office/drawing/2014/main" id="{6E365C89-E9C2-C6E2-F05A-2A701B1D3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2C350-AA86-FE56-C10C-86759BBCCCA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55398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9427A3-0A18-1B80-463B-96F29D8543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3434C4-F840-CD90-7A61-EB156512C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38C54-E0FA-A1E2-F5D4-2C31B564C61D}"/>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5" name="Footer Placeholder 4">
            <a:extLst>
              <a:ext uri="{FF2B5EF4-FFF2-40B4-BE49-F238E27FC236}">
                <a16:creationId xmlns:a16="http://schemas.microsoft.com/office/drawing/2014/main" id="{6BB2358D-EED3-014D-1A63-A228F3FE6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7BFDA-56BF-CBF9-67A6-BCD8855A978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4195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01AE-D4D8-8D6F-E5E1-AC7946855C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1E9D09-9590-8AE0-A3DD-9A856434F4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453AC-3E50-B22F-415F-53EC13DCED04}"/>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5" name="Footer Placeholder 4">
            <a:extLst>
              <a:ext uri="{FF2B5EF4-FFF2-40B4-BE49-F238E27FC236}">
                <a16:creationId xmlns:a16="http://schemas.microsoft.com/office/drawing/2014/main" id="{81466A45-3AEC-84ED-0C76-928D275F7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15FC0-D7BF-BA9E-3769-859F4AE1499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71340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F461-0A52-BB66-4D1D-39CFCB4A19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DB5C49-D164-0E2C-CF7C-A7E6494CF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D13674-7A64-595C-6672-94079D6948FA}"/>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5" name="Footer Placeholder 4">
            <a:extLst>
              <a:ext uri="{FF2B5EF4-FFF2-40B4-BE49-F238E27FC236}">
                <a16:creationId xmlns:a16="http://schemas.microsoft.com/office/drawing/2014/main" id="{E3C5E0A5-B5CF-DE7C-7159-6B16BCC51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EB200-4C80-79FF-4E82-E0FE759C84E6}"/>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63320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4A2E-E6D0-7263-162E-4A3873C10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6860C-9D42-A3D0-655A-778E157FC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B15706-9B32-E88F-B42C-5F9B66B645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82D4D9-6391-5CFD-AD7B-62D094FC0240}"/>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6" name="Footer Placeholder 5">
            <a:extLst>
              <a:ext uri="{FF2B5EF4-FFF2-40B4-BE49-F238E27FC236}">
                <a16:creationId xmlns:a16="http://schemas.microsoft.com/office/drawing/2014/main" id="{3BEF6AE7-370D-EE7A-5C29-36CE9884B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2C076-F3E7-090E-6A5B-4D997900A273}"/>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04534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628E-BA4E-0124-70D4-6C591F29B8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AA761-374B-6E44-9C5D-BC54B6403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D5590D-F7B2-8385-3DE3-DA1884EF88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FA1039-561B-05BB-F427-2B7C699ACB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32EFDA-32C3-A903-9B59-86F68B55E1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C15F2E-724C-4A88-C5A0-F84A3B694CBB}"/>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8" name="Footer Placeholder 7">
            <a:extLst>
              <a:ext uri="{FF2B5EF4-FFF2-40B4-BE49-F238E27FC236}">
                <a16:creationId xmlns:a16="http://schemas.microsoft.com/office/drawing/2014/main" id="{A9D01915-4633-E5FF-1EDD-1FB14260BF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5A3FE7-01D7-998B-585B-BFC1513EF131}"/>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45926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48FE-2306-7DC6-1DC6-C5672663C7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1D2EF4-01AF-3C08-BC02-3C48279DB524}"/>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4" name="Footer Placeholder 3">
            <a:extLst>
              <a:ext uri="{FF2B5EF4-FFF2-40B4-BE49-F238E27FC236}">
                <a16:creationId xmlns:a16="http://schemas.microsoft.com/office/drawing/2014/main" id="{93572383-0BF2-B274-161B-3A7947605D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426590-2627-9E5B-5D9D-E410D701B46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284221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A8D5D3-8B12-DF8F-F46F-652BBFE3B21F}"/>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3" name="Footer Placeholder 2">
            <a:extLst>
              <a:ext uri="{FF2B5EF4-FFF2-40B4-BE49-F238E27FC236}">
                <a16:creationId xmlns:a16="http://schemas.microsoft.com/office/drawing/2014/main" id="{5B8A6C2D-B71D-4B94-5B13-FBAE39A5B7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040F64-FC8A-34C2-7427-480D8602C22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51857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3E4C-CC37-D167-11F9-C336ECD4B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0A6B01-A5B9-229B-B55E-43AE216B21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C978B0-9501-7E6F-20FA-A5FBE20F8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6D790-C5F3-C54C-327E-2AB3DB1E36D0}"/>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6" name="Footer Placeholder 5">
            <a:extLst>
              <a:ext uri="{FF2B5EF4-FFF2-40B4-BE49-F238E27FC236}">
                <a16:creationId xmlns:a16="http://schemas.microsoft.com/office/drawing/2014/main" id="{5063E965-EFA2-1A83-DD1E-CB5CA9337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4A612-B219-0DF4-E7B1-D4217D26A678}"/>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30289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F7E5-038E-2FFC-66B2-8807F85D9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CF00D4-8729-6708-82C2-77228B0A2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651D5-1EE9-6EF7-1E48-B0A084C92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B0A1B-7FA6-BDFA-9E4D-771FD9175DD8}"/>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6" name="Footer Placeholder 5">
            <a:extLst>
              <a:ext uri="{FF2B5EF4-FFF2-40B4-BE49-F238E27FC236}">
                <a16:creationId xmlns:a16="http://schemas.microsoft.com/office/drawing/2014/main" id="{DE34A8CF-EF93-1B04-347E-0430F60E2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2D16E-0BA9-51E8-4A0A-E4991223598B}"/>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9133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41EC7-A269-7FEC-8B9C-CD502999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5FAC6F-9189-25DD-9148-72DB8890FE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6EBE8-9810-D648-21BB-6E233CF94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CDC28-10E2-4CDE-A5FF-6E49B37A1343}" type="datetimeFigureOut">
              <a:rPr lang="en-US" smtClean="0"/>
              <a:t>10/10/2025</a:t>
            </a:fld>
            <a:endParaRPr lang="en-US"/>
          </a:p>
        </p:txBody>
      </p:sp>
      <p:sp>
        <p:nvSpPr>
          <p:cNvPr id="5" name="Footer Placeholder 4">
            <a:extLst>
              <a:ext uri="{FF2B5EF4-FFF2-40B4-BE49-F238E27FC236}">
                <a16:creationId xmlns:a16="http://schemas.microsoft.com/office/drawing/2014/main" id="{FB21F318-2F6E-3503-EDA0-FC9392AD4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EB34DE-99DE-7C06-8E21-CBE1734122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FEA3D-2271-41BB-92A9-750B4E317D1A}" type="slidenum">
              <a:rPr lang="en-US" smtClean="0"/>
              <a:t>‹#›</a:t>
            </a:fld>
            <a:endParaRPr lang="en-US"/>
          </a:p>
        </p:txBody>
      </p:sp>
    </p:spTree>
    <p:extLst>
      <p:ext uri="{BB962C8B-B14F-4D97-AF65-F5344CB8AC3E}">
        <p14:creationId xmlns:p14="http://schemas.microsoft.com/office/powerpoint/2010/main" val="2550136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29CB5-C842-D3F4-60AA-0747AE98F65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ED58C8C-43D3-CDAD-9A9D-BE6F065050B7}"/>
              </a:ext>
            </a:extLst>
          </p:cNvPr>
          <p:cNvSpPr txBox="1"/>
          <p:nvPr/>
        </p:nvSpPr>
        <p:spPr>
          <a:xfrm>
            <a:off x="0" y="157018"/>
            <a:ext cx="12192000" cy="4655121"/>
          </a:xfrm>
          <a:prstGeom prst="rect">
            <a:avLst/>
          </a:prstGeom>
          <a:noFill/>
        </p:spPr>
        <p:txBody>
          <a:bodyPr wrap="square">
            <a:spAutoFit/>
          </a:bodyPr>
          <a:lstStyle/>
          <a:p>
            <a:pPr algn="ctr"/>
            <a:r>
              <a:rPr lang="en-US" sz="3200" b="1">
                <a:solidFill>
                  <a:srgbClr val="FF0000"/>
                </a:solidFill>
              </a:rPr>
              <a:t>Postfix Poçt Serveri haqqında Ətraflı Dərslik</a:t>
            </a:r>
            <a:endParaRPr lang="az-Latn-AZ" sz="3200" b="1">
              <a:solidFill>
                <a:srgbClr val="FF0000"/>
              </a:solidFill>
            </a:endParaRPr>
          </a:p>
          <a:p>
            <a:endParaRPr lang="en-US" sz="1150" b="1"/>
          </a:p>
          <a:p>
            <a:pPr marL="228600" indent="-228600">
              <a:buAutoNum type="alphaLcParenR"/>
            </a:pPr>
            <a:r>
              <a:rPr lang="en-US" sz="1150" b="1"/>
              <a:t>Postfix Nədir?</a:t>
            </a:r>
            <a:endParaRPr lang="az-Latn-AZ" sz="1150" b="1"/>
          </a:p>
          <a:p>
            <a:pPr marL="228600" indent="-228600">
              <a:buAutoNum type="alphaLcParenR"/>
            </a:pPr>
            <a:endParaRPr lang="en-US" sz="1150" b="1"/>
          </a:p>
          <a:p>
            <a:r>
              <a:rPr lang="en-US" sz="1150"/>
              <a:t>Postfix açıq mənbəli (open-source) bir </a:t>
            </a:r>
            <a:r>
              <a:rPr lang="en-US" sz="1150" b="1"/>
              <a:t>Mail Transfer Agent</a:t>
            </a:r>
            <a:r>
              <a:rPr lang="en-US" sz="1150"/>
              <a:t> (MTA) proqramıdır, yəni elektron poçt mesajlarını göndərmək, qəbul etmək və yönləndirmək üçün istifadə olunur. </a:t>
            </a:r>
            <a:r>
              <a:rPr lang="en-US" sz="1150" b="1" i="1"/>
              <a:t>Wietse Venema </a:t>
            </a:r>
            <a:r>
              <a:rPr lang="en-US" sz="1150"/>
              <a:t>tərəfindən 1998-ci ildə IBM-də işləyərkən yaradılmışdır və o vaxtdan bəri populyar bir poçt serveri həlli kimi geniş istifadə olunur. </a:t>
            </a:r>
            <a:r>
              <a:rPr lang="en-US" sz="1150" b="1"/>
              <a:t>Postfix</a:t>
            </a:r>
            <a:r>
              <a:rPr lang="en-US" sz="1150"/>
              <a:t>, Sendmail kimi köhnə MTA-lara alternativ olaraq dizayn edilib və təhlükəsizlik, performans və konfiqurasiya asanlığına üstünlük verir.</a:t>
            </a:r>
            <a:endParaRPr lang="az-Latn-AZ" sz="1150"/>
          </a:p>
          <a:p>
            <a:endParaRPr lang="en-US" sz="1150"/>
          </a:p>
          <a:p>
            <a:r>
              <a:rPr lang="en-US" sz="1150"/>
              <a:t>Postfix-in əsas vəzifəsi elektron poçt mesajlarını </a:t>
            </a:r>
            <a:r>
              <a:rPr lang="en-US" sz="1150" b="1"/>
              <a:t>SMTP</a:t>
            </a:r>
            <a:r>
              <a:rPr lang="en-US" sz="1150"/>
              <a:t> (Simple Mail Transfer Protocol) protokolu vasitəsilə idarə etməkdir. O, poçtu bir serverdən digərinə ötürür, yerli istifadəçilərə çatdırır və ya xarici poçt serverlərinə yönləndirir. Postfix modullu bir strukturə malikdir və müxtəlif protokollar (</a:t>
            </a:r>
            <a:r>
              <a:rPr lang="en-US" sz="1150" b="1"/>
              <a:t>IMAP</a:t>
            </a:r>
            <a:r>
              <a:rPr lang="en-US" sz="1150"/>
              <a:t>, </a:t>
            </a:r>
            <a:r>
              <a:rPr lang="en-US" sz="1150" b="1"/>
              <a:t>POP3</a:t>
            </a:r>
            <a:r>
              <a:rPr lang="en-US" sz="1150"/>
              <a:t> ilə inteqrasiya) və təhlükəsizlik alətləri ilə işləyə bilir.</a:t>
            </a:r>
            <a:endParaRPr lang="az-Latn-AZ" sz="1150"/>
          </a:p>
          <a:p>
            <a:endParaRPr lang="en-US" sz="1150"/>
          </a:p>
          <a:p>
            <a:r>
              <a:rPr lang="en-US" sz="1150" b="1"/>
              <a:t>Postfix-in Əsas Xüsusiyyətləri</a:t>
            </a:r>
          </a:p>
          <a:p>
            <a:pPr marL="171450" indent="-171450">
              <a:lnSpc>
                <a:spcPct val="150000"/>
              </a:lnSpc>
              <a:buFont typeface="Wingdings" panose="05000000000000000000" pitchFamily="2" charset="2"/>
              <a:buChar char="q"/>
            </a:pPr>
            <a:r>
              <a:rPr lang="en-US" sz="1150" b="1"/>
              <a:t>Təhlükəsizlik</a:t>
            </a:r>
            <a:r>
              <a:rPr lang="en-US" sz="1150"/>
              <a:t>: Postfix təhlükəsizliyə fokuslanmışdır və modullu dizaynı sayəsində zəiflikləri minimuma endirir. Hər bir komponent ayrı-ayrı işləyir və təhlükəsizlik pozuntuları halında riskləri azaldır.</a:t>
            </a:r>
          </a:p>
          <a:p>
            <a:pPr marL="171450" indent="-171450">
              <a:lnSpc>
                <a:spcPct val="150000"/>
              </a:lnSpc>
              <a:buFont typeface="Wingdings" panose="05000000000000000000" pitchFamily="2" charset="2"/>
              <a:buChar char="q"/>
            </a:pPr>
            <a:r>
              <a:rPr lang="en-US" sz="1150" b="1"/>
              <a:t>Yüksək Performans</a:t>
            </a:r>
            <a:r>
              <a:rPr lang="en-US" sz="1150"/>
              <a:t>: Yüngül arxitekturası ilə yüksək həcmli poçt trafiki ilə işləyə bilir.</a:t>
            </a:r>
          </a:p>
          <a:p>
            <a:pPr marL="171450" indent="-171450">
              <a:lnSpc>
                <a:spcPct val="150000"/>
              </a:lnSpc>
              <a:buFont typeface="Wingdings" panose="05000000000000000000" pitchFamily="2" charset="2"/>
              <a:buChar char="q"/>
            </a:pPr>
            <a:r>
              <a:rPr lang="en-US" sz="1150" b="1"/>
              <a:t>Konfiqurasiya Asanlığı</a:t>
            </a:r>
            <a:r>
              <a:rPr lang="en-US" sz="1150"/>
              <a:t>: İnsan-oxunaqlı konfiqurasiya faylları (məsələn, </a:t>
            </a:r>
            <a:r>
              <a:rPr lang="en-US" sz="1150" b="1"/>
              <a:t>main.cf</a:t>
            </a:r>
            <a:r>
              <a:rPr lang="en-US" sz="1150"/>
              <a:t>, </a:t>
            </a:r>
            <a:r>
              <a:rPr lang="en-US" sz="1150" b="1"/>
              <a:t>master.cf</a:t>
            </a:r>
            <a:r>
              <a:rPr lang="en-US" sz="1150"/>
              <a:t>) ilə idarə olunur.</a:t>
            </a:r>
          </a:p>
          <a:p>
            <a:pPr marL="171450" indent="-171450">
              <a:lnSpc>
                <a:spcPct val="150000"/>
              </a:lnSpc>
              <a:buFont typeface="Wingdings" panose="05000000000000000000" pitchFamily="2" charset="2"/>
              <a:buChar char="q"/>
            </a:pPr>
            <a:r>
              <a:rPr lang="en-US" sz="1150" b="1"/>
              <a:t>Çeviklik</a:t>
            </a:r>
            <a:r>
              <a:rPr lang="en-US" sz="1150"/>
              <a:t>: SMTP, TLS/SSL, SASL autentifikasiyası, spam filtrləri (</a:t>
            </a:r>
            <a:r>
              <a:rPr lang="en-US" sz="1150" b="1"/>
              <a:t>SpamAssassin</a:t>
            </a:r>
            <a:r>
              <a:rPr lang="en-US" sz="1150"/>
              <a:t>) və antivirus inteqrasiyalarını dəstəkləyir.</a:t>
            </a:r>
          </a:p>
          <a:p>
            <a:pPr marL="171450" indent="-171450">
              <a:lnSpc>
                <a:spcPct val="150000"/>
              </a:lnSpc>
              <a:buFont typeface="Wingdings" panose="05000000000000000000" pitchFamily="2" charset="2"/>
              <a:buChar char="q"/>
            </a:pPr>
            <a:r>
              <a:rPr lang="en-US" sz="1150" b="1"/>
              <a:t>Modullu Dizayn</a:t>
            </a:r>
            <a:r>
              <a:rPr lang="en-US" sz="1150"/>
              <a:t>: Müxtəlif funksiyaları əlavə etmək üçün modullarla genişləndirilə bilər.</a:t>
            </a:r>
          </a:p>
          <a:p>
            <a:pPr marL="171450" indent="-171450">
              <a:lnSpc>
                <a:spcPct val="150000"/>
              </a:lnSpc>
              <a:buFont typeface="Wingdings" panose="05000000000000000000" pitchFamily="2" charset="2"/>
              <a:buChar char="q"/>
            </a:pPr>
            <a:r>
              <a:rPr lang="en-US" sz="1150" b="1"/>
              <a:t>Log Sistemi</a:t>
            </a:r>
            <a:r>
              <a:rPr lang="en-US" sz="1150"/>
              <a:t>: Ətraflı loglama ilə poçt fəaliyyətlərini izləmək mümkündür.</a:t>
            </a:r>
            <a:endParaRPr lang="az-Latn-AZ" sz="1150"/>
          </a:p>
          <a:p>
            <a:endParaRPr lang="az-Latn-AZ" sz="1150"/>
          </a:p>
          <a:p>
            <a:endParaRPr lang="en-US" sz="1150"/>
          </a:p>
          <a:p>
            <a:r>
              <a:rPr lang="en-US" sz="1150"/>
              <a:t>Postfix poçt serveri olaraq təkbaşına işləyə bilər, lakin adətən </a:t>
            </a:r>
            <a:r>
              <a:rPr lang="en-US" sz="1150" b="1"/>
              <a:t>Dovecot</a:t>
            </a:r>
            <a:r>
              <a:rPr lang="en-US" sz="1150"/>
              <a:t> (IMAP/POP3 üçün) və ya </a:t>
            </a:r>
            <a:r>
              <a:rPr lang="en-US" sz="1150" b="1"/>
              <a:t>SpamAssassin</a:t>
            </a:r>
            <a:r>
              <a:rPr lang="en-US" sz="1150"/>
              <a:t> kimi alətlərlə birgə istifadə olunur.</a:t>
            </a:r>
          </a:p>
        </p:txBody>
      </p:sp>
    </p:spTree>
    <p:extLst>
      <p:ext uri="{BB962C8B-B14F-4D97-AF65-F5344CB8AC3E}">
        <p14:creationId xmlns:p14="http://schemas.microsoft.com/office/powerpoint/2010/main" val="224514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ADFF8-8335-C9B8-A295-4B14209091F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144181D-81A7-FF7F-0A46-3AC295B4F9CB}"/>
              </a:ext>
            </a:extLst>
          </p:cNvPr>
          <p:cNvSpPr txBox="1"/>
          <p:nvPr/>
        </p:nvSpPr>
        <p:spPr>
          <a:xfrm>
            <a:off x="0" y="0"/>
            <a:ext cx="12192000" cy="6804042"/>
          </a:xfrm>
          <a:prstGeom prst="rect">
            <a:avLst/>
          </a:prstGeom>
          <a:noFill/>
        </p:spPr>
        <p:txBody>
          <a:bodyPr wrap="square">
            <a:spAutoFit/>
          </a:bodyPr>
          <a:lstStyle/>
          <a:p>
            <a:r>
              <a:rPr lang="en-US" sz="1200"/>
              <a:t>Postfix çoxsaylı ssenarilərdə elektron poçt xidmətlərini idarə etmək üçün istifadə olunur. Aşağıda onun əsas tətbiq sahələri verilmişdir:</a:t>
            </a:r>
            <a:endParaRPr lang="az-Latn-AZ" sz="1200"/>
          </a:p>
          <a:p>
            <a:endParaRPr lang="en-US" sz="1200"/>
          </a:p>
          <a:p>
            <a:r>
              <a:rPr lang="en-US" sz="1200" b="1"/>
              <a:t>Korporativ Poçt Serverləri</a:t>
            </a:r>
            <a:r>
              <a:rPr lang="en-US" sz="1200"/>
              <a:t>:</a:t>
            </a:r>
          </a:p>
          <a:p>
            <a:pPr marL="628650" lvl="1" indent="-171450">
              <a:lnSpc>
                <a:spcPct val="150000"/>
              </a:lnSpc>
              <a:buFont typeface="Arial" panose="020B0604020202020204" pitchFamily="34" charset="0"/>
              <a:buChar char="•"/>
            </a:pPr>
            <a:r>
              <a:rPr lang="en-US" sz="1200"/>
              <a:t>Şirkətlər və təşkilatlar daxili və xarici poçt xidmətləri üçün Postfix-dən istifadə edir.</a:t>
            </a:r>
          </a:p>
          <a:p>
            <a:pPr marL="628650" lvl="1" indent="-171450">
              <a:lnSpc>
                <a:spcPct val="150000"/>
              </a:lnSpc>
              <a:buFont typeface="Arial" panose="020B0604020202020204" pitchFamily="34" charset="0"/>
              <a:buChar char="•"/>
            </a:pPr>
            <a:r>
              <a:rPr lang="en-US" sz="1200"/>
              <a:t>Məsələn, öz domenləri altında (example.com) e-poçt xidmətləri təmin etmək üçün Postfix qurulur.</a:t>
            </a:r>
            <a:endParaRPr lang="az-Latn-AZ" sz="1200"/>
          </a:p>
          <a:p>
            <a:pPr lvl="1"/>
            <a:endParaRPr lang="en-US" sz="1200"/>
          </a:p>
          <a:p>
            <a:r>
              <a:rPr lang="en-US" sz="1200" b="1"/>
              <a:t>Hostinq Provayderləri</a:t>
            </a:r>
            <a:r>
              <a:rPr lang="en-US" sz="1200"/>
              <a:t>:</a:t>
            </a:r>
          </a:p>
          <a:p>
            <a:pPr marL="628650" lvl="1" indent="-171450">
              <a:lnSpc>
                <a:spcPct val="150000"/>
              </a:lnSpc>
              <a:buFont typeface="Arial" panose="020B0604020202020204" pitchFamily="34" charset="0"/>
              <a:buChar char="•"/>
            </a:pPr>
            <a:r>
              <a:rPr lang="en-US" sz="1200"/>
              <a:t>Veb hostinq şirkətləri müştərilərinə e-poçt xidmətləri təklif etmək üçün Postfix-dən istifadə edir.</a:t>
            </a:r>
          </a:p>
          <a:p>
            <a:pPr marL="628650" lvl="1" indent="-171450">
              <a:lnSpc>
                <a:spcPct val="150000"/>
              </a:lnSpc>
              <a:buFont typeface="Arial" panose="020B0604020202020204" pitchFamily="34" charset="0"/>
              <a:buChar char="•"/>
            </a:pPr>
            <a:r>
              <a:rPr lang="en-US" sz="1200"/>
              <a:t>Postfix, çoxlu domen və istifadəçi hesablarını idarə etmək üçün uyğundur.</a:t>
            </a:r>
            <a:endParaRPr lang="az-Latn-AZ" sz="1200"/>
          </a:p>
          <a:p>
            <a:pPr lvl="1"/>
            <a:endParaRPr lang="en-US" sz="1200"/>
          </a:p>
          <a:p>
            <a:r>
              <a:rPr lang="en-US" sz="1200" b="1"/>
              <a:t>Veb Tətbiqləri və Bildiriş Sistemləri</a:t>
            </a:r>
            <a:r>
              <a:rPr lang="en-US" sz="1200"/>
              <a:t>:</a:t>
            </a:r>
          </a:p>
          <a:p>
            <a:pPr marL="628650" lvl="1" indent="-171450">
              <a:lnSpc>
                <a:spcPct val="150000"/>
              </a:lnSpc>
              <a:buFont typeface="Arial" panose="020B0604020202020204" pitchFamily="34" charset="0"/>
              <a:buChar char="•"/>
            </a:pPr>
            <a:r>
              <a:rPr lang="en-US" sz="1200"/>
              <a:t>Veb tətbiqləri (məsələn, e-ticarət platformaları, CRM sistemləri) avtomatik e-poçt bildirişləri (sifariş təsdiqləri, parol sıfırlama) göndərmək üçün Postfix-dən istifadə edir.</a:t>
            </a:r>
          </a:p>
          <a:p>
            <a:pPr marL="628650" lvl="1" indent="-171450">
              <a:lnSpc>
                <a:spcPct val="150000"/>
              </a:lnSpc>
              <a:buFont typeface="Arial" panose="020B0604020202020204" pitchFamily="34" charset="0"/>
              <a:buChar char="•"/>
            </a:pPr>
            <a:r>
              <a:rPr lang="en-US" sz="1200"/>
              <a:t>Postfix yüngül SMTP relay kimi konfiqurasiya oluna bilər.</a:t>
            </a:r>
            <a:endParaRPr lang="az-Latn-AZ" sz="1200"/>
          </a:p>
          <a:p>
            <a:pPr marL="628650" lvl="1" indent="-171450">
              <a:lnSpc>
                <a:spcPct val="150000"/>
              </a:lnSpc>
              <a:buFont typeface="Arial" panose="020B0604020202020204" pitchFamily="34" charset="0"/>
              <a:buChar char="•"/>
            </a:pPr>
            <a:endParaRPr lang="en-US" sz="1200"/>
          </a:p>
          <a:p>
            <a:r>
              <a:rPr lang="en-US" sz="1200" b="1"/>
              <a:t>Təhlükəsizlik Testləri və Tədqiqatları</a:t>
            </a:r>
            <a:r>
              <a:rPr lang="en-US" sz="1200"/>
              <a:t>:</a:t>
            </a:r>
          </a:p>
          <a:p>
            <a:pPr marL="628650" lvl="1" indent="-171450">
              <a:lnSpc>
                <a:spcPct val="150000"/>
              </a:lnSpc>
              <a:buFont typeface="Arial" panose="020B0604020202020204" pitchFamily="34" charset="0"/>
              <a:buChar char="•"/>
            </a:pPr>
            <a:r>
              <a:rPr lang="en-US" sz="1200"/>
              <a:t>Kali Linux kimi təhlükəsizlik test platformalarında Postfix poçt serverlərinin zəifliklərini yoxlamaq və ya test mühitləri yaratmaq üçün istifadə olunur.</a:t>
            </a:r>
          </a:p>
          <a:p>
            <a:pPr marL="628650" lvl="1" indent="-171450">
              <a:lnSpc>
                <a:spcPct val="150000"/>
              </a:lnSpc>
              <a:buFont typeface="Arial" panose="020B0604020202020204" pitchFamily="34" charset="0"/>
              <a:buChar char="•"/>
            </a:pPr>
            <a:r>
              <a:rPr lang="en-US" sz="1200"/>
              <a:t>Təhlükəsizlik mütəxəssisləri Postfix-i SMTP protokolunu sınaqdan keçirmək üçün qurur.</a:t>
            </a:r>
            <a:endParaRPr lang="az-Latn-AZ" sz="1200"/>
          </a:p>
          <a:p>
            <a:pPr lvl="1"/>
            <a:endParaRPr lang="en-US" sz="1200"/>
          </a:p>
          <a:p>
            <a:r>
              <a:rPr lang="en-US" sz="1200" b="1"/>
              <a:t>Açıq Mənbəli Layihələr</a:t>
            </a:r>
            <a:r>
              <a:rPr lang="en-US" sz="1200"/>
              <a:t>:</a:t>
            </a:r>
          </a:p>
          <a:p>
            <a:pPr marL="628650" lvl="1" indent="-171450">
              <a:lnSpc>
                <a:spcPct val="150000"/>
              </a:lnSpc>
              <a:buFont typeface="Arial" panose="020B0604020202020204" pitchFamily="34" charset="0"/>
              <a:buChar char="•"/>
            </a:pPr>
            <a:r>
              <a:rPr lang="en-US" sz="1200"/>
              <a:t>Açıq mənbəli icmalar və təşkilatlar Postfix-dən pulsuz və çevik poçt serveri həlli kimi istifadə edir.</a:t>
            </a:r>
          </a:p>
          <a:p>
            <a:pPr marL="628650" lvl="1" indent="-171450">
              <a:lnSpc>
                <a:spcPct val="150000"/>
              </a:lnSpc>
              <a:buFont typeface="Arial" panose="020B0604020202020204" pitchFamily="34" charset="0"/>
              <a:buChar char="•"/>
            </a:pPr>
            <a:r>
              <a:rPr lang="en-US" sz="1200"/>
              <a:t>Məsələn, universitetlər və qeyri-kommersiya təşkilatları Postfix ilə poçt xidmətləri təşkil edir.</a:t>
            </a:r>
            <a:endParaRPr lang="az-Latn-AZ" sz="1200"/>
          </a:p>
          <a:p>
            <a:pPr lvl="1"/>
            <a:endParaRPr lang="en-US" sz="1200"/>
          </a:p>
          <a:p>
            <a:r>
              <a:rPr lang="en-US" sz="1200" b="1"/>
              <a:t>Spam və Virus Filtrləmə</a:t>
            </a:r>
            <a:r>
              <a:rPr lang="en-US" sz="1200"/>
              <a:t>:</a:t>
            </a:r>
          </a:p>
          <a:p>
            <a:pPr marL="628650" lvl="1" indent="-171450">
              <a:lnSpc>
                <a:spcPct val="150000"/>
              </a:lnSpc>
              <a:buFont typeface="Arial" panose="020B0604020202020204" pitchFamily="34" charset="0"/>
              <a:buChar char="•"/>
            </a:pPr>
            <a:r>
              <a:rPr lang="en-US" sz="1200"/>
              <a:t>Postfix SpamAssassin, ClamAV kimi alətlərlə inteqrasiya olunaraq spam və zərərli proqramları süzür.</a:t>
            </a:r>
          </a:p>
          <a:p>
            <a:pPr marL="628650" lvl="1" indent="-171450">
              <a:lnSpc>
                <a:spcPct val="150000"/>
              </a:lnSpc>
              <a:buFont typeface="Arial" panose="020B0604020202020204" pitchFamily="34" charset="0"/>
              <a:buChar char="•"/>
            </a:pPr>
            <a:r>
              <a:rPr lang="en-US" sz="1200"/>
              <a:t>Bu, böyük poçt həcmləri ilə işləyən sistemlər üçün vacibdir.</a:t>
            </a:r>
            <a:endParaRPr lang="az-Latn-AZ" sz="1200"/>
          </a:p>
          <a:p>
            <a:pPr lvl="1"/>
            <a:endParaRPr lang="en-US" sz="1200"/>
          </a:p>
          <a:p>
            <a:r>
              <a:rPr lang="en-US" sz="1200" b="1"/>
              <a:t>Bulud Əsaslı Xidmətlər</a:t>
            </a:r>
            <a:r>
              <a:rPr lang="en-US" sz="1200"/>
              <a:t>:</a:t>
            </a:r>
          </a:p>
          <a:p>
            <a:pPr marL="628650" lvl="1" indent="-171450">
              <a:lnSpc>
                <a:spcPct val="150000"/>
              </a:lnSpc>
              <a:buFont typeface="Arial" panose="020B0604020202020204" pitchFamily="34" charset="0"/>
              <a:buChar char="•"/>
            </a:pPr>
            <a:r>
              <a:rPr lang="en-US" sz="1200"/>
              <a:t>Bulud serverlərində (AWS, Google Cloud) Postfix SMTP relay kimi və ya tam poçt serveri kimi istifadə olunur.</a:t>
            </a:r>
          </a:p>
          <a:p>
            <a:pPr marL="628650" lvl="1" indent="-171450">
              <a:lnSpc>
                <a:spcPct val="150000"/>
              </a:lnSpc>
              <a:buFont typeface="Arial" panose="020B0604020202020204" pitchFamily="34" charset="0"/>
              <a:buChar char="•"/>
            </a:pPr>
            <a:r>
              <a:rPr lang="en-US" sz="1200"/>
              <a:t>Bulud əsaslı tətbiqlər poçt göndərmək üçün Postfix-dən faydalanır.</a:t>
            </a:r>
            <a:endParaRPr lang="az-Latn-AZ" sz="1200"/>
          </a:p>
        </p:txBody>
      </p:sp>
    </p:spTree>
    <p:extLst>
      <p:ext uri="{BB962C8B-B14F-4D97-AF65-F5344CB8AC3E}">
        <p14:creationId xmlns:p14="http://schemas.microsoft.com/office/powerpoint/2010/main" val="398691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387CD-0042-AD2E-BECE-F5021FB592F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E4B2B87-F5AD-566D-CA6F-D0732440E36F}"/>
              </a:ext>
            </a:extLst>
          </p:cNvPr>
          <p:cNvSpPr txBox="1"/>
          <p:nvPr/>
        </p:nvSpPr>
        <p:spPr>
          <a:xfrm>
            <a:off x="203200" y="244826"/>
            <a:ext cx="11822545" cy="1477328"/>
          </a:xfrm>
          <a:prstGeom prst="rect">
            <a:avLst/>
          </a:prstGeom>
          <a:noFill/>
        </p:spPr>
        <p:txBody>
          <a:bodyPr wrap="square">
            <a:spAutoFit/>
          </a:bodyPr>
          <a:lstStyle/>
          <a:p>
            <a:r>
              <a:rPr lang="en-US">
                <a:latin typeface="-apple-system"/>
              </a:rPr>
              <a:t>Postfix əsasən Unix-ə bənzər sistemlər (Linux, macOS, BSD) üçün nəzərdə tutulmuşdur, lakin Windows-da da məhdud dəstək ilə işləyə bilir. </a:t>
            </a:r>
            <a:r>
              <a:rPr lang="az-Latn-AZ">
                <a:latin typeface="-apple-system"/>
              </a:rPr>
              <a:t>Postfix rəsmi olaraq Windows-u dəstəkləmir, lakin Windows-da işlətmək üçün xüsusi üsullar mövcuddur (məsələn, Cygwin və ya Windows Subsystem for Linux - WSL).</a:t>
            </a:r>
          </a:p>
          <a:p>
            <a:endParaRPr lang="az-Latn-AZ">
              <a:latin typeface="-apple-system"/>
            </a:endParaRPr>
          </a:p>
          <a:p>
            <a:r>
              <a:rPr lang="en-US"/>
              <a:t>Linux-da </a:t>
            </a:r>
            <a:r>
              <a:rPr lang="en-US" b="1"/>
              <a:t>SELinux</a:t>
            </a:r>
            <a:r>
              <a:rPr lang="en-US"/>
              <a:t>, </a:t>
            </a:r>
            <a:r>
              <a:rPr lang="en-US" b="1"/>
              <a:t>AppArmor</a:t>
            </a:r>
            <a:r>
              <a:rPr lang="en-US"/>
              <a:t> və ya digər təhlükəsizlik alətləri Postfix-in təhlükəsizliyini artırır.</a:t>
            </a:r>
          </a:p>
        </p:txBody>
      </p:sp>
    </p:spTree>
    <p:extLst>
      <p:ext uri="{BB962C8B-B14F-4D97-AF65-F5344CB8AC3E}">
        <p14:creationId xmlns:p14="http://schemas.microsoft.com/office/powerpoint/2010/main" val="2522292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427957-18CF-B91B-A793-E08D3E80726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E60C679-BE97-3E17-235B-284ED96D4FA0}"/>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58131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8CF230-376A-F726-58F2-93F3ACEE7E1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EE61850-21FA-8657-6FB6-B9B084EF22F7}"/>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83061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593</Words>
  <Application>Microsoft Office PowerPoint</Application>
  <PresentationFormat>Widescreen</PresentationFormat>
  <Paragraphs>52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-apple-system</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7</cp:revision>
  <dcterms:created xsi:type="dcterms:W3CDTF">2025-09-15T05:34:52Z</dcterms:created>
  <dcterms:modified xsi:type="dcterms:W3CDTF">2025-10-10T06:51:15Z</dcterms:modified>
</cp:coreProperties>
</file>