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203200" y="244826"/>
            <a:ext cx="118225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Nədir Web Server?</a:t>
            </a:r>
            <a:endParaRPr lang="az-Latn-AZ" sz="1200" b="1"/>
          </a:p>
          <a:p>
            <a:endParaRPr lang="en-US" sz="1200" b="1"/>
          </a:p>
          <a:p>
            <a:r>
              <a:rPr lang="en-US" sz="1200" b="1"/>
              <a:t>Web server</a:t>
            </a:r>
            <a:r>
              <a:rPr lang="en-US" sz="1200"/>
              <a:t> — müştərilərin (adətən brauzerlərin) göndərdiyi HTTP(S) sorğularını qəbul edib cavablandıran proqram və ya sistemdir.</a:t>
            </a:r>
            <a:endParaRPr lang="az-Latn-AZ" sz="1200"/>
          </a:p>
          <a:p>
            <a:endParaRPr lang="az-Latn-AZ" sz="1200"/>
          </a:p>
          <a:p>
            <a:r>
              <a:rPr lang="en-US" sz="1200" b="1"/>
              <a:t>Web server iki formada ola bilər</a:t>
            </a:r>
            <a:r>
              <a:rPr lang="en-US" sz="1200"/>
              <a:t>:</a:t>
            </a:r>
          </a:p>
          <a:p>
            <a:pPr lvl="1">
              <a:lnSpc>
                <a:spcPct val="200000"/>
              </a:lnSpc>
            </a:pPr>
            <a:r>
              <a:rPr lang="en-US" sz="1200"/>
              <a:t>🖥️ </a:t>
            </a:r>
            <a:r>
              <a:rPr lang="en-US" sz="1200" b="1"/>
              <a:t>Hardware (fiziki server):</a:t>
            </a:r>
            <a:r>
              <a:rPr lang="en-US" sz="1200"/>
              <a:t> Saytın və tətbiqlərin yerləşdiyi real komputer və ya virtual maşın.</a:t>
            </a:r>
          </a:p>
          <a:p>
            <a:pPr lvl="1">
              <a:lnSpc>
                <a:spcPct val="200000"/>
              </a:lnSpc>
            </a:pPr>
            <a:r>
              <a:rPr lang="en-US" sz="1200"/>
              <a:t>⚙️ </a:t>
            </a:r>
            <a:r>
              <a:rPr lang="en-US" sz="1200" b="1"/>
              <a:t>Software (proqram təminatı):</a:t>
            </a:r>
            <a:r>
              <a:rPr lang="en-US" sz="1200"/>
              <a:t> Apache, Nginx, LiteSpeed kimi proqramlar ki, bu server üzərində HTTP sorğularını idarə edir.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Web Server necə işləyir?</a:t>
            </a:r>
            <a:endParaRPr lang="az-Latn-AZ" sz="1200" b="1"/>
          </a:p>
          <a:p>
            <a:endParaRPr lang="en-US" sz="1200" b="1"/>
          </a:p>
          <a:p>
            <a:r>
              <a:rPr lang="en-US" sz="1200" b="1"/>
              <a:t>Əsas iş prinsipi belədir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İstifadəçi brauzerdə </a:t>
            </a:r>
            <a:r>
              <a:rPr lang="en-US" sz="1200" b="1"/>
              <a:t>https://example.com </a:t>
            </a:r>
            <a:r>
              <a:rPr lang="en-US" sz="1200"/>
              <a:t>yazır.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Brauzer </a:t>
            </a:r>
            <a:r>
              <a:rPr lang="en-US" sz="1200" b="1"/>
              <a:t>DNS</a:t>
            </a:r>
            <a:r>
              <a:rPr lang="en-US" sz="1200"/>
              <a:t> vasitəsilə </a:t>
            </a:r>
            <a:r>
              <a:rPr lang="en-US" sz="1200" b="1"/>
              <a:t>domeni</a:t>
            </a:r>
            <a:r>
              <a:rPr lang="az-Latn-AZ" sz="1200"/>
              <a:t> -</a:t>
            </a:r>
            <a:r>
              <a:rPr lang="en-US" sz="1200"/>
              <a:t>&gt; </a:t>
            </a:r>
            <a:r>
              <a:rPr lang="en-US" sz="1200" b="1"/>
              <a:t>IP</a:t>
            </a:r>
            <a:r>
              <a:rPr lang="en-US" sz="1200"/>
              <a:t>-ə çevirir.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HTTP</a:t>
            </a:r>
            <a:r>
              <a:rPr lang="en-US" sz="1200"/>
              <a:t> sorğusu (</a:t>
            </a:r>
            <a:r>
              <a:rPr lang="en-US" sz="1200" b="1"/>
              <a:t>GET /index.html</a:t>
            </a:r>
            <a:r>
              <a:rPr lang="en-US" sz="1200"/>
              <a:t>) həmin </a:t>
            </a:r>
            <a:r>
              <a:rPr lang="en-US" sz="1200" b="1"/>
              <a:t>IP</a:t>
            </a:r>
            <a:r>
              <a:rPr lang="en-US" sz="1200"/>
              <a:t> -yə göndərilir.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Web server (məs. </a:t>
            </a:r>
            <a:r>
              <a:rPr lang="en-US" sz="1200" b="1"/>
              <a:t>Apache</a:t>
            </a:r>
            <a:r>
              <a:rPr lang="en-US" sz="1200"/>
              <a:t> və ya </a:t>
            </a:r>
            <a:r>
              <a:rPr lang="en-US" sz="1200" b="1"/>
              <a:t>Nginx</a:t>
            </a:r>
            <a:r>
              <a:rPr lang="en-US" sz="1200"/>
              <a:t>) bu sorğunu qəbul edir.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Əgər fayl mövcuddursa (məsələn </a:t>
            </a:r>
            <a:r>
              <a:rPr lang="en-US" sz="1200" b="1"/>
              <a:t>index.html </a:t>
            </a:r>
            <a:r>
              <a:rPr lang="en-US" sz="1200"/>
              <a:t>və ya </a:t>
            </a:r>
            <a:r>
              <a:rPr lang="en-US" sz="1200" b="1"/>
              <a:t>index.php</a:t>
            </a:r>
            <a:r>
              <a:rPr lang="en-US" sz="1200"/>
              <a:t>), server onu tapıb cavab olaraq göndərir.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Brauzer cavabı (HTML, CSS, JS və s.) göstərir.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27A69-4A31-ACD3-62F3-31753E23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C3E22E-5883-AB2B-964F-EEAA4EFF31DD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Ən çox istifadə olunan Web Server proqramları</a:t>
            </a: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EB89BC-C447-CE0F-8A4A-50B492645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21723"/>
              </p:ext>
            </p:extLst>
          </p:nvPr>
        </p:nvGraphicFramePr>
        <p:xfrm>
          <a:off x="101601" y="888178"/>
          <a:ext cx="11924144" cy="3194293"/>
        </p:xfrm>
        <a:graphic>
          <a:graphicData uri="http://schemas.openxmlformats.org/drawingml/2006/table">
            <a:tbl>
              <a:tblPr/>
              <a:tblGrid>
                <a:gridCol w="2277115">
                  <a:extLst>
                    <a:ext uri="{9D8B030D-6E8A-4147-A177-3AD203B41FA5}">
                      <a16:colId xmlns:a16="http://schemas.microsoft.com/office/drawing/2014/main" val="1653300567"/>
                    </a:ext>
                  </a:extLst>
                </a:gridCol>
                <a:gridCol w="5082383">
                  <a:extLst>
                    <a:ext uri="{9D8B030D-6E8A-4147-A177-3AD203B41FA5}">
                      <a16:colId xmlns:a16="http://schemas.microsoft.com/office/drawing/2014/main" val="584242140"/>
                    </a:ext>
                  </a:extLst>
                </a:gridCol>
                <a:gridCol w="4564646">
                  <a:extLst>
                    <a:ext uri="{9D8B030D-6E8A-4147-A177-3AD203B41FA5}">
                      <a16:colId xmlns:a16="http://schemas.microsoft.com/office/drawing/2014/main" val="1593527459"/>
                    </a:ext>
                  </a:extLst>
                </a:gridCol>
              </a:tblGrid>
              <a:tr h="7902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/>
                        <a:t>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/>
                        <a:t>Tərif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/>
                        <a:t>Üstünlüklər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07461"/>
                  </a:ext>
                </a:extLst>
              </a:tr>
              <a:tr h="480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</a:rPr>
                        <a:t>Apache HTTP Server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Ən köhnə və geniş yayılmış serverdir. 1995-dən bəri aktivdir.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Sadə konfiqurasiya,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.htaccess</a:t>
                      </a:r>
                      <a:r>
                        <a:rPr lang="en-US" sz="1400"/>
                        <a:t>, çox modul dəstəyi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130796"/>
                  </a:ext>
                </a:extLst>
              </a:tr>
              <a:tr h="480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</a:rPr>
                        <a:t>Nginx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Yüksək performanslı, asinxron arxitekturaya malik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Sürət, load balancing, proxy funksiyaları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159672"/>
                  </a:ext>
                </a:extLst>
              </a:tr>
              <a:tr h="480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</a:rPr>
                        <a:t>LiteSpeed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/>
                        <a:t>Kommersiya əsaslı, Apache ilə uyğun olan müasir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Yüksək performans, təhlükəsizlik və cache dəstəyi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41004"/>
                  </a:ext>
                </a:extLst>
              </a:tr>
              <a:tr h="480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</a:rPr>
                        <a:t>Caddy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Avtomatik SSL sertifikatı quran modern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Sadə konfiqurasiya, Go dilində yazılıb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079554"/>
                  </a:ext>
                </a:extLst>
              </a:tr>
              <a:tr h="480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</a:rPr>
                        <a:t>Microsoft IIS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Windows sistemlər üçün web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ASP.NET ilə inteqrasiya və Windows Authentication dəstəyi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0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E0AEF-5936-1961-D0B8-0603A6C77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DBDAFF-4C3B-4AD8-A8EC-880467E27D79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Web Server növləri (istifadə məqsədinə görə)</a:t>
            </a: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C377C8-2FE5-BD4C-6453-2463C5C99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60032"/>
              </p:ext>
            </p:extLst>
          </p:nvPr>
        </p:nvGraphicFramePr>
        <p:xfrm>
          <a:off x="203200" y="1048427"/>
          <a:ext cx="10515600" cy="3144880"/>
        </p:xfrm>
        <a:graphic>
          <a:graphicData uri="http://schemas.openxmlformats.org/drawingml/2006/table">
            <a:tbl>
              <a:tblPr/>
              <a:tblGrid>
                <a:gridCol w="2449945">
                  <a:extLst>
                    <a:ext uri="{9D8B030D-6E8A-4147-A177-3AD203B41FA5}">
                      <a16:colId xmlns:a16="http://schemas.microsoft.com/office/drawing/2014/main" val="1884501508"/>
                    </a:ext>
                  </a:extLst>
                </a:gridCol>
                <a:gridCol w="8065655">
                  <a:extLst>
                    <a:ext uri="{9D8B030D-6E8A-4147-A177-3AD203B41FA5}">
                      <a16:colId xmlns:a16="http://schemas.microsoft.com/office/drawing/2014/main" val="3951365895"/>
                    </a:ext>
                  </a:extLst>
                </a:gridCol>
              </a:tblGrid>
              <a:tr h="628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Növ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16413"/>
                  </a:ext>
                </a:extLst>
              </a:tr>
              <a:tr h="628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Static web server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Sadəcə HTML, CSS, JS kimi statik faylları verir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626470"/>
                  </a:ext>
                </a:extLst>
              </a:tr>
              <a:tr h="628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Dynamic web server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PHP, Python, Node.js kimi backend dilləri ilə işləyən tətbiqləri icra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612715"/>
                  </a:ext>
                </a:extLst>
              </a:tr>
              <a:tr h="628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Reverse proxy server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Müxtəlif backend serverlərə sorğuları yönləndirir (məs: Nginx + PHP-FPM)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005128"/>
                  </a:ext>
                </a:extLst>
              </a:tr>
              <a:tr h="628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Load balancer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Gələn trafiki bir neçə serverə bölür, performansı artırır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39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9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453AD-65FE-CDF9-B2AF-F140A859C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6C1CC-0151-93D2-23A2-FFFE1A8C400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Web server ilə application server fərqi</a:t>
            </a: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927F19-A7BC-0267-1622-281224763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52221"/>
              </p:ext>
            </p:extLst>
          </p:nvPr>
        </p:nvGraphicFramePr>
        <p:xfrm>
          <a:off x="203199" y="982387"/>
          <a:ext cx="11187545" cy="2915355"/>
        </p:xfrm>
        <a:graphic>
          <a:graphicData uri="http://schemas.openxmlformats.org/drawingml/2006/table">
            <a:tbl>
              <a:tblPr/>
              <a:tblGrid>
                <a:gridCol w="2253311">
                  <a:extLst>
                    <a:ext uri="{9D8B030D-6E8A-4147-A177-3AD203B41FA5}">
                      <a16:colId xmlns:a16="http://schemas.microsoft.com/office/drawing/2014/main" val="1826338691"/>
                    </a:ext>
                  </a:extLst>
                </a:gridCol>
                <a:gridCol w="4136863">
                  <a:extLst>
                    <a:ext uri="{9D8B030D-6E8A-4147-A177-3AD203B41FA5}">
                      <a16:colId xmlns:a16="http://schemas.microsoft.com/office/drawing/2014/main" val="3127116325"/>
                    </a:ext>
                  </a:extLst>
                </a:gridCol>
                <a:gridCol w="4797371">
                  <a:extLst>
                    <a:ext uri="{9D8B030D-6E8A-4147-A177-3AD203B41FA5}">
                      <a16:colId xmlns:a16="http://schemas.microsoft.com/office/drawing/2014/main" val="1571342851"/>
                    </a:ext>
                  </a:extLst>
                </a:gridCol>
              </a:tblGrid>
              <a:tr h="5830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Xüsusiyyət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Web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Application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67352"/>
                  </a:ext>
                </a:extLst>
              </a:tr>
              <a:tr h="5830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i="0">
                          <a:solidFill>
                            <a:srgbClr val="0070C0"/>
                          </a:solidFill>
                        </a:rPr>
                        <a:t>Əsas vəzifə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 sorğularını emal etmək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Biznes məntiqini icra etmək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185727"/>
                  </a:ext>
                </a:extLst>
              </a:tr>
              <a:tr h="5830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i="0">
                          <a:solidFill>
                            <a:srgbClr val="0070C0"/>
                          </a:solidFill>
                        </a:rPr>
                        <a:t>Nümunə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Apache, Nginx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Tomcat, WildFly, Node.js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945065"/>
                  </a:ext>
                </a:extLst>
              </a:tr>
              <a:tr h="5830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i="0">
                          <a:solidFill>
                            <a:srgbClr val="0070C0"/>
                          </a:solidFill>
                        </a:rPr>
                        <a:t>İşləmə tərzi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HTML/CSS/JS fayllarını çatdırır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Backend kodunu (Java, .NET və s.) icra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460891"/>
                  </a:ext>
                </a:extLst>
              </a:tr>
              <a:tr h="5830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i="0">
                          <a:solidFill>
                            <a:srgbClr val="0070C0"/>
                          </a:solidFill>
                        </a:rPr>
                        <a:t>Resurs istifadə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Daha çox (çünki kod icra edir)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450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3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E28C8-C560-0978-D577-206BD1B23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F6C79C-696C-4997-C53C-5DAE9FB2E52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Web Server-in əsas terminləri</a:t>
            </a: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0DCFF-6DCC-57EC-D36E-FA84D27D5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12602"/>
              </p:ext>
            </p:extLst>
          </p:nvPr>
        </p:nvGraphicFramePr>
        <p:xfrm>
          <a:off x="203200" y="911730"/>
          <a:ext cx="10515600" cy="3198450"/>
        </p:xfrm>
        <a:graphic>
          <a:graphicData uri="http://schemas.openxmlformats.org/drawingml/2006/table">
            <a:tbl>
              <a:tblPr/>
              <a:tblGrid>
                <a:gridCol w="3068782">
                  <a:extLst>
                    <a:ext uri="{9D8B030D-6E8A-4147-A177-3AD203B41FA5}">
                      <a16:colId xmlns:a16="http://schemas.microsoft.com/office/drawing/2014/main" val="1962080181"/>
                    </a:ext>
                  </a:extLst>
                </a:gridCol>
                <a:gridCol w="7446818">
                  <a:extLst>
                    <a:ext uri="{9D8B030D-6E8A-4147-A177-3AD203B41FA5}">
                      <a16:colId xmlns:a16="http://schemas.microsoft.com/office/drawing/2014/main" val="1954954577"/>
                    </a:ext>
                  </a:extLst>
                </a:gridCol>
              </a:tblGrid>
              <a:tr h="533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Termin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78489"/>
                  </a:ext>
                </a:extLst>
              </a:tr>
              <a:tr h="533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HTTP Request / Response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Müştəri və server arasında gedən məlumat axını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507730"/>
                  </a:ext>
                </a:extLst>
              </a:tr>
              <a:tr h="533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Port 80 / 443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 (80) və HTTPS (443) üçün standart portlar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5590"/>
                  </a:ext>
                </a:extLst>
              </a:tr>
              <a:tr h="533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Virtual Host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Eyni IP-də bir neçə saytın idarəsi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884252"/>
                  </a:ext>
                </a:extLst>
              </a:tr>
              <a:tr h="533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Document Root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Sayt fayllarının saxlandığı qovluq (məs: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/var/www/html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537533"/>
                  </a:ext>
                </a:extLst>
              </a:tr>
              <a:tr h="533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Log Files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access.log</a:t>
                      </a:r>
                      <a:r>
                        <a:rPr lang="en-US"/>
                        <a:t> və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error.log</a:t>
                      </a:r>
                      <a:r>
                        <a:rPr lang="en-US"/>
                        <a:t> faylları server fəaliyyəti üçün vacibdir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40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4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82F6E-AD78-25C6-EF9C-CB07A3468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95D97E-AD05-CE80-FF83-0AAED96F3133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1DF1C-2065-1C65-185C-4AC606AF1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606CE2-1F6C-680B-F847-47B5A96CB2EC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9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4570D-579C-4760-3416-748C7A3F8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41C21C-73BB-F80D-FE29-A3DD08F876B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CABF0-2A2C-78E3-7951-DA80D75D4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0AC976-A2F9-7D99-E522-800604F637F1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465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10</cp:revision>
  <dcterms:created xsi:type="dcterms:W3CDTF">2025-09-15T05:34:52Z</dcterms:created>
  <dcterms:modified xsi:type="dcterms:W3CDTF">2025-10-09T17:36:14Z</dcterms:modified>
</cp:coreProperties>
</file>