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0" r:id="rId4"/>
    <p:sldId id="271" r:id="rId5"/>
    <p:sldId id="276" r:id="rId6"/>
    <p:sldId id="272" r:id="rId7"/>
    <p:sldId id="273" r:id="rId8"/>
    <p:sldId id="274" r:id="rId9"/>
    <p:sldId id="280" r:id="rId10"/>
    <p:sldId id="281" r:id="rId11"/>
    <p:sldId id="282" r:id="rId12"/>
    <p:sldId id="277" r:id="rId13"/>
    <p:sldId id="278" r:id="rId14"/>
    <p:sldId id="279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F6E56-1402-F8E3-1A43-B034240BB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A46E2-5A1C-F7D0-5316-281072A9E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09BF2-3F06-2222-07EF-1722663C1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84058-C8A5-A756-E91B-48368B63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BF1C5-F5BD-F9B4-F984-2BE5FD82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0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F69E1-1611-2908-59C8-BD88BAD4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0F-2603-1D0F-DA85-DE6CB310E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A193B-C0DB-EA02-0DE5-DBA425B64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65C89-E9C2-C6E2-F05A-2A701B1D3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2C350-AA86-FE56-C10C-86759BBCC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86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9427A3-0A18-1B80-463B-96F29D854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434C4-F840-CD90-7A61-EB156512C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38C54-E0FA-A1E2-F5D4-2C31B564C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2358D-EED3-014D-1A63-A228F3FE6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7BFDA-56BF-CBF9-67A6-BCD8855A9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5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01AE-D4D8-8D6F-E5E1-AC7946855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E9D09-9590-8AE0-A3DD-9A856434F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453AC-3E50-B22F-415F-53EC13DCE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66A45-3AEC-84ED-0C76-928D275F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15FC0-D7BF-BA9E-3769-859F4AE14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0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EF461-0A52-BB66-4D1D-39CFCB4A1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B5C49-D164-0E2C-CF7C-A7E6494CF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13674-7A64-595C-6672-94079D694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5E0A5-B5CF-DE7C-7159-6B16BCC51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EB200-4C80-79FF-4E82-E0FE759C8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02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24A2E-E6D0-7263-162E-4A3873C1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6860C-9D42-A3D0-655A-778E157FCE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15706-9B32-E88F-B42C-5F9B66B64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2D4D9-6391-5CFD-AD7B-62D094FC0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F6AE7-370D-EE7A-5C29-36CE9884B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2C076-F3E7-090E-6A5B-4D997900A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4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628E-BA4E-0124-70D4-6C591F29B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AA761-374B-6E44-9C5D-BC54B6403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5590D-F7B2-8385-3DE3-DA1884EF8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A1039-561B-05BB-F427-2B7C699AC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32EFDA-32C3-A903-9B59-86F68B55E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C15F2E-724C-4A88-C5A0-F84A3B69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D01915-4633-E5FF-1EDD-1FB14260B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5A3FE7-01D7-998B-585B-BFC1513E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6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C48FE-2306-7DC6-1DC6-C5672663C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D2EF4-01AF-3C08-BC02-3C48279D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572383-0BF2-B274-161B-3A7947605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26590-2627-9E5B-5D9D-E410D701B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2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A8D5D3-8B12-DF8F-F46F-652BBFE3B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8A6C2D-B71D-4B94-5B13-FBAE39A5B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40F64-FC8A-34C2-7427-480D8602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71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E3E4C-CC37-D167-11F9-C336ECD4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A6B01-A5B9-229B-B55E-43AE216B2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978B0-9501-7E6F-20FA-A5FBE20F8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6D790-C5F3-C54C-327E-2AB3DB1E3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3E965-EFA2-1A83-DD1E-CB5CA9337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4A612-B219-0DF4-E7B1-D4217D26A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9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F7E5-038E-2FFC-66B2-8807F85D9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CF00D4-8729-6708-82C2-77228B0A21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651D5-1EE9-6EF7-1E48-B0A084C92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B0A1B-7FA6-BDFA-9E4D-771FD9175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4A8CF-EF93-1B04-347E-0430F60E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2D16E-0BA9-51E8-4A0A-E4991223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33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041EC7-A269-7FEC-8B9C-CD502999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FAC6F-9189-25DD-9148-72DB8890F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6EBE8-9810-D648-21BB-6E233CF949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CDC28-10E2-4CDE-A5FF-6E49B37A134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1F318-2F6E-3503-EDA0-FC9392AD4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B34DE-99DE-7C06-8E21-CBE173412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3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96489-B25B-692E-9C71-F888FA1AA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F34A55A-BE08-AD91-C095-0477BF857A37}"/>
              </a:ext>
            </a:extLst>
          </p:cNvPr>
          <p:cNvSpPr txBox="1"/>
          <p:nvPr/>
        </p:nvSpPr>
        <p:spPr>
          <a:xfrm>
            <a:off x="203200" y="244826"/>
            <a:ext cx="11822545" cy="4308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>
                <a:solidFill>
                  <a:srgbClr val="FF0000"/>
                </a:solidFill>
              </a:rPr>
              <a:t>Monitoring</a:t>
            </a:r>
            <a:endParaRPr lang="az-Latn-AZ" sz="1200" b="1">
              <a:solidFill>
                <a:srgbClr val="FF0000"/>
              </a:solidFill>
            </a:endParaRPr>
          </a:p>
          <a:p>
            <a:r>
              <a:rPr lang="en-US" sz="1200" b="1"/>
              <a:t>Monitoring</a:t>
            </a:r>
            <a:r>
              <a:rPr lang="en-US" sz="1200"/>
              <a:t> — bir sistemin vəziyyətini </a:t>
            </a:r>
            <a:r>
              <a:rPr lang="en-US" sz="1200" b="1"/>
              <a:t>davamlı izləmək və ölçmək</a:t>
            </a:r>
            <a:r>
              <a:rPr lang="en-US" sz="1200"/>
              <a:t> deməkdir.</a:t>
            </a:r>
            <a:endParaRPr lang="az-Latn-AZ" sz="1200"/>
          </a:p>
          <a:p>
            <a:endParaRPr lang="en-US" sz="1200"/>
          </a:p>
          <a:p>
            <a:r>
              <a:rPr lang="en-US" sz="1200"/>
              <a:t>Yəni, biz </a:t>
            </a:r>
            <a:r>
              <a:rPr lang="en-US" sz="1200" b="1"/>
              <a:t>serverlərin, proqramların və xidmətlərin</a:t>
            </a:r>
            <a:r>
              <a:rPr lang="en-US" sz="1200"/>
              <a:t> vəziyyətini daim yoxlayırıq: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/>
              <a:t>işləyirmi?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/>
              <a:t>sürət necədir?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/>
              <a:t>səhvlər varmı?</a:t>
            </a:r>
            <a:endParaRPr lang="az-Latn-AZ" sz="1200"/>
          </a:p>
          <a:p>
            <a:endParaRPr lang="en-US" sz="1200"/>
          </a:p>
          <a:p>
            <a:pPr>
              <a:lnSpc>
                <a:spcPct val="150000"/>
              </a:lnSpc>
            </a:pPr>
            <a:r>
              <a:rPr lang="en-US" sz="1200" b="1"/>
              <a:t>Monitoring nələri ölçür?</a:t>
            </a:r>
          </a:p>
          <a:p>
            <a:pPr lvl="1">
              <a:lnSpc>
                <a:spcPct val="150000"/>
              </a:lnSpc>
            </a:pPr>
            <a:r>
              <a:rPr lang="en-US" sz="1200"/>
              <a:t>🧠 </a:t>
            </a:r>
            <a:r>
              <a:rPr lang="en-US" sz="1200" b="1"/>
              <a:t>CPU istifadəsi</a:t>
            </a:r>
            <a:r>
              <a:rPr lang="en-US" sz="1200"/>
              <a:t> – prosessor çox yüklənibmi?</a:t>
            </a:r>
          </a:p>
          <a:p>
            <a:pPr lvl="1">
              <a:lnSpc>
                <a:spcPct val="150000"/>
              </a:lnSpc>
            </a:pPr>
            <a:r>
              <a:rPr lang="en-US" sz="1200"/>
              <a:t>💾 </a:t>
            </a:r>
            <a:r>
              <a:rPr lang="en-US" sz="1200" b="1"/>
              <a:t>RAM istifadəsi</a:t>
            </a:r>
            <a:r>
              <a:rPr lang="en-US" sz="1200"/>
              <a:t> – yaddaş çatırmı?</a:t>
            </a:r>
          </a:p>
          <a:p>
            <a:pPr lvl="1">
              <a:lnSpc>
                <a:spcPct val="150000"/>
              </a:lnSpc>
            </a:pPr>
            <a:r>
              <a:rPr lang="en-US" sz="1200"/>
              <a:t>💽 </a:t>
            </a:r>
            <a:r>
              <a:rPr lang="en-US" sz="1200" b="1"/>
              <a:t>Disk istifadəsi</a:t>
            </a:r>
            <a:r>
              <a:rPr lang="en-US" sz="1200"/>
              <a:t> – boş yer varmı?</a:t>
            </a:r>
          </a:p>
          <a:p>
            <a:pPr lvl="1">
              <a:lnSpc>
                <a:spcPct val="150000"/>
              </a:lnSpc>
            </a:pPr>
            <a:r>
              <a:rPr lang="en-US" sz="1200"/>
              <a:t>🌐 </a:t>
            </a:r>
            <a:r>
              <a:rPr lang="en-US" sz="1200" b="1"/>
              <a:t>Network trafiki</a:t>
            </a:r>
            <a:r>
              <a:rPr lang="en-US" sz="1200"/>
              <a:t> – şəbəkə çox yüklənibmi?</a:t>
            </a:r>
          </a:p>
          <a:p>
            <a:pPr lvl="1">
              <a:lnSpc>
                <a:spcPct val="150000"/>
              </a:lnSpc>
            </a:pPr>
            <a:r>
              <a:rPr lang="en-US" sz="1200"/>
              <a:t>🧱 </a:t>
            </a:r>
            <a:r>
              <a:rPr lang="en-US" sz="1200" b="1"/>
              <a:t>Service vəziyyəti</a:t>
            </a:r>
            <a:r>
              <a:rPr lang="en-US" sz="1200"/>
              <a:t> – sayt, API və ya verilənlər bazası işləyirmi?</a:t>
            </a:r>
            <a:endParaRPr lang="az-Latn-AZ" sz="1200"/>
          </a:p>
          <a:p>
            <a:endParaRPr lang="az-Latn-AZ" sz="1200"/>
          </a:p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254342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19F82C-C507-9C4A-423D-D17B7828A0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9A280AC-CC51-FAAC-A09C-8A83B501DCA2}"/>
              </a:ext>
            </a:extLst>
          </p:cNvPr>
          <p:cNvSpPr txBox="1"/>
          <p:nvPr/>
        </p:nvSpPr>
        <p:spPr>
          <a:xfrm>
            <a:off x="203200" y="244826"/>
            <a:ext cx="11822545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Sadə real nümunə:</a:t>
            </a:r>
            <a:r>
              <a:rPr lang="az-Latn-AZ" b="1"/>
              <a:t> </a:t>
            </a:r>
            <a:r>
              <a:rPr lang="en-US"/>
              <a:t>Təsəvvür et sən bir </a:t>
            </a:r>
            <a:r>
              <a:rPr lang="en-US" b="1"/>
              <a:t>online ödəniş sistemi</a:t>
            </a:r>
            <a:r>
              <a:rPr lang="en-US"/>
              <a:t> hazırlamısan: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/>
              <a:t>İstifadəçi “Pay” düyməsini sıxır.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/>
              <a:t>API çağırılır.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/>
              <a:t>Sistem bank serveri ilə əlaqə qurur.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/>
              <a:t>Cavab gəlir və nəticə göstərilir.</a:t>
            </a:r>
            <a:endParaRPr lang="az-Latn-AZ"/>
          </a:p>
          <a:p>
            <a:endParaRPr lang="az-Latn-AZ"/>
          </a:p>
          <a:p>
            <a:endParaRPr lang="en-US"/>
          </a:p>
          <a:p>
            <a:r>
              <a:rPr lang="en-US"/>
              <a:t>Əgər istifadəçi deyirsə ki, “ödəmə yavaş gedir”, sən OpenTelemetry ilə baxırsan: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/>
              <a:t>API cavabı 0.2 saniyə,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/>
              <a:t>Bank sorğusu 3 saniyə,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/>
              <a:t>Frontend cavabı 0.1 saniyə.</a:t>
            </a:r>
          </a:p>
          <a:p>
            <a:endParaRPr lang="az-Latn-AZ"/>
          </a:p>
          <a:p>
            <a:endParaRPr lang="az-Latn-AZ"/>
          </a:p>
          <a:p>
            <a:r>
              <a:rPr lang="en-US"/>
              <a:t>Beləliklə, görürsən ki, </a:t>
            </a:r>
            <a:r>
              <a:rPr lang="en-US" b="1"/>
              <a:t>problem bank sistemindədir</a:t>
            </a:r>
            <a:r>
              <a:rPr lang="en-US"/>
              <a:t>, öz serverində yox.</a:t>
            </a:r>
          </a:p>
        </p:txBody>
      </p:sp>
    </p:spTree>
    <p:extLst>
      <p:ext uri="{BB962C8B-B14F-4D97-AF65-F5344CB8AC3E}">
        <p14:creationId xmlns:p14="http://schemas.microsoft.com/office/powerpoint/2010/main" val="3621129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4319A9-F8B1-F0E2-5C1E-7E4606DB6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C763D5-2ACF-612C-7693-B3E4508496DF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 b="1"/>
              <a:t>OpenTelemetry ilə işləyən populyar alətlər</a:t>
            </a:r>
            <a:r>
              <a:rPr lang="az-Latn-AZ" sz="1200"/>
              <a:t>:</a:t>
            </a:r>
            <a:endParaRPr lang="en-US" sz="120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E32FDB2-6EA5-5A0F-80DE-50D6FAE5F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389263"/>
              </p:ext>
            </p:extLst>
          </p:nvPr>
        </p:nvGraphicFramePr>
        <p:xfrm>
          <a:off x="203200" y="955140"/>
          <a:ext cx="7174230" cy="2850240"/>
        </p:xfrm>
        <a:graphic>
          <a:graphicData uri="http://schemas.openxmlformats.org/drawingml/2006/table">
            <a:tbl>
              <a:tblPr/>
              <a:tblGrid>
                <a:gridCol w="1916430">
                  <a:extLst>
                    <a:ext uri="{9D8B030D-6E8A-4147-A177-3AD203B41FA5}">
                      <a16:colId xmlns:a16="http://schemas.microsoft.com/office/drawing/2014/main" val="85725456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973805866"/>
                    </a:ext>
                  </a:extLst>
                </a:gridCol>
              </a:tblGrid>
              <a:tr h="475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Alət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İstifadə məqsədi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567347"/>
                  </a:ext>
                </a:extLst>
              </a:tr>
              <a:tr h="475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0070C0"/>
                          </a:solidFill>
                        </a:rPr>
                        <a:t>Grafana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Vizual qrafiklər və dashboardlar yaratmaq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1631675"/>
                  </a:ext>
                </a:extLst>
              </a:tr>
              <a:tr h="475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0070C0"/>
                          </a:solidFill>
                        </a:rPr>
                        <a:t>Prometheus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Metrik məlumatları toplamaq və saxlamaq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8985056"/>
                  </a:ext>
                </a:extLst>
              </a:tr>
              <a:tr h="475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0070C0"/>
                          </a:solidFill>
                        </a:rPr>
                        <a:t>Jaeger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Tracing </a:t>
                      </a:r>
                      <a:r>
                        <a:rPr lang="az-Latn-AZ"/>
                        <a:t>(nə hara gedir-gəlir) </a:t>
                      </a:r>
                      <a:r>
                        <a:rPr lang="en-US"/>
                        <a:t>məlumatlarını izləmək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853590"/>
                  </a:ext>
                </a:extLst>
              </a:tr>
              <a:tr h="475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0070C0"/>
                          </a:solidFill>
                        </a:rPr>
                        <a:t>Zipkin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Sorğu izlərini (trace) təhlil etmək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5255594"/>
                  </a:ext>
                </a:extLst>
              </a:tr>
              <a:tr h="475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solidFill>
                            <a:srgbClr val="0070C0"/>
                          </a:solidFill>
                        </a:rPr>
                        <a:t>Elastic Stack (ELK)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Log analiz və vizuallaşdırma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7903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2953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B2D2B6-29DD-88EB-8796-5658CC66D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1D8DF90-F3FF-2655-C35B-2A885CA02272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75866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C23C74-28AD-7FED-F2F7-DF0224AAE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4752D8-0B21-23FF-B59B-4E48E1A3E2C8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87887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8FFB7-0FA9-7D3C-8216-0EB3576D0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5D00FEA-0063-FFCD-CEB7-77D4A71030FA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555162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468459-8D55-2EDB-0732-75812DDFF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6883043-B9E3-92D7-7F7B-FC81908EF555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259517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5C987-7F5D-14AF-E329-B8DA72CDD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212B313-5738-8D37-F054-FA88A25148AE}"/>
              </a:ext>
            </a:extLst>
          </p:cNvPr>
          <p:cNvSpPr txBox="1"/>
          <p:nvPr/>
        </p:nvSpPr>
        <p:spPr>
          <a:xfrm>
            <a:off x="203200" y="244826"/>
            <a:ext cx="11822545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az-Latn-AZ" sz="3200" b="1">
                <a:solidFill>
                  <a:srgbClr val="FF0000"/>
                </a:solidFill>
              </a:rPr>
              <a:t>Observability</a:t>
            </a:r>
            <a:endParaRPr lang="az-Latn-AZ" sz="1200" b="1">
              <a:solidFill>
                <a:srgbClr val="FF0000"/>
              </a:solidFill>
            </a:endParaRPr>
          </a:p>
          <a:p>
            <a:r>
              <a:rPr lang="az-Latn-AZ" sz="1200"/>
              <a:t>Observability nədir?</a:t>
            </a:r>
          </a:p>
          <a:p>
            <a:endParaRPr lang="az-Latn-AZ" sz="1200"/>
          </a:p>
          <a:p>
            <a:endParaRPr lang="az-Latn-AZ" sz="1200"/>
          </a:p>
          <a:p>
            <a:r>
              <a:rPr lang="en-US" sz="1200" b="1"/>
              <a:t>Observability</a:t>
            </a:r>
            <a:r>
              <a:rPr lang="en-US" sz="1200"/>
              <a:t> (müşahidə ediləbilənlik) — sistemdə baş verən hadisələri </a:t>
            </a:r>
            <a:r>
              <a:rPr lang="en-US" sz="1200" b="1"/>
              <a:t>daxildən başa düşmək qabiliyyətidir</a:t>
            </a:r>
            <a:r>
              <a:rPr lang="en-US" sz="1200"/>
              <a:t>.</a:t>
            </a:r>
            <a:endParaRPr lang="az-Latn-AZ" sz="1200"/>
          </a:p>
          <a:p>
            <a:endParaRPr lang="en-US" sz="1200"/>
          </a:p>
          <a:p>
            <a:r>
              <a:rPr lang="en-US" sz="1200"/>
              <a:t>Monitoring sadəcə </a:t>
            </a:r>
            <a:r>
              <a:rPr lang="en-US" sz="1200" b="1"/>
              <a:t>nəticəni göstərir</a:t>
            </a:r>
            <a:r>
              <a:rPr lang="en-US" sz="1200"/>
              <a:t>, observability isə </a:t>
            </a:r>
            <a:r>
              <a:rPr lang="en-US" sz="1200" b="1"/>
              <a:t>səbəbi tapmağa kömək edir.</a:t>
            </a:r>
            <a:endParaRPr lang="en-US" sz="1200"/>
          </a:p>
          <a:p>
            <a:endParaRPr lang="en-US" sz="120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EE05B72-E4EB-FF3F-1D09-9DC822C5CF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085501"/>
              </p:ext>
            </p:extLst>
          </p:nvPr>
        </p:nvGraphicFramePr>
        <p:xfrm>
          <a:off x="203200" y="2393243"/>
          <a:ext cx="10790383" cy="1652283"/>
        </p:xfrm>
        <a:graphic>
          <a:graphicData uri="http://schemas.openxmlformats.org/drawingml/2006/table">
            <a:tbl>
              <a:tblPr/>
              <a:tblGrid>
                <a:gridCol w="1555373">
                  <a:extLst>
                    <a:ext uri="{9D8B030D-6E8A-4147-A177-3AD203B41FA5}">
                      <a16:colId xmlns:a16="http://schemas.microsoft.com/office/drawing/2014/main" val="638993634"/>
                    </a:ext>
                  </a:extLst>
                </a:gridCol>
                <a:gridCol w="4768134">
                  <a:extLst>
                    <a:ext uri="{9D8B030D-6E8A-4147-A177-3AD203B41FA5}">
                      <a16:colId xmlns:a16="http://schemas.microsoft.com/office/drawing/2014/main" val="3233330812"/>
                    </a:ext>
                  </a:extLst>
                </a:gridCol>
                <a:gridCol w="4466876">
                  <a:extLst>
                    <a:ext uri="{9D8B030D-6E8A-4147-A177-3AD203B41FA5}">
                      <a16:colId xmlns:a16="http://schemas.microsoft.com/office/drawing/2014/main" val="2768358633"/>
                    </a:ext>
                  </a:extLst>
                </a:gridCol>
              </a:tblGrid>
              <a:tr h="55076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/>
                        <a:t>Anlayış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/>
                        <a:t>İzah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/>
                        <a:t>Nümunə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779155"/>
                  </a:ext>
                </a:extLst>
              </a:tr>
              <a:tr h="55076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Monitoring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“Sayt işləyir ya yox?” deyə baxmaq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Serverin statusu yaşıl və ya qırmızı göstərilir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922105"/>
                  </a:ext>
                </a:extLst>
              </a:tr>
              <a:tr h="55076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Observability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“Niyə sayt işləmirdi?” sualına cavab tapmaq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Log və metriklərdən problemi təhlil etmək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878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6132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6BF50-A484-B8D5-95E5-C872596D0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265B215-00DD-6007-5EC1-E8AAE4133EC1}"/>
              </a:ext>
            </a:extLst>
          </p:cNvPr>
          <p:cNvSpPr txBox="1"/>
          <p:nvPr/>
        </p:nvSpPr>
        <p:spPr>
          <a:xfrm>
            <a:off x="203200" y="244826"/>
            <a:ext cx="11822545" cy="4308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az-Latn-AZ" sz="4000" b="1">
                <a:solidFill>
                  <a:srgbClr val="FF0000"/>
                </a:solidFill>
              </a:rPr>
              <a:t>Logging</a:t>
            </a:r>
            <a:endParaRPr lang="az-Latn-AZ" sz="1200" b="1">
              <a:solidFill>
                <a:srgbClr val="FF0000"/>
              </a:solidFill>
            </a:endParaRPr>
          </a:p>
          <a:p>
            <a:r>
              <a:rPr lang="az-Latn-AZ" sz="1200"/>
              <a:t>Logging nədir?</a:t>
            </a:r>
          </a:p>
          <a:p>
            <a:endParaRPr lang="az-Latn-AZ" sz="1200"/>
          </a:p>
          <a:p>
            <a:r>
              <a:rPr lang="en-US" sz="1200" b="1"/>
              <a:t>Logging</a:t>
            </a:r>
            <a:r>
              <a:rPr lang="en-US" sz="1200"/>
              <a:t> — sistemdə baş verən </a:t>
            </a:r>
            <a:r>
              <a:rPr lang="en-US" sz="1200" b="1"/>
              <a:t>hər bir hadisənin qeydə alınmasıdır</a:t>
            </a:r>
            <a:r>
              <a:rPr lang="en-US" sz="1200"/>
              <a:t> (log faylları).</a:t>
            </a:r>
            <a:endParaRPr lang="az-Latn-AZ" sz="1200"/>
          </a:p>
          <a:p>
            <a:endParaRPr lang="en-US" sz="1200"/>
          </a:p>
          <a:p>
            <a:r>
              <a:rPr lang="en-US" sz="1200"/>
              <a:t>Hər dəfə bir şey baş verdikdə (məsələn, istifadəçi daxil oldu, səhv baş verdi və s.), bu hadisə </a:t>
            </a:r>
            <a:r>
              <a:rPr lang="en-US" sz="1200" b="1"/>
              <a:t>log faylına yazılır</a:t>
            </a:r>
            <a:r>
              <a:rPr lang="en-US" sz="1200"/>
              <a:t>.</a:t>
            </a: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/>
              <a:t>Bu log faylına baxaraq sən başa düşürsən: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/>
              <a:t>nə vaxt nə baş verib,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/>
              <a:t>hansı səhv olub,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/>
              <a:t>kim nə əməliyyat edib.</a:t>
            </a:r>
          </a:p>
          <a:p>
            <a:endParaRPr lang="az-Latn-AZ" sz="1200"/>
          </a:p>
          <a:p>
            <a:endParaRPr lang="az-Latn-AZ" sz="1200"/>
          </a:p>
          <a:p>
            <a:endParaRPr lang="en-US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087B59-FE71-F80E-71EF-FE650CB90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2016835"/>
            <a:ext cx="4944165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911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C3885-7360-85D6-1B5C-4CC72102B1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8D87F96-00BA-59E4-FCE5-9FCE9162D848}"/>
              </a:ext>
            </a:extLst>
          </p:cNvPr>
          <p:cNvSpPr txBox="1"/>
          <p:nvPr/>
        </p:nvSpPr>
        <p:spPr>
          <a:xfrm>
            <a:off x="203200" y="244826"/>
            <a:ext cx="118225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/>
              <a:t>Monitoring və Observability alətləri</a:t>
            </a:r>
            <a:r>
              <a:rPr lang="az-Latn-AZ" sz="1200"/>
              <a:t>:</a:t>
            </a:r>
            <a:endParaRPr lang="en-US" sz="120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F62B244-C7B2-DCFC-99FE-17AA21950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521415"/>
              </p:ext>
            </p:extLst>
          </p:nvPr>
        </p:nvGraphicFramePr>
        <p:xfrm>
          <a:off x="203200" y="1065515"/>
          <a:ext cx="10984345" cy="2804520"/>
        </p:xfrm>
        <a:graphic>
          <a:graphicData uri="http://schemas.openxmlformats.org/drawingml/2006/table">
            <a:tbl>
              <a:tblPr/>
              <a:tblGrid>
                <a:gridCol w="2290195">
                  <a:extLst>
                    <a:ext uri="{9D8B030D-6E8A-4147-A177-3AD203B41FA5}">
                      <a16:colId xmlns:a16="http://schemas.microsoft.com/office/drawing/2014/main" val="29609167"/>
                    </a:ext>
                  </a:extLst>
                </a:gridCol>
                <a:gridCol w="8694150">
                  <a:extLst>
                    <a:ext uri="{9D8B030D-6E8A-4147-A177-3AD203B41FA5}">
                      <a16:colId xmlns:a16="http://schemas.microsoft.com/office/drawing/2014/main" val="4007920865"/>
                    </a:ext>
                  </a:extLst>
                </a:gridCol>
              </a:tblGrid>
              <a:tr h="56090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Alət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Qısa izah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293156"/>
                  </a:ext>
                </a:extLst>
              </a:tr>
              <a:tr h="56090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Prometheus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Serverlərdən məlumat (metrik) toplayır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5952596"/>
                  </a:ext>
                </a:extLst>
              </a:tr>
              <a:tr h="56090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Grafana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Prometheus məlumatlarını qrafiklərlə göstərir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8517325"/>
                  </a:ext>
                </a:extLst>
              </a:tr>
              <a:tr h="56090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Zabbix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Böyük şirkətlərdə server və sistem izləmə üçün istifadə olunur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0394871"/>
                  </a:ext>
                </a:extLst>
              </a:tr>
              <a:tr h="56090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Nagios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Şəbəkə və xidmətlərin işləkliyini yoxlayır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9575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7925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B82EA-061D-AF53-824A-8EB9692F8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D696012-CEC2-529C-1C7C-E17ECCB1B011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b="1"/>
              <a:t>Logging və Observability alətləri</a:t>
            </a:r>
            <a:r>
              <a:rPr lang="az-Latn-AZ" sz="1200"/>
              <a:t>:</a:t>
            </a:r>
            <a:endParaRPr lang="en-US" sz="120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509DBF2-38A2-9B7F-3FDE-FDF58FCBA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591628"/>
              </p:ext>
            </p:extLst>
          </p:nvPr>
        </p:nvGraphicFramePr>
        <p:xfrm>
          <a:off x="133927" y="927894"/>
          <a:ext cx="11924146" cy="2332540"/>
        </p:xfrm>
        <a:graphic>
          <a:graphicData uri="http://schemas.openxmlformats.org/drawingml/2006/table">
            <a:tbl>
              <a:tblPr/>
              <a:tblGrid>
                <a:gridCol w="4687778">
                  <a:extLst>
                    <a:ext uri="{9D8B030D-6E8A-4147-A177-3AD203B41FA5}">
                      <a16:colId xmlns:a16="http://schemas.microsoft.com/office/drawing/2014/main" val="289131779"/>
                    </a:ext>
                  </a:extLst>
                </a:gridCol>
                <a:gridCol w="7236368">
                  <a:extLst>
                    <a:ext uri="{9D8B030D-6E8A-4147-A177-3AD203B41FA5}">
                      <a16:colId xmlns:a16="http://schemas.microsoft.com/office/drawing/2014/main" val="4106368722"/>
                    </a:ext>
                  </a:extLst>
                </a:gridCol>
              </a:tblGrid>
              <a:tr h="46650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Alət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Qısa izah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99051"/>
                  </a:ext>
                </a:extLst>
              </a:tr>
              <a:tr h="46650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ELK Stack</a:t>
                      </a:r>
                      <a:r>
                        <a:rPr lang="en-US"/>
                        <a:t> (Elasticsearch + Logstash + Kibana)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Logların toplanması, saxlanması və vizuallaşdırılması üçün istifadə olunur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0501795"/>
                  </a:ext>
                </a:extLst>
              </a:tr>
              <a:tr h="46650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Graylog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Log analiz sistemi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254111"/>
                  </a:ext>
                </a:extLst>
              </a:tr>
              <a:tr h="46650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Splunk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Böyük müəssisələr üçün log analizi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4722901"/>
                  </a:ext>
                </a:extLst>
              </a:tr>
              <a:tr h="46650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Datadog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Həm monitoring, həm observability funksiyası olan alət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573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188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1B3EEB-C7E7-216E-A19F-30EC6F8DA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D98D8D4-668C-6157-0019-525E76CC75A6}"/>
              </a:ext>
            </a:extLst>
          </p:cNvPr>
          <p:cNvSpPr txBox="1"/>
          <p:nvPr/>
        </p:nvSpPr>
        <p:spPr>
          <a:xfrm>
            <a:off x="203200" y="244826"/>
            <a:ext cx="1182254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b="1"/>
              <a:t>Niyə Monitoring və Logging vacibdir</a:t>
            </a:r>
            <a:r>
              <a:rPr lang="az-Latn-AZ"/>
              <a:t>?</a:t>
            </a:r>
          </a:p>
          <a:p>
            <a:endParaRPr lang="az-Latn-AZ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/>
              <a:t>Problemləri tez tapmaq — sistem dayananda dərhal xəbərdar olursan.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/>
              <a:t>Səbəbi anlamaq — loglara baxıb nəyin səhv getdiyini tapırsan.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/>
              <a:t>Performans optimizasiyası — hansı hissənin yavaş işlədiyini bilirsən.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/>
              <a:t>Təhlükəsizlik — kim, nə vaxt sistemə daxil olub görürsən.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/>
              <a:t>Etibarlılıq — istifadəçilər üçün sabit xidmət təmin olunur.</a:t>
            </a:r>
            <a:endParaRPr lang="az-Latn-AZ"/>
          </a:p>
          <a:p>
            <a:endParaRPr lang="az-Latn-AZ" sz="1200"/>
          </a:p>
          <a:p>
            <a:endParaRPr lang="az-Latn-AZ" sz="1200"/>
          </a:p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61963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FFF028-517D-DDD9-D5F9-6623C91CF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8762582-8818-2284-85DE-2F0F60CF720C}"/>
              </a:ext>
            </a:extLst>
          </p:cNvPr>
          <p:cNvSpPr txBox="1"/>
          <p:nvPr/>
        </p:nvSpPr>
        <p:spPr>
          <a:xfrm>
            <a:off x="203200" y="244826"/>
            <a:ext cx="11822545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/>
              <a:t>Real həyatdan sadə nümunə</a:t>
            </a:r>
            <a:r>
              <a:rPr lang="az-Latn-AZ" sz="1600" b="1"/>
              <a:t>: </a:t>
            </a:r>
            <a:r>
              <a:rPr lang="en-US" sz="1600"/>
              <a:t>Tutaq ki, sən bir </a:t>
            </a:r>
            <a:r>
              <a:rPr lang="en-US" sz="1600" b="1"/>
              <a:t>onlayn oyun serveri</a:t>
            </a:r>
            <a:r>
              <a:rPr lang="en-US" sz="1600"/>
              <a:t> düzəltmisən.</a:t>
            </a:r>
            <a:r>
              <a:rPr lang="az-Latn-AZ" sz="1600"/>
              <a:t> </a:t>
            </a:r>
            <a:r>
              <a:rPr lang="en-US" sz="1600"/>
              <a:t>Bir gün oyunçular yazır ki, “server çox yavaş işləyir”.</a:t>
            </a:r>
            <a:endParaRPr lang="az-Latn-AZ" sz="1600"/>
          </a:p>
          <a:p>
            <a:endParaRPr lang="en-US" sz="1600"/>
          </a:p>
          <a:p>
            <a:r>
              <a:rPr lang="en-US" sz="1600" b="1"/>
              <a:t>Sən nə edirsən?</a:t>
            </a:r>
            <a:endParaRPr lang="az-Latn-AZ" sz="1600" b="1"/>
          </a:p>
          <a:p>
            <a:endParaRPr lang="en-US" sz="1600" b="1"/>
          </a:p>
          <a:p>
            <a:r>
              <a:rPr lang="en-US" sz="1600" b="1"/>
              <a:t>Monitoring panelinə baxırsan:</a:t>
            </a:r>
            <a:endParaRPr lang="en-US" sz="16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/>
              <a:t>CPU: 95% (çox yüklənib)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/>
              <a:t>RAM: 90%</a:t>
            </a:r>
            <a:endParaRPr lang="az-Latn-AZ" sz="16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/>
              <a:t>Deməli, sistem yüklənib.</a:t>
            </a:r>
            <a:endParaRPr lang="az-Latn-AZ" sz="1600"/>
          </a:p>
          <a:p>
            <a:pPr lvl="1"/>
            <a:endParaRPr lang="en-US" sz="1600"/>
          </a:p>
          <a:p>
            <a:r>
              <a:rPr lang="en-US" sz="1600" b="1"/>
              <a:t>Loglara baxırsan:</a:t>
            </a:r>
            <a:r>
              <a:rPr lang="az-Latn-AZ" sz="1600" b="1"/>
              <a:t> </a:t>
            </a:r>
            <a:r>
              <a:rPr lang="az-Latn-AZ" sz="1600"/>
              <a:t>Görürsən ki, bir oyunçu çoxlu bağlantı göndərib və sistem yavaşlayıb.</a:t>
            </a:r>
          </a:p>
          <a:p>
            <a:endParaRPr lang="az-Latn-AZ" sz="1600"/>
          </a:p>
          <a:p>
            <a:endParaRPr lang="az-Latn-AZ" sz="1600"/>
          </a:p>
          <a:p>
            <a:endParaRPr lang="en-US" sz="16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A34609-89BE-39C0-BE01-D7FE4E528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5" y="3252763"/>
            <a:ext cx="4143953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654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1C176E-6E95-4D8A-9911-86BA4B814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EEA1175-209A-10BD-AC69-2D7D1173B18A}"/>
              </a:ext>
            </a:extLst>
          </p:cNvPr>
          <p:cNvSpPr txBox="1"/>
          <p:nvPr/>
        </p:nvSpPr>
        <p:spPr>
          <a:xfrm>
            <a:off x="203200" y="244826"/>
            <a:ext cx="1182254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>
                <a:solidFill>
                  <a:srgbClr val="FF0000"/>
                </a:solidFill>
              </a:rPr>
              <a:t>OpenTelemetry</a:t>
            </a:r>
            <a:endParaRPr lang="az-Latn-AZ" sz="1200" b="1">
              <a:solidFill>
                <a:srgbClr val="FF0000"/>
              </a:solidFill>
            </a:endParaRPr>
          </a:p>
          <a:p>
            <a:r>
              <a:rPr lang="en-US" sz="1200" b="1"/>
              <a:t>OpenTelemetry nədir?</a:t>
            </a:r>
            <a:endParaRPr lang="az-Latn-AZ" sz="1200" b="1"/>
          </a:p>
          <a:p>
            <a:endParaRPr lang="en-US" sz="1200" b="1"/>
          </a:p>
          <a:p>
            <a:r>
              <a:rPr lang="en-US" sz="1200" b="1"/>
              <a:t>OpenTelemetry (qısaca OTel)</a:t>
            </a:r>
            <a:r>
              <a:rPr lang="en-US" sz="1200"/>
              <a:t> — proqramların </a:t>
            </a:r>
            <a:r>
              <a:rPr lang="en-US" sz="1200" b="1"/>
              <a:t>məlumat toplamaq, ölçmək və izləmək (tracing, metrics, logs)</a:t>
            </a:r>
            <a:r>
              <a:rPr lang="en-US" sz="1200"/>
              <a:t> üçün istifadə etdiyi </a:t>
            </a:r>
            <a:r>
              <a:rPr lang="en-US" sz="1200" b="1"/>
              <a:t>açıq standart və alətlər toplusudur.</a:t>
            </a:r>
            <a:endParaRPr lang="en-US" sz="1200"/>
          </a:p>
          <a:p>
            <a:r>
              <a:rPr lang="en-US" sz="1200"/>
              <a:t>Yəni o, </a:t>
            </a:r>
            <a:r>
              <a:rPr lang="en-US" sz="1200" b="1"/>
              <a:t>Monitoring və Observability</a:t>
            </a:r>
            <a:r>
              <a:rPr lang="en-US" sz="1200"/>
              <a:t> sistemlərinin </a:t>
            </a:r>
            <a:r>
              <a:rPr lang="en-US" sz="1200" b="1"/>
              <a:t>əsasını təşkil edən texnologiyadır.</a:t>
            </a:r>
            <a:endParaRPr lang="az-Latn-AZ" sz="1200" b="1"/>
          </a:p>
          <a:p>
            <a:endParaRPr lang="az-Latn-AZ" sz="1200" b="1"/>
          </a:p>
          <a:p>
            <a:r>
              <a:rPr lang="en-US" sz="1200"/>
              <a:t>Təsəvvür et sənin bir proqramın var və bu proqramın bir hissəsi: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200"/>
              <a:t>istifadəçi sorğularını qəbul edir,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200"/>
              <a:t>bazaya yazır,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200"/>
              <a:t>nəticəni qaytarır.</a:t>
            </a:r>
            <a:endParaRPr lang="az-Latn-AZ" sz="1200"/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US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/>
              <a:t>İndi sən bu sistemin </a:t>
            </a:r>
            <a:r>
              <a:rPr lang="en-US" sz="1200" b="1"/>
              <a:t>hansı hissəsinin yavaş işlədiyini və ya səhv verdiyini</a:t>
            </a:r>
            <a:r>
              <a:rPr lang="en-US" sz="1200"/>
              <a:t> bilmək istəyirsən.</a:t>
            </a:r>
            <a:r>
              <a:rPr lang="az-Latn-AZ" sz="1200"/>
              <a:t> </a:t>
            </a:r>
            <a:r>
              <a:rPr lang="en-US" sz="1200"/>
              <a:t>Bunu əllə izləmək çətindir.</a:t>
            </a:r>
            <a:endParaRPr lang="az-Latn-AZ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/>
              <a:t>OpenTelemetry</a:t>
            </a:r>
            <a:r>
              <a:rPr lang="en-US" sz="1200"/>
              <a:t> bu məlumatları </a:t>
            </a:r>
            <a:r>
              <a:rPr lang="en-US" sz="1200" b="1"/>
              <a:t>avtomatik toplayır və vizuallaşdırmaq üçün</a:t>
            </a:r>
            <a:r>
              <a:rPr lang="en-US" sz="1200"/>
              <a:t> (Grafana, Prometheus, Jaeger, Zipkin kimi) alətlərə göndərir.</a:t>
            </a:r>
          </a:p>
          <a:p>
            <a:endParaRPr lang="az-Latn-AZ" sz="1200"/>
          </a:p>
          <a:p>
            <a:r>
              <a:rPr lang="en-US" sz="1200" b="1">
                <a:solidFill>
                  <a:srgbClr val="FF0000"/>
                </a:solidFill>
              </a:rPr>
              <a:t>O, üç növ məlumat toplayır</a:t>
            </a:r>
            <a:r>
              <a:rPr lang="en-US" sz="1200"/>
              <a:t>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EDC2904-138D-1C12-09E1-5DFF0AD46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48368"/>
              </p:ext>
            </p:extLst>
          </p:nvPr>
        </p:nvGraphicFramePr>
        <p:xfrm>
          <a:off x="203200" y="4550690"/>
          <a:ext cx="11020939" cy="1656148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722728266"/>
                    </a:ext>
                  </a:extLst>
                </a:gridCol>
                <a:gridCol w="4729018">
                  <a:extLst>
                    <a:ext uri="{9D8B030D-6E8A-4147-A177-3AD203B41FA5}">
                      <a16:colId xmlns:a16="http://schemas.microsoft.com/office/drawing/2014/main" val="4024615575"/>
                    </a:ext>
                  </a:extLst>
                </a:gridCol>
                <a:gridCol w="4691721">
                  <a:extLst>
                    <a:ext uri="{9D8B030D-6E8A-4147-A177-3AD203B41FA5}">
                      <a16:colId xmlns:a16="http://schemas.microsoft.com/office/drawing/2014/main" val="2868132136"/>
                    </a:ext>
                  </a:extLst>
                </a:gridCol>
              </a:tblGrid>
              <a:tr h="41403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Məlumat növü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İzah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Nümunə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767240"/>
                  </a:ext>
                </a:extLst>
              </a:tr>
              <a:tr h="41403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Traces (İzləmə)</a:t>
                      </a: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Sorğunun sistem boyunca necə hərəkət etdiyini göstərir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“Login sorğusu backend-ə, sonra database-ə getdi”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1843137"/>
                  </a:ext>
                </a:extLst>
              </a:tr>
              <a:tr h="41403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Metrics (Metriklər)</a:t>
                      </a: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Performans ölçüləri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CPU, RAM, cavab müddəti, request sayı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0112762"/>
                  </a:ext>
                </a:extLst>
              </a:tr>
              <a:tr h="41403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Logs (Qeydlər)</a:t>
                      </a: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Hadisələrin detallı mətni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“2025-10-11 19:21: DB connection failed”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8596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795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A1C291-A655-F451-6ECD-1F66572E9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94049A-C277-2228-AB8E-B7E94CEE567D}"/>
              </a:ext>
            </a:extLst>
          </p:cNvPr>
          <p:cNvSpPr txBox="1"/>
          <p:nvPr/>
        </p:nvSpPr>
        <p:spPr>
          <a:xfrm>
            <a:off x="203200" y="244826"/>
            <a:ext cx="118225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Niyə OpenTelemetry vacibdir?</a:t>
            </a:r>
          </a:p>
          <a:p>
            <a:endParaRPr lang="az-Latn-AZ" sz="1200"/>
          </a:p>
          <a:p>
            <a:endParaRPr lang="en-US" sz="120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6689019-FCAD-9E2F-F676-B680D1976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790308"/>
              </p:ext>
            </p:extLst>
          </p:nvPr>
        </p:nvGraphicFramePr>
        <p:xfrm>
          <a:off x="203200" y="822137"/>
          <a:ext cx="10938164" cy="3223392"/>
        </p:xfrm>
        <a:graphic>
          <a:graphicData uri="http://schemas.openxmlformats.org/drawingml/2006/table">
            <a:tbl>
              <a:tblPr/>
              <a:tblGrid>
                <a:gridCol w="2477655">
                  <a:extLst>
                    <a:ext uri="{9D8B030D-6E8A-4147-A177-3AD203B41FA5}">
                      <a16:colId xmlns:a16="http://schemas.microsoft.com/office/drawing/2014/main" val="2782607402"/>
                    </a:ext>
                  </a:extLst>
                </a:gridCol>
                <a:gridCol w="8460509">
                  <a:extLst>
                    <a:ext uri="{9D8B030D-6E8A-4147-A177-3AD203B41FA5}">
                      <a16:colId xmlns:a16="http://schemas.microsoft.com/office/drawing/2014/main" val="558792075"/>
                    </a:ext>
                  </a:extLst>
                </a:gridCol>
              </a:tblGrid>
              <a:tr h="5372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Səbəb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İzah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478937"/>
                  </a:ext>
                </a:extLst>
              </a:tr>
              <a:tr h="5372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Standartlaşdırma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Hər proqram və dil üçün eyni müşahidə standartı yaradır.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222230"/>
                  </a:ext>
                </a:extLst>
              </a:tr>
              <a:tr h="5372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Multi-language dəstək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Python, JavaScript, Go, C#, Java, PHP, Rust və s. dillərlə işləyir.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7856081"/>
                  </a:ext>
                </a:extLst>
              </a:tr>
              <a:tr h="5372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Vendor-agnostic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Yəni yalnız bir şirkətin məhsuluna bağlı deyil – istənilən monitoring aləti ilə işləyə bilər.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1825034"/>
                  </a:ext>
                </a:extLst>
              </a:tr>
              <a:tr h="5372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Avtomatlaşdırma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Əllə log yığmağa ehtiyac qalmır, avtomatik toplanır.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3261659"/>
                  </a:ext>
                </a:extLst>
              </a:tr>
              <a:tr h="5372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Dərin analiz imkanı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Həm performans, həm səhv, həm də istifadəçi davranışı eyni yerdə görünür.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7586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2596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795</Words>
  <Application>Microsoft Office PowerPoint</Application>
  <PresentationFormat>Widescreen</PresentationFormat>
  <Paragraphs>163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21</cp:revision>
  <dcterms:created xsi:type="dcterms:W3CDTF">2025-09-15T05:34:52Z</dcterms:created>
  <dcterms:modified xsi:type="dcterms:W3CDTF">2025-10-11T18:52:54Z</dcterms:modified>
</cp:coreProperties>
</file>