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74" r:id="rId5"/>
    <p:sldId id="275" r:id="rId6"/>
    <p:sldId id="276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203200" y="244826"/>
            <a:ext cx="118225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</a:rPr>
              <a:t>CI/CD</a:t>
            </a:r>
            <a:endParaRPr lang="az-Latn-AZ" sz="3600" b="1">
              <a:solidFill>
                <a:srgbClr val="FF0000"/>
              </a:solidFill>
            </a:endParaRPr>
          </a:p>
          <a:p>
            <a:endParaRPr lang="az-Latn-AZ" sz="1200"/>
          </a:p>
          <a:p>
            <a:r>
              <a:rPr lang="en-US" sz="1200" b="1"/>
              <a:t>CI/CD</a:t>
            </a:r>
            <a:r>
              <a:rPr lang="en-US" sz="1200"/>
              <a:t> — “</a:t>
            </a:r>
            <a:r>
              <a:rPr lang="en-US" sz="1200" b="1"/>
              <a:t>Continuous Integration / Continuous Deployment (və ya Continuous Delivery)</a:t>
            </a:r>
            <a:r>
              <a:rPr lang="en-US" sz="1200"/>
              <a:t>” ifadəsinin qısaltmasıdır.</a:t>
            </a:r>
            <a:r>
              <a:rPr lang="az-Latn-AZ" sz="1200"/>
              <a:t> </a:t>
            </a:r>
            <a:r>
              <a:rPr lang="en-US" sz="1200"/>
              <a:t>Bu anlayış </a:t>
            </a:r>
            <a:r>
              <a:rPr lang="en-US" sz="1200" b="1"/>
              <a:t>kodun yazıldığı andan serverdə işləməsinə qədər olan prosesi avtomatlaşdırmaq</a:t>
            </a:r>
            <a:r>
              <a:rPr lang="en-US" sz="1200"/>
              <a:t> üçündür.</a:t>
            </a:r>
            <a:endParaRPr lang="az-Latn-AZ" sz="1200"/>
          </a:p>
          <a:p>
            <a:endParaRPr lang="az-Latn-AZ" sz="1200"/>
          </a:p>
          <a:p>
            <a:r>
              <a:rPr lang="en-US" sz="1200" b="1"/>
              <a:t>Sadə dillə:</a:t>
            </a:r>
            <a:r>
              <a:rPr lang="az-Latn-AZ" sz="1200" b="1"/>
              <a:t> </a:t>
            </a:r>
            <a:r>
              <a:rPr lang="en-US" sz="1200"/>
              <a:t>CI/CD — “programmer kodu yazdı, push elədi → sistem avtomatik build elədi, test elədi, və serverə yerləşdirdi (deploy etdi)” prosesi deməkdir.</a:t>
            </a:r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02DEB2-A55E-8F11-3269-04F22ED7B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40651"/>
              </p:ext>
            </p:extLst>
          </p:nvPr>
        </p:nvGraphicFramePr>
        <p:xfrm>
          <a:off x="203200" y="2137395"/>
          <a:ext cx="11336770" cy="1483260"/>
        </p:xfrm>
        <a:graphic>
          <a:graphicData uri="http://schemas.openxmlformats.org/drawingml/2006/table">
            <a:tbl>
              <a:tblPr/>
              <a:tblGrid>
                <a:gridCol w="930481">
                  <a:extLst>
                    <a:ext uri="{9D8B030D-6E8A-4147-A177-3AD203B41FA5}">
                      <a16:colId xmlns:a16="http://schemas.microsoft.com/office/drawing/2014/main" val="4069410476"/>
                    </a:ext>
                  </a:extLst>
                </a:gridCol>
                <a:gridCol w="2719388">
                  <a:extLst>
                    <a:ext uri="{9D8B030D-6E8A-4147-A177-3AD203B41FA5}">
                      <a16:colId xmlns:a16="http://schemas.microsoft.com/office/drawing/2014/main" val="2671588122"/>
                    </a:ext>
                  </a:extLst>
                </a:gridCol>
                <a:gridCol w="4892421">
                  <a:extLst>
                    <a:ext uri="{9D8B030D-6E8A-4147-A177-3AD203B41FA5}">
                      <a16:colId xmlns:a16="http://schemas.microsoft.com/office/drawing/2014/main" val="206398595"/>
                    </a:ext>
                  </a:extLst>
                </a:gridCol>
                <a:gridCol w="2794480">
                  <a:extLst>
                    <a:ext uri="{9D8B030D-6E8A-4147-A177-3AD203B41FA5}">
                      <a16:colId xmlns:a16="http://schemas.microsoft.com/office/drawing/2014/main" val="2218205384"/>
                    </a:ext>
                  </a:extLst>
                </a:gridCol>
              </a:tblGrid>
              <a:tr h="49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Termin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Tam adı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Mənası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Məsuliyyət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43562"/>
                  </a:ext>
                </a:extLst>
              </a:tr>
              <a:tr h="49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CI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Continuous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Kodu avtomatik </a:t>
                      </a:r>
                      <a:r>
                        <a:rPr lang="en-US" sz="1400" b="1"/>
                        <a:t>test etmək, build etmək və birləşdirmək</a:t>
                      </a:r>
                      <a:r>
                        <a:rPr lang="en-US" sz="1400"/>
                        <a:t> prosesi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“Kod düzgün işləyirmi?”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371821"/>
                  </a:ext>
                </a:extLst>
              </a:tr>
              <a:tr h="4944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CD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Continuous Deployment /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Kodu avtomatik </a:t>
                      </a:r>
                      <a:r>
                        <a:rPr lang="en-US" sz="1400" b="1"/>
                        <a:t>serverə yerləşdirmək və yayımlamaq</a:t>
                      </a:r>
                      <a:r>
                        <a:rPr lang="en-US" sz="1400"/>
                        <a:t> prosesi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“Kod serverdə işləsin”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7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705B2-EA9A-7E83-FF2E-E920B66C6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798982-E754-551C-A8E6-01966B1F11FB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CI/CD-də İstifadə Edilən Alətlər</a:t>
            </a:r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161DDB-E455-BDE6-06C0-02AA0D804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27368"/>
              </p:ext>
            </p:extLst>
          </p:nvPr>
        </p:nvGraphicFramePr>
        <p:xfrm>
          <a:off x="203200" y="1168156"/>
          <a:ext cx="10515600" cy="4029201"/>
        </p:xfrm>
        <a:graphic>
          <a:graphicData uri="http://schemas.openxmlformats.org/drawingml/2006/table">
            <a:tbl>
              <a:tblPr/>
              <a:tblGrid>
                <a:gridCol w="3853873">
                  <a:extLst>
                    <a:ext uri="{9D8B030D-6E8A-4147-A177-3AD203B41FA5}">
                      <a16:colId xmlns:a16="http://schemas.microsoft.com/office/drawing/2014/main" val="515110816"/>
                    </a:ext>
                  </a:extLst>
                </a:gridCol>
                <a:gridCol w="6661727">
                  <a:extLst>
                    <a:ext uri="{9D8B030D-6E8A-4147-A177-3AD203B41FA5}">
                      <a16:colId xmlns:a16="http://schemas.microsoft.com/office/drawing/2014/main" val="1561918847"/>
                    </a:ext>
                  </a:extLst>
                </a:gridCol>
              </a:tblGrid>
              <a:tr h="5198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Kateqoriya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Ən çox istifadə edilənlər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82550"/>
                  </a:ext>
                </a:extLst>
              </a:tr>
              <a:tr h="584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CI/CD serverləri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Jenkins, GitHub Actions, GitLab CI/CD, CircleCI, TravisCI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877261"/>
                  </a:ext>
                </a:extLst>
              </a:tr>
              <a:tr h="584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Containerization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Docker, Podman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67104"/>
                  </a:ext>
                </a:extLst>
              </a:tr>
              <a:tr h="584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Orchestration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Kubernetes, Docker Swarm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197866"/>
                  </a:ext>
                </a:extLst>
              </a:tr>
              <a:tr h="584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IaC (Infrastructure as Code)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Terraform, Ansible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132699"/>
                  </a:ext>
                </a:extLst>
              </a:tr>
              <a:tr h="584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Monitoring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Prometheus, Grafana, ELK 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855958"/>
                  </a:ext>
                </a:extLst>
              </a:tr>
              <a:tr h="584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Version Control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Git (GitHub, GitLab, Bitbucket)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274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27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4FFE5-3CFD-8BA1-09E3-F38016B3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14A03F-525B-B6C9-AF5B-48B247340C39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Real Nümunə (Laravel + Nginx + GitHub Actions)</a:t>
            </a:r>
            <a:endParaRPr lang="az-Latn-AZ" sz="1400" b="1"/>
          </a:p>
          <a:p>
            <a:endParaRPr lang="en-US" sz="1400" b="1"/>
          </a:p>
          <a:p>
            <a:r>
              <a:rPr lang="en-US" sz="1400"/>
              <a:t>Tutaq ki, sən Laravel saytını GitHub-a push edirsən.</a:t>
            </a:r>
            <a:r>
              <a:rPr lang="az-Latn-AZ" sz="1400"/>
              <a:t> </a:t>
            </a:r>
            <a:r>
              <a:rPr lang="en-US" sz="1400"/>
              <a:t>DevOps sənə belə bir </a:t>
            </a:r>
            <a:r>
              <a:rPr lang="en-US" sz="1400" b="1"/>
              <a:t>CI/CD pipeline</a:t>
            </a:r>
            <a:r>
              <a:rPr lang="en-US" sz="1400"/>
              <a:t> qura bilər:</a:t>
            </a:r>
            <a:r>
              <a:rPr lang="az-Latn-AZ" sz="1400"/>
              <a:t>     </a:t>
            </a:r>
            <a:r>
              <a:rPr lang="en-US" sz="1400" b="1"/>
              <a:t>.github/workflows/deploy.yml</a:t>
            </a:r>
            <a:endParaRPr lang="az-Latn-AZ" sz="1400" b="1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Nəticə</a:t>
            </a:r>
            <a:r>
              <a:rPr lang="en-US" sz="1400"/>
              <a:t>:</a:t>
            </a:r>
          </a:p>
          <a:p>
            <a:endParaRPr lang="en-US" sz="140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/>
              <a:t>git push origin main etdikdə bu workflow avtomatik işə düşür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/>
              <a:t>Composer və NPM build olunur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/>
              <a:t>SSH vasitəsilə serverə deploy edilir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/>
              <a:t>Laravel command-ları icra olunur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/>
              <a:t>Bütün proses avtomatik tamamlanır</a:t>
            </a:r>
            <a:endParaRPr lang="az-Latn-AZ" sz="1400"/>
          </a:p>
          <a:p>
            <a:endParaRPr lang="az-Latn-AZ" sz="1400"/>
          </a:p>
          <a:p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2F975-A676-DC25-ED00-D509BE1A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216" y="1117600"/>
            <a:ext cx="3119783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6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75141-094C-940B-EC86-1BD1399A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E53EA3-61C3-CED4-4C9B-49D904AC9D9A}"/>
              </a:ext>
            </a:extLst>
          </p:cNvPr>
          <p:cNvSpPr txBox="1"/>
          <p:nvPr/>
        </p:nvSpPr>
        <p:spPr>
          <a:xfrm>
            <a:off x="203200" y="244826"/>
            <a:ext cx="11822545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/>
              <a:t>CI/CD + Docker + Kubernetes birlikdə necə işləyir?</a:t>
            </a:r>
            <a:endParaRPr lang="az-Latn-AZ" sz="1500" b="1"/>
          </a:p>
          <a:p>
            <a:endParaRPr lang="az-Latn-AZ" sz="1500" b="1"/>
          </a:p>
          <a:p>
            <a:pPr>
              <a:lnSpc>
                <a:spcPct val="200000"/>
              </a:lnSpc>
            </a:pPr>
            <a:r>
              <a:rPr lang="en-US" sz="1500"/>
              <a:t>1️⃣ Developer kodu GitHub-a push edir</a:t>
            </a:r>
            <a:br>
              <a:rPr lang="en-US" sz="1500"/>
            </a:br>
            <a:r>
              <a:rPr lang="en-US" sz="1500"/>
              <a:t>2️⃣ GitHub Actions CI/CD pipeline-ı işə salır</a:t>
            </a:r>
            <a:br>
              <a:rPr lang="en-US" sz="1500"/>
            </a:br>
            <a:r>
              <a:rPr lang="en-US" sz="1500"/>
              <a:t>3️⃣ Kod Docker image kimi build olunur</a:t>
            </a:r>
            <a:br>
              <a:rPr lang="en-US" sz="1500"/>
            </a:br>
            <a:r>
              <a:rPr lang="en-US" sz="1500"/>
              <a:t>4️⃣ Image Docker Hub-a və ya Git Registry-yə göndərilir</a:t>
            </a:r>
            <a:br>
              <a:rPr lang="en-US" sz="1500"/>
            </a:br>
            <a:r>
              <a:rPr lang="en-US" sz="1500"/>
              <a:t>5️⃣ Kubernetes (K8s) həmin yeni image-i production serverdə işə salır</a:t>
            </a:r>
            <a:br>
              <a:rPr lang="en-US" sz="1500"/>
            </a:br>
            <a:r>
              <a:rPr lang="en-US" sz="1500"/>
              <a:t>6️⃣ Prometheus + Grafana monitor edir</a:t>
            </a:r>
            <a:endParaRPr lang="az-Latn-AZ" sz="1500"/>
          </a:p>
          <a:p>
            <a:endParaRPr lang="az-Latn-AZ" sz="1500"/>
          </a:p>
          <a:p>
            <a:endParaRPr lang="az-Latn-AZ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2941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3E6B4-8B84-D6F3-7FF0-62D28067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0A19BE-450C-A42F-8942-FBF47D652286}"/>
              </a:ext>
            </a:extLst>
          </p:cNvPr>
          <p:cNvSpPr txBox="1"/>
          <p:nvPr/>
        </p:nvSpPr>
        <p:spPr>
          <a:xfrm>
            <a:off x="203200" y="244826"/>
            <a:ext cx="11822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Əgər Python, C#, Node.js və s. istifadə edirsənsə?</a:t>
            </a:r>
            <a:endParaRPr lang="az-Latn-AZ" b="1"/>
          </a:p>
          <a:p>
            <a:endParaRPr lang="en-US" b="1"/>
          </a:p>
          <a:p>
            <a:r>
              <a:rPr lang="en-US"/>
              <a:t>CI/CD </a:t>
            </a:r>
            <a:r>
              <a:rPr lang="en-US" b="1"/>
              <a:t>bütün dillər üçün eynidir</a:t>
            </a:r>
            <a:r>
              <a:rPr lang="en-US"/>
              <a:t> – sadəcə build və test mərhələləri fərqlənir: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1AB9FC-ECDC-DFD5-564B-6CE9DA851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54022"/>
              </p:ext>
            </p:extLst>
          </p:nvPr>
        </p:nvGraphicFramePr>
        <p:xfrm>
          <a:off x="203200" y="1703809"/>
          <a:ext cx="10515600" cy="3155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578939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51989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55179283"/>
                    </a:ext>
                  </a:extLst>
                </a:gridCol>
              </a:tblGrid>
              <a:tr h="52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Build mərhələsi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Deploy üsulu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416660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PHP (Laravel)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composer install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SSH, Ansible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562954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Python (Django)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pip install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Gunicorn + Nginx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417392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Node.js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npm install, npm run 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PM2 + Nginx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568681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C# (.NET)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dotnet build, dotnet publish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IIS və ya 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803010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maven package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Tomcat və ya 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8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1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240E-CD6D-F752-4892-AE549E98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8A2A0B-149E-4D6E-B29C-F057F3DFDA1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3722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394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</cp:revision>
  <dcterms:created xsi:type="dcterms:W3CDTF">2025-09-15T05:34:52Z</dcterms:created>
  <dcterms:modified xsi:type="dcterms:W3CDTF">2025-10-11T06:41:24Z</dcterms:modified>
</cp:coreProperties>
</file>