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7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F0000"/>
                </a:solidFill>
              </a:rPr>
              <a:t>LAMP və LNMP Nədir?</a:t>
            </a:r>
          </a:p>
          <a:p>
            <a:r>
              <a:rPr lang="en-US" sz="1300"/>
              <a:t>Təsəvvür edin: Siz bir veb-sayt yaratmaq istəyirsiniz – məsələn, dostlarınızla şəkil paylaşmaq üçün bir səhifə. Veb-saytlar internetdə yaşayır və onları idarə etmək üçün bir neçə alət lazımdır:</a:t>
            </a:r>
            <a:endParaRPr lang="az-Latn-AZ" sz="1300"/>
          </a:p>
          <a:p>
            <a:endParaRPr lang="en-US" sz="13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Server</a:t>
            </a:r>
            <a:r>
              <a:rPr lang="en-US" sz="1300"/>
              <a:t> (server): Saytınızı saxlayan kompüter.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Veb-server</a:t>
            </a:r>
            <a:r>
              <a:rPr lang="en-US" sz="1300"/>
              <a:t>: Saytınızı göstərən proqram (məsələn, Apache və ya Nginx).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Verilənlər bazası</a:t>
            </a:r>
            <a:r>
              <a:rPr lang="en-US" sz="1300"/>
              <a:t>: Saytınıza məlumat saxlamaq üçün (məsələn, istifadəçilərin adları).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Proqramlaşdırma dili</a:t>
            </a:r>
            <a:r>
              <a:rPr lang="en-US" sz="1300"/>
              <a:t>: Saytı dinamik etmək üçün (məsələn, PHP).</a:t>
            </a:r>
            <a:endParaRPr lang="az-Latn-AZ" sz="1300"/>
          </a:p>
          <a:p>
            <a:endParaRPr lang="en-US" sz="1300"/>
          </a:p>
          <a:p>
            <a:r>
              <a:rPr lang="en-US" sz="1300" b="1"/>
              <a:t>LAMP</a:t>
            </a:r>
            <a:r>
              <a:rPr lang="en-US" sz="1300"/>
              <a:t> – bu, bu alətlərin bir kombinasiyasıdır: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L</a:t>
            </a:r>
            <a:r>
              <a:rPr lang="en-US" sz="1300"/>
              <a:t> – Linux (bizim Kali Linux kimi bir əməliyyat sistemi).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A</a:t>
            </a:r>
            <a:r>
              <a:rPr lang="en-US" sz="1300"/>
              <a:t> – Apache (veb-server).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M</a:t>
            </a:r>
            <a:r>
              <a:rPr lang="en-US" sz="1300"/>
              <a:t> – MySQL (verilənlər bazası).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300" b="1"/>
              <a:t>P</a:t>
            </a:r>
            <a:r>
              <a:rPr lang="en-US" sz="1300"/>
              <a:t> </a:t>
            </a:r>
            <a:r>
              <a:rPr lang="en-US" sz="1300" b="1"/>
              <a:t>və ya Perl/Python</a:t>
            </a:r>
            <a:r>
              <a:rPr lang="en-US" sz="1300"/>
              <a:t>– server tərəfi proqramlaşdırma dili.</a:t>
            </a:r>
            <a:endParaRPr lang="az-Latn-AZ" sz="1300"/>
          </a:p>
          <a:p>
            <a:endParaRPr lang="az-Latn-AZ" sz="1300"/>
          </a:p>
          <a:p>
            <a:endParaRPr lang="az-Latn-AZ" sz="1300"/>
          </a:p>
          <a:p>
            <a:r>
              <a:rPr lang="en-US" sz="1400" b="1"/>
              <a:t>LNMP</a:t>
            </a:r>
            <a:r>
              <a:rPr lang="en-US" sz="1400"/>
              <a:t> isə eynidir, amma Apache əvəzinə </a:t>
            </a:r>
            <a:r>
              <a:rPr lang="en-US" sz="1400" b="1">
                <a:highlight>
                  <a:srgbClr val="FFFF00"/>
                </a:highlight>
              </a:rPr>
              <a:t>Nginx</a:t>
            </a:r>
            <a:r>
              <a:rPr lang="en-US" sz="1400"/>
              <a:t> istifadə edir: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L</a:t>
            </a:r>
            <a:r>
              <a:rPr lang="en-US" sz="1400"/>
              <a:t> – Linux.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N</a:t>
            </a:r>
            <a:r>
              <a:rPr lang="en-US" sz="1400"/>
              <a:t> – Nginx.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M</a:t>
            </a:r>
            <a:r>
              <a:rPr lang="en-US" sz="1400"/>
              <a:t> – MySQL.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P</a:t>
            </a:r>
            <a:r>
              <a:rPr lang="en-US" sz="1400"/>
              <a:t> – </a:t>
            </a:r>
            <a:r>
              <a:rPr lang="en-US" sz="1400" b="1"/>
              <a:t>və ya Perl/Python</a:t>
            </a:r>
            <a:r>
              <a:rPr lang="en-US" sz="1400"/>
              <a:t>– server tərəfi proqramlaşdırma dili.</a:t>
            </a:r>
          </a:p>
          <a:p>
            <a:endParaRPr lang="az-Latn-AZ" sz="1300"/>
          </a:p>
          <a:p>
            <a:endParaRPr lang="az-Latn-AZ" sz="1300"/>
          </a:p>
          <a:p>
            <a:r>
              <a:rPr lang="en-US" sz="1300"/>
              <a:t>Niyə iki variant? Çünki Apache daha sadədir yeni başlayanlar üçün, Nginx isə daha sürətlidir böyük saytlar üçün (məsələn, Google kimi).</a:t>
            </a:r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2D0D-E14D-F552-B326-5C9E50A07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4FB85D-BD93-3EBB-006B-DE1C952C42E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6CD6A-A8AF-B3B2-1783-CF035444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82B697-8A4C-15E4-8DC0-193FD0C8F6A4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47D41-C7C2-54AC-5D33-9951D24E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DCE0BF-52ED-8EF1-0B14-1596901A03A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61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8B1C-7F81-4D35-9089-843DB6FC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4DC5FF-8B14-52DC-4FF8-4610336CD0E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27A69-4A31-ACD3-62F3-31753E23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C3E22E-5883-AB2B-964F-EEAA4EFF31DD}"/>
              </a:ext>
            </a:extLst>
          </p:cNvPr>
          <p:cNvSpPr txBox="1"/>
          <p:nvPr/>
        </p:nvSpPr>
        <p:spPr>
          <a:xfrm>
            <a:off x="203200" y="244826"/>
            <a:ext cx="11822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Linux (L)</a:t>
            </a:r>
          </a:p>
          <a:p>
            <a:endParaRPr lang="en-US" b="1"/>
          </a:p>
          <a:p>
            <a:r>
              <a:rPr lang="en-US"/>
              <a:t>Linux – bu, pulsuz və açıq mənbəli əməliyyat sistemidir. Kali Linux isə Linux-un xüsusi versiyasıdır: təhlükəsizlik testləri üçün yaradılıb, amma veb-serverlər qurmaq üçün də mükəmməldir.</a:t>
            </a:r>
          </a:p>
          <a:p>
            <a:r>
              <a:rPr lang="en-US" b="1"/>
              <a:t>Nə edir?</a:t>
            </a:r>
            <a:r>
              <a:rPr lang="en-US"/>
              <a:t> Kompüterinizin "beyni"dir – faylları idarə edir, proqramları işə salır. </a:t>
            </a:r>
            <a:r>
              <a:rPr lang="en-US" b="1"/>
              <a:t>Misal:</a:t>
            </a:r>
            <a:r>
              <a:rPr lang="en-US"/>
              <a:t> Təsəvvür edin, Linux evinizdir. Digər komponentlər isə o evdəki otaqlar və mebel. </a:t>
            </a:r>
            <a:r>
              <a:rPr lang="en-US" b="1"/>
              <a:t>Kali-də necə istifadə edirik?</a:t>
            </a:r>
            <a:r>
              <a:rPr lang="en-US"/>
              <a:t> Terminal (qara ekran) ilə əmrlər veririk.</a:t>
            </a:r>
            <a:endParaRPr lang="az-Latn-AZ"/>
          </a:p>
          <a:p>
            <a:endParaRPr lang="az-Latn-AZ">
              <a:effectLst/>
            </a:endParaRPr>
          </a:p>
          <a:p>
            <a:endParaRPr lang="az-Latn-AZ"/>
          </a:p>
          <a:p>
            <a:r>
              <a:rPr lang="en-US" b="1"/>
              <a:t>Apache (A) və Nginx (N) – Veb-Serverlər</a:t>
            </a:r>
          </a:p>
          <a:p>
            <a:r>
              <a:rPr lang="en-US"/>
              <a:t>Bu, saytınızı internetə çıxaran "qapıçı"dır. Ziyarətçi (brauzer) gələndə, Apache və ya Nginx faylları oxuyur və göstərir.</a:t>
            </a:r>
          </a:p>
          <a:p>
            <a:endParaRPr lang="az-Latn-AZ">
              <a:effectLst/>
            </a:endParaRPr>
          </a:p>
          <a:p>
            <a:r>
              <a:rPr lang="en-US" b="1"/>
              <a:t>MySQL (M) – Verilənlər Bazası</a:t>
            </a:r>
            <a:r>
              <a:rPr lang="az-Latn-AZ" b="1"/>
              <a:t> </a:t>
            </a:r>
            <a:r>
              <a:rPr lang="en-US" b="1"/>
              <a:t>Nədir?</a:t>
            </a:r>
            <a:r>
              <a:rPr lang="en-US"/>
              <a:t> Verilənləri (məlumatları) saxlayan "dolap"dır. Cədvəllərdən ibarətdir, SQL dili ilə idarə olunur.</a:t>
            </a:r>
          </a:p>
          <a:p>
            <a:endParaRPr lang="az-Latn-AZ">
              <a:effectLst/>
            </a:endParaRPr>
          </a:p>
          <a:p>
            <a:r>
              <a:rPr lang="en-US" b="1"/>
              <a:t>PHP (P)</a:t>
            </a:r>
            <a:r>
              <a:rPr lang="en-US"/>
              <a:t> – Proqramlaşdırma Dili Nədir? "PHP: Hypertext Preprocessor" – veb-saytları dinamik etmək üçün dil.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340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E0AEF-5936-1961-D0B8-0603A6C77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DBDAFF-4C3B-4AD8-A8EC-880467E27D79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Fərqlər və Nə Vaxt Hansını İstifadə Etmək</a:t>
            </a:r>
            <a:r>
              <a:rPr lang="az-Latn-AZ">
                <a:latin typeface="-apple-system"/>
              </a:rPr>
              <a:t>: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Nə vaxt LAMP? Kiçik layihələr, WordPress saytları</a:t>
            </a:r>
            <a:r>
              <a:rPr lang="az-Latn-AZ"/>
              <a:t> kimi</a:t>
            </a:r>
            <a:r>
              <a:rPr lang="en-US"/>
              <a:t>. </a:t>
            </a: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Nə vaxt LNMP? Sürətli saytlar, API-lər, böyük trafik. </a:t>
            </a:r>
            <a:endParaRPr lang="az-Latn-AZ"/>
          </a:p>
          <a:p>
            <a:endParaRPr lang="az-Latn-AZ"/>
          </a:p>
          <a:p>
            <a:r>
              <a:rPr lang="en-US"/>
              <a:t>Hər ikisini eyni vaxtda</a:t>
            </a:r>
            <a:r>
              <a:rPr lang="az-Latn-AZ"/>
              <a:t> istifadə etmək olarmı</a:t>
            </a:r>
            <a:r>
              <a:rPr lang="en-US"/>
              <a:t>? Bəli, amma fərqli portlarda (məsələn, Apache 80, Nginx 8080).</a:t>
            </a:r>
          </a:p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05EBAA-8F6D-C51C-8927-BF8725303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73825"/>
              </p:ext>
            </p:extLst>
          </p:nvPr>
        </p:nvGraphicFramePr>
        <p:xfrm>
          <a:off x="203200" y="960120"/>
          <a:ext cx="10104581" cy="2752896"/>
        </p:xfrm>
        <a:graphic>
          <a:graphicData uri="http://schemas.openxmlformats.org/drawingml/2006/table">
            <a:tbl>
              <a:tblPr/>
              <a:tblGrid>
                <a:gridCol w="2026653">
                  <a:extLst>
                    <a:ext uri="{9D8B030D-6E8A-4147-A177-3AD203B41FA5}">
                      <a16:colId xmlns:a16="http://schemas.microsoft.com/office/drawing/2014/main" val="4009042339"/>
                    </a:ext>
                  </a:extLst>
                </a:gridCol>
                <a:gridCol w="4038964">
                  <a:extLst>
                    <a:ext uri="{9D8B030D-6E8A-4147-A177-3AD203B41FA5}">
                      <a16:colId xmlns:a16="http://schemas.microsoft.com/office/drawing/2014/main" val="3429162069"/>
                    </a:ext>
                  </a:extLst>
                </a:gridCol>
                <a:gridCol w="4038964">
                  <a:extLst>
                    <a:ext uri="{9D8B030D-6E8A-4147-A177-3AD203B41FA5}">
                      <a16:colId xmlns:a16="http://schemas.microsoft.com/office/drawing/2014/main" val="2198325977"/>
                    </a:ext>
                  </a:extLst>
                </a:gridCol>
              </a:tblGrid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Komponent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LAMP (Apache)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LNMP (Nginx)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910039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Sürət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Orta (işçi prosesləri)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 (hadis</a:t>
                      </a:r>
                      <a:r>
                        <a:rPr lang="az-Latn-AZ"/>
                        <a:t>ə</a:t>
                      </a:r>
                      <a:r>
                        <a:rPr lang="en-US"/>
                        <a:t> əsaslı)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28523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Asanlığı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asan, </a:t>
                      </a:r>
                      <a:r>
                        <a:rPr lang="en-US" b="1"/>
                        <a:t>.htaccess </a:t>
                      </a:r>
                      <a:r>
                        <a:rPr lang="en-US"/>
                        <a:t>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az mürəkkəb, konfiqurasiya faylı 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70042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Yaddaş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 istifadə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28167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Böyük trafik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Yaxşı deyil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 (milyonlarca ziyarətçi)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06305"/>
                  </a:ext>
                </a:extLst>
              </a:tr>
              <a:tr h="458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Yeni başlayanlar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az təcrübə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20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9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E28C8-C560-0978-D577-206BD1B2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6C79C-696C-4997-C53C-5DAE9FB2E52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53AD-65FE-CDF9-B2AF-F140A859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26C1CC-0151-93D2-23A2-FFFE1A8C400B}"/>
              </a:ext>
            </a:extLst>
          </p:cNvPr>
          <p:cNvSpPr txBox="1"/>
          <p:nvPr/>
        </p:nvSpPr>
        <p:spPr>
          <a:xfrm>
            <a:off x="0" y="184727"/>
            <a:ext cx="12192000" cy="6059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50" b="1">
                <a:solidFill>
                  <a:srgbClr val="FF0000"/>
                </a:solidFill>
              </a:rPr>
              <a:t>Troubleshooting (Xətaların Araşdırılması)</a:t>
            </a:r>
            <a:endParaRPr lang="az-Latn-AZ" sz="1150" b="1">
              <a:solidFill>
                <a:srgbClr val="FF0000"/>
              </a:solidFill>
            </a:endParaRPr>
          </a:p>
          <a:p>
            <a:endParaRPr lang="en-US" sz="1150" b="1"/>
          </a:p>
          <a:p>
            <a:r>
              <a:rPr lang="en-US" sz="1150"/>
              <a:t>LAMP və LNMP yığınları ilə işləyərkən qarşılaşılan ümumi problemlərdən bəziləri:</a:t>
            </a:r>
            <a:endParaRPr lang="az-Latn-AZ" sz="1150"/>
          </a:p>
          <a:p>
            <a:endParaRPr lang="en-US" sz="1150"/>
          </a:p>
          <a:p>
            <a:r>
              <a:rPr lang="en-US" sz="1150" b="1">
                <a:solidFill>
                  <a:srgbClr val="FF0000"/>
                </a:solidFill>
                <a:highlight>
                  <a:srgbClr val="FFFF00"/>
                </a:highlight>
              </a:rPr>
              <a:t>Apache və Nginx ilə bağlı problemlər</a:t>
            </a:r>
            <a:r>
              <a:rPr lang="en-US" sz="1150" b="1"/>
              <a:t>:</a:t>
            </a:r>
            <a:endParaRPr lang="az-Latn-AZ" sz="1150" b="1"/>
          </a:p>
          <a:p>
            <a:endParaRPr lang="en-US" sz="1150" b="1"/>
          </a:p>
          <a:p>
            <a:r>
              <a:rPr lang="en-US" sz="1150" b="1">
                <a:solidFill>
                  <a:srgbClr val="00B050"/>
                </a:solidFill>
              </a:rPr>
              <a:t>Apache</a:t>
            </a:r>
            <a:r>
              <a:rPr lang="en-US" sz="1150" b="1"/>
              <a:t>:</a:t>
            </a:r>
            <a:endParaRPr lang="en-US" sz="115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Serverin işləməməsi:</a:t>
            </a:r>
            <a:r>
              <a:rPr lang="en-US" sz="1150"/>
              <a:t> Apache servisi başlamırsa, loglara baxmaq lazımdır (</a:t>
            </a:r>
            <a:r>
              <a:rPr lang="az-Latn-AZ" sz="1150"/>
              <a:t> </a:t>
            </a:r>
            <a:r>
              <a:rPr lang="en-US" sz="1150" b="1" i="1"/>
              <a:t>/var/log/apache2/error.log</a:t>
            </a:r>
            <a:r>
              <a:rPr lang="az-Latn-AZ" sz="1150" b="1" i="1"/>
              <a:t> </a:t>
            </a:r>
            <a:r>
              <a:rPr lang="en-US" sz="1150"/>
              <a:t>).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Port Konfliktləri:</a:t>
            </a:r>
            <a:r>
              <a:rPr lang="en-US" sz="1150"/>
              <a:t> Apache və başqa servis eyni portu istifadə edirsə (məsələn, 80), bu problem yarada bilər.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Konfiqurasiya səhvləri:</a:t>
            </a:r>
            <a:r>
              <a:rPr lang="en-US" sz="1150"/>
              <a:t> Apache konfiqurasiya faylında (</a:t>
            </a:r>
            <a:r>
              <a:rPr lang="az-Latn-AZ" sz="1150"/>
              <a:t> </a:t>
            </a:r>
            <a:r>
              <a:rPr lang="en-US" sz="1150" b="1" i="1"/>
              <a:t>/etc/apache2/httpd.conf</a:t>
            </a:r>
            <a:r>
              <a:rPr lang="az-Latn-AZ" sz="1150" b="1" i="1"/>
              <a:t> </a:t>
            </a:r>
            <a:r>
              <a:rPr lang="en-US" sz="1150"/>
              <a:t>) səhvlər varsa, onları düzəltmək üçün </a:t>
            </a:r>
            <a:r>
              <a:rPr lang="en-US" sz="1150" b="1">
                <a:solidFill>
                  <a:srgbClr val="FF0000"/>
                </a:solidFill>
              </a:rPr>
              <a:t>apachectl configtest </a:t>
            </a:r>
            <a:r>
              <a:rPr lang="az-Latn-AZ" sz="1150"/>
              <a:t>kamandını</a:t>
            </a:r>
            <a:r>
              <a:rPr lang="en-US" sz="1150"/>
              <a:t> işlədə bilərsiniz.</a:t>
            </a:r>
            <a:endParaRPr lang="az-Latn-AZ" sz="1150"/>
          </a:p>
          <a:p>
            <a:pPr lvl="1"/>
            <a:endParaRPr lang="en-US" sz="1150"/>
          </a:p>
          <a:p>
            <a:r>
              <a:rPr lang="en-US" sz="1150" b="1">
                <a:solidFill>
                  <a:srgbClr val="0070C0"/>
                </a:solidFill>
              </a:rPr>
              <a:t>Nginx</a:t>
            </a:r>
            <a:r>
              <a:rPr lang="en-US" sz="1150" b="1"/>
              <a:t>:</a:t>
            </a:r>
            <a:endParaRPr lang="en-US" sz="1150"/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Nginx başladılmır:</a:t>
            </a:r>
            <a:r>
              <a:rPr lang="en-US" sz="1150"/>
              <a:t> Nginx serveri başlamırsa, log fayllarına (</a:t>
            </a:r>
            <a:r>
              <a:rPr lang="az-Latn-AZ" sz="1150"/>
              <a:t> </a:t>
            </a:r>
            <a:r>
              <a:rPr lang="en-US" sz="1150" b="1" i="1"/>
              <a:t>/var/log/nginx/error.log</a:t>
            </a:r>
            <a:r>
              <a:rPr lang="az-Latn-AZ" sz="1150" b="1" i="1"/>
              <a:t> </a:t>
            </a:r>
            <a:r>
              <a:rPr lang="en-US" sz="1150"/>
              <a:t>) baxın. Mümkün olan səbəblər arasında yanlış konfiqurasiya, port problemi və ya yüngül disk problemi ola bilər.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Konfiqurasiya səhvləri:</a:t>
            </a:r>
            <a:r>
              <a:rPr lang="en-US" sz="1150"/>
              <a:t> Nginx konfiqurasiya faylını (</a:t>
            </a:r>
            <a:r>
              <a:rPr lang="az-Latn-AZ" sz="1150"/>
              <a:t> </a:t>
            </a:r>
            <a:r>
              <a:rPr lang="en-US" sz="1150" b="1" i="1"/>
              <a:t>/etc/nginx/nginx.conf</a:t>
            </a:r>
            <a:r>
              <a:rPr lang="az-Latn-AZ" sz="1150" b="1" i="1"/>
              <a:t> </a:t>
            </a:r>
            <a:r>
              <a:rPr lang="en-US" sz="1150"/>
              <a:t>) test etmək üçün </a:t>
            </a:r>
            <a:r>
              <a:rPr lang="en-US" sz="1150" b="1">
                <a:solidFill>
                  <a:srgbClr val="FF0000"/>
                </a:solidFill>
              </a:rPr>
              <a:t>nginx -t</a:t>
            </a:r>
            <a:r>
              <a:rPr lang="en-US" sz="1150">
                <a:solidFill>
                  <a:srgbClr val="FF0000"/>
                </a:solidFill>
              </a:rPr>
              <a:t> </a:t>
            </a:r>
            <a:r>
              <a:rPr lang="az-Latn-AZ" sz="1150"/>
              <a:t>kamandını</a:t>
            </a:r>
            <a:r>
              <a:rPr lang="en-US" sz="1150"/>
              <a:t> istifadə edin.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SSL/TLS sertifikat problemləri:</a:t>
            </a:r>
            <a:r>
              <a:rPr lang="en-US" sz="1150"/>
              <a:t> SSL sertifikatlarının düzgün qurulub-qurulmadığını yoxlayın və HTTPS tələblərinin doğruluğunu təsdiq edin.</a:t>
            </a:r>
            <a:endParaRPr lang="az-Latn-AZ" sz="1150"/>
          </a:p>
          <a:p>
            <a:pPr>
              <a:lnSpc>
                <a:spcPct val="200000"/>
              </a:lnSpc>
            </a:pPr>
            <a:endParaRPr lang="az-Latn-AZ" sz="1150"/>
          </a:p>
          <a:p>
            <a:pPr>
              <a:lnSpc>
                <a:spcPct val="200000"/>
              </a:lnSpc>
            </a:pPr>
            <a:endParaRPr lang="az-Latn-AZ" sz="1150"/>
          </a:p>
          <a:p>
            <a:r>
              <a:rPr lang="en-US" sz="1150" b="1">
                <a:solidFill>
                  <a:srgbClr val="FF0000"/>
                </a:solidFill>
                <a:highlight>
                  <a:srgbClr val="FFFF00"/>
                </a:highlight>
              </a:rPr>
              <a:t>Verilənlər Bazası ilə bağlı problemlər</a:t>
            </a:r>
            <a:r>
              <a:rPr lang="en-US" sz="1150" b="1"/>
              <a:t>:</a:t>
            </a:r>
            <a:endParaRPr lang="az-Latn-AZ" sz="1150" b="1"/>
          </a:p>
          <a:p>
            <a:endParaRPr lang="en-US" sz="1150" b="1"/>
          </a:p>
          <a:p>
            <a:r>
              <a:rPr lang="en-US" sz="1150" b="1"/>
              <a:t>MySQL/MariaDB səhvləri:</a:t>
            </a:r>
            <a:endParaRPr lang="en-US" sz="115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Bağlantı problemləri:</a:t>
            </a:r>
            <a:r>
              <a:rPr lang="en-US" sz="1150"/>
              <a:t> "</a:t>
            </a:r>
            <a:r>
              <a:rPr lang="en-US" sz="1150" i="1"/>
              <a:t>Error 1045: Access Denied</a:t>
            </a:r>
            <a:r>
              <a:rPr lang="en-US" sz="1150"/>
              <a:t>" kimi səhvlər, istifadəçi və şifrə ilə bağlı ola bilər. </a:t>
            </a:r>
            <a:r>
              <a:rPr lang="az-Latn-AZ" sz="1150"/>
              <a:t>   </a:t>
            </a:r>
            <a:r>
              <a:rPr lang="en-US" sz="1150" b="1"/>
              <a:t>my.cnf </a:t>
            </a:r>
            <a:r>
              <a:rPr lang="en-US" sz="1150"/>
              <a:t>faylını (adətən </a:t>
            </a:r>
            <a:r>
              <a:rPr lang="en-US" sz="1150" b="1" i="1"/>
              <a:t>/etc/my.cnf </a:t>
            </a:r>
            <a:r>
              <a:rPr lang="en-US" sz="1150"/>
              <a:t>və ya </a:t>
            </a:r>
            <a:r>
              <a:rPr lang="en-US" sz="1150" b="1" i="1"/>
              <a:t>/etc/mysql/my.cnf </a:t>
            </a:r>
            <a:r>
              <a:rPr lang="en-US" sz="1150"/>
              <a:t>faylı) yoxlamaq lazımdır.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150" b="1"/>
              <a:t>Yavaş sorğular:</a:t>
            </a:r>
            <a:r>
              <a:rPr lang="en-US" sz="1150"/>
              <a:t> MySQL loglarında yavaş sorğuların siyahısını görə bilərsiniz (yavaş sorğuların loglanması üçün </a:t>
            </a:r>
            <a:r>
              <a:rPr lang="en-US" sz="1150" b="1">
                <a:solidFill>
                  <a:srgbClr val="FF0000"/>
                </a:solidFill>
              </a:rPr>
              <a:t>slow_query_log </a:t>
            </a:r>
            <a:r>
              <a:rPr lang="en-US" sz="1150"/>
              <a:t>aktivləşdirilməlidir).</a:t>
            </a:r>
          </a:p>
          <a:p>
            <a:pPr>
              <a:lnSpc>
                <a:spcPct val="200000"/>
              </a:lnSpc>
            </a:pPr>
            <a:endParaRPr lang="az-Latn-AZ" sz="1150"/>
          </a:p>
        </p:txBody>
      </p:sp>
    </p:spTree>
    <p:extLst>
      <p:ext uri="{BB962C8B-B14F-4D97-AF65-F5344CB8AC3E}">
        <p14:creationId xmlns:p14="http://schemas.microsoft.com/office/powerpoint/2010/main" val="89593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8C28-9D2D-11DE-EAD2-26E76CCC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BB349B0-4836-381E-62CD-EFDF54858E81}"/>
              </a:ext>
            </a:extLst>
          </p:cNvPr>
          <p:cNvSpPr txBox="1"/>
          <p:nvPr/>
        </p:nvSpPr>
        <p:spPr>
          <a:xfrm>
            <a:off x="0" y="115515"/>
            <a:ext cx="12192000" cy="2008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highlight>
                  <a:srgbClr val="FFFF00"/>
                </a:highlight>
              </a:rPr>
              <a:t>PHP ilə bağlı problemlər</a:t>
            </a:r>
            <a:r>
              <a:rPr lang="en-US" sz="1200" b="1"/>
              <a:t>: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PHP skriptləri işləmir:</a:t>
            </a:r>
            <a:r>
              <a:rPr lang="en-US" sz="1200"/>
              <a:t> PHP səhvlərini görmək üçün </a:t>
            </a:r>
            <a:r>
              <a:rPr lang="en-US" sz="1200" b="1"/>
              <a:t>error_log </a:t>
            </a:r>
            <a:r>
              <a:rPr lang="en-US" sz="1200"/>
              <a:t>faylını yoxlayın.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200"/>
              <a:t>PHP konfiqurasiya (</a:t>
            </a:r>
            <a:r>
              <a:rPr lang="az-Latn-AZ" sz="1200"/>
              <a:t>  </a:t>
            </a:r>
            <a:r>
              <a:rPr lang="en-US" sz="1200" b="1" i="1"/>
              <a:t>php.ini</a:t>
            </a:r>
            <a:r>
              <a:rPr lang="az-Latn-AZ" sz="1200" b="1" i="1"/>
              <a:t>  </a:t>
            </a:r>
            <a:r>
              <a:rPr lang="en-US" sz="1200"/>
              <a:t>) faylında </a:t>
            </a:r>
            <a:r>
              <a:rPr lang="en-US" sz="1200" b="1"/>
              <a:t>display_errors </a:t>
            </a:r>
            <a:r>
              <a:rPr lang="en-US" sz="1200"/>
              <a:t>və </a:t>
            </a:r>
            <a:r>
              <a:rPr lang="en-US" sz="1200" b="1"/>
              <a:t>log_errors </a:t>
            </a:r>
            <a:r>
              <a:rPr lang="en-US" sz="1200"/>
              <a:t>parametrlərini aktiv etməyi unutmayın.</a:t>
            </a:r>
            <a:endParaRPr lang="az-Latn-AZ" sz="1200"/>
          </a:p>
          <a:p>
            <a:pPr lvl="1"/>
            <a:endParaRPr lang="en-US" sz="1200"/>
          </a:p>
          <a:p>
            <a:r>
              <a:rPr lang="en-US" sz="1200" b="1"/>
              <a:t>PHP versiyası uyğunsuzluğu:</a:t>
            </a:r>
            <a:r>
              <a:rPr lang="en-US" sz="1200"/>
              <a:t> </a:t>
            </a:r>
            <a:r>
              <a:rPr lang="en-US" sz="1200" b="1">
                <a:solidFill>
                  <a:srgbClr val="FF0000"/>
                </a:solidFill>
              </a:rPr>
              <a:t>php -v</a:t>
            </a:r>
            <a:r>
              <a:rPr lang="en-US" sz="1200"/>
              <a:t> </a:t>
            </a:r>
            <a:r>
              <a:rPr lang="az-Latn-AZ" sz="1200"/>
              <a:t>kamandından</a:t>
            </a:r>
            <a:r>
              <a:rPr lang="en-US" sz="1200"/>
              <a:t> istifadə edərək PHP versiyasını yoxlaya bilərsiniz. Versiya uyğunluğunda problem varsa, PHP-ni yenidən qurun və ya uyğun versiyaya keçin.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2300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93773-BCAF-2143-BC36-445E1CA6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510E72E-1C5C-D0A8-21D9-7C3E761C9036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Apache və Nginx Performansı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Apache: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mod_php </a:t>
            </a:r>
            <a:r>
              <a:rPr lang="en-US" sz="1200"/>
              <a:t>yerinə </a:t>
            </a:r>
            <a:r>
              <a:rPr lang="en-US" sz="1200" b="1">
                <a:solidFill>
                  <a:srgbClr val="FF0000"/>
                </a:solidFill>
              </a:rPr>
              <a:t>mod_fcgid </a:t>
            </a:r>
            <a:r>
              <a:rPr lang="en-US" sz="1200"/>
              <a:t>və ya </a:t>
            </a:r>
            <a:r>
              <a:rPr lang="en-US" sz="1200" b="1">
                <a:solidFill>
                  <a:srgbClr val="FF0000"/>
                </a:solidFill>
              </a:rPr>
              <a:t>mod_proxy_fcgi </a:t>
            </a:r>
            <a:r>
              <a:rPr lang="en-US" sz="1200"/>
              <a:t>istifadə etmək, PHP ilə işləyən veb saytların performansını yaxşılaşdırır.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KeepAlive</a:t>
            </a:r>
            <a:r>
              <a:rPr lang="en-US" sz="1200"/>
              <a:t> funksiyasını aktivləşdirərək, əlaqələrin davamlı olmasını təmin edin.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Apache-nin modullarını düzgün idarə etmək (lazımsız modulların deaktivləşdirilməsi).</a:t>
            </a:r>
            <a:endParaRPr lang="az-Latn-AZ" sz="1200"/>
          </a:p>
          <a:p>
            <a:pPr lvl="1"/>
            <a:endParaRPr lang="en-US" sz="1200"/>
          </a:p>
          <a:p>
            <a:r>
              <a:rPr lang="en-US" sz="1200" b="1"/>
              <a:t>Nginx: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worker_processes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worker_connections </a:t>
            </a:r>
            <a:r>
              <a:rPr lang="en-US" sz="1200"/>
              <a:t>parametrini artırmaq.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Gzip</a:t>
            </a:r>
            <a:r>
              <a:rPr lang="en-US" sz="1200"/>
              <a:t> sıxışdırma</a:t>
            </a:r>
            <a:r>
              <a:rPr lang="az-Latn-AZ" sz="1200"/>
              <a:t>nı</a:t>
            </a:r>
            <a:r>
              <a:rPr lang="en-US" sz="1200"/>
              <a:t> aktiv etmək: </a:t>
            </a:r>
            <a:r>
              <a:rPr lang="en-US" sz="1200" b="1" i="1"/>
              <a:t>gzip on; </a:t>
            </a:r>
            <a:r>
              <a:rPr lang="en-US" sz="1200"/>
              <a:t>parametri ilə səhifələrin yükləmə sürətini artırın.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Caching:</a:t>
            </a:r>
            <a:r>
              <a:rPr lang="en-US" sz="1200"/>
              <a:t> Nginx-də </a:t>
            </a:r>
            <a:r>
              <a:rPr lang="en-US" sz="1200" b="1">
                <a:solidFill>
                  <a:srgbClr val="FF0000"/>
                </a:solidFill>
              </a:rPr>
              <a:t>proxy_cache </a:t>
            </a:r>
            <a:r>
              <a:rPr lang="en-US" sz="1200"/>
              <a:t>və </a:t>
            </a:r>
            <a:r>
              <a:rPr lang="en-US" sz="1200" b="1">
                <a:solidFill>
                  <a:srgbClr val="FF0000"/>
                </a:solidFill>
              </a:rPr>
              <a:t>fastcgi_cache </a:t>
            </a:r>
            <a:r>
              <a:rPr lang="en-US" sz="1200"/>
              <a:t>istifadə edərək dinamik səhifələrin ön yaddaşda saxlanmasını təmin edin.</a:t>
            </a:r>
            <a:endParaRPr lang="az-Latn-AZ" sz="1200"/>
          </a:p>
          <a:p>
            <a:pPr lvl="1"/>
            <a:endParaRPr lang="az-Latn-AZ" sz="1200"/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Verilənlər Bazası Performansı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İndeks istifadə etmək:</a:t>
            </a:r>
            <a:r>
              <a:rPr lang="en-US" sz="1200"/>
              <a:t> Verilənlər bazasında doğru indekslər yaratmaq, sorğuların sürətini artırır.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Query Optimizing:</a:t>
            </a:r>
            <a:r>
              <a:rPr lang="en-US" sz="1200"/>
              <a:t> Yavaş sorğular üçün </a:t>
            </a:r>
            <a:r>
              <a:rPr lang="en-US" sz="1200" b="1">
                <a:solidFill>
                  <a:srgbClr val="FF0000"/>
                </a:solidFill>
              </a:rPr>
              <a:t>EXPLAIN</a:t>
            </a:r>
            <a:r>
              <a:rPr lang="en-US" sz="1200"/>
              <a:t> </a:t>
            </a:r>
            <a:r>
              <a:rPr lang="az-Latn-AZ" sz="1200"/>
              <a:t>kamandından</a:t>
            </a:r>
            <a:r>
              <a:rPr lang="en-US" sz="1200"/>
              <a:t> istifadə edərək performans analizi aparın.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Verilənlər bazasını təmizləmək:</a:t>
            </a:r>
            <a:r>
              <a:rPr lang="en-US" sz="1200"/>
              <a:t> Arxa planda köhnəlmiş verilənlər və indeksi təmizləyin (məsələn, OPTIMIZE TABLE).</a:t>
            </a:r>
          </a:p>
          <a:p>
            <a:pPr marL="0" lvl="1"/>
            <a:endParaRPr lang="az-Latn-AZ" sz="1200"/>
          </a:p>
          <a:p>
            <a:pPr marL="0" lvl="1"/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PHP Performansı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Opcode Caching:</a:t>
            </a:r>
            <a:r>
              <a:rPr lang="en-US" sz="1200"/>
              <a:t> PHP üçün </a:t>
            </a:r>
            <a:r>
              <a:rPr lang="en-US" sz="1200" b="1">
                <a:solidFill>
                  <a:srgbClr val="FF0000"/>
                </a:solidFill>
              </a:rPr>
              <a:t>OPcache</a:t>
            </a:r>
            <a:r>
              <a:rPr lang="en-US" sz="1200"/>
              <a:t> və ya </a:t>
            </a:r>
            <a:r>
              <a:rPr lang="en-US" sz="1200" b="1">
                <a:solidFill>
                  <a:srgbClr val="FF0000"/>
                </a:solidFill>
              </a:rPr>
              <a:t>APC</a:t>
            </a:r>
            <a:r>
              <a:rPr lang="en-US" sz="1200"/>
              <a:t> kimi </a:t>
            </a:r>
            <a:r>
              <a:rPr lang="en-US" sz="1200" b="1" i="1"/>
              <a:t>opcode cache </a:t>
            </a:r>
            <a:r>
              <a:rPr lang="en-US" sz="1200"/>
              <a:t>istifadə edin. Bu, PHP skriptlərinin sürətini artırır.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PHP-FPM:</a:t>
            </a:r>
            <a:r>
              <a:rPr lang="en-US" sz="1200"/>
              <a:t> PHP-FPM istifadə edərək, PHP proseslərinin idarə edilməsini optimallaşdırın.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PHP.ini Tənzimləmələri:</a:t>
            </a:r>
            <a:r>
              <a:rPr lang="en-US" sz="1200"/>
              <a:t> </a:t>
            </a:r>
            <a:r>
              <a:rPr lang="en-US" sz="1200" b="1">
                <a:solidFill>
                  <a:srgbClr val="FF0000"/>
                </a:solidFill>
              </a:rPr>
              <a:t>max_execution_time</a:t>
            </a:r>
            <a:r>
              <a:rPr lang="en-US" sz="1200"/>
              <a:t>, </a:t>
            </a:r>
            <a:r>
              <a:rPr lang="en-US" sz="1200" b="1">
                <a:solidFill>
                  <a:srgbClr val="FF0000"/>
                </a:solidFill>
              </a:rPr>
              <a:t>memory_limit</a:t>
            </a:r>
            <a:r>
              <a:rPr lang="en-US" sz="1200"/>
              <a:t>, və </a:t>
            </a:r>
            <a:r>
              <a:rPr lang="en-US" sz="1200" b="1">
                <a:solidFill>
                  <a:srgbClr val="FF0000"/>
                </a:solidFill>
              </a:rPr>
              <a:t>upload_max_filesize </a:t>
            </a:r>
            <a:r>
              <a:rPr lang="en-US" sz="1200"/>
              <a:t>parametrlərini düzgün təyin etmək lazımdır.</a:t>
            </a:r>
          </a:p>
          <a:p>
            <a:pPr marL="0" lvl="1"/>
            <a:endParaRPr lang="az-Latn-AZ" sz="1200"/>
          </a:p>
        </p:txBody>
      </p:sp>
    </p:spTree>
    <p:extLst>
      <p:ext uri="{BB962C8B-B14F-4D97-AF65-F5344CB8AC3E}">
        <p14:creationId xmlns:p14="http://schemas.microsoft.com/office/powerpoint/2010/main" val="360855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1AA9B-7AA6-8929-232C-5CE987D0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E3A6B4-5ED1-D579-577E-F3BDF7FD5356}"/>
              </a:ext>
            </a:extLst>
          </p:cNvPr>
          <p:cNvSpPr txBox="1"/>
          <p:nvPr/>
        </p:nvSpPr>
        <p:spPr>
          <a:xfrm>
            <a:off x="203200" y="244826"/>
            <a:ext cx="1182254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Ümumi Performans Taktikaları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CDN istifadə etmək:</a:t>
            </a:r>
            <a:r>
              <a:rPr lang="en-US" sz="1200"/>
              <a:t> Məzmun paylama şəbəkəsi (CDN) vasitəsilə qlobal sürəti artırmaq.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Yaddaş Cache (Redis və ya Memcached):</a:t>
            </a:r>
            <a:r>
              <a:rPr lang="en-US" sz="1200"/>
              <a:t> Verilənlər bazasının nəticələrini və ya veb səhifə məzmunlarını yaddaşda saxlayın.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Yüngül şəkillər və fayllar istifadə edin:</a:t>
            </a:r>
            <a:r>
              <a:rPr lang="en-US" sz="1200"/>
              <a:t> Şəkilləri optimallaşdıraraq yükləmə vaxtlarını azaldın.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az-Latn-AZ" sz="1200"/>
              <a:t>Server resurslarını izləmək üçün </a:t>
            </a:r>
            <a:r>
              <a:rPr lang="az-Latn-AZ" sz="1200" b="1"/>
              <a:t>top</a:t>
            </a:r>
            <a:r>
              <a:rPr lang="az-Latn-AZ" sz="1200"/>
              <a:t>, </a:t>
            </a:r>
            <a:r>
              <a:rPr lang="az-Latn-AZ" sz="1200" b="1"/>
              <a:t>htop</a:t>
            </a:r>
            <a:r>
              <a:rPr lang="az-Latn-AZ" sz="1200"/>
              <a:t>, </a:t>
            </a:r>
            <a:r>
              <a:rPr lang="az-Latn-AZ" sz="1200" b="1"/>
              <a:t>netstat</a:t>
            </a:r>
            <a:r>
              <a:rPr lang="az-Latn-AZ" sz="1200"/>
              <a:t> və ya </a:t>
            </a:r>
            <a:r>
              <a:rPr lang="az-Latn-AZ" sz="1200" b="1"/>
              <a:t>nload</a:t>
            </a:r>
            <a:r>
              <a:rPr lang="az-Latn-AZ" sz="1200"/>
              <a:t> kimi alətlərdən istifadə et</a:t>
            </a:r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5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BFEC6-8BEE-2BE1-DD14-AF6350E7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80744E-EC0A-8A27-70EE-AD430753A823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LNAMP</a:t>
            </a:r>
            <a:r>
              <a:rPr lang="en-US">
                <a:latin typeface="-apple-system"/>
              </a:rPr>
              <a:t> - </a:t>
            </a:r>
            <a:r>
              <a:rPr lang="az-Latn-AZ">
                <a:latin typeface="-apple-system"/>
              </a:rPr>
              <a:t>( </a:t>
            </a:r>
            <a:r>
              <a:rPr lang="en-US">
                <a:latin typeface="-apple-system"/>
              </a:rPr>
              <a:t>Linux, Nginx, Apache2, Mysql, Php</a:t>
            </a:r>
            <a:r>
              <a:rPr lang="az-Latn-AZ">
                <a:latin typeface="-apple-system"/>
              </a:rPr>
              <a:t> ) - bu haqqda yazmağa ehtiyac yoxdur. Digər ikisinin birləşməsidir çünki.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2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1105</Words>
  <Application>Microsoft Office PowerPoint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25</cp:revision>
  <dcterms:created xsi:type="dcterms:W3CDTF">2025-09-15T05:34:52Z</dcterms:created>
  <dcterms:modified xsi:type="dcterms:W3CDTF">2025-10-11T10:38:42Z</dcterms:modified>
</cp:coreProperties>
</file>