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72" r:id="rId3"/>
    <p:sldId id="273" r:id="rId4"/>
    <p:sldId id="274" r:id="rId5"/>
    <p:sldId id="275" r:id="rId6"/>
    <p:sldId id="269" r:id="rId7"/>
    <p:sldId id="270" r:id="rId8"/>
    <p:sldId id="27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4" d="100"/>
          <a:sy n="104" d="100"/>
        </p:scale>
        <p:origin x="732"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F6E56-1402-F8E3-1A43-B034240BB3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DA46E2-5A1C-F7D0-5316-281072A9EA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D009BF2-3F06-2222-07EF-1722663C1C17}"/>
              </a:ext>
            </a:extLst>
          </p:cNvPr>
          <p:cNvSpPr>
            <a:spLocks noGrp="1"/>
          </p:cNvSpPr>
          <p:nvPr>
            <p:ph type="dt" sz="half" idx="10"/>
          </p:nvPr>
        </p:nvSpPr>
        <p:spPr/>
        <p:txBody>
          <a:bodyPr/>
          <a:lstStyle/>
          <a:p>
            <a:fld id="{AD6CDC28-10E2-4CDE-A5FF-6E49B37A1343}" type="datetimeFigureOut">
              <a:rPr lang="en-US" smtClean="0"/>
              <a:t>10/11/2025</a:t>
            </a:fld>
            <a:endParaRPr lang="en-US"/>
          </a:p>
        </p:txBody>
      </p:sp>
      <p:sp>
        <p:nvSpPr>
          <p:cNvPr id="5" name="Footer Placeholder 4">
            <a:extLst>
              <a:ext uri="{FF2B5EF4-FFF2-40B4-BE49-F238E27FC236}">
                <a16:creationId xmlns:a16="http://schemas.microsoft.com/office/drawing/2014/main" id="{53B84058-C8A5-A756-E91B-48368B63A3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ABF1C5-F5BD-F9B4-F984-2BE5FD8268D0}"/>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1112307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F69E1-1611-2908-59C8-BD88BAD48A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6C930F-2603-1D0F-DA85-DE6CB310E7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4A193B-C0DB-EA02-0DE5-DBA425B6426E}"/>
              </a:ext>
            </a:extLst>
          </p:cNvPr>
          <p:cNvSpPr>
            <a:spLocks noGrp="1"/>
          </p:cNvSpPr>
          <p:nvPr>
            <p:ph type="dt" sz="half" idx="10"/>
          </p:nvPr>
        </p:nvSpPr>
        <p:spPr/>
        <p:txBody>
          <a:bodyPr/>
          <a:lstStyle/>
          <a:p>
            <a:fld id="{AD6CDC28-10E2-4CDE-A5FF-6E49B37A1343}" type="datetimeFigureOut">
              <a:rPr lang="en-US" smtClean="0"/>
              <a:t>10/11/2025</a:t>
            </a:fld>
            <a:endParaRPr lang="en-US"/>
          </a:p>
        </p:txBody>
      </p:sp>
      <p:sp>
        <p:nvSpPr>
          <p:cNvPr id="5" name="Footer Placeholder 4">
            <a:extLst>
              <a:ext uri="{FF2B5EF4-FFF2-40B4-BE49-F238E27FC236}">
                <a16:creationId xmlns:a16="http://schemas.microsoft.com/office/drawing/2014/main" id="{6E365C89-E9C2-C6E2-F05A-2A701B1D32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72C350-AA86-FE56-C10C-86759BBCCCAE}"/>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1553986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9427A3-0A18-1B80-463B-96F29D8543A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3434C4-F840-CD90-7A61-EB156512C5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038C54-E0FA-A1E2-F5D4-2C31B564C61D}"/>
              </a:ext>
            </a:extLst>
          </p:cNvPr>
          <p:cNvSpPr>
            <a:spLocks noGrp="1"/>
          </p:cNvSpPr>
          <p:nvPr>
            <p:ph type="dt" sz="half" idx="10"/>
          </p:nvPr>
        </p:nvSpPr>
        <p:spPr/>
        <p:txBody>
          <a:bodyPr/>
          <a:lstStyle/>
          <a:p>
            <a:fld id="{AD6CDC28-10E2-4CDE-A5FF-6E49B37A1343}" type="datetimeFigureOut">
              <a:rPr lang="en-US" smtClean="0"/>
              <a:t>10/11/2025</a:t>
            </a:fld>
            <a:endParaRPr lang="en-US"/>
          </a:p>
        </p:txBody>
      </p:sp>
      <p:sp>
        <p:nvSpPr>
          <p:cNvPr id="5" name="Footer Placeholder 4">
            <a:extLst>
              <a:ext uri="{FF2B5EF4-FFF2-40B4-BE49-F238E27FC236}">
                <a16:creationId xmlns:a16="http://schemas.microsoft.com/office/drawing/2014/main" id="{6BB2358D-EED3-014D-1A63-A228F3FE6A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C7BFDA-56BF-CBF9-67A6-BCD8855A9780}"/>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1941959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201AE-D4D8-8D6F-E5E1-AC7946855C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1E9D09-9590-8AE0-A3DD-9A856434F4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B453AC-3E50-B22F-415F-53EC13DCED04}"/>
              </a:ext>
            </a:extLst>
          </p:cNvPr>
          <p:cNvSpPr>
            <a:spLocks noGrp="1"/>
          </p:cNvSpPr>
          <p:nvPr>
            <p:ph type="dt" sz="half" idx="10"/>
          </p:nvPr>
        </p:nvSpPr>
        <p:spPr/>
        <p:txBody>
          <a:bodyPr/>
          <a:lstStyle/>
          <a:p>
            <a:fld id="{AD6CDC28-10E2-4CDE-A5FF-6E49B37A1343}" type="datetimeFigureOut">
              <a:rPr lang="en-US" smtClean="0"/>
              <a:t>10/11/2025</a:t>
            </a:fld>
            <a:endParaRPr lang="en-US"/>
          </a:p>
        </p:txBody>
      </p:sp>
      <p:sp>
        <p:nvSpPr>
          <p:cNvPr id="5" name="Footer Placeholder 4">
            <a:extLst>
              <a:ext uri="{FF2B5EF4-FFF2-40B4-BE49-F238E27FC236}">
                <a16:creationId xmlns:a16="http://schemas.microsoft.com/office/drawing/2014/main" id="{81466A45-3AEC-84ED-0C76-928D275F72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C15FC0-D7BF-BA9E-3769-859F4AE1499E}"/>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2713407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EF461-0A52-BB66-4D1D-39CFCB4A19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DB5C49-D164-0E2C-CF7C-A7E6494CFB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D13674-7A64-595C-6672-94079D6948FA}"/>
              </a:ext>
            </a:extLst>
          </p:cNvPr>
          <p:cNvSpPr>
            <a:spLocks noGrp="1"/>
          </p:cNvSpPr>
          <p:nvPr>
            <p:ph type="dt" sz="half" idx="10"/>
          </p:nvPr>
        </p:nvSpPr>
        <p:spPr/>
        <p:txBody>
          <a:bodyPr/>
          <a:lstStyle/>
          <a:p>
            <a:fld id="{AD6CDC28-10E2-4CDE-A5FF-6E49B37A1343}" type="datetimeFigureOut">
              <a:rPr lang="en-US" smtClean="0"/>
              <a:t>10/11/2025</a:t>
            </a:fld>
            <a:endParaRPr lang="en-US"/>
          </a:p>
        </p:txBody>
      </p:sp>
      <p:sp>
        <p:nvSpPr>
          <p:cNvPr id="5" name="Footer Placeholder 4">
            <a:extLst>
              <a:ext uri="{FF2B5EF4-FFF2-40B4-BE49-F238E27FC236}">
                <a16:creationId xmlns:a16="http://schemas.microsoft.com/office/drawing/2014/main" id="{E3C5E0A5-B5CF-DE7C-7159-6B16BCC518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2EB200-4C80-79FF-4E82-E0FE759C84E6}"/>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2633202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24A2E-E6D0-7263-162E-4A3873C10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26860C-9D42-A3D0-655A-778E157FCE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B15706-9B32-E88F-B42C-5F9B66B645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82D4D9-6391-5CFD-AD7B-62D094FC0240}"/>
              </a:ext>
            </a:extLst>
          </p:cNvPr>
          <p:cNvSpPr>
            <a:spLocks noGrp="1"/>
          </p:cNvSpPr>
          <p:nvPr>
            <p:ph type="dt" sz="half" idx="10"/>
          </p:nvPr>
        </p:nvSpPr>
        <p:spPr/>
        <p:txBody>
          <a:bodyPr/>
          <a:lstStyle/>
          <a:p>
            <a:fld id="{AD6CDC28-10E2-4CDE-A5FF-6E49B37A1343}" type="datetimeFigureOut">
              <a:rPr lang="en-US" smtClean="0"/>
              <a:t>10/11/2025</a:t>
            </a:fld>
            <a:endParaRPr lang="en-US"/>
          </a:p>
        </p:txBody>
      </p:sp>
      <p:sp>
        <p:nvSpPr>
          <p:cNvPr id="6" name="Footer Placeholder 5">
            <a:extLst>
              <a:ext uri="{FF2B5EF4-FFF2-40B4-BE49-F238E27FC236}">
                <a16:creationId xmlns:a16="http://schemas.microsoft.com/office/drawing/2014/main" id="{3BEF6AE7-370D-EE7A-5C29-36CE9884B2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E2C076-F3E7-090E-6A5B-4D997900A273}"/>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3045345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A628E-BA4E-0124-70D4-6C591F29B85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7AA761-374B-6E44-9C5D-BC54B64032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D5590D-F7B2-8385-3DE3-DA1884EF88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FA1039-561B-05BB-F427-2B7C699ACB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32EFDA-32C3-A903-9B59-86F68B55E1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C15F2E-724C-4A88-C5A0-F84A3B694CBB}"/>
              </a:ext>
            </a:extLst>
          </p:cNvPr>
          <p:cNvSpPr>
            <a:spLocks noGrp="1"/>
          </p:cNvSpPr>
          <p:nvPr>
            <p:ph type="dt" sz="half" idx="10"/>
          </p:nvPr>
        </p:nvSpPr>
        <p:spPr/>
        <p:txBody>
          <a:bodyPr/>
          <a:lstStyle/>
          <a:p>
            <a:fld id="{AD6CDC28-10E2-4CDE-A5FF-6E49B37A1343}" type="datetimeFigureOut">
              <a:rPr lang="en-US" smtClean="0"/>
              <a:t>10/11/2025</a:t>
            </a:fld>
            <a:endParaRPr lang="en-US"/>
          </a:p>
        </p:txBody>
      </p:sp>
      <p:sp>
        <p:nvSpPr>
          <p:cNvPr id="8" name="Footer Placeholder 7">
            <a:extLst>
              <a:ext uri="{FF2B5EF4-FFF2-40B4-BE49-F238E27FC236}">
                <a16:creationId xmlns:a16="http://schemas.microsoft.com/office/drawing/2014/main" id="{A9D01915-4633-E5FF-1EDD-1FB14260BF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5A3FE7-01D7-998B-585B-BFC1513EF131}"/>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345926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C48FE-2306-7DC6-1DC6-C5672663C7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1D2EF4-01AF-3C08-BC02-3C48279DB524}"/>
              </a:ext>
            </a:extLst>
          </p:cNvPr>
          <p:cNvSpPr>
            <a:spLocks noGrp="1"/>
          </p:cNvSpPr>
          <p:nvPr>
            <p:ph type="dt" sz="half" idx="10"/>
          </p:nvPr>
        </p:nvSpPr>
        <p:spPr/>
        <p:txBody>
          <a:bodyPr/>
          <a:lstStyle/>
          <a:p>
            <a:fld id="{AD6CDC28-10E2-4CDE-A5FF-6E49B37A1343}" type="datetimeFigureOut">
              <a:rPr lang="en-US" smtClean="0"/>
              <a:t>10/11/2025</a:t>
            </a:fld>
            <a:endParaRPr lang="en-US"/>
          </a:p>
        </p:txBody>
      </p:sp>
      <p:sp>
        <p:nvSpPr>
          <p:cNvPr id="4" name="Footer Placeholder 3">
            <a:extLst>
              <a:ext uri="{FF2B5EF4-FFF2-40B4-BE49-F238E27FC236}">
                <a16:creationId xmlns:a16="http://schemas.microsoft.com/office/drawing/2014/main" id="{93572383-0BF2-B274-161B-3A7947605D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426590-2627-9E5B-5D9D-E410D701B46A}"/>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2284221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A8D5D3-8B12-DF8F-F46F-652BBFE3B21F}"/>
              </a:ext>
            </a:extLst>
          </p:cNvPr>
          <p:cNvSpPr>
            <a:spLocks noGrp="1"/>
          </p:cNvSpPr>
          <p:nvPr>
            <p:ph type="dt" sz="half" idx="10"/>
          </p:nvPr>
        </p:nvSpPr>
        <p:spPr/>
        <p:txBody>
          <a:bodyPr/>
          <a:lstStyle/>
          <a:p>
            <a:fld id="{AD6CDC28-10E2-4CDE-A5FF-6E49B37A1343}" type="datetimeFigureOut">
              <a:rPr lang="en-US" smtClean="0"/>
              <a:t>10/11/2025</a:t>
            </a:fld>
            <a:endParaRPr lang="en-US"/>
          </a:p>
        </p:txBody>
      </p:sp>
      <p:sp>
        <p:nvSpPr>
          <p:cNvPr id="3" name="Footer Placeholder 2">
            <a:extLst>
              <a:ext uri="{FF2B5EF4-FFF2-40B4-BE49-F238E27FC236}">
                <a16:creationId xmlns:a16="http://schemas.microsoft.com/office/drawing/2014/main" id="{5B8A6C2D-B71D-4B94-5B13-FBAE39A5B7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040F64-FC8A-34C2-7427-480D8602C22A}"/>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518571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E3E4C-CC37-D167-11F9-C336ECD4BC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0A6B01-A5B9-229B-B55E-43AE216B21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C978B0-9501-7E6F-20FA-A5FBE20F83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96D790-C5F3-C54C-327E-2AB3DB1E36D0}"/>
              </a:ext>
            </a:extLst>
          </p:cNvPr>
          <p:cNvSpPr>
            <a:spLocks noGrp="1"/>
          </p:cNvSpPr>
          <p:nvPr>
            <p:ph type="dt" sz="half" idx="10"/>
          </p:nvPr>
        </p:nvSpPr>
        <p:spPr/>
        <p:txBody>
          <a:bodyPr/>
          <a:lstStyle/>
          <a:p>
            <a:fld id="{AD6CDC28-10E2-4CDE-A5FF-6E49B37A1343}" type="datetimeFigureOut">
              <a:rPr lang="en-US" smtClean="0"/>
              <a:t>10/11/2025</a:t>
            </a:fld>
            <a:endParaRPr lang="en-US"/>
          </a:p>
        </p:txBody>
      </p:sp>
      <p:sp>
        <p:nvSpPr>
          <p:cNvPr id="6" name="Footer Placeholder 5">
            <a:extLst>
              <a:ext uri="{FF2B5EF4-FFF2-40B4-BE49-F238E27FC236}">
                <a16:creationId xmlns:a16="http://schemas.microsoft.com/office/drawing/2014/main" id="{5063E965-EFA2-1A83-DD1E-CB5CA9337F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64A612-B219-0DF4-E7B1-D4217D26A678}"/>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3302890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DF7E5-038E-2FFC-66B2-8807F85D90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CF00D4-8729-6708-82C2-77228B0A21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0651D5-1EE9-6EF7-1E48-B0A084C925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1B0A1B-7FA6-BDFA-9E4D-771FD9175DD8}"/>
              </a:ext>
            </a:extLst>
          </p:cNvPr>
          <p:cNvSpPr>
            <a:spLocks noGrp="1"/>
          </p:cNvSpPr>
          <p:nvPr>
            <p:ph type="dt" sz="half" idx="10"/>
          </p:nvPr>
        </p:nvSpPr>
        <p:spPr/>
        <p:txBody>
          <a:bodyPr/>
          <a:lstStyle/>
          <a:p>
            <a:fld id="{AD6CDC28-10E2-4CDE-A5FF-6E49B37A1343}" type="datetimeFigureOut">
              <a:rPr lang="en-US" smtClean="0"/>
              <a:t>10/11/2025</a:t>
            </a:fld>
            <a:endParaRPr lang="en-US"/>
          </a:p>
        </p:txBody>
      </p:sp>
      <p:sp>
        <p:nvSpPr>
          <p:cNvPr id="6" name="Footer Placeholder 5">
            <a:extLst>
              <a:ext uri="{FF2B5EF4-FFF2-40B4-BE49-F238E27FC236}">
                <a16:creationId xmlns:a16="http://schemas.microsoft.com/office/drawing/2014/main" id="{DE34A8CF-EF93-1B04-347E-0430F60E24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02D16E-0BA9-51E8-4A0A-E4991223598B}"/>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1991333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041EC7-A269-7FEC-8B9C-CD502999B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5FAC6F-9189-25DD-9148-72DB8890FE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36EBE8-9810-D648-21BB-6E233CF949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6CDC28-10E2-4CDE-A5FF-6E49B37A1343}" type="datetimeFigureOut">
              <a:rPr lang="en-US" smtClean="0"/>
              <a:t>10/11/2025</a:t>
            </a:fld>
            <a:endParaRPr lang="en-US"/>
          </a:p>
        </p:txBody>
      </p:sp>
      <p:sp>
        <p:nvSpPr>
          <p:cNvPr id="5" name="Footer Placeholder 4">
            <a:extLst>
              <a:ext uri="{FF2B5EF4-FFF2-40B4-BE49-F238E27FC236}">
                <a16:creationId xmlns:a16="http://schemas.microsoft.com/office/drawing/2014/main" id="{FB21F318-2F6E-3503-EDA0-FC9392AD4A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EB34DE-99DE-7C06-8E21-CBE1734122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8FEA3D-2271-41BB-92A9-750B4E317D1A}" type="slidenum">
              <a:rPr lang="en-US" smtClean="0"/>
              <a:t>‹#›</a:t>
            </a:fld>
            <a:endParaRPr lang="en-US"/>
          </a:p>
        </p:txBody>
      </p:sp>
    </p:spTree>
    <p:extLst>
      <p:ext uri="{BB962C8B-B14F-4D97-AF65-F5344CB8AC3E}">
        <p14:creationId xmlns:p14="http://schemas.microsoft.com/office/powerpoint/2010/main" val="2550136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896489-B25B-692E-9C71-F888FA1AA9F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AF34A55A-BE08-AD91-C095-0477BF857A37}"/>
              </a:ext>
            </a:extLst>
          </p:cNvPr>
          <p:cNvSpPr txBox="1"/>
          <p:nvPr/>
        </p:nvSpPr>
        <p:spPr>
          <a:xfrm>
            <a:off x="64656" y="244826"/>
            <a:ext cx="12127344" cy="5601533"/>
          </a:xfrm>
          <a:prstGeom prst="rect">
            <a:avLst/>
          </a:prstGeom>
          <a:noFill/>
        </p:spPr>
        <p:txBody>
          <a:bodyPr wrap="square">
            <a:spAutoFit/>
          </a:bodyPr>
          <a:lstStyle/>
          <a:p>
            <a:pPr algn="ctr"/>
            <a:r>
              <a:rPr lang="az-Latn-AZ" sz="1500" b="1">
                <a:solidFill>
                  <a:srgbClr val="FF0000"/>
                </a:solidFill>
              </a:rPr>
              <a:t>Bulud nədir ? </a:t>
            </a:r>
          </a:p>
          <a:p>
            <a:endParaRPr lang="az-Latn-AZ" sz="1500"/>
          </a:p>
          <a:p>
            <a:r>
              <a:rPr lang="en-US" sz="1500" b="1">
                <a:solidFill>
                  <a:srgbClr val="FF0000"/>
                </a:solidFill>
              </a:rPr>
              <a:t>Cloud providers</a:t>
            </a:r>
            <a:r>
              <a:rPr lang="en-US" sz="1500"/>
              <a:t>, yəni bulud xidmət təminatçıları, kompüter resurslarını (məsələn, serverlər, yaddaş, proqramlar) internet vasitəsilə təmin edən şirkətlərdir. Bu, "bulud" kimi adlanır, çünki bu resurslar fiziki olaraq uzaq yerlərdə (məsələn, böyük mərkəzlərdə) saxlanılır və siz sadəcə internetdən istifadə edərək onlara çıxırsınız.</a:t>
            </a:r>
            <a:endParaRPr lang="az-Latn-AZ" sz="1500"/>
          </a:p>
          <a:p>
            <a:endParaRPr lang="en-US" sz="1500"/>
          </a:p>
          <a:p>
            <a:r>
              <a:rPr lang="en-US" sz="1500" b="1"/>
              <a:t>Təsəvvür edin</a:t>
            </a:r>
            <a:r>
              <a:rPr lang="en-US" sz="1500"/>
              <a:t>: kompüteriniz evdə qalmış, amma siz internet vasitəsilə hər yerdən güclü serverlərə çıxıb işləyirsiniz!</a:t>
            </a:r>
            <a:endParaRPr lang="az-Latn-AZ" sz="1500"/>
          </a:p>
          <a:p>
            <a:endParaRPr lang="en-US" sz="1500"/>
          </a:p>
          <a:p>
            <a:r>
              <a:rPr lang="en-US" sz="1500" b="1"/>
              <a:t>Niyə faydalıdır?</a:t>
            </a:r>
          </a:p>
          <a:p>
            <a:pPr marL="742950" lvl="1" indent="-285750">
              <a:lnSpc>
                <a:spcPct val="200000"/>
              </a:lnSpc>
              <a:buFont typeface="Wingdings" panose="05000000000000000000" pitchFamily="2" charset="2"/>
              <a:buChar char="q"/>
            </a:pPr>
            <a:r>
              <a:rPr lang="en-US" sz="1500" b="1"/>
              <a:t>Asan istifadə:</a:t>
            </a:r>
            <a:r>
              <a:rPr lang="en-US" sz="1500"/>
              <a:t> Öz kompüterinizi almadan, hər yerdən işləyə bilərsiniz. Məsələn, Kali Linux-u buludda qura bilərsiniz ki, təhlükəsizlik testləri edin.</a:t>
            </a:r>
          </a:p>
          <a:p>
            <a:pPr marL="742950" lvl="1" indent="-285750">
              <a:lnSpc>
                <a:spcPct val="200000"/>
              </a:lnSpc>
              <a:buFont typeface="Wingdings" panose="05000000000000000000" pitchFamily="2" charset="2"/>
              <a:buChar char="q"/>
            </a:pPr>
            <a:r>
              <a:rPr lang="en-US" sz="1500" b="1"/>
              <a:t>Ucuz:</a:t>
            </a:r>
            <a:r>
              <a:rPr lang="en-US" sz="1500"/>
              <a:t> Böyük server almağa ehtiyac yoxdur, yalnız istifadə etdiyiniz qədər ödəyirsiniz.</a:t>
            </a:r>
          </a:p>
          <a:p>
            <a:pPr marL="742950" lvl="1" indent="-285750">
              <a:lnSpc>
                <a:spcPct val="200000"/>
              </a:lnSpc>
              <a:buFont typeface="Wingdings" panose="05000000000000000000" pitchFamily="2" charset="2"/>
              <a:buChar char="q"/>
            </a:pPr>
            <a:r>
              <a:rPr lang="en-US" sz="1500" b="1"/>
              <a:t>Təhlükəsiz:</a:t>
            </a:r>
            <a:r>
              <a:rPr lang="en-US" sz="1500"/>
              <a:t> Məlumatlarınızı qoruyur və köçürmək asandır.</a:t>
            </a:r>
          </a:p>
          <a:p>
            <a:endParaRPr lang="az-Latn-AZ" sz="1500"/>
          </a:p>
          <a:p>
            <a:endParaRPr lang="az-Latn-AZ" sz="1500"/>
          </a:p>
          <a:p>
            <a:r>
              <a:rPr lang="en-US" sz="1600" b="1"/>
              <a:t>Bulud xidmətləri üç növdür</a:t>
            </a:r>
            <a:r>
              <a:rPr lang="en-US" sz="1600"/>
              <a:t>:</a:t>
            </a:r>
          </a:p>
          <a:p>
            <a:pPr marL="742950" lvl="1" indent="-285750">
              <a:lnSpc>
                <a:spcPct val="150000"/>
              </a:lnSpc>
              <a:buFont typeface="Wingdings" panose="05000000000000000000" pitchFamily="2" charset="2"/>
              <a:buChar char="q"/>
            </a:pPr>
            <a:r>
              <a:rPr lang="en-US" sz="1600" b="1"/>
              <a:t>IaaS (Infrastruktur kimi xidmət):</a:t>
            </a:r>
            <a:r>
              <a:rPr lang="en-US" sz="1600"/>
              <a:t> Server və saxlama təmin edir (məsələn, virtual maşınlar).</a:t>
            </a:r>
          </a:p>
          <a:p>
            <a:pPr marL="742950" lvl="1" indent="-285750">
              <a:lnSpc>
                <a:spcPct val="150000"/>
              </a:lnSpc>
              <a:buFont typeface="Wingdings" panose="05000000000000000000" pitchFamily="2" charset="2"/>
              <a:buChar char="q"/>
            </a:pPr>
            <a:r>
              <a:rPr lang="en-US" sz="1600" b="1"/>
              <a:t>PaaS (Platforma kimi xidmət):</a:t>
            </a:r>
            <a:r>
              <a:rPr lang="en-US" sz="1600"/>
              <a:t> Proqram yazmaq üçün alətlər verir.</a:t>
            </a:r>
          </a:p>
          <a:p>
            <a:pPr marL="742950" lvl="1" indent="-285750">
              <a:lnSpc>
                <a:spcPct val="150000"/>
              </a:lnSpc>
              <a:buFont typeface="Wingdings" panose="05000000000000000000" pitchFamily="2" charset="2"/>
              <a:buChar char="q"/>
            </a:pPr>
            <a:r>
              <a:rPr lang="en-US" sz="1600" b="1"/>
              <a:t>SaaS (Proqram kimi xidmət):</a:t>
            </a:r>
            <a:r>
              <a:rPr lang="en-US" sz="1600"/>
              <a:t> Hazır proqramlar, məsələn, Google Docs.</a:t>
            </a:r>
          </a:p>
          <a:p>
            <a:endParaRPr lang="en-US" sz="1500"/>
          </a:p>
        </p:txBody>
      </p:sp>
    </p:spTree>
    <p:extLst>
      <p:ext uri="{BB962C8B-B14F-4D97-AF65-F5344CB8AC3E}">
        <p14:creationId xmlns:p14="http://schemas.microsoft.com/office/powerpoint/2010/main" val="2254342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B96F32-6545-3804-913B-EA0524D821A8}"/>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86C53221-BA3C-0753-8D87-3D19A73E05EE}"/>
              </a:ext>
            </a:extLst>
          </p:cNvPr>
          <p:cNvSpPr txBox="1"/>
          <p:nvPr/>
        </p:nvSpPr>
        <p:spPr>
          <a:xfrm>
            <a:off x="203200" y="244826"/>
            <a:ext cx="11822545" cy="6417141"/>
          </a:xfrm>
          <a:prstGeom prst="rect">
            <a:avLst/>
          </a:prstGeom>
          <a:noFill/>
        </p:spPr>
        <p:txBody>
          <a:bodyPr wrap="square">
            <a:spAutoFit/>
          </a:bodyPr>
          <a:lstStyle/>
          <a:p>
            <a:pPr marL="285750" indent="-285750">
              <a:lnSpc>
                <a:spcPct val="150000"/>
              </a:lnSpc>
              <a:buFont typeface="Wingdings" panose="05000000000000000000" pitchFamily="2" charset="2"/>
              <a:buChar char="q"/>
            </a:pPr>
            <a:r>
              <a:rPr lang="en-US" sz="1500" b="1"/>
              <a:t>AWS (Amazon Web Services)</a:t>
            </a:r>
            <a:r>
              <a:rPr lang="en-US" sz="1500"/>
              <a:t>, </a:t>
            </a:r>
            <a:endParaRPr lang="az-Latn-AZ" sz="1500"/>
          </a:p>
          <a:p>
            <a:pPr marL="285750" indent="-285750">
              <a:lnSpc>
                <a:spcPct val="150000"/>
              </a:lnSpc>
              <a:buFont typeface="Wingdings" panose="05000000000000000000" pitchFamily="2" charset="2"/>
              <a:buChar char="q"/>
            </a:pPr>
            <a:r>
              <a:rPr lang="en-US" sz="1500" b="1"/>
              <a:t>Azure</a:t>
            </a:r>
            <a:r>
              <a:rPr lang="en-US" sz="1500"/>
              <a:t>, </a:t>
            </a:r>
            <a:endParaRPr lang="az-Latn-AZ" sz="1500"/>
          </a:p>
          <a:p>
            <a:pPr marL="285750" indent="-285750">
              <a:lnSpc>
                <a:spcPct val="150000"/>
              </a:lnSpc>
              <a:buFont typeface="Wingdings" panose="05000000000000000000" pitchFamily="2" charset="2"/>
              <a:buChar char="q"/>
            </a:pPr>
            <a:r>
              <a:rPr lang="en-US" sz="1500" b="1"/>
              <a:t>Google Cloud Platform (GCP) </a:t>
            </a:r>
            <a:endParaRPr lang="az-Latn-AZ" sz="1500" b="1"/>
          </a:p>
          <a:p>
            <a:pPr marL="285750" indent="-285750">
              <a:lnSpc>
                <a:spcPct val="150000"/>
              </a:lnSpc>
              <a:buFont typeface="Wingdings" panose="05000000000000000000" pitchFamily="2" charset="2"/>
              <a:buChar char="q"/>
            </a:pPr>
            <a:r>
              <a:rPr lang="en-US" sz="1500" b="1"/>
              <a:t>DigitalOcean</a:t>
            </a:r>
            <a:r>
              <a:rPr lang="en-US" sz="1500"/>
              <a:t> – bunlar ən populyar cloud providers</a:t>
            </a:r>
            <a:r>
              <a:rPr lang="az-Latn-AZ" sz="1500"/>
              <a:t> </a:t>
            </a:r>
            <a:r>
              <a:rPr lang="en-US" sz="1500"/>
              <a:t>-l</a:t>
            </a:r>
            <a:r>
              <a:rPr lang="az-Latn-AZ" sz="1500"/>
              <a:t>a</a:t>
            </a:r>
            <a:r>
              <a:rPr lang="en-US" sz="1500"/>
              <a:t>rd</a:t>
            </a:r>
            <a:r>
              <a:rPr lang="az-Latn-AZ" sz="1500"/>
              <a:t>a</a:t>
            </a:r>
            <a:r>
              <a:rPr lang="en-US" sz="1500"/>
              <a:t>nd</a:t>
            </a:r>
            <a:r>
              <a:rPr lang="az-Latn-AZ" sz="1500"/>
              <a:t>ı</a:t>
            </a:r>
            <a:r>
              <a:rPr lang="en-US" sz="1500"/>
              <a:t>r! Amma sadəcə bunlar yoxdur! Bulud bazarında daha çox şirkət var.</a:t>
            </a:r>
            <a:r>
              <a:rPr lang="az-Latn-AZ" sz="1500"/>
              <a:t> Məsələn: </a:t>
            </a:r>
            <a:endParaRPr lang="az-Latn-AZ" sz="1500">
              <a:effectLst/>
            </a:endParaRPr>
          </a:p>
          <a:p>
            <a:pPr marL="742950" lvl="1" indent="-285750">
              <a:lnSpc>
                <a:spcPct val="150000"/>
              </a:lnSpc>
              <a:buFont typeface="Wingdings" panose="05000000000000000000" pitchFamily="2" charset="2"/>
              <a:buChar char="q"/>
            </a:pPr>
            <a:r>
              <a:rPr lang="en-US" sz="1500" b="1"/>
              <a:t>IBM Cloud</a:t>
            </a:r>
          </a:p>
          <a:p>
            <a:pPr marL="742950" lvl="1" indent="-285750">
              <a:lnSpc>
                <a:spcPct val="150000"/>
              </a:lnSpc>
              <a:buFont typeface="Wingdings" panose="05000000000000000000" pitchFamily="2" charset="2"/>
              <a:buChar char="q"/>
            </a:pPr>
            <a:r>
              <a:rPr lang="en-US" sz="1500" b="1"/>
              <a:t>Oracle Cloud</a:t>
            </a:r>
          </a:p>
          <a:p>
            <a:pPr marL="742950" lvl="1" indent="-285750">
              <a:lnSpc>
                <a:spcPct val="150000"/>
              </a:lnSpc>
              <a:buFont typeface="Wingdings" panose="05000000000000000000" pitchFamily="2" charset="2"/>
              <a:buChar char="q"/>
            </a:pPr>
            <a:r>
              <a:rPr lang="en-US" sz="1500" b="1"/>
              <a:t>Alibaba Cloud</a:t>
            </a:r>
          </a:p>
          <a:p>
            <a:pPr marL="742950" lvl="1" indent="-285750">
              <a:lnSpc>
                <a:spcPct val="150000"/>
              </a:lnSpc>
              <a:buFont typeface="Wingdings" panose="05000000000000000000" pitchFamily="2" charset="2"/>
              <a:buChar char="q"/>
            </a:pPr>
            <a:r>
              <a:rPr lang="en-US" sz="1500" b="1"/>
              <a:t>Linode (DigitalOcean-a bənzər)</a:t>
            </a:r>
            <a:endParaRPr lang="az-Latn-AZ" sz="1500" b="1"/>
          </a:p>
          <a:p>
            <a:endParaRPr lang="az-Latn-AZ" sz="1500">
              <a:effectLst/>
            </a:endParaRPr>
          </a:p>
          <a:p>
            <a:r>
              <a:rPr lang="az-Latn-AZ" sz="1500"/>
              <a:t>Global bazar payına görə, </a:t>
            </a:r>
            <a:r>
              <a:rPr lang="az-Latn-AZ" sz="1500" b="1"/>
              <a:t>AWS 29%</a:t>
            </a:r>
            <a:r>
              <a:rPr lang="az-Latn-AZ" sz="1500"/>
              <a:t>, </a:t>
            </a:r>
            <a:r>
              <a:rPr lang="az-Latn-AZ" sz="1500" b="1"/>
              <a:t>Azure 22%, GCP isə 12% </a:t>
            </a:r>
            <a:r>
              <a:rPr lang="az-Latn-AZ" sz="1500"/>
              <a:t>tutur – yəni bu üçü ən böyüklərdir, amma DigitalOcean kimi kiçik olanlar da çox istifadə olunur. Ümumilikdə 20-dən çox böyük cloud provider var, amma yeni başlayanda bu dördünü bilmək kifayətdir.</a:t>
            </a:r>
          </a:p>
          <a:p>
            <a:endParaRPr lang="az-Latn-AZ" sz="1500">
              <a:effectLst/>
            </a:endParaRPr>
          </a:p>
          <a:p>
            <a:endParaRPr lang="az-Latn-AZ" sz="1500"/>
          </a:p>
          <a:p>
            <a:endParaRPr lang="az-Latn-AZ" sz="1500">
              <a:effectLst/>
            </a:endParaRPr>
          </a:p>
          <a:p>
            <a:endParaRPr lang="az-Latn-AZ" sz="1500"/>
          </a:p>
          <a:p>
            <a:endParaRPr lang="az-Latn-AZ" sz="1500">
              <a:effectLst/>
            </a:endParaRPr>
          </a:p>
          <a:p>
            <a:r>
              <a:rPr lang="en-US" sz="1600" b="1">
                <a:solidFill>
                  <a:srgbClr val="FF0000"/>
                </a:solidFill>
              </a:rPr>
              <a:t>Hamısı Eyni İşi Görür mü? Sadəcə Biri ilə İşləmək Kifayət Deyildirmi?</a:t>
            </a:r>
            <a:endParaRPr lang="az-Latn-AZ" sz="1600" b="1">
              <a:solidFill>
                <a:srgbClr val="FF0000"/>
              </a:solidFill>
            </a:endParaRPr>
          </a:p>
          <a:p>
            <a:endParaRPr lang="en-US" sz="1600" b="1"/>
          </a:p>
          <a:p>
            <a:r>
              <a:rPr lang="en-US" sz="1600"/>
              <a:t>Əsasən bəli, hamısı eyni işi görür: serverlər, saxlama, təhlükəsizlik və proqramlaşdırma xidmətləri</a:t>
            </a:r>
            <a:r>
              <a:rPr lang="az-Latn-AZ" sz="1600"/>
              <a:t> ilə</a:t>
            </a:r>
            <a:r>
              <a:rPr lang="en-US" sz="1600"/>
              <a:t> təmin edirlər. Məsələn, hər biri virtual maşın qurmağa imkan verir ki, siz Kali Linux-u </a:t>
            </a:r>
            <a:r>
              <a:rPr lang="az-Latn-AZ" sz="1600"/>
              <a:t>həmin virtual maşında</a:t>
            </a:r>
            <a:r>
              <a:rPr lang="en-US" sz="1600"/>
              <a:t> qura biləsiniz. Sadəcə biri ilə işləmək tamamilə kifayətdir – xüsusilə yeni başlayanda! Birini yaxşı öyrənsəniz (məsələn, AWS), digərləri asan gələcək, çünki ümumi prinsip eynidir.</a:t>
            </a:r>
            <a:endParaRPr lang="az-Latn-AZ" sz="1600"/>
          </a:p>
          <a:p>
            <a:endParaRPr lang="en-US" sz="1600"/>
          </a:p>
          <a:p>
            <a:r>
              <a:rPr lang="en-US" sz="1500"/>
              <a:t>Amma niyə hamısını bilmək yaxşıdır? Bəzən layihəyə görə seçim etmək lazımdır: məsələn, bir şirkət Microsoft istifadə edirsə, Azure daha yaxşıdır.</a:t>
            </a:r>
            <a:endParaRPr lang="en-US" sz="1500">
              <a:effectLst/>
            </a:endParaRPr>
          </a:p>
        </p:txBody>
      </p:sp>
    </p:spTree>
    <p:extLst>
      <p:ext uri="{BB962C8B-B14F-4D97-AF65-F5344CB8AC3E}">
        <p14:creationId xmlns:p14="http://schemas.microsoft.com/office/powerpoint/2010/main" val="921895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BC7040-3A15-4A21-24A7-1EF8FA53A07D}"/>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B42C0715-E683-25DA-E1DD-DF43882A7D3A}"/>
              </a:ext>
            </a:extLst>
          </p:cNvPr>
          <p:cNvSpPr txBox="1"/>
          <p:nvPr/>
        </p:nvSpPr>
        <p:spPr>
          <a:xfrm>
            <a:off x="92364" y="244826"/>
            <a:ext cx="12025745" cy="646331"/>
          </a:xfrm>
          <a:prstGeom prst="rect">
            <a:avLst/>
          </a:prstGeom>
          <a:noFill/>
        </p:spPr>
        <p:txBody>
          <a:bodyPr wrap="square">
            <a:spAutoFit/>
          </a:bodyPr>
          <a:lstStyle/>
          <a:p>
            <a:r>
              <a:rPr lang="az-Latn-AZ" sz="1200" b="1"/>
              <a:t>Bəs</a:t>
            </a:r>
            <a:r>
              <a:rPr lang="en-US" sz="1200" b="1"/>
              <a:t> Arasında Nə Fərq Var?</a:t>
            </a:r>
            <a:endParaRPr lang="az-Latn-AZ" sz="1200" b="1"/>
          </a:p>
          <a:p>
            <a:endParaRPr lang="en-US" sz="1200" b="1"/>
          </a:p>
          <a:p>
            <a:r>
              <a:rPr lang="en-US" sz="1200"/>
              <a:t>Hamısı güclüdür, amma fərqləri var – bu, sizin ehtiyacınıza görə seçim etməyə kömək edir. Gəlin sadə cədvəllə müqayisə edək (Kali Linux üçün virtual maşın qurma n</a:t>
            </a:r>
            <a:r>
              <a:rPr lang="az-Latn-AZ" sz="1200"/>
              <a:t>ö</a:t>
            </a:r>
            <a:r>
              <a:rPr lang="en-US" sz="1200"/>
              <a:t>qteyi-nəzərindən):</a:t>
            </a:r>
            <a:endParaRPr lang="en-US" sz="1200">
              <a:effectLst/>
            </a:endParaRPr>
          </a:p>
        </p:txBody>
      </p:sp>
      <p:graphicFrame>
        <p:nvGraphicFramePr>
          <p:cNvPr id="2" name="Table 1">
            <a:extLst>
              <a:ext uri="{FF2B5EF4-FFF2-40B4-BE49-F238E27FC236}">
                <a16:creationId xmlns:a16="http://schemas.microsoft.com/office/drawing/2014/main" id="{E6F095ED-CED4-F02B-1C96-0FF4D5BDB9D7}"/>
              </a:ext>
            </a:extLst>
          </p:cNvPr>
          <p:cNvGraphicFramePr>
            <a:graphicFrameLocks noGrp="1"/>
          </p:cNvGraphicFramePr>
          <p:nvPr>
            <p:extLst>
              <p:ext uri="{D42A27DB-BD31-4B8C-83A1-F6EECF244321}">
                <p14:modId xmlns:p14="http://schemas.microsoft.com/office/powerpoint/2010/main" val="1899032819"/>
              </p:ext>
            </p:extLst>
          </p:nvPr>
        </p:nvGraphicFramePr>
        <p:xfrm>
          <a:off x="92364" y="1142133"/>
          <a:ext cx="11804072" cy="4935394"/>
        </p:xfrm>
        <a:graphic>
          <a:graphicData uri="http://schemas.openxmlformats.org/drawingml/2006/table">
            <a:tbl>
              <a:tblPr/>
              <a:tblGrid>
                <a:gridCol w="2307518">
                  <a:extLst>
                    <a:ext uri="{9D8B030D-6E8A-4147-A177-3AD203B41FA5}">
                      <a16:colId xmlns:a16="http://schemas.microsoft.com/office/drawing/2014/main" val="2341192592"/>
                    </a:ext>
                  </a:extLst>
                </a:gridCol>
                <a:gridCol w="3165518">
                  <a:extLst>
                    <a:ext uri="{9D8B030D-6E8A-4147-A177-3AD203B41FA5}">
                      <a16:colId xmlns:a16="http://schemas.microsoft.com/office/drawing/2014/main" val="2184137499"/>
                    </a:ext>
                  </a:extLst>
                </a:gridCol>
                <a:gridCol w="3165518">
                  <a:extLst>
                    <a:ext uri="{9D8B030D-6E8A-4147-A177-3AD203B41FA5}">
                      <a16:colId xmlns:a16="http://schemas.microsoft.com/office/drawing/2014/main" val="2107104246"/>
                    </a:ext>
                  </a:extLst>
                </a:gridCol>
                <a:gridCol w="3165518">
                  <a:extLst>
                    <a:ext uri="{9D8B030D-6E8A-4147-A177-3AD203B41FA5}">
                      <a16:colId xmlns:a16="http://schemas.microsoft.com/office/drawing/2014/main" val="766298735"/>
                    </a:ext>
                  </a:extLst>
                </a:gridCol>
              </a:tblGrid>
              <a:tr h="531504">
                <a:tc>
                  <a:txBody>
                    <a:bodyPr/>
                    <a:lstStyle/>
                    <a:p>
                      <a:pPr algn="ctr">
                        <a:buNone/>
                      </a:pPr>
                      <a:r>
                        <a:rPr lang="en-US" sz="1300" b="1"/>
                        <a:t>Cloud Provider</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buNone/>
                      </a:pPr>
                      <a:r>
                        <a:rPr lang="en-US" sz="1300" b="1"/>
                        <a:t>Əsas Güclü Tərəfi</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buNone/>
                      </a:pPr>
                      <a:r>
                        <a:rPr lang="en-US" sz="1300" b="1"/>
                        <a:t>Fərqlər və Nümunələr</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buNone/>
                      </a:pPr>
                      <a:r>
                        <a:rPr lang="en-US" sz="1300" b="1"/>
                        <a:t>Qiymət və Asanlik (Yeni Başlayan Üçün)</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24667323"/>
                  </a:ext>
                </a:extLst>
              </a:tr>
              <a:tr h="1214866">
                <a:tc>
                  <a:txBody>
                    <a:bodyPr/>
                    <a:lstStyle/>
                    <a:p>
                      <a:pPr>
                        <a:buNone/>
                      </a:pPr>
                      <a:r>
                        <a:rPr lang="en-US" sz="1600" b="1">
                          <a:solidFill>
                            <a:srgbClr val="0070C0"/>
                          </a:solidFill>
                        </a:rPr>
                        <a:t>AWS (Amazon Web Services)</a:t>
                      </a:r>
                      <a:endParaRPr lang="en-US" sz="1600">
                        <a:solidFill>
                          <a:srgbClr val="0070C0"/>
                        </a:solidFill>
                      </a:endParaRP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Ən böyük və çoxsaylı xidmətlər (200-dən çox). Qlobal şəbəkə güclüdür.</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Hər şey var: AI, məlumat bazası, təhlükəsizlik. Kali üçün EC2 (virtual maşın) istifadə edin. Böyük şirkətlər üçün ideal.</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Bir az mürəkkəb, amma pulsuz səviyyə var. Böyük layihələr üçün yaxşı.</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24553616"/>
                  </a:ext>
                </a:extLst>
              </a:tr>
              <a:tr h="987079">
                <a:tc>
                  <a:txBody>
                    <a:bodyPr/>
                    <a:lstStyle/>
                    <a:p>
                      <a:pPr>
                        <a:buNone/>
                      </a:pPr>
                      <a:r>
                        <a:rPr lang="en-US" sz="1600" b="1">
                          <a:solidFill>
                            <a:srgbClr val="0070C0"/>
                          </a:solidFill>
                        </a:rPr>
                        <a:t>Azure (Microsoft)</a:t>
                      </a:r>
                      <a:endParaRPr lang="en-US" sz="1600">
                        <a:solidFill>
                          <a:srgbClr val="0070C0"/>
                        </a:solidFill>
                      </a:endParaRP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Microsoft alətləri ilə (Windows, Office) yaxşı inteqrasiya.</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Windows VM-lər asan qurmaq. Kali Linux-u da dəstəkləyir. Şirkət mühitində üstünlük.</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Orta qiymət, Microsoft istifadə edənlər üçün sadə.</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23493613"/>
                  </a:ext>
                </a:extLst>
              </a:tr>
              <a:tr h="1214866">
                <a:tc>
                  <a:txBody>
                    <a:bodyPr/>
                    <a:lstStyle/>
                    <a:p>
                      <a:pPr>
                        <a:buNone/>
                      </a:pPr>
                      <a:r>
                        <a:rPr lang="en-US" sz="1600" b="1">
                          <a:solidFill>
                            <a:srgbClr val="0070C0"/>
                          </a:solidFill>
                        </a:rPr>
                        <a:t>Google Cloud Platform (GCP)</a:t>
                      </a:r>
                      <a:endParaRPr lang="en-US" sz="1600">
                        <a:solidFill>
                          <a:srgbClr val="0070C0"/>
                        </a:solidFill>
                      </a:endParaRP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it-IT" sz="1600"/>
                        <a:t>Data analizi və AI-d</a:t>
                      </a:r>
                      <a:r>
                        <a:rPr lang="az-Latn-AZ" sz="1600"/>
                        <a:t>ə</a:t>
                      </a:r>
                      <a:r>
                        <a:rPr lang="it-IT" sz="1600"/>
                        <a:t> güclü</a:t>
                      </a:r>
                      <a:r>
                        <a:rPr lang="az-Latn-AZ" sz="1600"/>
                        <a:t>dür</a:t>
                      </a:r>
                      <a:r>
                        <a:rPr lang="it-IT" sz="1600"/>
                        <a:t> (Google-un texnologiyası).</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Sürətli şəbəkə (3 dəfə sürətli VM-lər). Kali üçün Compute Engine istifadə edin. Gələcək texnologiyalar üçün yaxşı.</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it-IT" sz="1600"/>
                        <a:t>Ucuz, amma AI bilmək lazımdır.</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89469384"/>
                  </a:ext>
                </a:extLst>
              </a:tr>
              <a:tr h="987079">
                <a:tc>
                  <a:txBody>
                    <a:bodyPr/>
                    <a:lstStyle/>
                    <a:p>
                      <a:pPr>
                        <a:buNone/>
                      </a:pPr>
                      <a:r>
                        <a:rPr lang="en-US" sz="1600" b="1">
                          <a:solidFill>
                            <a:srgbClr val="0070C0"/>
                          </a:solidFill>
                        </a:rPr>
                        <a:t>DigitalOcean</a:t>
                      </a:r>
                      <a:endParaRPr lang="en-US" sz="1600">
                        <a:solidFill>
                          <a:srgbClr val="0070C0"/>
                        </a:solidFill>
                      </a:endParaRP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Developer-lər üçün sadə və ucuz. Kiçik bizneslərə uyğundur.</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Az xidmət, amma sürətli Droplet-lər (VM). Kali qurmaq asan. Böyük şirkətlərə görə daha sadə.</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Ən ucuz və asan – yeni başlayanda tövsiyə olunur!</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43829675"/>
                  </a:ext>
                </a:extLst>
              </a:tr>
            </a:tbl>
          </a:graphicData>
        </a:graphic>
      </p:graphicFrame>
    </p:spTree>
    <p:extLst>
      <p:ext uri="{BB962C8B-B14F-4D97-AF65-F5344CB8AC3E}">
        <p14:creationId xmlns:p14="http://schemas.microsoft.com/office/powerpoint/2010/main" val="980837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5AEB2A-C2F6-B191-F0A8-24EA49328199}"/>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59A45461-CFBD-1EC3-D793-6D39B2828A81}"/>
              </a:ext>
            </a:extLst>
          </p:cNvPr>
          <p:cNvSpPr txBox="1"/>
          <p:nvPr/>
        </p:nvSpPr>
        <p:spPr>
          <a:xfrm>
            <a:off x="203200" y="244826"/>
            <a:ext cx="11822545" cy="4247317"/>
          </a:xfrm>
          <a:prstGeom prst="rect">
            <a:avLst/>
          </a:prstGeom>
          <a:noFill/>
        </p:spPr>
        <p:txBody>
          <a:bodyPr wrap="square">
            <a:spAutoFit/>
          </a:bodyPr>
          <a:lstStyle/>
          <a:p>
            <a:r>
              <a:rPr lang="en-US" b="1"/>
              <a:t>Cloud Təhlükəsizliyi Nədir?</a:t>
            </a:r>
            <a:endParaRPr lang="az-Latn-AZ" b="1"/>
          </a:p>
          <a:p>
            <a:endParaRPr lang="en-US" b="1"/>
          </a:p>
          <a:p>
            <a:r>
              <a:rPr lang="en-US"/>
              <a:t>Cloud təhlükəsizliyi, bulud xidmətlərində (məsələn, AWS, Azure, Google Cloud, DigitalOcean) saxlanılan məlumatların, proqramların və sistemlərin qorunması üçün istifadə olunan alətlər, qaydalar və tədbirlər toplusudur. Buludda işləyərkən, məsələn, Kali Linux ilə təhlükəsizlik testləri apararkən, məlumatlarınızın və sistemlərinizin təhlükəsiz olması çox vacibdir.</a:t>
            </a:r>
            <a:endParaRPr lang="az-Latn-AZ"/>
          </a:p>
          <a:p>
            <a:endParaRPr lang="az-Latn-AZ">
              <a:effectLst/>
            </a:endParaRPr>
          </a:p>
          <a:p>
            <a:r>
              <a:rPr lang="en-US" b="1"/>
              <a:t>Niyə vacibdir?</a:t>
            </a:r>
            <a:endParaRPr lang="en-US"/>
          </a:p>
          <a:p>
            <a:pPr marL="628650" lvl="1" indent="-171450">
              <a:lnSpc>
                <a:spcPct val="150000"/>
              </a:lnSpc>
              <a:buFont typeface="Wingdings" panose="05000000000000000000" pitchFamily="2" charset="2"/>
              <a:buChar char="q"/>
            </a:pPr>
            <a:r>
              <a:rPr lang="en-US" b="1"/>
              <a:t>Hackerlərdən qorunma:</a:t>
            </a:r>
            <a:r>
              <a:rPr lang="en-US"/>
              <a:t> Kimsə sizin virtual maşınınıza və ya məlumatlarınıza daxil ola bilər.</a:t>
            </a:r>
          </a:p>
          <a:p>
            <a:pPr marL="628650" lvl="1" indent="-171450">
              <a:lnSpc>
                <a:spcPct val="150000"/>
              </a:lnSpc>
              <a:buFont typeface="Wingdings" panose="05000000000000000000" pitchFamily="2" charset="2"/>
              <a:buChar char="q"/>
            </a:pPr>
            <a:r>
              <a:rPr lang="en-US" b="1"/>
              <a:t>Məlumat itkisinin qarşısını alma:</a:t>
            </a:r>
            <a:r>
              <a:rPr lang="en-US"/>
              <a:t> Məlumatlarınızı səhvən silsəniz belə, backup ilə bərpa edə bilərsiniz.</a:t>
            </a:r>
          </a:p>
          <a:p>
            <a:pPr marL="628650" lvl="1" indent="-171450">
              <a:lnSpc>
                <a:spcPct val="150000"/>
              </a:lnSpc>
              <a:buFont typeface="Wingdings" panose="05000000000000000000" pitchFamily="2" charset="2"/>
              <a:buChar char="q"/>
            </a:pPr>
            <a:r>
              <a:rPr lang="en-US" b="1"/>
              <a:t>Qanuni tələblər:</a:t>
            </a:r>
            <a:r>
              <a:rPr lang="en-US"/>
              <a:t> Bəzi məlumatlar (məsələn, şəxsi məlumatlar) qanunla qorunmalıdır.</a:t>
            </a:r>
            <a:endParaRPr lang="az-Latn-AZ"/>
          </a:p>
          <a:p>
            <a:pPr lvl="1">
              <a:lnSpc>
                <a:spcPct val="150000"/>
              </a:lnSpc>
            </a:pPr>
            <a:endParaRPr lang="en-US"/>
          </a:p>
          <a:p>
            <a:r>
              <a:rPr lang="en-US"/>
              <a:t>Cloud təhlükəsizliyi, məlumatlarınızı kilidli bir seyfdə saxlamaq kimi düşünülə bilər, amma bu seyfin açarları da təhlükəsiz olmalıdır!</a:t>
            </a:r>
            <a:endParaRPr lang="en-US">
              <a:effectLst/>
            </a:endParaRPr>
          </a:p>
        </p:txBody>
      </p:sp>
    </p:spTree>
    <p:extLst>
      <p:ext uri="{BB962C8B-B14F-4D97-AF65-F5344CB8AC3E}">
        <p14:creationId xmlns:p14="http://schemas.microsoft.com/office/powerpoint/2010/main" val="725842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F689B2-5DD2-2430-99CE-4D3212BE71B1}"/>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3F63289E-FC01-2D79-EE7B-596A5717156C}"/>
              </a:ext>
            </a:extLst>
          </p:cNvPr>
          <p:cNvSpPr txBox="1"/>
          <p:nvPr/>
        </p:nvSpPr>
        <p:spPr>
          <a:xfrm>
            <a:off x="73892" y="73892"/>
            <a:ext cx="11951854" cy="6730182"/>
          </a:xfrm>
          <a:prstGeom prst="rect">
            <a:avLst/>
          </a:prstGeom>
          <a:noFill/>
        </p:spPr>
        <p:txBody>
          <a:bodyPr wrap="square">
            <a:spAutoFit/>
          </a:bodyPr>
          <a:lstStyle/>
          <a:p>
            <a:r>
              <a:rPr lang="en-US" sz="1200" b="1"/>
              <a:t>Cloud Təhlükəsizliyinin Əsas Elementləri</a:t>
            </a:r>
            <a:endParaRPr lang="az-Latn-AZ" sz="1200" b="1"/>
          </a:p>
          <a:p>
            <a:endParaRPr lang="en-US" sz="1200" b="1"/>
          </a:p>
          <a:p>
            <a:r>
              <a:rPr lang="en-US" sz="1200"/>
              <a:t>Cloud təhlükəsizliyi bir neçə əsas sahədən ibarətdir. Gəlin bunları sadə şəkildə izah edək:</a:t>
            </a:r>
            <a:endParaRPr lang="az-Latn-AZ" sz="1200"/>
          </a:p>
          <a:p>
            <a:endParaRPr lang="en-US" sz="1200"/>
          </a:p>
          <a:p>
            <a:r>
              <a:rPr lang="en-US" sz="1200" b="1"/>
              <a:t>Kimlik və Giriş İdarəetməsi (IAM):</a:t>
            </a:r>
            <a:r>
              <a:rPr lang="en-US" sz="1200"/>
              <a:t> </a:t>
            </a:r>
          </a:p>
          <a:p>
            <a:pPr marL="628650" lvl="1" indent="-171450">
              <a:lnSpc>
                <a:spcPct val="150000"/>
              </a:lnSpc>
              <a:buFont typeface="Wingdings" panose="05000000000000000000" pitchFamily="2" charset="2"/>
              <a:buChar char="q"/>
            </a:pPr>
            <a:r>
              <a:rPr lang="en-US" sz="1200"/>
              <a:t>Bu, buluda kimin daxil ola biləcəyini müəyyənləşdirir. Məsələn, yalnız sizin Kali Linux virtual maşınınıza daxil olmaq icazəniz olmalıdır.</a:t>
            </a:r>
          </a:p>
          <a:p>
            <a:pPr marL="628650" lvl="1" indent="-171450">
              <a:lnSpc>
                <a:spcPct val="150000"/>
              </a:lnSpc>
              <a:buFont typeface="Wingdings" panose="05000000000000000000" pitchFamily="2" charset="2"/>
              <a:buChar char="q"/>
            </a:pPr>
            <a:r>
              <a:rPr lang="en-US" sz="1200" b="1"/>
              <a:t>Nümunə:</a:t>
            </a:r>
            <a:r>
              <a:rPr lang="en-US" sz="1200"/>
              <a:t> Güclü parol və iki faktorlu autentifikasiya (2FA) istifadə etmək. 2FA, paroldan əlavə telefonunuza gələn kodu tələb edir.</a:t>
            </a:r>
          </a:p>
          <a:p>
            <a:pPr marL="628650" lvl="1" indent="-171450">
              <a:lnSpc>
                <a:spcPct val="150000"/>
              </a:lnSpc>
              <a:buFont typeface="Wingdings" panose="05000000000000000000" pitchFamily="2" charset="2"/>
              <a:buChar char="q"/>
            </a:pPr>
            <a:r>
              <a:rPr lang="en-US" sz="1200" b="1"/>
              <a:t>Kali Linux üçün:</a:t>
            </a:r>
            <a:r>
              <a:rPr lang="en-US" sz="1200"/>
              <a:t> AWS-də EC2 maşınına daxil olarkən SSH açarlarını düzgün qoruyun.</a:t>
            </a:r>
            <a:endParaRPr lang="az-Latn-AZ" sz="1200"/>
          </a:p>
          <a:p>
            <a:pPr marL="628650" lvl="1" indent="-171450">
              <a:lnSpc>
                <a:spcPct val="150000"/>
              </a:lnSpc>
              <a:buFont typeface="Wingdings" panose="05000000000000000000" pitchFamily="2" charset="2"/>
              <a:buChar char="q"/>
            </a:pPr>
            <a:endParaRPr lang="en-US" sz="1200"/>
          </a:p>
          <a:p>
            <a:r>
              <a:rPr lang="en-US" sz="1200" b="1"/>
              <a:t>Məlumat Şifrələməsi:</a:t>
            </a:r>
            <a:r>
              <a:rPr lang="en-US" sz="1200"/>
              <a:t> </a:t>
            </a:r>
          </a:p>
          <a:p>
            <a:pPr marL="628650" lvl="1" indent="-171450">
              <a:lnSpc>
                <a:spcPct val="150000"/>
              </a:lnSpc>
              <a:buFont typeface="Wingdings" panose="05000000000000000000" pitchFamily="2" charset="2"/>
              <a:buChar char="q"/>
            </a:pPr>
            <a:r>
              <a:rPr lang="en-US" sz="1200"/>
              <a:t>Məlumatlarınızı şifrələmək, onları oxunmaz hala gətirir ki, oğurlansa belə, kimsə oxuya bilməsin.</a:t>
            </a:r>
          </a:p>
          <a:p>
            <a:pPr marL="628650" lvl="1" indent="-171450">
              <a:lnSpc>
                <a:spcPct val="150000"/>
              </a:lnSpc>
              <a:buFont typeface="Wingdings" panose="05000000000000000000" pitchFamily="2" charset="2"/>
              <a:buChar char="q"/>
            </a:pPr>
            <a:r>
              <a:rPr lang="en-US" sz="1200" b="1"/>
              <a:t>Nümunə:</a:t>
            </a:r>
            <a:r>
              <a:rPr lang="en-US" sz="1200"/>
              <a:t> Buludda saxladığınız fayllar AES-256 şifrələməsi ilə qorunur.</a:t>
            </a:r>
          </a:p>
          <a:p>
            <a:pPr marL="628650" lvl="1" indent="-171450">
              <a:lnSpc>
                <a:spcPct val="150000"/>
              </a:lnSpc>
              <a:buFont typeface="Wingdings" panose="05000000000000000000" pitchFamily="2" charset="2"/>
              <a:buChar char="q"/>
            </a:pPr>
            <a:r>
              <a:rPr lang="en-US" sz="1200" b="1"/>
              <a:t>Kali Linux üçün:</a:t>
            </a:r>
            <a:r>
              <a:rPr lang="en-US" sz="1200"/>
              <a:t> Test fayllarınızı və ya skriptlərinizi buludda şifrələyin.</a:t>
            </a:r>
          </a:p>
          <a:p>
            <a:r>
              <a:rPr lang="en-US" sz="1200" b="1"/>
              <a:t>Şəbəkə Təhlükəsizliyi:</a:t>
            </a:r>
            <a:r>
              <a:rPr lang="en-US" sz="1200"/>
              <a:t> </a:t>
            </a:r>
          </a:p>
          <a:p>
            <a:pPr marL="628650" lvl="1" indent="-171450">
              <a:lnSpc>
                <a:spcPct val="150000"/>
              </a:lnSpc>
              <a:buFont typeface="Wingdings" panose="05000000000000000000" pitchFamily="2" charset="2"/>
              <a:buChar char="q"/>
            </a:pPr>
            <a:r>
              <a:rPr lang="en-US" sz="1200"/>
              <a:t>Bulud sistemlərinə kənar girişləri məhdudlaşdırmaq üçün firewall və ya virtual şəbəkələr (VPC) istifadə olunur.</a:t>
            </a:r>
          </a:p>
          <a:p>
            <a:pPr marL="628650" lvl="1" indent="-171450">
              <a:lnSpc>
                <a:spcPct val="150000"/>
              </a:lnSpc>
              <a:buFont typeface="Wingdings" panose="05000000000000000000" pitchFamily="2" charset="2"/>
              <a:buChar char="q"/>
            </a:pPr>
            <a:r>
              <a:rPr lang="en-US" sz="1200" b="1"/>
              <a:t>Nümunə:</a:t>
            </a:r>
            <a:r>
              <a:rPr lang="en-US" sz="1200"/>
              <a:t> AWS-də Security Groups ilə yalnız müəyyən IP-lərdən girişə icazə verə bilərsiniz.</a:t>
            </a:r>
          </a:p>
          <a:p>
            <a:pPr marL="628650" lvl="1" indent="-171450">
              <a:lnSpc>
                <a:spcPct val="150000"/>
              </a:lnSpc>
              <a:buFont typeface="Wingdings" panose="05000000000000000000" pitchFamily="2" charset="2"/>
              <a:buChar char="q"/>
            </a:pPr>
            <a:r>
              <a:rPr lang="en-US" sz="1200" b="1"/>
              <a:t>Kali Linux üçün:</a:t>
            </a:r>
            <a:r>
              <a:rPr lang="en-US" sz="1200"/>
              <a:t> Təhlükəsizlik testləri apararkən, öz sisteminizi başqa hücumlardan qorumaq üçün firewall qurun.</a:t>
            </a:r>
            <a:endParaRPr lang="az-Latn-AZ" sz="1200"/>
          </a:p>
          <a:p>
            <a:pPr marL="628650" lvl="1" indent="-171450">
              <a:lnSpc>
                <a:spcPct val="150000"/>
              </a:lnSpc>
              <a:buFont typeface="Wingdings" panose="05000000000000000000" pitchFamily="2" charset="2"/>
              <a:buChar char="q"/>
            </a:pPr>
            <a:endParaRPr lang="en-US" sz="1200"/>
          </a:p>
          <a:p>
            <a:r>
              <a:rPr lang="en-US" sz="1200" b="1"/>
              <a:t>Backup və Bərpa:</a:t>
            </a:r>
            <a:r>
              <a:rPr lang="en-US" sz="1200"/>
              <a:t> </a:t>
            </a:r>
          </a:p>
          <a:p>
            <a:pPr marL="628650" lvl="1" indent="-171450">
              <a:lnSpc>
                <a:spcPct val="150000"/>
              </a:lnSpc>
              <a:buFont typeface="Wingdings" panose="05000000000000000000" pitchFamily="2" charset="2"/>
              <a:buChar char="q"/>
            </a:pPr>
            <a:r>
              <a:rPr lang="en-US" sz="1200"/>
              <a:t>Əgər məlumatlarınız silinsə və ya zədələnsə, onları bərpa etmək üçün ehtiyat nüsxələr saxlanılır.</a:t>
            </a:r>
          </a:p>
          <a:p>
            <a:pPr marL="628650" lvl="1" indent="-171450">
              <a:lnSpc>
                <a:spcPct val="150000"/>
              </a:lnSpc>
              <a:buFont typeface="Wingdings" panose="05000000000000000000" pitchFamily="2" charset="2"/>
              <a:buChar char="q"/>
            </a:pPr>
            <a:r>
              <a:rPr lang="en-US" sz="1200" b="1"/>
              <a:t>Nümunə:</a:t>
            </a:r>
            <a:r>
              <a:rPr lang="en-US" sz="1200"/>
              <a:t> AWS S3-də fayllarınızın ehtiyat nüsxəsini yarada bilərsiniz.</a:t>
            </a:r>
          </a:p>
          <a:p>
            <a:pPr marL="628650" lvl="1" indent="-171450">
              <a:lnSpc>
                <a:spcPct val="150000"/>
              </a:lnSpc>
              <a:buFont typeface="Wingdings" panose="05000000000000000000" pitchFamily="2" charset="2"/>
              <a:buChar char="q"/>
            </a:pPr>
            <a:r>
              <a:rPr lang="en-US" sz="1200" b="1"/>
              <a:t>Kali Linux üçün:</a:t>
            </a:r>
            <a:r>
              <a:rPr lang="en-US" sz="1200"/>
              <a:t> Test mühitinizin snapshot-ını (anlık görüntüsünü) saxlayın ki, səhvən bir şeyi sildikdə bərpa edəsiniz.</a:t>
            </a:r>
            <a:endParaRPr lang="az-Latn-AZ" sz="1200"/>
          </a:p>
          <a:p>
            <a:pPr marL="628650" lvl="1" indent="-171450">
              <a:lnSpc>
                <a:spcPct val="150000"/>
              </a:lnSpc>
              <a:buFont typeface="Wingdings" panose="05000000000000000000" pitchFamily="2" charset="2"/>
              <a:buChar char="q"/>
            </a:pPr>
            <a:endParaRPr lang="en-US" sz="1200"/>
          </a:p>
          <a:p>
            <a:r>
              <a:rPr lang="en-US" sz="1200" b="1"/>
              <a:t>Monitorinq və Hadisələrə Cavab:</a:t>
            </a:r>
            <a:r>
              <a:rPr lang="en-US" sz="1200"/>
              <a:t> </a:t>
            </a:r>
          </a:p>
          <a:p>
            <a:pPr marL="628650" lvl="1" indent="-171450">
              <a:lnSpc>
                <a:spcPct val="150000"/>
              </a:lnSpc>
              <a:buFont typeface="Wingdings" panose="05000000000000000000" pitchFamily="2" charset="2"/>
              <a:buChar char="q"/>
            </a:pPr>
            <a:r>
              <a:rPr lang="en-US" sz="1200"/>
              <a:t>Bulud sistemləri daim izlənilir ki, şübhəli fəaliyyətlər aşkarlansın.</a:t>
            </a:r>
          </a:p>
          <a:p>
            <a:pPr marL="628650" lvl="1" indent="-171450">
              <a:lnSpc>
                <a:spcPct val="150000"/>
              </a:lnSpc>
              <a:buFont typeface="Wingdings" panose="05000000000000000000" pitchFamily="2" charset="2"/>
              <a:buChar char="q"/>
            </a:pPr>
            <a:r>
              <a:rPr lang="en-US" sz="1200" b="1"/>
              <a:t>Nümunə:</a:t>
            </a:r>
            <a:r>
              <a:rPr lang="en-US" sz="1200"/>
              <a:t> Google Cloud-da şübhəli giriş cəhdləri barədə xəbərdarlıq ala bilərsiniz.</a:t>
            </a:r>
          </a:p>
          <a:p>
            <a:pPr marL="628650" lvl="1" indent="-171450">
              <a:lnSpc>
                <a:spcPct val="150000"/>
              </a:lnSpc>
              <a:buFont typeface="Wingdings" panose="05000000000000000000" pitchFamily="2" charset="2"/>
              <a:buChar char="q"/>
            </a:pPr>
            <a:r>
              <a:rPr lang="en-US" sz="1200" b="1"/>
              <a:t>Kali Linux üçün:</a:t>
            </a:r>
            <a:r>
              <a:rPr lang="en-US" sz="1200"/>
              <a:t> Öz testlərinizdən sonra log-ları yoxlayın, kimsə sisteminizə girməyə cəhd edibsə, bilin.</a:t>
            </a:r>
          </a:p>
        </p:txBody>
      </p:sp>
    </p:spTree>
    <p:extLst>
      <p:ext uri="{BB962C8B-B14F-4D97-AF65-F5344CB8AC3E}">
        <p14:creationId xmlns:p14="http://schemas.microsoft.com/office/powerpoint/2010/main" val="2045250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15C987-7F5D-14AF-E329-B8DA72CDDC3D}"/>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212B313-5738-8D37-F054-FA88A25148AE}"/>
              </a:ext>
            </a:extLst>
          </p:cNvPr>
          <p:cNvSpPr txBox="1"/>
          <p:nvPr/>
        </p:nvSpPr>
        <p:spPr>
          <a:xfrm>
            <a:off x="203200" y="244826"/>
            <a:ext cx="11822545" cy="2800767"/>
          </a:xfrm>
          <a:prstGeom prst="rect">
            <a:avLst/>
          </a:prstGeom>
          <a:noFill/>
        </p:spPr>
        <p:txBody>
          <a:bodyPr wrap="square">
            <a:spAutoFit/>
          </a:bodyPr>
          <a:lstStyle/>
          <a:p>
            <a:r>
              <a:rPr lang="en-US" sz="1600" b="1"/>
              <a:t>Cloud Təhlükəsizliyində Ümumi Təhdidlər</a:t>
            </a:r>
            <a:endParaRPr lang="az-Latn-AZ" sz="1600" b="1"/>
          </a:p>
          <a:p>
            <a:endParaRPr lang="en-US" sz="1600" b="1"/>
          </a:p>
          <a:p>
            <a:r>
              <a:rPr lang="en-US" sz="1600"/>
              <a:t>Bulud təhlükəsizliyi ilə bağlı bəzi təhdidləri bilmək vacibdir:</a:t>
            </a:r>
          </a:p>
          <a:p>
            <a:pPr marL="628650" lvl="1" indent="360363">
              <a:lnSpc>
                <a:spcPct val="150000"/>
              </a:lnSpc>
              <a:buFont typeface="Wingdings" panose="05000000000000000000" pitchFamily="2" charset="2"/>
              <a:buChar char="q"/>
            </a:pPr>
            <a:r>
              <a:rPr lang="en-US" sz="1600" b="1"/>
              <a:t>Hesab oğurluğu:</a:t>
            </a:r>
            <a:r>
              <a:rPr lang="en-US" sz="1600"/>
              <a:t> Zəif parollar səbəbindən kimsə hesabınıza daxil ola bilər.</a:t>
            </a:r>
          </a:p>
          <a:p>
            <a:pPr marL="628650" lvl="1" indent="360363">
              <a:lnSpc>
                <a:spcPct val="150000"/>
              </a:lnSpc>
              <a:buFont typeface="Wingdings" panose="05000000000000000000" pitchFamily="2" charset="2"/>
              <a:buChar char="q"/>
            </a:pPr>
            <a:r>
              <a:rPr lang="en-US" sz="1600" b="1"/>
              <a:t>Məlumat sızması:</a:t>
            </a:r>
            <a:r>
              <a:rPr lang="en-US" sz="1600"/>
              <a:t> Səhv konfiqurasiya ilə məlumatlarınız ictimai ola bilər.</a:t>
            </a:r>
          </a:p>
          <a:p>
            <a:pPr marL="628650" lvl="1" indent="360363">
              <a:lnSpc>
                <a:spcPct val="150000"/>
              </a:lnSpc>
              <a:buFont typeface="Wingdings" panose="05000000000000000000" pitchFamily="2" charset="2"/>
              <a:buChar char="q"/>
            </a:pPr>
            <a:r>
              <a:rPr lang="en-US" sz="1600" b="1"/>
              <a:t>DDoS hücumları:</a:t>
            </a:r>
            <a:r>
              <a:rPr lang="en-US" sz="1600"/>
              <a:t> Sisteminizi çox sayda sorğu ilə sıradan çıxarmağa cəhd edilə bilər.</a:t>
            </a:r>
          </a:p>
          <a:p>
            <a:pPr marL="628650" lvl="1" indent="360363">
              <a:lnSpc>
                <a:spcPct val="150000"/>
              </a:lnSpc>
              <a:buFont typeface="Wingdings" panose="05000000000000000000" pitchFamily="2" charset="2"/>
              <a:buChar char="q"/>
            </a:pPr>
            <a:r>
              <a:rPr lang="en-US" sz="1600" b="1"/>
              <a:t>Zəif konfiqurasiya:</a:t>
            </a:r>
            <a:r>
              <a:rPr lang="en-US" sz="1600"/>
              <a:t> Məsələn, AWS-də S3 bucket-ini ictimai buraxsanız, hər kəs fayllarınızı görə bilər.</a:t>
            </a:r>
            <a:endParaRPr lang="az-Latn-AZ" sz="1600"/>
          </a:p>
          <a:p>
            <a:endParaRPr lang="az-Latn-AZ" sz="1600"/>
          </a:p>
          <a:p>
            <a:endParaRPr lang="en-US" sz="1600"/>
          </a:p>
        </p:txBody>
      </p:sp>
    </p:spTree>
    <p:extLst>
      <p:ext uri="{BB962C8B-B14F-4D97-AF65-F5344CB8AC3E}">
        <p14:creationId xmlns:p14="http://schemas.microsoft.com/office/powerpoint/2010/main" val="566132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E6BF50-A484-B8D5-95E5-C872596D0084}"/>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6265B215-00DD-6007-5EC1-E8AAE4133EC1}"/>
              </a:ext>
            </a:extLst>
          </p:cNvPr>
          <p:cNvSpPr txBox="1"/>
          <p:nvPr/>
        </p:nvSpPr>
        <p:spPr>
          <a:xfrm>
            <a:off x="203200" y="244826"/>
            <a:ext cx="11822545" cy="276999"/>
          </a:xfrm>
          <a:prstGeom prst="rect">
            <a:avLst/>
          </a:prstGeom>
          <a:noFill/>
        </p:spPr>
        <p:txBody>
          <a:bodyPr wrap="square">
            <a:spAutoFit/>
          </a:bodyPr>
          <a:lstStyle/>
          <a:p>
            <a:r>
              <a:rPr lang="az-Latn-AZ" sz="1200"/>
              <a:t>.</a:t>
            </a:r>
            <a:endParaRPr lang="en-US" sz="1200"/>
          </a:p>
        </p:txBody>
      </p:sp>
    </p:spTree>
    <p:extLst>
      <p:ext uri="{BB962C8B-B14F-4D97-AF65-F5344CB8AC3E}">
        <p14:creationId xmlns:p14="http://schemas.microsoft.com/office/powerpoint/2010/main" val="2189911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8C3885-7360-85D6-1B5C-4CC72102B1DB}"/>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D8D87F96-00BA-59E4-FCE5-9FCE9162D848}"/>
              </a:ext>
            </a:extLst>
          </p:cNvPr>
          <p:cNvSpPr txBox="1"/>
          <p:nvPr/>
        </p:nvSpPr>
        <p:spPr>
          <a:xfrm>
            <a:off x="203200" y="244826"/>
            <a:ext cx="11822545" cy="276999"/>
          </a:xfrm>
          <a:prstGeom prst="rect">
            <a:avLst/>
          </a:prstGeom>
          <a:noFill/>
        </p:spPr>
        <p:txBody>
          <a:bodyPr wrap="square">
            <a:spAutoFit/>
          </a:bodyPr>
          <a:lstStyle/>
          <a:p>
            <a:r>
              <a:rPr lang="az-Latn-AZ" sz="1200"/>
              <a:t>.</a:t>
            </a:r>
            <a:endParaRPr lang="en-US" sz="1200"/>
          </a:p>
        </p:txBody>
      </p:sp>
    </p:spTree>
    <p:extLst>
      <p:ext uri="{BB962C8B-B14F-4D97-AF65-F5344CB8AC3E}">
        <p14:creationId xmlns:p14="http://schemas.microsoft.com/office/powerpoint/2010/main" val="41379257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1088</Words>
  <Application>Microsoft Office PowerPoint</Application>
  <PresentationFormat>Widescreen</PresentationFormat>
  <Paragraphs>105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Admin</cp:lastModifiedBy>
  <cp:revision>20</cp:revision>
  <dcterms:created xsi:type="dcterms:W3CDTF">2025-09-15T05:34:52Z</dcterms:created>
  <dcterms:modified xsi:type="dcterms:W3CDTF">2025-10-11T07:07:45Z</dcterms:modified>
</cp:coreProperties>
</file>