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2" r:id="rId3"/>
    <p:sldId id="273" r:id="rId4"/>
    <p:sldId id="274" r:id="rId5"/>
    <p:sldId id="275" r:id="rId6"/>
    <p:sldId id="276" r:id="rId7"/>
    <p:sldId id="281" r:id="rId8"/>
    <p:sldId id="282" r:id="rId9"/>
    <p:sldId id="283" r:id="rId10"/>
    <p:sldId id="284" r:id="rId11"/>
    <p:sldId id="285" r:id="rId12"/>
    <p:sldId id="277" r:id="rId13"/>
    <p:sldId id="278" r:id="rId14"/>
    <p:sldId id="279" r:id="rId15"/>
    <p:sldId id="280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6E56-1402-F8E3-1A43-B034240BB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A46E2-5A1C-F7D0-5316-281072A9E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9BF2-3F06-2222-07EF-1722663C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84058-C8A5-A756-E91B-48368B63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BF1C5-F5BD-F9B4-F984-2BE5FD82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69E1-1611-2908-59C8-BD88BAD4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0F-2603-1D0F-DA85-DE6CB310E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193B-C0DB-EA02-0DE5-DBA425B6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5C89-E9C2-C6E2-F05A-2A701B1D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2C350-AA86-FE56-C10C-86759BBC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427A3-0A18-1B80-463B-96F29D854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434C4-F840-CD90-7A61-EB156512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8C54-E0FA-A1E2-F5D4-2C31B564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358D-EED3-014D-1A63-A228F3FE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7BFDA-56BF-CBF9-67A6-BCD8855A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01AE-D4D8-8D6F-E5E1-AC794685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9D09-9590-8AE0-A3DD-9A856434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453AC-3E50-B22F-415F-53EC13DC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66A45-3AEC-84ED-0C76-928D275F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15FC0-D7BF-BA9E-3769-859F4AE1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F461-0A52-BB66-4D1D-39CFCB4A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5C49-D164-0E2C-CF7C-A7E6494C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3674-7A64-595C-6672-94079D69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E0A5-B5CF-DE7C-7159-6B16BCC5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B200-4C80-79FF-4E82-E0FE759C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4A2E-E6D0-7263-162E-4A3873C1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860C-9D42-A3D0-655A-778E157FC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5706-9B32-E88F-B42C-5F9B66B64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D4D9-6391-5CFD-AD7B-62D094FC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F6AE7-370D-EE7A-5C29-36CE9884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2C076-F3E7-090E-6A5B-4D997900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628E-BA4E-0124-70D4-6C591F29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A761-374B-6E44-9C5D-BC54B640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5590D-F7B2-8385-3DE3-DA1884EF8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1039-561B-05BB-F427-2B7C699AC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2EFDA-32C3-A903-9B59-86F68B55E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15F2E-724C-4A88-C5A0-F84A3B69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01915-4633-E5FF-1EDD-1FB14260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A3FE7-01D7-998B-585B-BFC1513E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6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48FE-2306-7DC6-1DC6-C5672663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D2EF4-01AF-3C08-BC02-3C48279D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72383-0BF2-B274-161B-3A794760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26590-2627-9E5B-5D9D-E410D701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2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8D5D3-8B12-DF8F-F46F-652BBFE3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6C2D-B71D-4B94-5B13-FBAE39A5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40F64-FC8A-34C2-7427-480D8602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3E4C-CC37-D167-11F9-C336ECD4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6B01-A5B9-229B-B55E-43AE216B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78B0-9501-7E6F-20FA-A5FBE20F8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6D790-C5F3-C54C-327E-2AB3DB1E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3E965-EFA2-1A83-DD1E-CB5CA93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4A612-B219-0DF4-E7B1-D4217D26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F7E5-038E-2FFC-66B2-8807F85D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F00D4-8729-6708-82C2-77228B0A2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651D5-1EE9-6EF7-1E48-B0A084C92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B0A1B-7FA6-BDFA-9E4D-771FD917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4A8CF-EF93-1B04-347E-0430F60E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2D16E-0BA9-51E8-4A0A-E4991223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3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41EC7-A269-7FEC-8B9C-CD502999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FAC6F-9189-25DD-9148-72DB8890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EBE8-9810-D648-21BB-6E233CF94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F318-2F6E-3503-EDA0-FC9392AD4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34DE-99DE-7C06-8E21-CBE173412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3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5C987-7F5D-14AF-E329-B8DA72CDD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12B313-5738-8D37-F054-FA88A25148AE}"/>
              </a:ext>
            </a:extLst>
          </p:cNvPr>
          <p:cNvSpPr txBox="1"/>
          <p:nvPr/>
        </p:nvSpPr>
        <p:spPr>
          <a:xfrm>
            <a:off x="203200" y="244826"/>
            <a:ext cx="11822545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z-Latn-AZ" sz="2000" b="1">
                <a:solidFill>
                  <a:srgbClr val="FF0000"/>
                </a:solidFill>
              </a:rPr>
              <a:t>Containers nədir? (Ümumi anlayış)</a:t>
            </a:r>
          </a:p>
          <a:p>
            <a:endParaRPr lang="az-Latn-AZ" sz="1200"/>
          </a:p>
          <a:p>
            <a:r>
              <a:rPr lang="en-US" sz="1200" b="1"/>
              <a:t>Container</a:t>
            </a:r>
            <a:r>
              <a:rPr lang="en-US" sz="1200"/>
              <a:t> — bu, bir tətbiqin (məsələn, Laravel, Django, Node.js və s.) </a:t>
            </a:r>
            <a:r>
              <a:rPr lang="en-US" sz="1200" b="1"/>
              <a:t>öz kitabxanaları, mühit dəyişənləri və bağımlılıqları ilə birlikdə</a:t>
            </a:r>
            <a:r>
              <a:rPr lang="en-US" sz="1200"/>
              <a:t> yığılmış </a:t>
            </a:r>
            <a:r>
              <a:rPr lang="en-US" sz="1200" b="1"/>
              <a:t>izolyasiya olunmuş mühitdə</a:t>
            </a:r>
            <a:r>
              <a:rPr lang="en-US" sz="1200"/>
              <a:t> işləməsidir.</a:t>
            </a:r>
          </a:p>
          <a:p>
            <a:endParaRPr lang="az-Latn-AZ" sz="1200"/>
          </a:p>
          <a:p>
            <a:r>
              <a:rPr lang="en-US" sz="1200"/>
              <a:t>Sadə dillə desək: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Container = kiçik, yüngül, virtual mühit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İçində yalnız sənin tətbiqinə lazım olan şeylər var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Tətbiq hər yerdə </a:t>
            </a:r>
            <a:r>
              <a:rPr lang="en-US" sz="1200" b="1"/>
              <a:t>eyni şəkildə</a:t>
            </a:r>
            <a:r>
              <a:rPr lang="en-US" sz="1200"/>
              <a:t> işləyir</a:t>
            </a:r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Container və Virtual Machine fərqi</a:t>
            </a:r>
            <a:r>
              <a:rPr lang="az-Latn-AZ" sz="1200"/>
              <a:t>: Containers — virtual maşınların yüngül, portativ və DevOps üçün daha praktik versiyasıdır.</a:t>
            </a:r>
            <a:endParaRPr lang="en-US" sz="12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04EF23B-456E-9C9B-02F1-79ABDA923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62043"/>
              </p:ext>
            </p:extLst>
          </p:nvPr>
        </p:nvGraphicFramePr>
        <p:xfrm>
          <a:off x="203200" y="3055028"/>
          <a:ext cx="9402618" cy="3197992"/>
        </p:xfrm>
        <a:graphic>
          <a:graphicData uri="http://schemas.openxmlformats.org/drawingml/2006/table">
            <a:tbl>
              <a:tblPr/>
              <a:tblGrid>
                <a:gridCol w="2354502">
                  <a:extLst>
                    <a:ext uri="{9D8B030D-6E8A-4147-A177-3AD203B41FA5}">
                      <a16:colId xmlns:a16="http://schemas.microsoft.com/office/drawing/2014/main" val="3506163761"/>
                    </a:ext>
                  </a:extLst>
                </a:gridCol>
                <a:gridCol w="3115278">
                  <a:extLst>
                    <a:ext uri="{9D8B030D-6E8A-4147-A177-3AD203B41FA5}">
                      <a16:colId xmlns:a16="http://schemas.microsoft.com/office/drawing/2014/main" val="642267354"/>
                    </a:ext>
                  </a:extLst>
                </a:gridCol>
                <a:gridCol w="3932838">
                  <a:extLst>
                    <a:ext uri="{9D8B030D-6E8A-4147-A177-3AD203B41FA5}">
                      <a16:colId xmlns:a16="http://schemas.microsoft.com/office/drawing/2014/main" val="2030325961"/>
                    </a:ext>
                  </a:extLst>
                </a:gridCol>
              </a:tblGrid>
              <a:tr h="4568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Xüsusiyyət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Virtual Machine (VM)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Container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00973"/>
                  </a:ext>
                </a:extLst>
              </a:tr>
              <a:tr h="4568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İş prinsipi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/>
                        <a:t>Tam OS (kernel daxil) işləyir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Host OS-un kernelindən istifadə edir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289322"/>
                  </a:ext>
                </a:extLst>
              </a:tr>
              <a:tr h="4568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Ağırlıq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Ağır (GB-larla)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Yüngül (MB-larla)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80235"/>
                  </a:ext>
                </a:extLst>
              </a:tr>
              <a:tr h="4568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Yüklənmə sürəti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Yavaşdır (dəqiqələr)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Sürətlidir (saniyələr)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502401"/>
                  </a:ext>
                </a:extLst>
              </a:tr>
              <a:tr h="4568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İzolyasiya səviyyəsi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Tam fiziki səviyyədə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OS səviyyəsində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272419"/>
                  </a:ext>
                </a:extLst>
              </a:tr>
              <a:tr h="4568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Resurs istifadəsi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Çox RAM və CPU tələb edir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Minimum resursla işləyir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935060"/>
                  </a:ext>
                </a:extLst>
              </a:tr>
              <a:tr h="4568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Başlatma nümunəsi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VMware, VirtualBox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Docker, Podman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578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132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CB8E2-5A2E-3664-D0E4-2021F8041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068584-960E-E79F-0E8C-D7390A7DCB9D}"/>
              </a:ext>
            </a:extLst>
          </p:cNvPr>
          <p:cNvSpPr txBox="1"/>
          <p:nvPr/>
        </p:nvSpPr>
        <p:spPr>
          <a:xfrm>
            <a:off x="203200" y="244826"/>
            <a:ext cx="11822545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 b="1"/>
              <a:t>Sadə Diagram</a:t>
            </a:r>
            <a:r>
              <a:rPr lang="az-Latn-AZ" sz="1200"/>
              <a:t>: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Docker bu işdə nə edir?</a:t>
            </a:r>
            <a:endParaRPr lang="az-Latn-AZ" sz="1200" b="1"/>
          </a:p>
          <a:p>
            <a:endParaRPr lang="en-US" sz="1200" b="1"/>
          </a:p>
          <a:p>
            <a:r>
              <a:rPr lang="en-US" sz="1200"/>
              <a:t>Docker özü sadəcə </a:t>
            </a:r>
            <a:r>
              <a:rPr lang="en-US" sz="1200" b="1"/>
              <a:t>bu mexanizmləri istifadə etməyi asanlaşdıran bir alətdir</a:t>
            </a:r>
            <a:r>
              <a:rPr lang="en-US" sz="1200"/>
              <a:t>.</a:t>
            </a:r>
            <a:endParaRPr lang="az-Latn-AZ" sz="1200"/>
          </a:p>
          <a:p>
            <a:endParaRPr lang="en-US" sz="1200"/>
          </a:p>
          <a:p>
            <a:r>
              <a:rPr lang="en-US" sz="1200" b="1"/>
              <a:t>Yəni</a:t>
            </a:r>
            <a:r>
              <a:rPr lang="en-US" sz="1200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Docker “container” yaratmır.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O, Linux kernel-ə deyir:</a:t>
            </a:r>
            <a:r>
              <a:rPr lang="az-Latn-AZ" sz="1200"/>
              <a:t> </a:t>
            </a:r>
            <a:r>
              <a:rPr lang="en-US" sz="1200"/>
              <a:t>“Bu proses üçün ayrı namespace aç, bu qədər RAM ver, bu fayl sistemindən istifadə et.”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Docker bu əməliyyatları sadə </a:t>
            </a:r>
            <a:r>
              <a:rPr lang="en-US" sz="1200" b="1"/>
              <a:t>CLI (komanda xətti)</a:t>
            </a:r>
            <a:r>
              <a:rPr lang="en-US" sz="1200"/>
              <a:t> ilə idarə etməyə imkan verir.</a:t>
            </a:r>
            <a:endParaRPr lang="az-Latn-AZ" sz="1200"/>
          </a:p>
          <a:p>
            <a:pPr lvl="1">
              <a:lnSpc>
                <a:spcPct val="150000"/>
              </a:lnSpc>
            </a:pPr>
            <a:endParaRPr lang="az-Latn-AZ" sz="1200"/>
          </a:p>
          <a:p>
            <a:pPr lvl="1">
              <a:lnSpc>
                <a:spcPct val="150000"/>
              </a:lnSpc>
            </a:pPr>
            <a:endParaRPr lang="en-US" sz="1200"/>
          </a:p>
          <a:p>
            <a:r>
              <a:rPr lang="en-US" sz="1200" b="1"/>
              <a:t>Yekun: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Container = </a:t>
            </a:r>
            <a:r>
              <a:rPr lang="en-US" sz="1200"/>
              <a:t>izolyasiya edilmiş prosesdir, virtual maşın deyil.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Linux kernel</a:t>
            </a:r>
            <a:r>
              <a:rPr lang="en-US" sz="1200"/>
              <a:t> bu izolyasiyanı </a:t>
            </a:r>
            <a:r>
              <a:rPr lang="en-US" sz="1200" b="1"/>
              <a:t>namespaces + cgroups</a:t>
            </a:r>
            <a:r>
              <a:rPr lang="en-US" sz="1200"/>
              <a:t> ilə təmin edir.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Docker</a:t>
            </a:r>
            <a:r>
              <a:rPr lang="en-US" sz="1200"/>
              <a:t> sadəcə bu texnologiyaları asanca idarə edən </a:t>
            </a:r>
            <a:r>
              <a:rPr lang="en-US" sz="1200" b="1"/>
              <a:t>interfeysdir.</a:t>
            </a:r>
            <a:endParaRPr lang="az-Latn-AZ" sz="1200" b="1"/>
          </a:p>
          <a:p>
            <a:endParaRPr lang="en-US"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7317D-3A30-29AD-8CFF-C70120430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561413"/>
            <a:ext cx="2918690" cy="199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3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E1199-3F09-F932-371F-15F7E0924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0F87EC5-B07B-A13D-3451-E8057D6B0E52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51233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A2C02-0B33-CBC2-62DA-D41BB0987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C7F6659-C59E-2A9A-FA19-16646695A49E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39350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620C4-918A-2061-6393-59DB2D6D0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1C6AB1-D81A-C7A0-C0FE-6C35744C3FB8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88405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2D48E-2A27-AD6D-0B4B-08C849A5A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C239E9B-AAEC-C7AB-77E1-EED68883ECAD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76656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8C5B6-E8AC-FA6E-AEFE-0FD6DD4B1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DE8C89-AE2F-A5C7-F274-4CAC2DE2F04F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54457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6BF50-A484-B8D5-95E5-C872596D0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265B215-00DD-6007-5EC1-E8AAE4133EC1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89911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C3885-7360-85D6-1B5C-4CC72102B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D87F96-00BA-59E4-FCE5-9FCE9162D848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3792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06A2A-5B5D-67D1-B529-6D3CFB947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778337-A508-CD4A-C7E4-8D9D5CF9C156}"/>
              </a:ext>
            </a:extLst>
          </p:cNvPr>
          <p:cNvSpPr txBox="1"/>
          <p:nvPr/>
        </p:nvSpPr>
        <p:spPr>
          <a:xfrm>
            <a:off x="203200" y="244826"/>
            <a:ext cx="118225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Containers dedikdə təkcə Docker nəzərdə tutulmur</a:t>
            </a:r>
            <a:endParaRPr lang="az-Latn-AZ" sz="1200" b="1">
              <a:solidFill>
                <a:srgbClr val="FF0000"/>
              </a:solidFill>
            </a:endParaRPr>
          </a:p>
          <a:p>
            <a:endParaRPr lang="en-US" sz="1200" b="1"/>
          </a:p>
          <a:p>
            <a:r>
              <a:rPr lang="en-US" sz="1200"/>
              <a:t>Bəli, </a:t>
            </a:r>
            <a:r>
              <a:rPr lang="en-US" sz="1200" b="1"/>
              <a:t>Docker containers</a:t>
            </a:r>
            <a:r>
              <a:rPr lang="en-US" sz="1200"/>
              <a:t> bu texnologiyanın ən məşhur və standart halına gəlmiş formasıdır.</a:t>
            </a:r>
            <a:r>
              <a:rPr lang="az-Latn-AZ" sz="1200"/>
              <a:t> </a:t>
            </a:r>
            <a:r>
              <a:rPr lang="en-US" sz="1200"/>
              <a:t>Amma “</a:t>
            </a:r>
            <a:r>
              <a:rPr lang="en-US" sz="1200" b="1"/>
              <a:t>containers</a:t>
            </a:r>
            <a:r>
              <a:rPr lang="en-US" sz="1200"/>
              <a:t>” dedikdə bu, ümumilikdə texnologiya tipidir, alət deyil.</a:t>
            </a:r>
            <a:endParaRPr lang="az-Latn-AZ" sz="1200"/>
          </a:p>
          <a:p>
            <a:endParaRPr lang="en-US" sz="1200"/>
          </a:p>
          <a:p>
            <a:r>
              <a:rPr lang="en-US" sz="1200" b="1"/>
              <a:t>Yəni: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/>
              <a:t>“Containers” — konsepsiyadır</a:t>
            </a:r>
            <a:endParaRPr lang="az-Latn-AZ" sz="1200"/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/>
              <a:t>“Docker”, “Podman”, “LXC”, “CRI-O” — bu konsepsiyanı reallaşdıran alətlərdir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>
                <a:solidFill>
                  <a:srgbClr val="FF0000"/>
                </a:solidFill>
              </a:rPr>
              <a:t>Əsas Container texnologiyaları və növləri</a:t>
            </a:r>
            <a:r>
              <a:rPr lang="az-Latn-AZ" sz="1200"/>
              <a:t>:</a:t>
            </a:r>
            <a:endParaRPr lang="en-US" sz="12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29F1C18-B0A8-51B7-47AD-2BEF30935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619641"/>
              </p:ext>
            </p:extLst>
          </p:nvPr>
        </p:nvGraphicFramePr>
        <p:xfrm>
          <a:off x="203200" y="2767734"/>
          <a:ext cx="11665527" cy="3812442"/>
        </p:xfrm>
        <a:graphic>
          <a:graphicData uri="http://schemas.openxmlformats.org/drawingml/2006/table">
            <a:tbl>
              <a:tblPr/>
              <a:tblGrid>
                <a:gridCol w="1759221">
                  <a:extLst>
                    <a:ext uri="{9D8B030D-6E8A-4147-A177-3AD203B41FA5}">
                      <a16:colId xmlns:a16="http://schemas.microsoft.com/office/drawing/2014/main" val="2488620390"/>
                    </a:ext>
                  </a:extLst>
                </a:gridCol>
                <a:gridCol w="5806733">
                  <a:extLst>
                    <a:ext uri="{9D8B030D-6E8A-4147-A177-3AD203B41FA5}">
                      <a16:colId xmlns:a16="http://schemas.microsoft.com/office/drawing/2014/main" val="619295268"/>
                    </a:ext>
                  </a:extLst>
                </a:gridCol>
                <a:gridCol w="4099573">
                  <a:extLst>
                    <a:ext uri="{9D8B030D-6E8A-4147-A177-3AD203B41FA5}">
                      <a16:colId xmlns:a16="http://schemas.microsoft.com/office/drawing/2014/main" val="563407979"/>
                    </a:ext>
                  </a:extLst>
                </a:gridCol>
              </a:tblGrid>
              <a:tr h="3818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Adı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İstehsalçı / İdarəçi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Qısa izah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559161"/>
                  </a:ext>
                </a:extLst>
              </a:tr>
              <a:tr h="4288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</a:rPr>
                        <a:t>Docker</a:t>
                      </a:r>
                      <a:endParaRPr lang="en-US" sz="1200">
                        <a:solidFill>
                          <a:srgbClr val="0070C0"/>
                        </a:solidFill>
                      </a:endParaRP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Docker Inc.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Ən məşhur container platforması. CLI, images, registry (Docker Hub) dəstəyi ilə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055835"/>
                  </a:ext>
                </a:extLst>
              </a:tr>
              <a:tr h="4288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</a:rPr>
                        <a:t>Podman</a:t>
                      </a:r>
                      <a:endParaRPr lang="en-US" sz="1200">
                        <a:solidFill>
                          <a:srgbClr val="0070C0"/>
                        </a:solidFill>
                      </a:endParaRP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Red Hat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Docker-in alternatividir. Root-siz işləyir, daha təhlükəsizdir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661269"/>
                  </a:ext>
                </a:extLst>
              </a:tr>
              <a:tr h="4288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</a:rPr>
                        <a:t>LXC / LXD</a:t>
                      </a:r>
                      <a:endParaRPr lang="en-US" sz="1200">
                        <a:solidFill>
                          <a:srgbClr val="0070C0"/>
                        </a:solidFill>
                      </a:endParaRP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Canonical (Ubuntu)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Linux-un nativ container sistemi. Tam OS səviyyəsində container-lər yaradır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211002"/>
                  </a:ext>
                </a:extLst>
              </a:tr>
              <a:tr h="4288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</a:rPr>
                        <a:t>CRI-O</a:t>
                      </a:r>
                      <a:endParaRPr lang="en-US" sz="1200">
                        <a:solidFill>
                          <a:srgbClr val="0070C0"/>
                        </a:solidFill>
                      </a:endParaRP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Red Hat + Kubernetes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Kubernetes üçün yüngül container runtime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848975"/>
                  </a:ext>
                </a:extLst>
              </a:tr>
              <a:tr h="4288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</a:rPr>
                        <a:t>containerd</a:t>
                      </a:r>
                      <a:endParaRPr lang="en-US" sz="1200">
                        <a:solidFill>
                          <a:srgbClr val="0070C0"/>
                        </a:solidFill>
                      </a:endParaRP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CNCF (Docker-in tərkibindən ayrılıb)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Kubernetes-in default runtime-larından biridir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779824"/>
                  </a:ext>
                </a:extLst>
              </a:tr>
              <a:tr h="4288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</a:rPr>
                        <a:t>rkt (Rocket)</a:t>
                      </a:r>
                      <a:endParaRPr lang="en-US" sz="1200">
                        <a:solidFill>
                          <a:srgbClr val="0070C0"/>
                        </a:solidFill>
                      </a:endParaRP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CoreOS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Artıq dayandırılıb, amma Docker alternativi kimi dizayn olunmuşdu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091350"/>
                  </a:ext>
                </a:extLst>
              </a:tr>
              <a:tr h="4288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</a:rPr>
                        <a:t>Singularity / Apptainer</a:t>
                      </a:r>
                      <a:endParaRPr lang="en-US" sz="1200">
                        <a:solidFill>
                          <a:srgbClr val="0070C0"/>
                        </a:solidFill>
                      </a:endParaRP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HPC və elmi hesablama üçün nəzərdə tutulmuşdur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20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2560434"/>
                  </a:ext>
                </a:extLst>
              </a:tr>
              <a:tr h="4288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</a:rPr>
                        <a:t>OpenVZ</a:t>
                      </a:r>
                      <a:endParaRPr lang="en-US" sz="1200">
                        <a:solidFill>
                          <a:srgbClr val="0070C0"/>
                        </a:solidFill>
                      </a:endParaRP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Linux serverlərdə çoxdan istifadə olunan container texnologiyasıdır (VPS-lərin əsası)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20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479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19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B80AD-3398-1C75-7620-1C376DBCC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C9A3315-32A2-6313-9583-D84959ACDB0E}"/>
              </a:ext>
            </a:extLst>
          </p:cNvPr>
          <p:cNvSpPr txBox="1"/>
          <p:nvPr/>
        </p:nvSpPr>
        <p:spPr>
          <a:xfrm>
            <a:off x="203200" y="244826"/>
            <a:ext cx="1182254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/>
              <a:t>Docker niyə liderdir?</a:t>
            </a:r>
            <a:endParaRPr lang="az-Latn-AZ" sz="1500" b="1"/>
          </a:p>
          <a:p>
            <a:endParaRPr lang="en-US" sz="1500" b="1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500"/>
              <a:t>İstifadəsi sadə: docker build, docker run vəssalam.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500"/>
              <a:t>Repozitoriyası (Docker Hub) çox genişdir.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500"/>
              <a:t>CI/CD inteqrasiyası çox güclüdür.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500"/>
              <a:t>Kubernetes ilə mükəmməl uyğun işləyir.</a:t>
            </a:r>
            <a:endParaRPr lang="az-Latn-AZ" sz="1500"/>
          </a:p>
          <a:p>
            <a:endParaRPr lang="az-Latn-AZ" sz="1500"/>
          </a:p>
          <a:p>
            <a:endParaRPr lang="en-US" sz="1500"/>
          </a:p>
          <a:p>
            <a:r>
              <a:rPr lang="en-US" sz="1500"/>
              <a:t>Bu səbəbdən bugün “container” deyəndə, 90% hallarda </a:t>
            </a:r>
            <a:r>
              <a:rPr lang="en-US" sz="1500" b="1"/>
              <a:t>Docker</a:t>
            </a:r>
            <a:r>
              <a:rPr lang="en-US" sz="1500"/>
              <a:t> nəzərdə tutulur.</a:t>
            </a:r>
            <a:r>
              <a:rPr lang="az-Latn-AZ" sz="1500"/>
              <a:t> </a:t>
            </a:r>
            <a:r>
              <a:rPr lang="en-US" sz="1500"/>
              <a:t>Amma DevOps mühitində digər runtime-ları da bilmə</a:t>
            </a:r>
            <a:r>
              <a:rPr lang="az-Latn-AZ" sz="1500"/>
              <a:t>k lazımdır</a:t>
            </a:r>
            <a:r>
              <a:rPr lang="en-US" sz="1500"/>
              <a:t> — çünki Kubernetes-də </a:t>
            </a:r>
            <a:r>
              <a:rPr lang="en-US" sz="1500" b="1"/>
              <a:t>container runtime interface (CRI)</a:t>
            </a:r>
            <a:r>
              <a:rPr lang="en-US" sz="1500"/>
              <a:t> fərqli ola bilər.</a:t>
            </a:r>
            <a:endParaRPr lang="az-Latn-AZ" sz="1500"/>
          </a:p>
          <a:p>
            <a:endParaRPr lang="az-Latn-AZ" sz="1500"/>
          </a:p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64628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F9784-C8AD-EC3C-85FE-059CF3405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CA94F3-5581-DCAB-99BE-923CAE416A0D}"/>
              </a:ext>
            </a:extLst>
          </p:cNvPr>
          <p:cNvSpPr txBox="1"/>
          <p:nvPr/>
        </p:nvSpPr>
        <p:spPr>
          <a:xfrm>
            <a:off x="203200" y="244826"/>
            <a:ext cx="118225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Real Həyat Misalı: Laravel + MySQL + Nginx</a:t>
            </a:r>
            <a:endParaRPr lang="az-Latn-AZ" sz="1200" b="1"/>
          </a:p>
          <a:p>
            <a:endParaRPr lang="en-US" sz="1200" b="1"/>
          </a:p>
          <a:p>
            <a:r>
              <a:rPr lang="en-US" sz="1200"/>
              <a:t>Bir “</a:t>
            </a:r>
            <a:r>
              <a:rPr lang="en-US" sz="1200" b="1">
                <a:solidFill>
                  <a:srgbClr val="FF0000"/>
                </a:solidFill>
              </a:rPr>
              <a:t>containerized</a:t>
            </a:r>
            <a:r>
              <a:rPr lang="en-US" sz="1200"/>
              <a:t>” veb tətbiqi belə işləyir:</a:t>
            </a:r>
            <a:r>
              <a:rPr lang="az-Latn-AZ" sz="1200"/>
              <a:t> </a:t>
            </a:r>
            <a:r>
              <a:rPr lang="en-US" sz="1200"/>
              <a:t>Bu üçü </a:t>
            </a:r>
            <a:r>
              <a:rPr lang="en-US" sz="1200" b="1"/>
              <a:t>bir serverdə üç fərqli container</a:t>
            </a:r>
            <a:r>
              <a:rPr lang="en-US" sz="1200"/>
              <a:t> kimi işləyir.</a:t>
            </a:r>
            <a:r>
              <a:rPr lang="az-Latn-AZ" sz="1200"/>
              <a:t> </a:t>
            </a:r>
            <a:r>
              <a:rPr lang="en-US" sz="1200"/>
              <a:t>Bunların əlaqəsini </a:t>
            </a:r>
            <a:r>
              <a:rPr lang="en-US" sz="1200" b="1"/>
              <a:t>Docker Compose</a:t>
            </a:r>
            <a:r>
              <a:rPr lang="en-US" sz="1200"/>
              <a:t> və ya </a:t>
            </a:r>
            <a:r>
              <a:rPr lang="en-US" sz="1200" b="1"/>
              <a:t>Kubernetes</a:t>
            </a:r>
            <a:r>
              <a:rPr lang="en-US" sz="1200"/>
              <a:t> idarə edir.</a:t>
            </a:r>
          </a:p>
          <a:p>
            <a:endParaRPr lang="en-US" sz="12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087B6B-B547-4A12-77FE-C0737CCA3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211618"/>
              </p:ext>
            </p:extLst>
          </p:nvPr>
        </p:nvGraphicFramePr>
        <p:xfrm>
          <a:off x="203200" y="1274718"/>
          <a:ext cx="10515600" cy="2299752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85008104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6200912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86172848"/>
                    </a:ext>
                  </a:extLst>
                </a:gridCol>
              </a:tblGrid>
              <a:tr h="5749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Xidmət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Container Image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873209"/>
                  </a:ext>
                </a:extLst>
              </a:tr>
              <a:tr h="5749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Nginx (frontend)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nginx:latest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417174"/>
                  </a:ext>
                </a:extLst>
              </a:tr>
              <a:tr h="5749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PHP-FPM (backend)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php:8.2-fpm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9000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74851"/>
                  </a:ext>
                </a:extLst>
              </a:tr>
              <a:tr h="5749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MySQL (database)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mysql:8.0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3306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282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71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B87F3-05FF-2CDE-3515-182D14E26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71B8A5-DFAF-138A-23FC-9C804A915288}"/>
              </a:ext>
            </a:extLst>
          </p:cNvPr>
          <p:cNvSpPr txBox="1"/>
          <p:nvPr/>
        </p:nvSpPr>
        <p:spPr>
          <a:xfrm>
            <a:off x="203200" y="244826"/>
            <a:ext cx="11822545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Containers Necə İşləyir — Sadə Dillə İzah</a:t>
            </a:r>
            <a:endParaRPr lang="az-Latn-AZ" b="1">
              <a:solidFill>
                <a:srgbClr val="FF0000"/>
              </a:solidFill>
            </a:endParaRPr>
          </a:p>
          <a:p>
            <a:endParaRPr lang="en-US" sz="1200" b="1"/>
          </a:p>
          <a:p>
            <a:r>
              <a:rPr lang="en-US" sz="1600"/>
              <a:t>Təsəvvür elə ki, sənin serverin bir böyük evdir </a:t>
            </a:r>
            <a:r>
              <a:rPr lang="en-US" sz="1600" b="1"/>
              <a:t>(Linux sistemi)</a:t>
            </a:r>
            <a:r>
              <a:rPr lang="en-US" sz="1600"/>
              <a:t>.</a:t>
            </a:r>
            <a:r>
              <a:rPr lang="az-Latn-AZ" sz="1600"/>
              <a:t> </a:t>
            </a:r>
            <a:r>
              <a:rPr lang="en-US" sz="1600"/>
              <a:t>Bu evin içində bir </a:t>
            </a:r>
            <a:r>
              <a:rPr lang="en-US" sz="1600" b="1"/>
              <a:t>mətbəx</a:t>
            </a:r>
            <a:r>
              <a:rPr lang="en-US" sz="1600"/>
              <a:t>, </a:t>
            </a:r>
            <a:r>
              <a:rPr lang="en-US" sz="1600" b="1"/>
              <a:t>yataq otağı</a:t>
            </a:r>
            <a:r>
              <a:rPr lang="en-US" sz="1600"/>
              <a:t>, </a:t>
            </a:r>
            <a:r>
              <a:rPr lang="en-US" sz="1600" b="1"/>
              <a:t>qonaq otağı</a:t>
            </a:r>
            <a:r>
              <a:rPr lang="en-US" sz="1600"/>
              <a:t> və </a:t>
            </a:r>
            <a:r>
              <a:rPr lang="en-US" sz="1600" b="1"/>
              <a:t>hamam</a:t>
            </a:r>
            <a:r>
              <a:rPr lang="en-US" sz="1600"/>
              <a:t> var — hamısı </a:t>
            </a:r>
            <a:r>
              <a:rPr lang="en-US" sz="1600" b="1"/>
              <a:t>eyni damın altında</a:t>
            </a:r>
            <a:r>
              <a:rPr lang="en-US" sz="1600"/>
              <a:t>, amma </a:t>
            </a:r>
            <a:r>
              <a:rPr lang="en-US" sz="1600" b="1"/>
              <a:t>ayrıdır</a:t>
            </a:r>
            <a:r>
              <a:rPr lang="en-US" sz="1600"/>
              <a:t>.</a:t>
            </a:r>
            <a:endParaRPr lang="az-Latn-AZ" sz="1600"/>
          </a:p>
          <a:p>
            <a:endParaRPr lang="en-US" sz="1600"/>
          </a:p>
          <a:p>
            <a:r>
              <a:rPr lang="en-US" sz="1600">
                <a:solidFill>
                  <a:srgbClr val="0070C0"/>
                </a:solidFill>
              </a:rPr>
              <a:t>Hər bir </a:t>
            </a:r>
            <a:r>
              <a:rPr lang="en-US" sz="1600" b="1">
                <a:solidFill>
                  <a:srgbClr val="0070C0"/>
                </a:solidFill>
              </a:rPr>
              <a:t>container</a:t>
            </a:r>
            <a:r>
              <a:rPr lang="en-US" sz="1600">
                <a:solidFill>
                  <a:srgbClr val="0070C0"/>
                </a:solidFill>
              </a:rPr>
              <a:t> isə sanki bu evin içində </a:t>
            </a:r>
            <a:r>
              <a:rPr lang="en-US" sz="1600" b="1">
                <a:solidFill>
                  <a:srgbClr val="0070C0"/>
                </a:solidFill>
              </a:rPr>
              <a:t>ayrı bir otaqdır</a:t>
            </a:r>
            <a:r>
              <a:rPr lang="en-US" sz="1600"/>
              <a:t>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/>
              <a:t>Otaqlar bir-birindən ayrıdır (birinin içindəkini o biri görə bilmir),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/>
              <a:t>Amma </a:t>
            </a:r>
            <a:r>
              <a:rPr lang="en-US" sz="1600" b="1"/>
              <a:t>eyni evin (yəni Linux-un)</a:t>
            </a:r>
            <a:r>
              <a:rPr lang="en-US" sz="1600"/>
              <a:t> içində yaşayırlar.</a:t>
            </a:r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r>
              <a:rPr lang="en-US" sz="1600" b="1">
                <a:solidFill>
                  <a:srgbClr val="0070C0"/>
                </a:solidFill>
              </a:rPr>
              <a:t>Bəs texniki olaraq bu “ayrı otaqlar” necə yaradılır?</a:t>
            </a:r>
            <a:endParaRPr lang="az-Latn-AZ" sz="1600" b="1">
              <a:solidFill>
                <a:srgbClr val="0070C0"/>
              </a:solidFill>
            </a:endParaRPr>
          </a:p>
          <a:p>
            <a:endParaRPr lang="en-US" sz="1600" b="1">
              <a:solidFill>
                <a:srgbClr val="0070C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/>
              <a:t>Linux kernel (yəni sistemin beyni) bunun üçün </a:t>
            </a:r>
            <a:r>
              <a:rPr lang="en-US" sz="1600" b="1"/>
              <a:t>iki əsas texnologiya</a:t>
            </a:r>
            <a:r>
              <a:rPr lang="en-US" sz="1600"/>
              <a:t> istifadə edir: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 sz="1600"/>
              <a:t>	</a:t>
            </a:r>
            <a:r>
              <a:rPr lang="en-US" sz="1600" b="1"/>
              <a:t>Namespaces</a:t>
            </a:r>
            <a:r>
              <a:rPr lang="en-US" sz="1600"/>
              <a:t> </a:t>
            </a:r>
            <a:endParaRPr lang="az-Latn-AZ" sz="1600"/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 sz="1600"/>
              <a:t>	</a:t>
            </a:r>
            <a:r>
              <a:rPr lang="en-US" sz="1600" b="1"/>
              <a:t>Cgroups</a:t>
            </a:r>
            <a:r>
              <a:rPr lang="en-US" sz="1600"/>
              <a:t> </a:t>
            </a:r>
            <a:endParaRPr lang="az-Latn-AZ" sz="1600"/>
          </a:p>
          <a:p>
            <a:endParaRPr lang="az-Latn-AZ" sz="1600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8066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3F7B7-677F-BEA8-E184-94B4B887B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2B8B0D-356D-1529-DCCF-C025FC8117B4}"/>
              </a:ext>
            </a:extLst>
          </p:cNvPr>
          <p:cNvSpPr txBox="1"/>
          <p:nvPr/>
        </p:nvSpPr>
        <p:spPr>
          <a:xfrm>
            <a:off x="203200" y="244826"/>
            <a:ext cx="11822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 b="1">
                <a:solidFill>
                  <a:srgbClr val="FF0000"/>
                </a:solidFill>
              </a:rPr>
              <a:t>Namespaces</a:t>
            </a:r>
            <a:r>
              <a:rPr lang="az-Latn-AZ" sz="1200"/>
              <a:t> - Namespace dedikdə “sistemin bəzi hissələrini gizlətmək” nəzərdə tutulur. Yəni hər container-ə sanki öz “mini dünya”sını göstərirsən.</a:t>
            </a:r>
          </a:p>
          <a:p>
            <a:endParaRPr lang="az-Latn-AZ" sz="1200"/>
          </a:p>
          <a:p>
            <a:endParaRPr lang="en-US" sz="12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F3C441-4775-1E53-73AD-DD7D377A1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47201"/>
              </p:ext>
            </p:extLst>
          </p:nvPr>
        </p:nvGraphicFramePr>
        <p:xfrm>
          <a:off x="203200" y="891157"/>
          <a:ext cx="11573164" cy="4206240"/>
        </p:xfrm>
        <a:graphic>
          <a:graphicData uri="http://schemas.openxmlformats.org/drawingml/2006/table">
            <a:tbl>
              <a:tblPr/>
              <a:tblGrid>
                <a:gridCol w="2207491">
                  <a:extLst>
                    <a:ext uri="{9D8B030D-6E8A-4147-A177-3AD203B41FA5}">
                      <a16:colId xmlns:a16="http://schemas.microsoft.com/office/drawing/2014/main" val="1435011064"/>
                    </a:ext>
                  </a:extLst>
                </a:gridCol>
                <a:gridCol w="3500582">
                  <a:extLst>
                    <a:ext uri="{9D8B030D-6E8A-4147-A177-3AD203B41FA5}">
                      <a16:colId xmlns:a16="http://schemas.microsoft.com/office/drawing/2014/main" val="2964612123"/>
                    </a:ext>
                  </a:extLst>
                </a:gridCol>
                <a:gridCol w="5865091">
                  <a:extLst>
                    <a:ext uri="{9D8B030D-6E8A-4147-A177-3AD203B41FA5}">
                      <a16:colId xmlns:a16="http://schemas.microsoft.com/office/drawing/2014/main" val="2859111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Namespace növü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Nəyi ayırır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Məsələn nə baş verir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2813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PID</a:t>
                      </a:r>
                      <a:r>
                        <a:rPr lang="en-US">
                          <a:solidFill>
                            <a:srgbClr val="0070C0"/>
                          </a:solidFill>
                        </a:rPr>
                        <a:t> (Process ID)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Prosesləri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Hər container öz prosesini görür, başqalarını yox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3790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NET</a:t>
                      </a:r>
                      <a:r>
                        <a:rPr lang="en-US">
                          <a:solidFill>
                            <a:srgbClr val="0070C0"/>
                          </a:solidFill>
                        </a:rPr>
                        <a:t> (Network)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Şəbəkəni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Hər container-in öz IP-si və interfeysi olur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49759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MNT</a:t>
                      </a:r>
                      <a:r>
                        <a:rPr lang="en-US">
                          <a:solidFill>
                            <a:srgbClr val="0070C0"/>
                          </a:solidFill>
                        </a:rPr>
                        <a:t> (Mount)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Fayl sistemini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Hər container öz fayl sistemini görür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15020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UTS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Hostname və Domain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/>
                        <a:t>Hər container öz “server adı”na malikdir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078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IPC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Inter-Process Communication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Container-lar bir-biri ilə danışa bilmir (əlavə icazə verilməsə)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70907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USER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İstifadəçiləri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Hər container öz istifadəçi ID-sini görə bilər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703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63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5153C-3DBB-CFD5-1DC0-7A547DB9E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63758D2-52BF-4122-699B-E421BF6B9B72}"/>
              </a:ext>
            </a:extLst>
          </p:cNvPr>
          <p:cNvSpPr txBox="1"/>
          <p:nvPr/>
        </p:nvSpPr>
        <p:spPr>
          <a:xfrm>
            <a:off x="203200" y="244826"/>
            <a:ext cx="11822545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Cgroups (Control Groups) → “Otaq limitləri” </a:t>
            </a:r>
          </a:p>
          <a:p>
            <a:endParaRPr lang="en-US" b="1"/>
          </a:p>
          <a:p>
            <a:r>
              <a:rPr lang="en-US" b="1"/>
              <a:t>Cgroups</a:t>
            </a:r>
            <a:r>
              <a:rPr lang="en-US"/>
              <a:t> sistemdəki resursların (CPU, RAM, Disk və s.) </a:t>
            </a:r>
            <a:r>
              <a:rPr lang="en-US" b="1"/>
              <a:t>məhdudlaşdırılmasını</a:t>
            </a:r>
            <a:r>
              <a:rPr lang="en-US"/>
              <a:t> təmin edir.</a:t>
            </a:r>
          </a:p>
          <a:p>
            <a:endParaRPr lang="en-US"/>
          </a:p>
          <a:p>
            <a:r>
              <a:rPr lang="en-US"/>
              <a:t>Məsələn, Sən deyirsən: “Bu container maksimum 512 MB RAM və 1 CPU istifadə etsin.”</a:t>
            </a:r>
          </a:p>
          <a:p>
            <a:endParaRPr lang="en-US"/>
          </a:p>
          <a:p>
            <a:r>
              <a:rPr lang="en-US" b="1"/>
              <a:t>Beləliklə</a:t>
            </a:r>
            <a:r>
              <a:rPr lang="en-US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Container çox RAM istifadə etməyə çalışsa, kernel onu dayandırır.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Bu sayədə digər container-lar zərər görmür.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/>
          </a:p>
          <a:p>
            <a:r>
              <a:rPr lang="en-US" b="1"/>
              <a:t>Sadə dildə</a:t>
            </a:r>
            <a:r>
              <a:rPr lang="en-US"/>
              <a:t>: Cgroups → “hər otağa elektrik, su və qaz limitləri qoymaq kimidir”.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0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3A836-1243-EF5F-8773-2CDAA29EF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920ACB-4017-A01B-0F90-D0210522CCD4}"/>
              </a:ext>
            </a:extLst>
          </p:cNvPr>
          <p:cNvSpPr txBox="1"/>
          <p:nvPr/>
        </p:nvSpPr>
        <p:spPr>
          <a:xfrm>
            <a:off x="203200" y="244826"/>
            <a:ext cx="1182254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/>
              <a:t>İndi Bunlar Birlikdə Necə İşləyir?</a:t>
            </a:r>
          </a:p>
          <a:p>
            <a:endParaRPr lang="en-US" sz="2000" b="1"/>
          </a:p>
          <a:p>
            <a:r>
              <a:rPr lang="en-US" sz="2000"/>
              <a:t>Linux kernel bu iki mexanizmi birləşdirir: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b="1"/>
              <a:t>Namespace</a:t>
            </a:r>
            <a:r>
              <a:rPr lang="en-US" sz="2000"/>
              <a:t> = Container-i digər sistemlərdən “ayırır”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b="1"/>
              <a:t>Cgroups</a:t>
            </a:r>
            <a:r>
              <a:rPr lang="en-US" sz="2000"/>
              <a:t> = Container-in sistem resurslarını “məhdudlaşdırır”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 b="1"/>
              <a:t>Birlikdə</a:t>
            </a:r>
            <a:r>
              <a:rPr lang="en-US" sz="2000"/>
              <a:t>: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/>
              <a:t>Hər container </a:t>
            </a:r>
            <a:r>
              <a:rPr lang="en-US" sz="2000" b="1"/>
              <a:t>öz müstəqil mühiti</a:t>
            </a:r>
            <a:r>
              <a:rPr lang="en-US" sz="2000"/>
              <a:t> kimi davranır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/>
              <a:t>Amma əslində </a:t>
            </a:r>
            <a:r>
              <a:rPr lang="en-US" sz="2000" b="1"/>
              <a:t>eyni Linux kernel-i paylaşır</a:t>
            </a:r>
          </a:p>
          <a:p>
            <a:endParaRPr lang="en-US" sz="2000" b="1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9633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12123-4E20-CB38-ECB7-BD84BA91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C41766A-D332-AD87-BF36-B8FA57FDB2D0}"/>
              </a:ext>
            </a:extLst>
          </p:cNvPr>
          <p:cNvSpPr txBox="1"/>
          <p:nvPr/>
        </p:nvSpPr>
        <p:spPr>
          <a:xfrm>
            <a:off x="0" y="244826"/>
            <a:ext cx="12192000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Real Təsəvvür üçün Misal: </a:t>
            </a:r>
            <a:r>
              <a:rPr lang="en-US" sz="1400"/>
              <a:t>Tutaq ki, səndə bir Ubuntu server var.</a:t>
            </a:r>
          </a:p>
          <a:p>
            <a:br>
              <a:rPr lang="en-US" sz="1400"/>
            </a:br>
            <a:r>
              <a:rPr lang="en-US" sz="1400"/>
              <a:t>Sən </a:t>
            </a:r>
            <a:r>
              <a:rPr lang="en-US" sz="1400" b="1" i="1"/>
              <a:t>docker run -it ubuntu bash </a:t>
            </a:r>
            <a:r>
              <a:rPr lang="en-US" sz="1400"/>
              <a:t>əmri ilə yeni container açırsan. </a:t>
            </a:r>
            <a:endParaRPr lang="az-Latn-AZ" sz="1400"/>
          </a:p>
          <a:p>
            <a:endParaRPr lang="az-Latn-AZ" sz="1400" b="1"/>
          </a:p>
          <a:p>
            <a:r>
              <a:rPr lang="en-US" sz="1400" b="1"/>
              <a:t>Container </a:t>
            </a:r>
            <a:r>
              <a:rPr lang="az-Latn-AZ" sz="1400" b="1"/>
              <a:t>içinə daxil olanda görürsən ki</a:t>
            </a:r>
            <a:r>
              <a:rPr lang="az-Latn-AZ" sz="1400"/>
              <a:t>: </a:t>
            </a:r>
            <a:r>
              <a:rPr lang="en-US" sz="1400"/>
              <a:t>sanki sistemdə yalnız 5 proses var. Amma əslində host-da 100 proses işləyir — sadəcə namespace sənə qalanlarını göstərmir.</a:t>
            </a:r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r>
              <a:rPr lang="en-US" sz="1400" b="1"/>
              <a:t>Sonra sən</a:t>
            </a:r>
            <a:r>
              <a:rPr lang="en-US" sz="1400"/>
              <a:t>:</a:t>
            </a:r>
            <a:r>
              <a:rPr lang="az-Latn-AZ" sz="1400"/>
              <a:t> aşağıdakı kimi yazaraq </a:t>
            </a:r>
            <a:r>
              <a:rPr lang="en-US" sz="1400"/>
              <a:t>fərqli bir “</a:t>
            </a:r>
            <a:r>
              <a:rPr lang="en-US" sz="1400" b="1"/>
              <a:t>hostname</a:t>
            </a:r>
            <a:r>
              <a:rPr lang="en-US" sz="1400"/>
              <a:t>” görürsən (məsələn, </a:t>
            </a:r>
            <a:r>
              <a:rPr lang="en-US" sz="1400" b="1"/>
              <a:t>123abc</a:t>
            </a:r>
            <a:r>
              <a:rPr lang="en-US" sz="1400"/>
              <a:t>).</a:t>
            </a:r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/>
              <a:t>Amma real host-un adı </a:t>
            </a:r>
            <a:r>
              <a:rPr lang="en-US" sz="1400" b="1"/>
              <a:t>server1</a:t>
            </a:r>
            <a:r>
              <a:rPr lang="en-US" sz="1400"/>
              <a:t> idi.</a:t>
            </a:r>
            <a:endParaRPr lang="az-Latn-AZ" sz="14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/>
              <a:t>Çünki UTS namespace sənə öz adını göstərir.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/>
              <a:t>Və əgər bu container çox RAM istifadə etsə, </a:t>
            </a:r>
            <a:r>
              <a:rPr lang="en-US" sz="1400" b="1"/>
              <a:t>cgroup</a:t>
            </a:r>
            <a:r>
              <a:rPr lang="en-US" sz="1400"/>
              <a:t> onu dayandıracaq.</a:t>
            </a:r>
          </a:p>
          <a:p>
            <a:endParaRPr lang="en-US" sz="1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1912BD-47B1-6786-1C27-89F863FA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741"/>
            <a:ext cx="2172003" cy="409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949080-E0B6-31B5-FC2E-104713924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0948"/>
            <a:ext cx="1028844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1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1010</Words>
  <Application>Microsoft Office PowerPoint</Application>
  <PresentationFormat>Widescreen</PresentationFormat>
  <Paragraphs>203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29</cp:revision>
  <dcterms:created xsi:type="dcterms:W3CDTF">2025-09-15T05:34:52Z</dcterms:created>
  <dcterms:modified xsi:type="dcterms:W3CDTF">2025-10-11T11:05:30Z</dcterms:modified>
</cp:coreProperties>
</file>