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0" y="244826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3600" b="1">
                <a:solidFill>
                  <a:srgbClr val="FF0000"/>
                </a:solidFill>
                <a:latin typeface="-apple-system"/>
              </a:rPr>
              <a:t>DevOps</a:t>
            </a:r>
            <a:endParaRPr lang="az-Latn-AZ" b="1">
              <a:solidFill>
                <a:srgbClr val="FF0000"/>
              </a:solidFill>
              <a:latin typeface="-apple-system"/>
            </a:endParaRPr>
          </a:p>
          <a:p>
            <a:r>
              <a:rPr lang="en-US">
                <a:latin typeface="-apple-system"/>
              </a:rPr>
              <a:t>“DevOps” anlayışı çox zaman “serverləri idarə edən” kimi səthi başa düşülür, amma əslində DevOps bundan qat-qat geniş və dərin bir sahədir.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 b="1"/>
              <a:t>DevOps</a:t>
            </a:r>
            <a:r>
              <a:rPr lang="en-US"/>
              <a:t> termini “</a:t>
            </a:r>
            <a:r>
              <a:rPr lang="en-US" b="1"/>
              <a:t>Development (Proqramlaşdırma)</a:t>
            </a:r>
            <a:r>
              <a:rPr lang="en-US"/>
              <a:t>” və “</a:t>
            </a:r>
            <a:r>
              <a:rPr lang="en-US" b="1"/>
              <a:t>Operations (Əməliyyatlar)</a:t>
            </a:r>
            <a:r>
              <a:rPr lang="en-US"/>
              <a:t>” sözlərinin birləşməsidir.</a:t>
            </a:r>
            <a:br>
              <a:rPr lang="en-US"/>
            </a:br>
            <a:r>
              <a:rPr lang="en-US"/>
              <a:t>Yəni, </a:t>
            </a:r>
            <a:r>
              <a:rPr lang="en-US" b="1"/>
              <a:t>DevOps — proqramçı (developer)</a:t>
            </a:r>
            <a:r>
              <a:rPr lang="en-US"/>
              <a:t> ilə </a:t>
            </a:r>
            <a:r>
              <a:rPr lang="en-US" b="1"/>
              <a:t>sistem administratoru (sysadmin)</a:t>
            </a:r>
            <a:r>
              <a:rPr lang="en-US"/>
              <a:t> arasında körpü rolunu oynayan mütəxəssisdir.</a:t>
            </a:r>
          </a:p>
          <a:p>
            <a:endParaRPr lang="az-Latn-AZ" b="1"/>
          </a:p>
          <a:p>
            <a:r>
              <a:rPr lang="en-US" b="1"/>
              <a:t>Məqsəd: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Kodun yazıldığı andan istehsal serverində (production) işləyənə qədər </a:t>
            </a:r>
            <a:r>
              <a:rPr lang="en-US" b="1"/>
              <a:t>bütün prosesi avtomatlaşdırmaq və idarə etmək</a:t>
            </a:r>
            <a:r>
              <a:rPr lang="en-US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Sistemlərin </a:t>
            </a:r>
            <a:r>
              <a:rPr lang="en-US" b="1"/>
              <a:t>sabit, təhlükəsiz, tez və davamlı</a:t>
            </a:r>
            <a:r>
              <a:rPr lang="en-US"/>
              <a:t> işləməsini təmin etmək.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A4862-33F3-62F4-490E-64F49718F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126CE8-41D4-9787-4774-C8128008860C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DevOps nə iş görür? (Əsas vəzifələr)</a:t>
            </a:r>
            <a:endParaRPr lang="az-Latn-AZ" b="1"/>
          </a:p>
          <a:p>
            <a:endParaRPr lang="en-US" b="1"/>
          </a:p>
          <a:p>
            <a:r>
              <a:rPr lang="en-US"/>
              <a:t>DevOps-un işi yalnız server açmaq deyil — bu, </a:t>
            </a:r>
            <a:r>
              <a:rPr lang="en-US" b="1"/>
              <a:t>prosesin bütün mərhələlərini idarə etmək</a:t>
            </a:r>
            <a:r>
              <a:rPr lang="en-US"/>
              <a:t>dir: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330963-352D-21D3-5F75-FBAA2FC71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75951"/>
              </p:ext>
            </p:extLst>
          </p:nvPr>
        </p:nvGraphicFramePr>
        <p:xfrm>
          <a:off x="304800" y="1825625"/>
          <a:ext cx="11720945" cy="4379355"/>
        </p:xfrm>
        <a:graphic>
          <a:graphicData uri="http://schemas.openxmlformats.org/drawingml/2006/table">
            <a:tbl>
              <a:tblPr/>
              <a:tblGrid>
                <a:gridCol w="3697202">
                  <a:extLst>
                    <a:ext uri="{9D8B030D-6E8A-4147-A177-3AD203B41FA5}">
                      <a16:colId xmlns:a16="http://schemas.microsoft.com/office/drawing/2014/main" val="3851257285"/>
                    </a:ext>
                  </a:extLst>
                </a:gridCol>
                <a:gridCol w="8023743">
                  <a:extLst>
                    <a:ext uri="{9D8B030D-6E8A-4147-A177-3AD203B41FA5}">
                      <a16:colId xmlns:a16="http://schemas.microsoft.com/office/drawing/2014/main" val="557845152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Mərhələ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DevOps-un rolu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36494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🧩 </a:t>
                      </a:r>
                      <a:r>
                        <a:rPr lang="en-US" sz="1400" b="1"/>
                        <a:t>Development (İnkişaf)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Kod yazan komandaya uyğun mühit hazırlayır (local, staging, production).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11234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🏗️ </a:t>
                      </a:r>
                      <a:r>
                        <a:rPr lang="en-US" sz="1400" b="1"/>
                        <a:t>Build &amp; Integration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Kod dəyişiklərini avtomatik test və build edən sistemlər (CI/CD) qurur.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36192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🚀 </a:t>
                      </a:r>
                      <a:r>
                        <a:rPr lang="en-US" sz="1400" b="1"/>
                        <a:t>Deployment (Yayım)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Kodun avtomatik şəkildə serverə yerləşdirilməsini (deployment) təmin edir.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163492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🧱 </a:t>
                      </a:r>
                      <a:r>
                        <a:rPr lang="en-US" sz="1400" b="1"/>
                        <a:t>Infrastructure Management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Serverləri (AWS, Azure, DigitalOcean, Google Cloud və s.) idarə edir.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899254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🔒 </a:t>
                      </a:r>
                      <a:r>
                        <a:rPr lang="en-US" sz="1400" b="1"/>
                        <a:t>Security (Təhlükəsizlik)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Firewall, SSL, IAM (Identity Access Management), şifrələmə və s. təmin edir.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22190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📊 </a:t>
                      </a:r>
                      <a:r>
                        <a:rPr lang="en-US" sz="1400" b="1"/>
                        <a:t>Monitoring &amp; Logging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Sistemin sağlamlığını izləyir, xətaları və performansı analiz edir (Prometheus, Grafana, ELK və s.).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694610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🧰 </a:t>
                      </a:r>
                      <a:r>
                        <a:rPr lang="en-US" sz="1400" b="1"/>
                        <a:t>Automation (Avtomatlaşdırma)</a:t>
                      </a:r>
                      <a:endParaRPr lang="en-US" sz="1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Əllə görülən bütün əməliyyatları avtomatlaşdırır (bash scripts, Ansible, Terraform, Jenkins və s.).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16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3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3464C-1C8F-92E0-B8C0-59A279D22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6EC21-B6D1-8ED5-F210-C183D02C86D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/>
          </a:p>
          <a:p>
            <a:r>
              <a:rPr lang="en-US" sz="1600"/>
              <a:t>DevOps çox geniş bilik tələb edir. Ən çox işlədilən alətləri qruplaşdıraq: </a:t>
            </a:r>
            <a:r>
              <a:rPr lang="az-Latn-AZ" sz="1600"/>
              <a:t>Bunlar ən çox və minimum tələb olunan biliklərdir.</a:t>
            </a:r>
            <a:endParaRPr lang="en-US" sz="16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9DA8-03D3-B544-F6A7-0A5DB1080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37186"/>
              </p:ext>
            </p:extLst>
          </p:nvPr>
        </p:nvGraphicFramePr>
        <p:xfrm>
          <a:off x="785089" y="1097280"/>
          <a:ext cx="10326256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128">
                  <a:extLst>
                    <a:ext uri="{9D8B030D-6E8A-4147-A177-3AD203B41FA5}">
                      <a16:colId xmlns:a16="http://schemas.microsoft.com/office/drawing/2014/main" val="2352021874"/>
                    </a:ext>
                  </a:extLst>
                </a:gridCol>
                <a:gridCol w="5163128">
                  <a:extLst>
                    <a:ext uri="{9D8B030D-6E8A-4147-A177-3AD203B41FA5}">
                      <a16:colId xmlns:a16="http://schemas.microsoft.com/office/drawing/2014/main" val="3586818965"/>
                    </a:ext>
                  </a:extLst>
                </a:gridCol>
              </a:tblGrid>
              <a:tr h="1554480"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🖥️ Serverlər və Əməliyyat Sistemləri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Linux</a:t>
                      </a:r>
                      <a:r>
                        <a:rPr lang="en-US" sz="1200"/>
                        <a:t> (Ubuntu, CentOS, Debian) — əsas mühit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Nginx / Apache2</a:t>
                      </a:r>
                      <a:r>
                        <a:rPr lang="en-US" sz="1200"/>
                        <a:t> — web serverlər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Docker</a:t>
                      </a:r>
                      <a:r>
                        <a:rPr lang="en-US" sz="1200"/>
                        <a:t> — konteynerləşdirmə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Kubernetes (K8s)</a:t>
                      </a:r>
                      <a:r>
                        <a:rPr lang="en-US" sz="1200"/>
                        <a:t> — konteynerlərin orkestrasiyası</a:t>
                      </a:r>
                      <a:endParaRPr lang="az-Latn-AZ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☁️ Cloud Platformalar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AWS (Amazon Web Services)</a:t>
                      </a:r>
                      <a:endParaRPr lang="en-US" sz="120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Azure</a:t>
                      </a:r>
                      <a:endParaRPr lang="en-US" sz="120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Google Cloud Platform</a:t>
                      </a:r>
                      <a:endParaRPr lang="en-US" sz="120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DigitalOcean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49437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⚡ CI/CD (Continuous Integration / Continuous Deployment)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GitHub Actions</a:t>
                      </a:r>
                      <a:endParaRPr lang="en-US" sz="1200"/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GitLab CI/CD</a:t>
                      </a:r>
                      <a:endParaRPr lang="en-US" sz="1200"/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Jenkins</a:t>
                      </a:r>
                      <a:endParaRPr lang="en-US" sz="1200"/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CircleCI</a:t>
                      </a:r>
                      <a:endParaRPr lang="az-Latn-AZ" sz="12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🧠 Monitoring və Logging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Prometheus</a:t>
                      </a:r>
                      <a:endParaRPr lang="en-US" sz="120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Grafana</a:t>
                      </a:r>
                      <a:endParaRPr lang="en-US" sz="120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ELK Stack (Elasticsearch, Logstash, Kibana)</a:t>
                      </a:r>
                      <a:endParaRPr lang="en-US" sz="120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Datadog</a:t>
                      </a:r>
                      <a:r>
                        <a:rPr lang="en-US" sz="1200"/>
                        <a:t>, </a:t>
                      </a:r>
                      <a:r>
                        <a:rPr lang="en-US" sz="1200" b="1"/>
                        <a:t>New Relic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095955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🧱 Infrastructure as Code (IaC)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Terraform</a:t>
                      </a:r>
                      <a:endParaRPr lang="en-US" sz="1200"/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Ansible</a:t>
                      </a:r>
                      <a:endParaRPr lang="en-US" sz="1200"/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CloudFormation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🔒 Security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UFW, firewalld</a:t>
                      </a:r>
                      <a:endParaRPr lang="en-US" sz="120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SSL / TLS</a:t>
                      </a:r>
                      <a:endParaRPr lang="en-US" sz="120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IAM (Identity &amp; Access Management)</a:t>
                      </a:r>
                      <a:endParaRPr lang="en-US" sz="1200"/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200" b="1"/>
                        <a:t>Secrets management (Vault, AWS Secrets Manager)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655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8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32752-D6BB-D154-AE7E-F3676A09E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5E513B-03D4-0BFA-37FC-49E5B15FFD2E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DevOps</a:t>
            </a:r>
            <a:r>
              <a:rPr lang="az-Latn-AZ"/>
              <a:t> və </a:t>
            </a:r>
            <a:r>
              <a:rPr lang="az-Latn-AZ" b="1"/>
              <a:t>Developer</a:t>
            </a:r>
            <a:r>
              <a:rPr lang="az-Latn-AZ"/>
              <a:t> fərqi</a:t>
            </a: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B1C98E-0CC2-86FE-07C3-FBD5722D6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243065"/>
              </p:ext>
            </p:extLst>
          </p:nvPr>
        </p:nvGraphicFramePr>
        <p:xfrm>
          <a:off x="856672" y="1882882"/>
          <a:ext cx="10515600" cy="309223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009947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43604628"/>
                    </a:ext>
                  </a:extLst>
                </a:gridCol>
              </a:tblGrid>
              <a:tr h="618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Developer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DevOps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89521"/>
                  </a:ext>
                </a:extLst>
              </a:tr>
              <a:tr h="618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Kod yazır (frontend/backend)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Kodun işlədiyi infrastruktur və mühitləri idarə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09069"/>
                  </a:ext>
                </a:extLst>
              </a:tr>
              <a:tr h="618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Fokus: proqram loqikası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Fokus: sistemin davamlılığı və avtomatlaşdırma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53328"/>
                  </a:ext>
                </a:extLst>
              </a:tr>
              <a:tr h="618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Məs: Laravel, React, Django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Məs: Docker, Nginx, Jenkins, Terraform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239407"/>
                  </a:ext>
                </a:extLst>
              </a:tr>
              <a:tr h="618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Lokal mühitdə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Cloud və server mühitində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538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81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6A9EF-F5E6-BDFB-CC0F-0D05C897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AC7D89-B871-5EE6-12D3-B579A8E21A98}"/>
              </a:ext>
            </a:extLst>
          </p:cNvPr>
          <p:cNvSpPr txBox="1"/>
          <p:nvPr/>
        </p:nvSpPr>
        <p:spPr>
          <a:xfrm>
            <a:off x="203200" y="244826"/>
            <a:ext cx="118225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Real həyatdan nümunə</a:t>
            </a:r>
            <a:endParaRPr lang="az-Latn-AZ" b="1"/>
          </a:p>
          <a:p>
            <a:endParaRPr lang="en-US" b="1"/>
          </a:p>
          <a:p>
            <a:r>
              <a:rPr lang="en-US"/>
              <a:t>Tutaq ki, sən Laravel + Vue ilə veb platforma hazırlayırsan.</a:t>
            </a:r>
          </a:p>
          <a:p>
            <a:r>
              <a:rPr lang="en-US" b="1"/>
              <a:t>Developer</a:t>
            </a:r>
            <a:r>
              <a:rPr lang="en-US"/>
              <a:t> kodu yazır, test edir və git push edir.</a:t>
            </a:r>
            <a:endParaRPr lang="az-Latn-AZ"/>
          </a:p>
          <a:p>
            <a:endParaRPr lang="en-US"/>
          </a:p>
          <a:p>
            <a:r>
              <a:rPr lang="en-US" b="1"/>
              <a:t>DevOps</a:t>
            </a:r>
            <a:r>
              <a:rPr lang="en-US"/>
              <a:t> isə belə bir avtomatlaşdırma qurur: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/>
              <a:t>Git-də yeni commit gələn kimi Jenkins/GitHub Actions </a:t>
            </a:r>
            <a:r>
              <a:rPr lang="en-US" b="1"/>
              <a:t>CI/CD pipeline</a:t>
            </a:r>
            <a:r>
              <a:rPr lang="en-US"/>
              <a:t>-ı işə düşür.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/>
              <a:t>Kod </a:t>
            </a:r>
            <a:r>
              <a:rPr lang="en-US" b="1"/>
              <a:t>build edilir</a:t>
            </a:r>
            <a:r>
              <a:rPr lang="en-US"/>
              <a:t> (composer install, npm run build).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/>
              <a:t>Docker image yaradılır və serverə </a:t>
            </a:r>
            <a:r>
              <a:rPr lang="en-US" b="1"/>
              <a:t>deploy olunur</a:t>
            </a:r>
            <a:r>
              <a:rPr lang="en-US"/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/>
              <a:t>Nginx reverse proxy vasitəsilə trafiki yönləndirir.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/>
              <a:t>Prometheus &amp; Grafana sistem performansını izləyir.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/>
              <a:t>Xəta baş verərsə Slack / Telegram üzərindən xəbərdarlıq göndərilir.</a:t>
            </a:r>
            <a:endParaRPr lang="az-Latn-AZ"/>
          </a:p>
          <a:p>
            <a:pPr lvl="1"/>
            <a:endParaRPr lang="en-US"/>
          </a:p>
          <a:p>
            <a:r>
              <a:rPr lang="en-US"/>
              <a:t>Yəni sən kodu push edirsən → DevOps avtomatik hər şeyi edir → sayt production-a çıxır </a:t>
            </a:r>
          </a:p>
        </p:txBody>
      </p:sp>
    </p:spTree>
    <p:extLst>
      <p:ext uri="{BB962C8B-B14F-4D97-AF65-F5344CB8AC3E}">
        <p14:creationId xmlns:p14="http://schemas.microsoft.com/office/powerpoint/2010/main" val="299387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96489-B25B-692E-9C71-F888FA1A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4A55A-BE08-AD91-C095-0477BF857A3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434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566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11</cp:revision>
  <dcterms:created xsi:type="dcterms:W3CDTF">2025-09-15T05:34:52Z</dcterms:created>
  <dcterms:modified xsi:type="dcterms:W3CDTF">2025-10-11T06:25:05Z</dcterms:modified>
</cp:coreProperties>
</file>