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110" d="100"/>
          <a:sy n="110" d="100"/>
        </p:scale>
        <p:origin x="492"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96489-B25B-692E-9C71-F888FA1AA9F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F34A55A-BE08-AD91-C095-0477BF857A37}"/>
              </a:ext>
            </a:extLst>
          </p:cNvPr>
          <p:cNvSpPr txBox="1"/>
          <p:nvPr/>
        </p:nvSpPr>
        <p:spPr>
          <a:xfrm>
            <a:off x="203200" y="244826"/>
            <a:ext cx="11822545" cy="6232475"/>
          </a:xfrm>
          <a:prstGeom prst="rect">
            <a:avLst/>
          </a:prstGeom>
          <a:noFill/>
        </p:spPr>
        <p:txBody>
          <a:bodyPr wrap="square">
            <a:spAutoFit/>
          </a:bodyPr>
          <a:lstStyle/>
          <a:p>
            <a:r>
              <a:rPr lang="en-US" sz="1400" b="1">
                <a:solidFill>
                  <a:srgbClr val="FF0000"/>
                </a:solidFill>
              </a:rPr>
              <a:t>GIT Nədir?</a:t>
            </a:r>
            <a:endParaRPr lang="az-Latn-AZ" sz="1400" b="1">
              <a:solidFill>
                <a:srgbClr val="FF0000"/>
              </a:solidFill>
            </a:endParaRPr>
          </a:p>
          <a:p>
            <a:endParaRPr lang="en-US" sz="1400" b="1">
              <a:solidFill>
                <a:srgbClr val="FF0000"/>
              </a:solidFill>
            </a:endParaRPr>
          </a:p>
          <a:p>
            <a:r>
              <a:rPr lang="en-US" sz="1400"/>
              <a:t>GIT, proqram təminatının inkişafı və versiya nəzarəti üçün istifadə olunan sistemdir. 2005-ci ildə Linus Torvalds tərəfindən yaradılmışdır. GIT, kodun dəyişikliklərini izləmək, bir neçə inkişafçı arasında əməkdaşlığı təmin etmək və layihələrin tarixçəsini saxlamaq üçün istifadə olunur.</a:t>
            </a:r>
            <a:endParaRPr lang="az-Latn-AZ" sz="1400"/>
          </a:p>
          <a:p>
            <a:endParaRPr lang="en-US" sz="1400"/>
          </a:p>
          <a:p>
            <a:r>
              <a:rPr lang="en-US" sz="1400" b="1"/>
              <a:t>GIT-in Əsas Xüsusiyyətləri</a:t>
            </a:r>
          </a:p>
          <a:p>
            <a:pPr marL="742950" lvl="1" indent="-285750">
              <a:lnSpc>
                <a:spcPct val="150000"/>
              </a:lnSpc>
              <a:buFont typeface="Wingdings" panose="05000000000000000000" pitchFamily="2" charset="2"/>
              <a:buChar char="q"/>
            </a:pPr>
            <a:r>
              <a:rPr lang="en-US" sz="1400" b="1"/>
              <a:t>Paylanmış Sistem</a:t>
            </a:r>
            <a:r>
              <a:rPr lang="en-US" sz="1400"/>
              <a:t>: Hər bir istifadəçinin kompüterində tam bir depo (repository) nüsxəsi saxlanılır.</a:t>
            </a:r>
          </a:p>
          <a:p>
            <a:pPr marL="742950" lvl="1" indent="-285750">
              <a:lnSpc>
                <a:spcPct val="150000"/>
              </a:lnSpc>
              <a:buFont typeface="Wingdings" panose="05000000000000000000" pitchFamily="2" charset="2"/>
              <a:buChar char="q"/>
            </a:pPr>
            <a:r>
              <a:rPr lang="en-US" sz="1400" b="1"/>
              <a:t>Versiya Nəzarəti</a:t>
            </a:r>
            <a:r>
              <a:rPr lang="en-US" sz="1400"/>
              <a:t>: Kod dəyişikliklərinin tarixçəsini saxlayır və istənilən nöqtəyə qayıtmaq mümkündür.</a:t>
            </a:r>
          </a:p>
          <a:p>
            <a:pPr marL="742950" lvl="1" indent="-285750">
              <a:lnSpc>
                <a:spcPct val="150000"/>
              </a:lnSpc>
              <a:buFont typeface="Wingdings" panose="05000000000000000000" pitchFamily="2" charset="2"/>
              <a:buChar char="q"/>
            </a:pPr>
            <a:r>
              <a:rPr lang="en-US" sz="1400" b="1"/>
              <a:t>Şaxələnmə (Branching)</a:t>
            </a:r>
            <a:r>
              <a:rPr lang="en-US" sz="1400"/>
              <a:t>: Layihənin müxtəlif versiyalarını paralel şəkildə idarə etməyə imkan verir.</a:t>
            </a:r>
          </a:p>
          <a:p>
            <a:pPr marL="742950" lvl="1" indent="-285750">
              <a:lnSpc>
                <a:spcPct val="150000"/>
              </a:lnSpc>
              <a:buFont typeface="Wingdings" panose="05000000000000000000" pitchFamily="2" charset="2"/>
              <a:buChar char="q"/>
            </a:pPr>
            <a:r>
              <a:rPr lang="en-US" sz="1400" b="1"/>
              <a:t>Sürətli və Effektiv</a:t>
            </a:r>
            <a:r>
              <a:rPr lang="en-US" sz="1400"/>
              <a:t>: Böyük layihələrdə sürətli işləyir.</a:t>
            </a:r>
          </a:p>
          <a:p>
            <a:pPr marL="742950" lvl="1" indent="-285750">
              <a:lnSpc>
                <a:spcPct val="150000"/>
              </a:lnSpc>
              <a:buFont typeface="Wingdings" panose="05000000000000000000" pitchFamily="2" charset="2"/>
              <a:buChar char="q"/>
            </a:pPr>
            <a:r>
              <a:rPr lang="en-US" sz="1400" b="1"/>
              <a:t>Əməkdaşlıq</a:t>
            </a:r>
            <a:r>
              <a:rPr lang="en-US" sz="1400"/>
              <a:t>: Bir neçə inkişafçı eyni layihə üzərində problemsiz işləyə bilər.</a:t>
            </a:r>
            <a:endParaRPr lang="az-Latn-AZ" sz="1400"/>
          </a:p>
          <a:p>
            <a:endParaRPr lang="az-Latn-AZ" sz="1400"/>
          </a:p>
          <a:p>
            <a:endParaRPr lang="az-Latn-AZ" sz="1400"/>
          </a:p>
          <a:p>
            <a:endParaRPr lang="en-US" sz="1400"/>
          </a:p>
          <a:p>
            <a:r>
              <a:rPr lang="en-US" sz="1400" b="1">
                <a:solidFill>
                  <a:srgbClr val="FF0000"/>
                </a:solidFill>
              </a:rPr>
              <a:t>GitHub Nədir?</a:t>
            </a:r>
            <a:endParaRPr lang="az-Latn-AZ" sz="1400" b="1">
              <a:solidFill>
                <a:srgbClr val="FF0000"/>
              </a:solidFill>
            </a:endParaRPr>
          </a:p>
          <a:p>
            <a:endParaRPr lang="en-US" sz="1400" b="1"/>
          </a:p>
          <a:p>
            <a:r>
              <a:rPr lang="en-US" sz="1400"/>
              <a:t>GitHub, GIT əsaslı layihələri saxlamaq, idarə etmək və əməkdaşlıq etmək üçün bulud əsaslı platformadır. GitHub, GIT depolorunu uzaq serverdə saxlamağa imkan verir və əlavə xüsusiyyətlər təqdim edir:</a:t>
            </a:r>
            <a:endParaRPr lang="az-Latn-AZ" sz="1400"/>
          </a:p>
          <a:p>
            <a:endParaRPr lang="en-US" sz="1400"/>
          </a:p>
          <a:p>
            <a:pPr marL="742950" lvl="1" indent="-285750">
              <a:lnSpc>
                <a:spcPct val="150000"/>
              </a:lnSpc>
              <a:buFont typeface="Wingdings" panose="05000000000000000000" pitchFamily="2" charset="2"/>
              <a:buChar char="q"/>
            </a:pPr>
            <a:r>
              <a:rPr lang="en-US" sz="1400" b="1"/>
              <a:t>Pull Request</a:t>
            </a:r>
            <a:r>
              <a:rPr lang="en-US" sz="1400"/>
              <a:t>: Kod dəyişikliklərini nəzərdən keçirmək və birləşdirmək.</a:t>
            </a:r>
          </a:p>
          <a:p>
            <a:pPr marL="742950" lvl="1" indent="-285750">
              <a:lnSpc>
                <a:spcPct val="150000"/>
              </a:lnSpc>
              <a:buFont typeface="Wingdings" panose="05000000000000000000" pitchFamily="2" charset="2"/>
              <a:buChar char="q"/>
            </a:pPr>
            <a:r>
              <a:rPr lang="en-US" sz="1400" b="1"/>
              <a:t>Issue Tracking</a:t>
            </a:r>
            <a:r>
              <a:rPr lang="en-US" sz="1400"/>
              <a:t>: Layihədəki problemləri izləmək.</a:t>
            </a:r>
          </a:p>
          <a:p>
            <a:pPr marL="742950" lvl="1" indent="-285750">
              <a:lnSpc>
                <a:spcPct val="150000"/>
              </a:lnSpc>
              <a:buFont typeface="Wingdings" panose="05000000000000000000" pitchFamily="2" charset="2"/>
              <a:buChar char="q"/>
            </a:pPr>
            <a:r>
              <a:rPr lang="en-US" sz="1400" b="1"/>
              <a:t>CI/CD İnteqrasiyası</a:t>
            </a:r>
            <a:r>
              <a:rPr lang="en-US" sz="1400"/>
              <a:t>: Avtomatlaşdırılmış test və deploy mexanizmləri.</a:t>
            </a:r>
          </a:p>
          <a:p>
            <a:pPr marL="742950" lvl="1" indent="-285750">
              <a:lnSpc>
                <a:spcPct val="150000"/>
              </a:lnSpc>
              <a:buFont typeface="Wingdings" panose="05000000000000000000" pitchFamily="2" charset="2"/>
              <a:buChar char="q"/>
            </a:pPr>
            <a:r>
              <a:rPr lang="en-US" sz="1400" b="1"/>
              <a:t>Komanda İdarəetməsi</a:t>
            </a:r>
            <a:r>
              <a:rPr lang="en-US" sz="1400"/>
              <a:t>: Komandalarla əməkdaşlıq üçün alətlər.</a:t>
            </a:r>
            <a:endParaRPr lang="az-Latn-AZ" sz="1400"/>
          </a:p>
          <a:p>
            <a:endParaRPr lang="en-US" sz="1400"/>
          </a:p>
        </p:txBody>
      </p:sp>
    </p:spTree>
    <p:extLst>
      <p:ext uri="{BB962C8B-B14F-4D97-AF65-F5344CB8AC3E}">
        <p14:creationId xmlns:p14="http://schemas.microsoft.com/office/powerpoint/2010/main" val="2254342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58A43-9F40-9E25-A198-C9896AEDC24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7804C21-DE4F-A5BA-82BE-B28BF2534462}"/>
              </a:ext>
            </a:extLst>
          </p:cNvPr>
          <p:cNvSpPr txBox="1"/>
          <p:nvPr/>
        </p:nvSpPr>
        <p:spPr>
          <a:xfrm>
            <a:off x="203200" y="244826"/>
            <a:ext cx="11822545" cy="276999"/>
          </a:xfrm>
          <a:prstGeom prst="rect">
            <a:avLst/>
          </a:prstGeom>
          <a:noFill/>
        </p:spPr>
        <p:txBody>
          <a:bodyPr wrap="square">
            <a:spAutoFit/>
          </a:bodyPr>
          <a:lstStyle/>
          <a:p>
            <a:r>
              <a:rPr lang="az-Latn-AZ" sz="1200"/>
              <a:t>.</a:t>
            </a:r>
            <a:endParaRPr lang="en-US" sz="1200"/>
          </a:p>
        </p:txBody>
      </p:sp>
    </p:spTree>
    <p:extLst>
      <p:ext uri="{BB962C8B-B14F-4D97-AF65-F5344CB8AC3E}">
        <p14:creationId xmlns:p14="http://schemas.microsoft.com/office/powerpoint/2010/main" val="2454970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C9287-3BCE-8653-EAB1-A26484B0D68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22C4D8A-240C-3357-D304-E128E54696C3}"/>
              </a:ext>
            </a:extLst>
          </p:cNvPr>
          <p:cNvSpPr txBox="1"/>
          <p:nvPr/>
        </p:nvSpPr>
        <p:spPr>
          <a:xfrm>
            <a:off x="203200" y="244826"/>
            <a:ext cx="11822545" cy="276999"/>
          </a:xfrm>
          <a:prstGeom prst="rect">
            <a:avLst/>
          </a:prstGeom>
          <a:noFill/>
        </p:spPr>
        <p:txBody>
          <a:bodyPr wrap="square">
            <a:spAutoFit/>
          </a:bodyPr>
          <a:lstStyle/>
          <a:p>
            <a:r>
              <a:rPr lang="az-Latn-AZ" sz="1200"/>
              <a:t>.</a:t>
            </a:r>
            <a:endParaRPr lang="en-US" sz="1200"/>
          </a:p>
        </p:txBody>
      </p:sp>
    </p:spTree>
    <p:extLst>
      <p:ext uri="{BB962C8B-B14F-4D97-AF65-F5344CB8AC3E}">
        <p14:creationId xmlns:p14="http://schemas.microsoft.com/office/powerpoint/2010/main" val="875340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329F-8CE6-F9CC-3DA5-C6FD2E6CC42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471FC82-2F38-CE5D-85F9-E8679443A2FA}"/>
              </a:ext>
            </a:extLst>
          </p:cNvPr>
          <p:cNvSpPr txBox="1"/>
          <p:nvPr/>
        </p:nvSpPr>
        <p:spPr>
          <a:xfrm>
            <a:off x="203200" y="244826"/>
            <a:ext cx="11822545" cy="276999"/>
          </a:xfrm>
          <a:prstGeom prst="rect">
            <a:avLst/>
          </a:prstGeom>
          <a:noFill/>
        </p:spPr>
        <p:txBody>
          <a:bodyPr wrap="square">
            <a:spAutoFit/>
          </a:bodyPr>
          <a:lstStyle/>
          <a:p>
            <a:r>
              <a:rPr lang="az-Latn-AZ" sz="1200"/>
              <a:t>.</a:t>
            </a:r>
            <a:endParaRPr lang="en-US" sz="1200"/>
          </a:p>
        </p:txBody>
      </p:sp>
    </p:spTree>
    <p:extLst>
      <p:ext uri="{BB962C8B-B14F-4D97-AF65-F5344CB8AC3E}">
        <p14:creationId xmlns:p14="http://schemas.microsoft.com/office/powerpoint/2010/main" val="522782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FF11F-9FB3-B1E2-8868-B758572A313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3476033-C2DA-5B15-E6F7-518D04C85FF7}"/>
              </a:ext>
            </a:extLst>
          </p:cNvPr>
          <p:cNvSpPr txBox="1"/>
          <p:nvPr/>
        </p:nvSpPr>
        <p:spPr>
          <a:xfrm>
            <a:off x="203200" y="244826"/>
            <a:ext cx="11822545" cy="276999"/>
          </a:xfrm>
          <a:prstGeom prst="rect">
            <a:avLst/>
          </a:prstGeom>
          <a:noFill/>
        </p:spPr>
        <p:txBody>
          <a:bodyPr wrap="square">
            <a:spAutoFit/>
          </a:bodyPr>
          <a:lstStyle/>
          <a:p>
            <a:r>
              <a:rPr lang="az-Latn-AZ" sz="1200"/>
              <a:t>.</a:t>
            </a:r>
            <a:endParaRPr lang="en-US" sz="1200"/>
          </a:p>
        </p:txBody>
      </p:sp>
    </p:spTree>
    <p:extLst>
      <p:ext uri="{BB962C8B-B14F-4D97-AF65-F5344CB8AC3E}">
        <p14:creationId xmlns:p14="http://schemas.microsoft.com/office/powerpoint/2010/main" val="72454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73497-95AB-0B23-6838-29B40EEA733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609ADE1-6934-6C4E-D1AF-B9EE5D3EC2E9}"/>
              </a:ext>
            </a:extLst>
          </p:cNvPr>
          <p:cNvSpPr txBox="1"/>
          <p:nvPr/>
        </p:nvSpPr>
        <p:spPr>
          <a:xfrm>
            <a:off x="203200" y="244826"/>
            <a:ext cx="11822545" cy="276999"/>
          </a:xfrm>
          <a:prstGeom prst="rect">
            <a:avLst/>
          </a:prstGeom>
          <a:noFill/>
        </p:spPr>
        <p:txBody>
          <a:bodyPr wrap="square">
            <a:spAutoFit/>
          </a:bodyPr>
          <a:lstStyle/>
          <a:p>
            <a:r>
              <a:rPr lang="az-Latn-AZ" sz="1200"/>
              <a:t>.</a:t>
            </a:r>
            <a:endParaRPr lang="en-US" sz="1200"/>
          </a:p>
        </p:txBody>
      </p:sp>
    </p:spTree>
    <p:extLst>
      <p:ext uri="{BB962C8B-B14F-4D97-AF65-F5344CB8AC3E}">
        <p14:creationId xmlns:p14="http://schemas.microsoft.com/office/powerpoint/2010/main" val="2711633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5C987-7F5D-14AF-E329-B8DA72CDDC3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212B313-5738-8D37-F054-FA88A25148AE}"/>
              </a:ext>
            </a:extLst>
          </p:cNvPr>
          <p:cNvSpPr txBox="1"/>
          <p:nvPr/>
        </p:nvSpPr>
        <p:spPr>
          <a:xfrm>
            <a:off x="203200" y="244826"/>
            <a:ext cx="11822545" cy="5139869"/>
          </a:xfrm>
          <a:prstGeom prst="rect">
            <a:avLst/>
          </a:prstGeom>
          <a:noFill/>
        </p:spPr>
        <p:txBody>
          <a:bodyPr wrap="square">
            <a:spAutoFit/>
          </a:bodyPr>
          <a:lstStyle/>
          <a:p>
            <a:r>
              <a:rPr lang="en-US" sz="1600" b="1"/>
              <a:t>GIT-in Əsas Konsepsiyaları</a:t>
            </a:r>
            <a:endParaRPr lang="az-Latn-AZ" sz="1600" b="1"/>
          </a:p>
          <a:p>
            <a:endParaRPr lang="en-US" sz="1600" b="1"/>
          </a:p>
          <a:p>
            <a:pPr marL="742950" lvl="1" indent="-285750">
              <a:lnSpc>
                <a:spcPct val="150000"/>
              </a:lnSpc>
              <a:buFont typeface="Wingdings" panose="05000000000000000000" pitchFamily="2" charset="2"/>
              <a:buChar char="q"/>
            </a:pPr>
            <a:r>
              <a:rPr lang="en-US" sz="1600" b="1"/>
              <a:t>Repository (Depo)</a:t>
            </a:r>
            <a:r>
              <a:rPr lang="en-US" sz="1600"/>
              <a:t>: Layihənin bütün fayllarını və onların dəyişiklik tarixçəsini saxlayan qovluq.</a:t>
            </a:r>
          </a:p>
          <a:p>
            <a:pPr marL="742950" lvl="1" indent="-285750">
              <a:lnSpc>
                <a:spcPct val="150000"/>
              </a:lnSpc>
              <a:buFont typeface="Wingdings" panose="05000000000000000000" pitchFamily="2" charset="2"/>
              <a:buChar char="q"/>
            </a:pPr>
            <a:r>
              <a:rPr lang="en-US" sz="1600" b="1"/>
              <a:t>Commit</a:t>
            </a:r>
            <a:r>
              <a:rPr lang="en-US" sz="1600"/>
              <a:t>: Dəyişikliklərin qeydə alınması.</a:t>
            </a:r>
          </a:p>
          <a:p>
            <a:pPr marL="742950" lvl="1" indent="-285750">
              <a:lnSpc>
                <a:spcPct val="150000"/>
              </a:lnSpc>
              <a:buFont typeface="Wingdings" panose="05000000000000000000" pitchFamily="2" charset="2"/>
              <a:buChar char="q"/>
            </a:pPr>
            <a:r>
              <a:rPr lang="en-US" sz="1600" b="1"/>
              <a:t>Branch (Şaxə)</a:t>
            </a:r>
            <a:r>
              <a:rPr lang="en-US" sz="1600"/>
              <a:t>: Layihənin müstəqil bir versiyası.</a:t>
            </a:r>
          </a:p>
          <a:p>
            <a:pPr marL="742950" lvl="1" indent="-285750">
              <a:lnSpc>
                <a:spcPct val="150000"/>
              </a:lnSpc>
              <a:buFont typeface="Wingdings" panose="05000000000000000000" pitchFamily="2" charset="2"/>
              <a:buChar char="q"/>
            </a:pPr>
            <a:r>
              <a:rPr lang="en-US" sz="1600" b="1"/>
              <a:t>Merge</a:t>
            </a:r>
            <a:r>
              <a:rPr lang="en-US" sz="1600"/>
              <a:t>: Fərqli şaxələrdəki dəyişikliklərin birləşdirilməsi.</a:t>
            </a:r>
          </a:p>
          <a:p>
            <a:pPr marL="742950" lvl="1" indent="-285750">
              <a:lnSpc>
                <a:spcPct val="150000"/>
              </a:lnSpc>
              <a:buFont typeface="Wingdings" panose="05000000000000000000" pitchFamily="2" charset="2"/>
              <a:buChar char="q"/>
            </a:pPr>
            <a:r>
              <a:rPr lang="en-US" sz="1600" b="1"/>
              <a:t>Clone</a:t>
            </a:r>
            <a:r>
              <a:rPr lang="en-US" sz="1600"/>
              <a:t>: Uzaq depodan yerli kompüterə nüsxə çıxarmaq.</a:t>
            </a:r>
          </a:p>
          <a:p>
            <a:pPr marL="742950" lvl="1" indent="-285750">
              <a:lnSpc>
                <a:spcPct val="150000"/>
              </a:lnSpc>
              <a:buFont typeface="Wingdings" panose="05000000000000000000" pitchFamily="2" charset="2"/>
              <a:buChar char="q"/>
            </a:pPr>
            <a:r>
              <a:rPr lang="en-US" sz="1600" b="1"/>
              <a:t>Pull</a:t>
            </a:r>
            <a:r>
              <a:rPr lang="en-US" sz="1600"/>
              <a:t>: Uzaq depodan dəyişiklikləri yerli depoya yükləmək.</a:t>
            </a:r>
          </a:p>
          <a:p>
            <a:pPr marL="742950" lvl="1" indent="-285750">
              <a:lnSpc>
                <a:spcPct val="150000"/>
              </a:lnSpc>
              <a:buFont typeface="Wingdings" panose="05000000000000000000" pitchFamily="2" charset="2"/>
              <a:buChar char="q"/>
            </a:pPr>
            <a:r>
              <a:rPr lang="en-US" sz="1600" b="1"/>
              <a:t>Push</a:t>
            </a:r>
            <a:r>
              <a:rPr lang="en-US" sz="1600"/>
              <a:t>: Yerli depodakı dəyişiklikləri uzaq depoya göndərmək.</a:t>
            </a:r>
            <a:endParaRPr lang="az-Latn-AZ" sz="1600"/>
          </a:p>
          <a:p>
            <a:endParaRPr lang="az-Latn-AZ" sz="1600"/>
          </a:p>
          <a:p>
            <a:endParaRPr lang="en-US" sz="1600"/>
          </a:p>
          <a:p>
            <a:r>
              <a:rPr lang="az-Latn-AZ" sz="1600" b="1"/>
              <a:t>a) </a:t>
            </a:r>
            <a:r>
              <a:rPr lang="en-US" sz="1600" b="1"/>
              <a:t>GIT Quraşdırılması</a:t>
            </a:r>
            <a:r>
              <a:rPr lang="az-Latn-AZ" sz="1600" b="1"/>
              <a:t>: </a:t>
            </a:r>
            <a:r>
              <a:rPr lang="en-US" sz="1600" b="1"/>
              <a:t>Windows/Linux/MacOS üçün GIT quraşdırmaq</a:t>
            </a:r>
            <a:r>
              <a:rPr lang="en-US" sz="1600"/>
              <a:t>:</a:t>
            </a:r>
          </a:p>
          <a:p>
            <a:pPr lvl="1"/>
            <a:r>
              <a:rPr lang="en-US" sz="1600"/>
              <a:t>Rəsmi saytdan yükləyin: </a:t>
            </a:r>
            <a:r>
              <a:rPr lang="en-US" sz="1600" i="1">
                <a:solidFill>
                  <a:srgbClr val="00B0F0"/>
                </a:solidFill>
              </a:rPr>
              <a:t>https://git-scm.com/downloads</a:t>
            </a:r>
            <a:endParaRPr lang="az-Latn-AZ" sz="1600" i="1">
              <a:solidFill>
                <a:srgbClr val="00B0F0"/>
              </a:solidFill>
            </a:endParaRPr>
          </a:p>
          <a:p>
            <a:pPr lvl="1"/>
            <a:endParaRPr lang="en-US" sz="1600" i="1">
              <a:solidFill>
                <a:srgbClr val="00B0F0"/>
              </a:solidFill>
            </a:endParaRPr>
          </a:p>
          <a:p>
            <a:pPr lvl="1"/>
            <a:r>
              <a:rPr lang="en-US" sz="1600"/>
              <a:t>Linux üçün: </a:t>
            </a:r>
            <a:r>
              <a:rPr lang="en-US" sz="1600" b="1">
                <a:solidFill>
                  <a:srgbClr val="00B0F0"/>
                </a:solidFill>
              </a:rPr>
              <a:t>sudo apt-get install git </a:t>
            </a:r>
            <a:r>
              <a:rPr lang="en-US" sz="1600"/>
              <a:t>(Ubuntu/Debian) və ya </a:t>
            </a:r>
            <a:r>
              <a:rPr lang="en-US" sz="1600" b="1">
                <a:solidFill>
                  <a:srgbClr val="00B0F0"/>
                </a:solidFill>
              </a:rPr>
              <a:t>sudo yum install git </a:t>
            </a:r>
            <a:r>
              <a:rPr lang="en-US" sz="1600"/>
              <a:t>(CentOS).</a:t>
            </a:r>
          </a:p>
          <a:p>
            <a:pPr lvl="1"/>
            <a:r>
              <a:rPr lang="en-US" sz="1600"/>
              <a:t>Quraşdırmadan sonra versiyanı yoxlayın: </a:t>
            </a:r>
            <a:r>
              <a:rPr lang="en-US" sz="1600" b="1">
                <a:solidFill>
                  <a:srgbClr val="00B0F0"/>
                </a:solidFill>
              </a:rPr>
              <a:t>git --version</a:t>
            </a:r>
            <a:endParaRPr lang="az-Latn-AZ" sz="1600" b="1">
              <a:solidFill>
                <a:srgbClr val="00B0F0"/>
              </a:solidFill>
            </a:endParaRPr>
          </a:p>
          <a:p>
            <a:pPr lvl="1"/>
            <a:endParaRPr lang="az-Latn-AZ" sz="1600"/>
          </a:p>
        </p:txBody>
      </p:sp>
    </p:spTree>
    <p:extLst>
      <p:ext uri="{BB962C8B-B14F-4D97-AF65-F5344CB8AC3E}">
        <p14:creationId xmlns:p14="http://schemas.microsoft.com/office/powerpoint/2010/main" val="56613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6BF50-A484-B8D5-95E5-C872596D008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265B215-00DD-6007-5EC1-E8AAE4133EC1}"/>
              </a:ext>
            </a:extLst>
          </p:cNvPr>
          <p:cNvSpPr txBox="1"/>
          <p:nvPr/>
        </p:nvSpPr>
        <p:spPr>
          <a:xfrm>
            <a:off x="203200" y="244826"/>
            <a:ext cx="11822545" cy="6434710"/>
          </a:xfrm>
          <a:prstGeom prst="rect">
            <a:avLst/>
          </a:prstGeom>
          <a:noFill/>
        </p:spPr>
        <p:txBody>
          <a:bodyPr wrap="square">
            <a:spAutoFit/>
          </a:bodyPr>
          <a:lstStyle/>
          <a:p>
            <a:r>
              <a:rPr lang="az-Latn-AZ" sz="1200" b="1"/>
              <a:t>b) İlkin Konfiqurasiya</a:t>
            </a:r>
            <a:r>
              <a:rPr lang="az-Latn-AZ" sz="1200"/>
              <a:t>:</a:t>
            </a:r>
          </a:p>
          <a:p>
            <a:endParaRPr lang="az-Latn-AZ" sz="1200"/>
          </a:p>
          <a:p>
            <a:endParaRPr lang="az-Latn-AZ" sz="1200"/>
          </a:p>
          <a:p>
            <a:endParaRPr lang="az-Latn-AZ" sz="1200"/>
          </a:p>
          <a:p>
            <a:endParaRPr lang="az-Latn-AZ" sz="1200"/>
          </a:p>
          <a:p>
            <a:endParaRPr lang="az-Latn-AZ" sz="1200"/>
          </a:p>
          <a:p>
            <a:r>
              <a:rPr lang="en-US" b="1">
                <a:solidFill>
                  <a:srgbClr val="FF0000"/>
                </a:solidFill>
              </a:rPr>
              <a:t>GIT Komandaları</a:t>
            </a:r>
            <a:r>
              <a:rPr lang="az-Latn-AZ" sz="1200"/>
              <a:t>: </a:t>
            </a:r>
          </a:p>
          <a:p>
            <a:endParaRPr lang="az-Latn-AZ" sz="1200"/>
          </a:p>
          <a:p>
            <a:pPr marL="228600" indent="-228600">
              <a:buAutoNum type="arabicPeriod"/>
            </a:pPr>
            <a:r>
              <a:rPr lang="en-US" sz="1200"/>
              <a:t>İlkin Depo Yaradılması və Konfiqurasiyası Yeni depo yaratmaq:</a:t>
            </a:r>
            <a:r>
              <a:rPr lang="az-Latn-AZ" sz="1200"/>
              <a:t> Cari qovluqda yeni GIT deposu yaradır.</a:t>
            </a:r>
          </a:p>
          <a:p>
            <a:pPr marL="228600" indent="-228600">
              <a:buAutoNum type="arabicPeriod"/>
            </a:pPr>
            <a:endParaRPr lang="az-Latn-AZ" sz="1200"/>
          </a:p>
          <a:p>
            <a:pPr marL="228600" indent="-228600">
              <a:buAutoNum type="arabicPeriod"/>
            </a:pPr>
            <a:endParaRPr lang="az-Latn-AZ" sz="1200"/>
          </a:p>
          <a:p>
            <a:pPr marL="228600" indent="-228600">
              <a:buAutoNum type="arabicPeriod"/>
            </a:pPr>
            <a:endParaRPr lang="az-Latn-AZ" sz="1200"/>
          </a:p>
          <a:p>
            <a:pPr marL="228600" indent="-228600">
              <a:buAutoNum type="arabicPeriod"/>
            </a:pPr>
            <a:endParaRPr lang="az-Latn-AZ" sz="1200"/>
          </a:p>
          <a:p>
            <a:pPr marL="228600" indent="-228600">
              <a:buAutoNum type="arabicPeriod"/>
            </a:pPr>
            <a:r>
              <a:rPr lang="en-US" sz="1200"/>
              <a:t>Uzaq depodan klonlama: </a:t>
            </a:r>
            <a:r>
              <a:rPr lang="en-US" sz="1200" b="1"/>
              <a:t>Məsələn</a:t>
            </a:r>
            <a:r>
              <a:rPr lang="en-US" sz="1200"/>
              <a:t>: </a:t>
            </a:r>
            <a:r>
              <a:rPr lang="en-US" sz="1200" b="1" i="1">
                <a:solidFill>
                  <a:srgbClr val="00B0F0"/>
                </a:solidFill>
              </a:rPr>
              <a:t>git clone https://github.com/username/repository.git</a:t>
            </a:r>
            <a:endParaRPr lang="az-Latn-AZ" sz="1200" b="1" i="1">
              <a:solidFill>
                <a:srgbClr val="00B0F0"/>
              </a:solidFill>
            </a:endParaRPr>
          </a:p>
          <a:p>
            <a:pPr marL="228600" indent="-228600">
              <a:buAutoNum type="arabicPeriod"/>
            </a:pPr>
            <a:endParaRPr lang="az-Latn-AZ" sz="1200" b="1" i="1">
              <a:solidFill>
                <a:srgbClr val="00B0F0"/>
              </a:solidFill>
            </a:endParaRPr>
          </a:p>
          <a:p>
            <a:pPr marL="228600" indent="-228600">
              <a:buAutoNum type="arabicPeriod"/>
            </a:pPr>
            <a:endParaRPr lang="az-Latn-AZ" sz="1200" b="1" i="1">
              <a:solidFill>
                <a:srgbClr val="00B0F0"/>
              </a:solidFill>
            </a:endParaRPr>
          </a:p>
          <a:p>
            <a:pPr marL="228600" indent="-228600">
              <a:buAutoNum type="arabicPeriod"/>
            </a:pPr>
            <a:endParaRPr lang="az-Latn-AZ" sz="1200" b="1" i="1">
              <a:solidFill>
                <a:srgbClr val="00B0F0"/>
              </a:solidFill>
            </a:endParaRPr>
          </a:p>
          <a:p>
            <a:pPr marL="228600" indent="-228600">
              <a:buAutoNum type="arabicPeriod"/>
            </a:pPr>
            <a:endParaRPr lang="az-Latn-AZ" sz="1200" b="1" i="1">
              <a:solidFill>
                <a:srgbClr val="00B0F0"/>
              </a:solidFill>
            </a:endParaRPr>
          </a:p>
          <a:p>
            <a:pPr marL="228600" indent="-228600">
              <a:buAutoNum type="arabicPeriod"/>
            </a:pPr>
            <a:endParaRPr lang="az-Latn-AZ" sz="1200" b="1" i="1">
              <a:solidFill>
                <a:srgbClr val="00B0F0"/>
              </a:solidFill>
            </a:endParaRPr>
          </a:p>
          <a:p>
            <a:pPr marL="228600" indent="-228600">
              <a:buAutoNum type="arabicPeriod"/>
            </a:pPr>
            <a:r>
              <a:rPr lang="az-Latn-AZ" sz="1200" b="1"/>
              <a:t>Deponun vəziyyətini yoxlamaq</a:t>
            </a:r>
            <a:r>
              <a:rPr lang="az-Latn-AZ" sz="1200"/>
              <a:t>: Hazırkı dəyişiklikləri və işçi qovluğun vəziyyətini göstərir.</a:t>
            </a:r>
          </a:p>
          <a:p>
            <a:pPr marL="228600" indent="-228600">
              <a:buAutoNum type="arabicPeriod"/>
            </a:pPr>
            <a:endParaRPr lang="az-Latn-AZ" sz="1200"/>
          </a:p>
          <a:p>
            <a:pPr marL="228600" indent="-228600">
              <a:buAutoNum type="arabicPeriod"/>
            </a:pPr>
            <a:endParaRPr lang="az-Latn-AZ" sz="1200"/>
          </a:p>
          <a:p>
            <a:pPr marL="228600" indent="-228600">
              <a:buAutoNum type="arabicPeriod"/>
            </a:pPr>
            <a:endParaRPr lang="az-Latn-AZ" sz="1200"/>
          </a:p>
          <a:p>
            <a:pPr marL="228600" indent="-228600">
              <a:buAutoNum type="arabicPeriod"/>
            </a:pPr>
            <a:endParaRPr lang="az-Latn-AZ" sz="1200"/>
          </a:p>
          <a:p>
            <a:pPr marL="228600" indent="-228600">
              <a:buAutoNum type="arabicPeriod"/>
            </a:pPr>
            <a:endParaRPr lang="az-Latn-AZ" sz="1200"/>
          </a:p>
          <a:p>
            <a:pPr marL="228600" indent="-228600">
              <a:buAutoNum type="arabicPeriod"/>
            </a:pPr>
            <a:r>
              <a:rPr lang="az-Latn-AZ" sz="1200"/>
              <a:t>Dəyişikliklərin İzlənməsi: Faylları izləməyə əlavə etmək (bu prosesə </a:t>
            </a:r>
            <a:r>
              <a:rPr lang="az-Latn-AZ" sz="1200" b="1"/>
              <a:t>staging</a:t>
            </a:r>
            <a:r>
              <a:rPr lang="az-Latn-AZ" sz="1200"/>
              <a:t>  deyilir):  (faylı staging-ə əlavə etdin)</a:t>
            </a:r>
          </a:p>
          <a:p>
            <a:pPr marL="228600" indent="-228600">
              <a:buAutoNum type="arabicPeriod"/>
            </a:pPr>
            <a:endParaRPr lang="az-Latn-AZ" sz="1200"/>
          </a:p>
          <a:p>
            <a:pPr marL="228600" indent="-228600">
              <a:buAutoNum type="arabicPeriod"/>
            </a:pPr>
            <a:endParaRPr lang="az-Latn-AZ" sz="1200"/>
          </a:p>
          <a:p>
            <a:endParaRPr lang="az-Latn-AZ" sz="1200"/>
          </a:p>
          <a:p>
            <a:endParaRPr lang="az-Latn-AZ" sz="1200"/>
          </a:p>
          <a:p>
            <a:endParaRPr lang="az-Latn-AZ" sz="1200"/>
          </a:p>
          <a:p>
            <a:pPr marL="171450" indent="-171450">
              <a:lnSpc>
                <a:spcPct val="150000"/>
              </a:lnSpc>
              <a:buFont typeface="Arial" panose="020B0604020202020204" pitchFamily="34" charset="0"/>
              <a:buChar char="•"/>
            </a:pPr>
            <a:r>
              <a:rPr lang="en-US" sz="1200"/>
              <a:t>Əgər </a:t>
            </a:r>
            <a:r>
              <a:rPr lang="en-US" sz="1200" b="1"/>
              <a:t>file.txt </a:t>
            </a:r>
            <a:r>
              <a:rPr lang="en-US" sz="1200"/>
              <a:t>əvvəllər Git-ə əlavə edilibsə, onda bu fayl izlənən fayldır (</a:t>
            </a:r>
            <a:r>
              <a:rPr lang="en-US" sz="1200" b="1">
                <a:solidFill>
                  <a:srgbClr val="FF0000"/>
                </a:solidFill>
              </a:rPr>
              <a:t>tracked file</a:t>
            </a:r>
            <a:r>
              <a:rPr lang="en-US" sz="1200"/>
              <a:t>).</a:t>
            </a:r>
          </a:p>
          <a:p>
            <a:pPr marL="171450" indent="-171450">
              <a:lnSpc>
                <a:spcPct val="150000"/>
              </a:lnSpc>
              <a:buFont typeface="Arial" panose="020B0604020202020204" pitchFamily="34" charset="0"/>
              <a:buChar char="•"/>
            </a:pPr>
            <a:r>
              <a:rPr lang="en-US" sz="1200"/>
              <a:t>Əgər </a:t>
            </a:r>
            <a:r>
              <a:rPr lang="en-US" sz="1200" b="1"/>
              <a:t>file.txt </a:t>
            </a:r>
            <a:r>
              <a:rPr lang="en-US" sz="1200"/>
              <a:t>hələ əlavə edilməyibsə, bu fayl yeni yaradılmış (</a:t>
            </a:r>
            <a:r>
              <a:rPr lang="en-US" sz="1200" b="1">
                <a:solidFill>
                  <a:srgbClr val="FF0000"/>
                </a:solidFill>
              </a:rPr>
              <a:t>untracked file</a:t>
            </a:r>
            <a:r>
              <a:rPr lang="en-US" sz="1200"/>
              <a:t>) olacaq.</a:t>
            </a:r>
          </a:p>
        </p:txBody>
      </p:sp>
      <p:pic>
        <p:nvPicPr>
          <p:cNvPr id="3" name="Picture 2">
            <a:extLst>
              <a:ext uri="{FF2B5EF4-FFF2-40B4-BE49-F238E27FC236}">
                <a16:creationId xmlns:a16="http://schemas.microsoft.com/office/drawing/2014/main" id="{EE780DBA-D887-8472-DCE8-8DC4BF6DAE3B}"/>
              </a:ext>
            </a:extLst>
          </p:cNvPr>
          <p:cNvPicPr>
            <a:picLocks noChangeAspect="1"/>
          </p:cNvPicPr>
          <p:nvPr/>
        </p:nvPicPr>
        <p:blipFill>
          <a:blip r:embed="rId2"/>
          <a:stretch>
            <a:fillRect/>
          </a:stretch>
        </p:blipFill>
        <p:spPr>
          <a:xfrm>
            <a:off x="0" y="503203"/>
            <a:ext cx="3777673" cy="499469"/>
          </a:xfrm>
          <a:prstGeom prst="rect">
            <a:avLst/>
          </a:prstGeom>
        </p:spPr>
      </p:pic>
      <p:pic>
        <p:nvPicPr>
          <p:cNvPr id="5" name="Picture 4">
            <a:extLst>
              <a:ext uri="{FF2B5EF4-FFF2-40B4-BE49-F238E27FC236}">
                <a16:creationId xmlns:a16="http://schemas.microsoft.com/office/drawing/2014/main" id="{1CD9A05A-15BF-03EF-B3DB-53F584AC92B6}"/>
              </a:ext>
            </a:extLst>
          </p:cNvPr>
          <p:cNvPicPr>
            <a:picLocks noChangeAspect="1"/>
          </p:cNvPicPr>
          <p:nvPr/>
        </p:nvPicPr>
        <p:blipFill>
          <a:blip r:embed="rId3"/>
          <a:stretch>
            <a:fillRect/>
          </a:stretch>
        </p:blipFill>
        <p:spPr>
          <a:xfrm>
            <a:off x="0" y="2070100"/>
            <a:ext cx="1057423" cy="362001"/>
          </a:xfrm>
          <a:prstGeom prst="rect">
            <a:avLst/>
          </a:prstGeom>
        </p:spPr>
      </p:pic>
      <p:pic>
        <p:nvPicPr>
          <p:cNvPr id="8" name="Picture 7">
            <a:extLst>
              <a:ext uri="{FF2B5EF4-FFF2-40B4-BE49-F238E27FC236}">
                <a16:creationId xmlns:a16="http://schemas.microsoft.com/office/drawing/2014/main" id="{4107E5DD-B9D6-CC6E-F554-FE1D7B134B83}"/>
              </a:ext>
            </a:extLst>
          </p:cNvPr>
          <p:cNvPicPr>
            <a:picLocks noChangeAspect="1"/>
          </p:cNvPicPr>
          <p:nvPr/>
        </p:nvPicPr>
        <p:blipFill>
          <a:blip r:embed="rId4"/>
          <a:stretch>
            <a:fillRect/>
          </a:stretch>
        </p:blipFill>
        <p:spPr>
          <a:xfrm>
            <a:off x="0" y="3010777"/>
            <a:ext cx="1562318" cy="381053"/>
          </a:xfrm>
          <a:prstGeom prst="rect">
            <a:avLst/>
          </a:prstGeom>
        </p:spPr>
      </p:pic>
      <p:pic>
        <p:nvPicPr>
          <p:cNvPr id="10" name="Picture 9">
            <a:extLst>
              <a:ext uri="{FF2B5EF4-FFF2-40B4-BE49-F238E27FC236}">
                <a16:creationId xmlns:a16="http://schemas.microsoft.com/office/drawing/2014/main" id="{9D5AFE4A-E53E-91A6-9E92-B8239B370D83}"/>
              </a:ext>
            </a:extLst>
          </p:cNvPr>
          <p:cNvPicPr>
            <a:picLocks noChangeAspect="1"/>
          </p:cNvPicPr>
          <p:nvPr/>
        </p:nvPicPr>
        <p:blipFill>
          <a:blip r:embed="rId5"/>
          <a:stretch>
            <a:fillRect/>
          </a:stretch>
        </p:blipFill>
        <p:spPr>
          <a:xfrm>
            <a:off x="0" y="4074126"/>
            <a:ext cx="1181265" cy="409632"/>
          </a:xfrm>
          <a:prstGeom prst="rect">
            <a:avLst/>
          </a:prstGeom>
        </p:spPr>
      </p:pic>
      <p:pic>
        <p:nvPicPr>
          <p:cNvPr id="12" name="Picture 11">
            <a:extLst>
              <a:ext uri="{FF2B5EF4-FFF2-40B4-BE49-F238E27FC236}">
                <a16:creationId xmlns:a16="http://schemas.microsoft.com/office/drawing/2014/main" id="{F277F201-5719-C854-50AE-B2F3B6BEC308}"/>
              </a:ext>
            </a:extLst>
          </p:cNvPr>
          <p:cNvPicPr>
            <a:picLocks noChangeAspect="1"/>
          </p:cNvPicPr>
          <p:nvPr/>
        </p:nvPicPr>
        <p:blipFill>
          <a:blip r:embed="rId6"/>
          <a:stretch>
            <a:fillRect/>
          </a:stretch>
        </p:blipFill>
        <p:spPr>
          <a:xfrm>
            <a:off x="0" y="5221470"/>
            <a:ext cx="3600953" cy="666843"/>
          </a:xfrm>
          <a:prstGeom prst="rect">
            <a:avLst/>
          </a:prstGeom>
        </p:spPr>
      </p:pic>
    </p:spTree>
    <p:extLst>
      <p:ext uri="{BB962C8B-B14F-4D97-AF65-F5344CB8AC3E}">
        <p14:creationId xmlns:p14="http://schemas.microsoft.com/office/powerpoint/2010/main" val="2189911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C3885-7360-85D6-1B5C-4CC72102B1D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8D87F96-00BA-59E4-FCE5-9FCE9162D848}"/>
              </a:ext>
            </a:extLst>
          </p:cNvPr>
          <p:cNvSpPr txBox="1"/>
          <p:nvPr/>
        </p:nvSpPr>
        <p:spPr>
          <a:xfrm>
            <a:off x="203200" y="244826"/>
            <a:ext cx="11822545" cy="6186309"/>
          </a:xfrm>
          <a:prstGeom prst="rect">
            <a:avLst/>
          </a:prstGeom>
          <a:noFill/>
        </p:spPr>
        <p:txBody>
          <a:bodyPr wrap="square">
            <a:spAutoFit/>
          </a:bodyPr>
          <a:lstStyle/>
          <a:p>
            <a:r>
              <a:rPr lang="az-Latn-AZ" sz="1200"/>
              <a:t>5. Dəyişiklikləri qeydə almaq (commit): </a:t>
            </a:r>
            <a:r>
              <a:rPr lang="en-US" sz="1200"/>
              <a:t>Bu komandada yalnız </a:t>
            </a:r>
            <a:r>
              <a:rPr lang="en-US" sz="1200" b="1"/>
              <a:t>staging</a:t>
            </a:r>
            <a:r>
              <a:rPr lang="en-US" sz="1200"/>
              <a:t>-ə əlavə etdiyiniz</a:t>
            </a:r>
            <a:r>
              <a:rPr lang="az-Latn-AZ" sz="1200"/>
              <a:t> </a:t>
            </a:r>
            <a:r>
              <a:rPr lang="az-Latn-AZ" sz="1200" b="1"/>
              <a:t>tracked</a:t>
            </a:r>
            <a:r>
              <a:rPr lang="en-US" sz="1200"/>
              <a:t> </a:t>
            </a:r>
            <a:r>
              <a:rPr lang="en-US" sz="1200" b="1"/>
              <a:t>fayllar</a:t>
            </a:r>
            <a:r>
              <a:rPr lang="az-Latn-AZ" sz="1200" b="1"/>
              <a:t>ı</a:t>
            </a:r>
            <a:r>
              <a:rPr lang="en-US" sz="1200"/>
              <a:t> commit </a:t>
            </a:r>
            <a:r>
              <a:rPr lang="az-Latn-AZ" sz="1200"/>
              <a:t>edir</a:t>
            </a:r>
            <a:r>
              <a:rPr lang="en-US" sz="1200"/>
              <a:t>.</a:t>
            </a:r>
            <a:r>
              <a:rPr lang="az-Latn-AZ" sz="1200"/>
              <a:t> Yəni </a:t>
            </a:r>
            <a:r>
              <a:rPr lang="az-Latn-AZ" sz="1200" b="1">
                <a:solidFill>
                  <a:srgbClr val="FF0000"/>
                </a:solidFill>
              </a:rPr>
              <a:t>git add . </a:t>
            </a:r>
            <a:r>
              <a:rPr lang="az-Latn-AZ" sz="1200"/>
              <a:t>edilən</a:t>
            </a:r>
          </a:p>
          <a:p>
            <a:endParaRPr lang="az-Latn-AZ" sz="1200"/>
          </a:p>
          <a:p>
            <a:endParaRPr lang="az-Latn-AZ" sz="1200"/>
          </a:p>
          <a:p>
            <a:endParaRPr lang="az-Latn-AZ" sz="1200"/>
          </a:p>
          <a:p>
            <a:endParaRPr lang="az-Latn-AZ" sz="1200"/>
          </a:p>
          <a:p>
            <a:endParaRPr lang="az-Latn-AZ" sz="1200"/>
          </a:p>
          <a:p>
            <a:r>
              <a:rPr lang="az-Latn-AZ" sz="1200"/>
              <a:t>6. </a:t>
            </a:r>
            <a:r>
              <a:rPr lang="en-US" sz="1200"/>
              <a:t>Bütün dəyişiklikləri birbaşa commit etmək:</a:t>
            </a:r>
            <a:r>
              <a:rPr lang="az-Latn-AZ" sz="1200"/>
              <a:t> məsələn,  </a:t>
            </a:r>
            <a:r>
              <a:rPr lang="az-Latn-AZ" sz="1200" b="1"/>
              <a:t>file.txt </a:t>
            </a:r>
            <a:r>
              <a:rPr lang="az-Latn-AZ" sz="1200"/>
              <a:t>faylında dəyişiklik etmisiniz və bu komandanı işlətdiniz,  bu zaman, </a:t>
            </a:r>
            <a:r>
              <a:rPr lang="az-Latn-AZ" sz="1200" b="1"/>
              <a:t>file.txt</a:t>
            </a:r>
            <a:r>
              <a:rPr lang="az-Latn-AZ" sz="1200"/>
              <a:t>-dəki dəyişikliklər birbaşa </a:t>
            </a:r>
            <a:r>
              <a:rPr lang="az-Latn-AZ" sz="1200" b="1"/>
              <a:t>commit</a:t>
            </a:r>
            <a:r>
              <a:rPr lang="az-Latn-AZ" sz="1200"/>
              <a:t> olunur. Yəni artıq təkrar-təkrar </a:t>
            </a:r>
            <a:r>
              <a:rPr lang="az-Latn-AZ" sz="1200" b="1">
                <a:solidFill>
                  <a:srgbClr val="FF0000"/>
                </a:solidFill>
              </a:rPr>
              <a:t>git add . </a:t>
            </a:r>
            <a:r>
              <a:rPr lang="az-Latn-AZ" sz="1200"/>
              <a:t>yazmaq lazım deyil. Amma yeni yaradılmış </a:t>
            </a:r>
            <a:r>
              <a:rPr lang="az-Latn-AZ" sz="1200" b="1"/>
              <a:t>untracked</a:t>
            </a:r>
            <a:r>
              <a:rPr lang="az-Latn-AZ" sz="1200"/>
              <a:t> fayl commit olunmur. Yeni yaradılan fayl üçün heç olmasa bir dəfə belə olsun </a:t>
            </a:r>
            <a:r>
              <a:rPr lang="az-Latn-AZ" sz="1200" b="1">
                <a:solidFill>
                  <a:srgbClr val="FF0000"/>
                </a:solidFill>
              </a:rPr>
              <a:t>git add . </a:t>
            </a:r>
            <a:r>
              <a:rPr lang="az-Latn-AZ" sz="1200"/>
              <a:t>yazmaq lazımdır.</a:t>
            </a:r>
          </a:p>
          <a:p>
            <a:endParaRPr lang="az-Latn-AZ" sz="1200"/>
          </a:p>
          <a:p>
            <a:endParaRPr lang="az-Latn-AZ" sz="1200"/>
          </a:p>
          <a:p>
            <a:endParaRPr lang="az-Latn-AZ" sz="1200"/>
          </a:p>
          <a:p>
            <a:endParaRPr lang="az-Latn-AZ" sz="1200"/>
          </a:p>
          <a:p>
            <a:r>
              <a:rPr lang="az-Latn-AZ" sz="1200"/>
              <a:t>7. Şaxələnmə (Branching) Yeni şaxə yaratmaq:  </a:t>
            </a:r>
          </a:p>
          <a:p>
            <a:endParaRPr lang="az-Latn-AZ" sz="1200"/>
          </a:p>
          <a:p>
            <a:endParaRPr lang="az-Latn-AZ" sz="1200"/>
          </a:p>
          <a:p>
            <a:endParaRPr lang="az-Latn-AZ" sz="1200"/>
          </a:p>
          <a:p>
            <a:endParaRPr lang="az-Latn-AZ" sz="1200"/>
          </a:p>
          <a:p>
            <a:r>
              <a:rPr lang="en-US" sz="1200" b="1">
                <a:solidFill>
                  <a:srgbClr val="00B050"/>
                </a:solidFill>
              </a:rPr>
              <a:t>Yeni şaxə yaratmağın bir neçə mühüm faydası var</a:t>
            </a:r>
            <a:r>
              <a:rPr lang="en-US" sz="1200"/>
              <a:t>:</a:t>
            </a:r>
            <a:endParaRPr lang="az-Latn-AZ" sz="1200"/>
          </a:p>
          <a:p>
            <a:endParaRPr lang="az-Latn-AZ" sz="1200"/>
          </a:p>
          <a:p>
            <a:pPr marL="171450" indent="-171450">
              <a:buFont typeface="Arial" panose="020B0604020202020204" pitchFamily="34" charset="0"/>
              <a:buChar char="•"/>
            </a:pPr>
            <a:r>
              <a:rPr lang="en-US" sz="1200" b="1"/>
              <a:t>Təcrid olunmuş iş mühiti</a:t>
            </a:r>
            <a:r>
              <a:rPr lang="en-US" sz="1200"/>
              <a:t>: Yeni şaxə yaratmaq, layihənin əsas kodundan (adətən main və ya master şaxəsindən) ayrılmış bir iş mühiti yaratmağa kömək edir. Bu, layihə üzərindəki əsas koda müdaxilə etmədən yeni xüsusiyyətlər əlavə etmək və ya düzəlişlər etmək üçün rahatlıq təmin edir.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Təcrübə və testlər</a:t>
            </a:r>
            <a:r>
              <a:rPr lang="en-US" sz="1200"/>
              <a:t>: Yeni şaxədə kod yazmaq, hər hansı bir dəyişiklik etmədən əvvəl həmin dəyişikliklərin necə işlədiyini test etməyə imkan verir. Əgər testlər uğursuz olarsa və ya nəticələr istədiyiniz kimi olmazsa, heç bir problem olmadan həmin şaxəni silə və ya dəyişdirə bilərsiniz.</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Komanda işində rahatlıq</a:t>
            </a:r>
            <a:r>
              <a:rPr lang="en-US" sz="1200"/>
              <a:t>: Bir neçə inkişaf etdirici eyni anda layihə üzərində işləyə bilər və hər biri öz şaxəsində müstəqil olaraq işləyə bilər. Bu, komanda daxilində paralel inkişafı mümkün edir və dəyişikliklər birləşdirilməzdən əvvəl mübahisələri və səhvləri azaldır.</a:t>
            </a:r>
            <a:endParaRPr lang="az-Latn-AZ" sz="1200"/>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r>
              <a:rPr lang="en-US" sz="1200" b="1"/>
              <a:t>Kodun sürətli test edilməsi və düzəldilməsi</a:t>
            </a:r>
            <a:r>
              <a:rPr lang="en-US" sz="1200"/>
              <a:t>: Yeni şaxə üzərində işə başladıqda, bu şaxədəki dəyişikliklər heç bir zaman əsas şaxəyə təsir etmir. Əgər yeni şaxədəki kod işləmir və ya problem yaradırsa, həmin şaxəni asanlıqla silib, əsas şaxəyə qayıtmaq mümkündür.</a:t>
            </a:r>
            <a:endParaRPr lang="az-Latn-AZ" sz="1200"/>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r>
              <a:rPr lang="en-US" sz="1200" b="1"/>
              <a:t>Kodun asan birləşdirilməsi (merge)</a:t>
            </a:r>
            <a:r>
              <a:rPr lang="en-US" sz="1200"/>
              <a:t>: Şaxələrdən biri tamamlandıqdan sonra, dəyişiklikləri əsas şaxəyə asanlıqla birləşdirmək mümkündür. Git, şaxələri birləşdirərkən mümkün olan konfliktləri bildirir və həmin konfliktləri həll etmək üçün alətlər təqdim edir.</a:t>
            </a:r>
          </a:p>
        </p:txBody>
      </p:sp>
      <p:pic>
        <p:nvPicPr>
          <p:cNvPr id="3" name="Picture 2">
            <a:extLst>
              <a:ext uri="{FF2B5EF4-FFF2-40B4-BE49-F238E27FC236}">
                <a16:creationId xmlns:a16="http://schemas.microsoft.com/office/drawing/2014/main" id="{4D5A711C-7750-4A7A-4323-C96DFF7B950F}"/>
              </a:ext>
            </a:extLst>
          </p:cNvPr>
          <p:cNvPicPr>
            <a:picLocks noChangeAspect="1"/>
          </p:cNvPicPr>
          <p:nvPr/>
        </p:nvPicPr>
        <p:blipFill>
          <a:blip r:embed="rId2"/>
          <a:stretch>
            <a:fillRect/>
          </a:stretch>
        </p:blipFill>
        <p:spPr>
          <a:xfrm>
            <a:off x="0" y="624872"/>
            <a:ext cx="3200847" cy="362001"/>
          </a:xfrm>
          <a:prstGeom prst="rect">
            <a:avLst/>
          </a:prstGeom>
        </p:spPr>
      </p:pic>
      <p:pic>
        <p:nvPicPr>
          <p:cNvPr id="5" name="Picture 4">
            <a:extLst>
              <a:ext uri="{FF2B5EF4-FFF2-40B4-BE49-F238E27FC236}">
                <a16:creationId xmlns:a16="http://schemas.microsoft.com/office/drawing/2014/main" id="{884D70FF-975A-E55C-A08D-4DEB5EF9A66E}"/>
              </a:ext>
            </a:extLst>
          </p:cNvPr>
          <p:cNvPicPr>
            <a:picLocks noChangeAspect="1"/>
          </p:cNvPicPr>
          <p:nvPr/>
        </p:nvPicPr>
        <p:blipFill>
          <a:blip r:embed="rId3"/>
          <a:stretch>
            <a:fillRect/>
          </a:stretch>
        </p:blipFill>
        <p:spPr>
          <a:xfrm>
            <a:off x="0" y="1828186"/>
            <a:ext cx="2381582" cy="400106"/>
          </a:xfrm>
          <a:prstGeom prst="rect">
            <a:avLst/>
          </a:prstGeom>
        </p:spPr>
      </p:pic>
      <p:pic>
        <p:nvPicPr>
          <p:cNvPr id="8" name="Picture 7">
            <a:extLst>
              <a:ext uri="{FF2B5EF4-FFF2-40B4-BE49-F238E27FC236}">
                <a16:creationId xmlns:a16="http://schemas.microsoft.com/office/drawing/2014/main" id="{461D8F32-2331-A032-85A1-3560024CAA09}"/>
              </a:ext>
            </a:extLst>
          </p:cNvPr>
          <p:cNvPicPr>
            <a:picLocks noChangeAspect="1"/>
          </p:cNvPicPr>
          <p:nvPr/>
        </p:nvPicPr>
        <p:blipFill>
          <a:blip r:embed="rId4"/>
          <a:stretch>
            <a:fillRect/>
          </a:stretch>
        </p:blipFill>
        <p:spPr>
          <a:xfrm>
            <a:off x="0" y="2764527"/>
            <a:ext cx="2114845" cy="419158"/>
          </a:xfrm>
          <a:prstGeom prst="rect">
            <a:avLst/>
          </a:prstGeom>
        </p:spPr>
      </p:pic>
    </p:spTree>
    <p:extLst>
      <p:ext uri="{BB962C8B-B14F-4D97-AF65-F5344CB8AC3E}">
        <p14:creationId xmlns:p14="http://schemas.microsoft.com/office/powerpoint/2010/main" val="4137925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2C50F-225F-6778-4A43-2B9DEFAEECB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03038A5-72C5-F109-8FBF-0C9D14BE7B4E}"/>
              </a:ext>
            </a:extLst>
          </p:cNvPr>
          <p:cNvSpPr txBox="1"/>
          <p:nvPr/>
        </p:nvSpPr>
        <p:spPr>
          <a:xfrm>
            <a:off x="203200" y="244826"/>
            <a:ext cx="11822545" cy="3785652"/>
          </a:xfrm>
          <a:prstGeom prst="rect">
            <a:avLst/>
          </a:prstGeom>
          <a:noFill/>
        </p:spPr>
        <p:txBody>
          <a:bodyPr wrap="square">
            <a:spAutoFit/>
          </a:bodyPr>
          <a:lstStyle/>
          <a:p>
            <a:r>
              <a:rPr lang="az-Latn-AZ" sz="1200"/>
              <a:t>8. Şaxələri göstərmək:</a:t>
            </a:r>
          </a:p>
          <a:p>
            <a:endParaRPr lang="az-Latn-AZ" sz="1200"/>
          </a:p>
          <a:p>
            <a:endParaRPr lang="az-Latn-AZ" sz="1200"/>
          </a:p>
          <a:p>
            <a:endParaRPr lang="az-Latn-AZ" sz="1200"/>
          </a:p>
          <a:p>
            <a:endParaRPr lang="az-Latn-AZ" sz="1200"/>
          </a:p>
          <a:p>
            <a:r>
              <a:rPr lang="az-Latn-AZ" sz="1200"/>
              <a:t>9. Şaxəyə keçmək:</a:t>
            </a:r>
          </a:p>
          <a:p>
            <a:endParaRPr lang="az-Latn-AZ" sz="1200"/>
          </a:p>
          <a:p>
            <a:endParaRPr lang="az-Latn-AZ" sz="1200"/>
          </a:p>
          <a:p>
            <a:endParaRPr lang="az-Latn-AZ" sz="1200"/>
          </a:p>
          <a:p>
            <a:endParaRPr lang="az-Latn-AZ" sz="1200"/>
          </a:p>
          <a:p>
            <a:r>
              <a:rPr lang="az-Latn-AZ" sz="1200"/>
              <a:t>10. Yeni şaxə yaradıb ora keçmək:</a:t>
            </a:r>
          </a:p>
          <a:p>
            <a:endParaRPr lang="az-Latn-AZ" sz="1200"/>
          </a:p>
          <a:p>
            <a:endParaRPr lang="az-Latn-AZ" sz="1200"/>
          </a:p>
          <a:p>
            <a:endParaRPr lang="az-Latn-AZ" sz="1200"/>
          </a:p>
          <a:p>
            <a:endParaRPr lang="az-Latn-AZ" sz="1200"/>
          </a:p>
          <a:p>
            <a:r>
              <a:rPr lang="az-Latn-AZ" sz="1200"/>
              <a:t>11. Şaxəni silmək:</a:t>
            </a:r>
          </a:p>
          <a:p>
            <a:endParaRPr lang="az-Latn-AZ" sz="1200"/>
          </a:p>
          <a:p>
            <a:endParaRPr lang="az-Latn-AZ" sz="1200"/>
          </a:p>
          <a:p>
            <a:endParaRPr lang="az-Latn-AZ" sz="1200"/>
          </a:p>
          <a:p>
            <a:endParaRPr lang="az-Latn-AZ" sz="1200"/>
          </a:p>
        </p:txBody>
      </p:sp>
      <p:pic>
        <p:nvPicPr>
          <p:cNvPr id="3" name="Picture 2">
            <a:extLst>
              <a:ext uri="{FF2B5EF4-FFF2-40B4-BE49-F238E27FC236}">
                <a16:creationId xmlns:a16="http://schemas.microsoft.com/office/drawing/2014/main" id="{A676A911-1527-73C9-0E7F-1E154D939D03}"/>
              </a:ext>
            </a:extLst>
          </p:cNvPr>
          <p:cNvPicPr>
            <a:picLocks noChangeAspect="1"/>
          </p:cNvPicPr>
          <p:nvPr/>
        </p:nvPicPr>
        <p:blipFill>
          <a:blip r:embed="rId2"/>
          <a:stretch>
            <a:fillRect/>
          </a:stretch>
        </p:blipFill>
        <p:spPr>
          <a:xfrm>
            <a:off x="0" y="521825"/>
            <a:ext cx="1228896" cy="381053"/>
          </a:xfrm>
          <a:prstGeom prst="rect">
            <a:avLst/>
          </a:prstGeom>
        </p:spPr>
      </p:pic>
      <p:pic>
        <p:nvPicPr>
          <p:cNvPr id="5" name="Picture 4">
            <a:extLst>
              <a:ext uri="{FF2B5EF4-FFF2-40B4-BE49-F238E27FC236}">
                <a16:creationId xmlns:a16="http://schemas.microsoft.com/office/drawing/2014/main" id="{5039C42E-9EE8-5A37-2285-FB29F4F80A80}"/>
              </a:ext>
            </a:extLst>
          </p:cNvPr>
          <p:cNvPicPr>
            <a:picLocks noChangeAspect="1"/>
          </p:cNvPicPr>
          <p:nvPr/>
        </p:nvPicPr>
        <p:blipFill>
          <a:blip r:embed="rId3"/>
          <a:stretch>
            <a:fillRect/>
          </a:stretch>
        </p:blipFill>
        <p:spPr>
          <a:xfrm>
            <a:off x="0" y="1445155"/>
            <a:ext cx="2238687" cy="371527"/>
          </a:xfrm>
          <a:prstGeom prst="rect">
            <a:avLst/>
          </a:prstGeom>
        </p:spPr>
      </p:pic>
      <p:pic>
        <p:nvPicPr>
          <p:cNvPr id="8" name="Picture 7">
            <a:extLst>
              <a:ext uri="{FF2B5EF4-FFF2-40B4-BE49-F238E27FC236}">
                <a16:creationId xmlns:a16="http://schemas.microsoft.com/office/drawing/2014/main" id="{3E27D16D-54C9-727A-323E-5B6C7C6AEE73}"/>
              </a:ext>
            </a:extLst>
          </p:cNvPr>
          <p:cNvPicPr>
            <a:picLocks noChangeAspect="1"/>
          </p:cNvPicPr>
          <p:nvPr/>
        </p:nvPicPr>
        <p:blipFill>
          <a:blip r:embed="rId4"/>
          <a:stretch>
            <a:fillRect/>
          </a:stretch>
        </p:blipFill>
        <p:spPr>
          <a:xfrm>
            <a:off x="0" y="2358959"/>
            <a:ext cx="2476846" cy="371527"/>
          </a:xfrm>
          <a:prstGeom prst="rect">
            <a:avLst/>
          </a:prstGeom>
        </p:spPr>
      </p:pic>
      <p:pic>
        <p:nvPicPr>
          <p:cNvPr id="10" name="Picture 9">
            <a:extLst>
              <a:ext uri="{FF2B5EF4-FFF2-40B4-BE49-F238E27FC236}">
                <a16:creationId xmlns:a16="http://schemas.microsoft.com/office/drawing/2014/main" id="{B022301F-BAD5-A5C0-9472-D4507E73D0F6}"/>
              </a:ext>
            </a:extLst>
          </p:cNvPr>
          <p:cNvPicPr>
            <a:picLocks noChangeAspect="1"/>
          </p:cNvPicPr>
          <p:nvPr/>
        </p:nvPicPr>
        <p:blipFill>
          <a:blip r:embed="rId5"/>
          <a:stretch>
            <a:fillRect/>
          </a:stretch>
        </p:blipFill>
        <p:spPr>
          <a:xfrm>
            <a:off x="0" y="3284887"/>
            <a:ext cx="2333951" cy="381053"/>
          </a:xfrm>
          <a:prstGeom prst="rect">
            <a:avLst/>
          </a:prstGeom>
        </p:spPr>
      </p:pic>
    </p:spTree>
    <p:extLst>
      <p:ext uri="{BB962C8B-B14F-4D97-AF65-F5344CB8AC3E}">
        <p14:creationId xmlns:p14="http://schemas.microsoft.com/office/powerpoint/2010/main" val="111231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E4C7E-F6EB-23FE-9039-E0466F9C875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0AC8CDC-0E82-9CDF-9C0D-176D08613D48}"/>
              </a:ext>
            </a:extLst>
          </p:cNvPr>
          <p:cNvSpPr txBox="1"/>
          <p:nvPr/>
        </p:nvSpPr>
        <p:spPr>
          <a:xfrm>
            <a:off x="0" y="0"/>
            <a:ext cx="12192000" cy="5078313"/>
          </a:xfrm>
          <a:prstGeom prst="rect">
            <a:avLst/>
          </a:prstGeom>
          <a:noFill/>
        </p:spPr>
        <p:txBody>
          <a:bodyPr wrap="square">
            <a:spAutoFit/>
          </a:bodyPr>
          <a:lstStyle/>
          <a:p>
            <a:r>
              <a:rPr lang="en-US" sz="1200"/>
              <a:t>Git-də şaxə birləşdirmə (</a:t>
            </a:r>
            <a:r>
              <a:rPr lang="en-US" sz="1200" b="1">
                <a:solidFill>
                  <a:srgbClr val="FF0000"/>
                </a:solidFill>
              </a:rPr>
              <a:t>merge</a:t>
            </a:r>
            <a:r>
              <a:rPr lang="en-US" sz="1200"/>
              <a:t>) prosesi düzgün aparıldıqda, əsas şaxə pozulmur. Lakin, </a:t>
            </a:r>
            <a:r>
              <a:rPr lang="az-Latn-AZ" sz="1200" b="1">
                <a:solidFill>
                  <a:srgbClr val="00B050"/>
                </a:solidFill>
              </a:rPr>
              <a:t>A</a:t>
            </a:r>
            <a:r>
              <a:rPr lang="az-Latn-AZ" sz="1200"/>
              <a:t> qovluğunda işlədiyimiz halda </a:t>
            </a:r>
            <a:r>
              <a:rPr lang="en-US" sz="1200"/>
              <a:t>əgər yanlışlıqla başqa qovluqda (məsələn, </a:t>
            </a:r>
            <a:r>
              <a:rPr lang="en-US" sz="1200" b="1">
                <a:solidFill>
                  <a:srgbClr val="0070C0"/>
                </a:solidFill>
              </a:rPr>
              <a:t>B</a:t>
            </a:r>
            <a:r>
              <a:rPr lang="en-US" sz="1200"/>
              <a:t> qovluğunda) dəyişiklik etsə</a:t>
            </a:r>
            <a:r>
              <a:rPr lang="az-Latn-AZ" sz="1200"/>
              <a:t>k</a:t>
            </a:r>
            <a:r>
              <a:rPr lang="en-US" sz="1200"/>
              <a:t>, bu zaman əsas şaxəyə birləşdirmə zamanı konfliktlər yarana bilər. Bunu necə idarə edəcəyinizi və şaxə birləşdirmənin necə həyata keçirildiyin</a:t>
            </a:r>
            <a:r>
              <a:rPr lang="az-Latn-AZ" sz="1200"/>
              <a:t>ə baxaq</a:t>
            </a:r>
            <a:r>
              <a:rPr lang="en-US" sz="1200"/>
              <a:t>:</a:t>
            </a:r>
            <a:r>
              <a:rPr lang="az-Latn-AZ" sz="1200"/>
              <a:t> </a:t>
            </a:r>
          </a:p>
          <a:p>
            <a:endParaRPr lang="az-Latn-AZ" sz="1200"/>
          </a:p>
          <a:p>
            <a:r>
              <a:rPr lang="en-US" sz="1200" b="1">
                <a:solidFill>
                  <a:srgbClr val="FF0000"/>
                </a:solidFill>
              </a:rPr>
              <a:t>Şaxə Birləşdirmə Prosesi</a:t>
            </a:r>
            <a:endParaRPr lang="az-Latn-AZ" sz="1200" b="1">
              <a:solidFill>
                <a:srgbClr val="FF0000"/>
              </a:solidFill>
            </a:endParaRPr>
          </a:p>
          <a:p>
            <a:endParaRPr lang="en-US" sz="1200" b="1">
              <a:solidFill>
                <a:srgbClr val="FF0000"/>
              </a:solidFill>
            </a:endParaRPr>
          </a:p>
          <a:p>
            <a:pPr marL="285750" indent="-285750">
              <a:buFont typeface="Arial" panose="020B0604020202020204" pitchFamily="34" charset="0"/>
              <a:buChar char="•"/>
            </a:pPr>
            <a:r>
              <a:rPr lang="en-US" sz="1200"/>
              <a:t>Yeni şaxə (məsələn, feature-branch) yaradıb işinizi orada bitirdikdən sonra, onu əsas şaxə (adətən </a:t>
            </a:r>
            <a:r>
              <a:rPr lang="en-US" sz="1200" b="1"/>
              <a:t>main</a:t>
            </a:r>
            <a:r>
              <a:rPr lang="en-US" sz="1200"/>
              <a:t> və ya </a:t>
            </a:r>
            <a:r>
              <a:rPr lang="en-US" sz="1200" b="1"/>
              <a:t>master</a:t>
            </a:r>
            <a:r>
              <a:rPr lang="en-US" sz="1200"/>
              <a:t>) ilə birləşdirmək üçün </a:t>
            </a:r>
            <a:r>
              <a:rPr lang="az-Latn-AZ" sz="1200"/>
              <a:t>bu</a:t>
            </a:r>
            <a:r>
              <a:rPr lang="en-US" sz="1200"/>
              <a:t> adımları izləyirsiniz:</a:t>
            </a:r>
            <a:r>
              <a:rPr lang="az-Latn-AZ" sz="1200"/>
              <a:t> </a:t>
            </a:r>
          </a:p>
          <a:p>
            <a:endParaRPr lang="az-Latn-AZ" sz="1200"/>
          </a:p>
          <a:p>
            <a:r>
              <a:rPr lang="en-US" sz="1200" b="1"/>
              <a:t>Başlanğıcda nə baş verir?</a:t>
            </a:r>
            <a:endParaRPr lang="az-Latn-AZ" sz="1200" b="1"/>
          </a:p>
          <a:p>
            <a:pPr marL="628650" lvl="1" indent="-171450">
              <a:lnSpc>
                <a:spcPct val="150000"/>
              </a:lnSpc>
              <a:buFont typeface="Wingdings" panose="05000000000000000000" pitchFamily="2" charset="2"/>
              <a:buChar char="q"/>
            </a:pPr>
            <a:r>
              <a:rPr lang="az-Latn-AZ" sz="1200"/>
              <a:t>Yeni şaxədə işə başlamaq: Siz feature-branch şaxəsində yeni xüsusiyyət üzərində işləyirsiniz.</a:t>
            </a:r>
          </a:p>
          <a:p>
            <a:pPr marL="628650" lvl="1" indent="-171450">
              <a:lnSpc>
                <a:spcPct val="150000"/>
              </a:lnSpc>
              <a:buFont typeface="Wingdings" panose="05000000000000000000" pitchFamily="2" charset="2"/>
              <a:buChar char="q"/>
            </a:pPr>
            <a:r>
              <a:rPr lang="az-Latn-AZ" sz="1200"/>
              <a:t>Kommitlər və push etmək: Siz dəyişikliklərinizi feature-branch şaxəsində kommit edib, push etməlisiniz ki, həmin dəyişikliklər Git serverinə (məsələn, GitHub) yüklənsin.</a:t>
            </a:r>
          </a:p>
          <a:p>
            <a:endParaRPr lang="az-Latn-AZ" sz="1200"/>
          </a:p>
          <a:p>
            <a:r>
              <a:rPr lang="az-Latn-AZ" sz="1200" b="1"/>
              <a:t>Addım-addım proses</a:t>
            </a:r>
            <a:r>
              <a:rPr lang="az-Latn-AZ" sz="1200"/>
              <a:t>:</a:t>
            </a:r>
          </a:p>
          <a:p>
            <a:r>
              <a:rPr lang="az-Latn-AZ" sz="1200">
                <a:solidFill>
                  <a:srgbClr val="FF0000"/>
                </a:solidFill>
              </a:rPr>
              <a:t>a</a:t>
            </a:r>
            <a:r>
              <a:rPr lang="az-Latn-AZ" sz="1200"/>
              <a:t>. Əvvəlcə f</a:t>
            </a:r>
            <a:r>
              <a:rPr lang="az-Latn-AZ" sz="1200" b="1"/>
              <a:t>eature-branch</a:t>
            </a:r>
            <a:r>
              <a:rPr lang="az-Latn-AZ" sz="1200"/>
              <a:t> şaxənizdəki dəyişiklikləri yükləyin (push edin)</a:t>
            </a:r>
          </a:p>
          <a:p>
            <a:endParaRPr lang="az-Latn-AZ" sz="1200"/>
          </a:p>
          <a:p>
            <a:r>
              <a:rPr lang="az-Latn-AZ" sz="1200"/>
              <a:t>Bir şaxədə dəyişiklikləri tamamladıqdan sonra, həmin şaxəni uzaq serverə (GitHub, GitLab və s.) </a:t>
            </a:r>
            <a:r>
              <a:rPr lang="az-Latn-AZ" sz="1200" b="1"/>
              <a:t>push</a:t>
            </a:r>
            <a:r>
              <a:rPr lang="az-Latn-AZ" sz="1200"/>
              <a:t> etməlisiniz. Əgər </a:t>
            </a:r>
            <a:r>
              <a:rPr lang="az-Latn-AZ" sz="1200" b="1"/>
              <a:t>feature-branch</a:t>
            </a:r>
            <a:r>
              <a:rPr lang="az-Latn-AZ" sz="1200"/>
              <a:t> şaxəsindəki dəyişiklikləri serverə yükləməmisinizsə, onda </a:t>
            </a:r>
            <a:r>
              <a:rPr lang="az-Latn-AZ" sz="1200" b="1"/>
              <a:t>git pull </a:t>
            </a:r>
            <a:r>
              <a:rPr lang="az-Latn-AZ" sz="1200"/>
              <a:t>əmri yerinə yetirərkən konfliktlər yarana bilər və siz öz dəyişikliklərinizi itirə bilərsiniz. Beləliklə, əvvəlcə öz </a:t>
            </a:r>
            <a:r>
              <a:rPr lang="az-Latn-AZ" sz="1200" b="1"/>
              <a:t>feature-branch</a:t>
            </a:r>
            <a:r>
              <a:rPr lang="az-Latn-AZ" sz="1200"/>
              <a:t> şaxənizdəki dəyişiklikləri </a:t>
            </a:r>
            <a:r>
              <a:rPr lang="az-Latn-AZ" sz="1200" b="1"/>
              <a:t>push</a:t>
            </a:r>
            <a:r>
              <a:rPr lang="az-Latn-AZ" sz="1200"/>
              <a:t> edin.</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az-Latn-AZ" sz="1200">
                <a:solidFill>
                  <a:srgbClr val="FF0000"/>
                </a:solidFill>
              </a:rPr>
              <a:t>b</a:t>
            </a:r>
            <a:r>
              <a:rPr lang="en-US" sz="1200"/>
              <a:t>. </a:t>
            </a:r>
            <a:r>
              <a:rPr lang="en-US" sz="1200" b="1"/>
              <a:t>main</a:t>
            </a:r>
            <a:r>
              <a:rPr lang="en-US" sz="1200"/>
              <a:t> şaxəsinə keçin və </a:t>
            </a:r>
            <a:r>
              <a:rPr lang="en-US" sz="1200" b="1"/>
              <a:t>git pull </a:t>
            </a:r>
            <a:r>
              <a:rPr lang="en-US" sz="1200"/>
              <a:t>edin </a:t>
            </a:r>
            <a:r>
              <a:rPr lang="en-US" sz="1200" b="1"/>
              <a:t>feature-branch </a:t>
            </a:r>
            <a:r>
              <a:rPr lang="en-US" sz="1200"/>
              <a:t>şaxənizdəki dəyişikliklər artıq serverdədir, indi </a:t>
            </a:r>
            <a:r>
              <a:rPr lang="en-US" sz="1200" b="1"/>
              <a:t>main</a:t>
            </a:r>
            <a:r>
              <a:rPr lang="en-US" sz="1200"/>
              <a:t> şaxəsinə keçib, </a:t>
            </a:r>
            <a:r>
              <a:rPr lang="en-US" sz="1200" b="1"/>
              <a:t>main</a:t>
            </a:r>
            <a:r>
              <a:rPr lang="en-US" sz="1200"/>
              <a:t> şaxəsini serverdən </a:t>
            </a:r>
            <a:r>
              <a:rPr lang="en-US" sz="1200" b="1"/>
              <a:t>git pull </a:t>
            </a:r>
            <a:r>
              <a:rPr lang="en-US" sz="1200"/>
              <a:t>ilə yeniləməlisiniz. Bununla, </a:t>
            </a:r>
            <a:r>
              <a:rPr lang="en-US" sz="1200" b="1"/>
              <a:t>main</a:t>
            </a:r>
            <a:r>
              <a:rPr lang="en-US" sz="1200"/>
              <a:t> şaxəsindəki son dəyişiklikləri əldə etmiş olursunuz (başqa kimsə main şaxəsində dəyişiklik edib-disə, onu almış olursunuz).</a:t>
            </a:r>
          </a:p>
        </p:txBody>
      </p:sp>
      <p:pic>
        <p:nvPicPr>
          <p:cNvPr id="6" name="Picture 5">
            <a:extLst>
              <a:ext uri="{FF2B5EF4-FFF2-40B4-BE49-F238E27FC236}">
                <a16:creationId xmlns:a16="http://schemas.microsoft.com/office/drawing/2014/main" id="{747A9AC9-9015-FB20-DD16-6C3E9D44B546}"/>
              </a:ext>
            </a:extLst>
          </p:cNvPr>
          <p:cNvPicPr>
            <a:picLocks noChangeAspect="1"/>
          </p:cNvPicPr>
          <p:nvPr/>
        </p:nvPicPr>
        <p:blipFill>
          <a:blip r:embed="rId2"/>
          <a:stretch>
            <a:fillRect/>
          </a:stretch>
        </p:blipFill>
        <p:spPr>
          <a:xfrm>
            <a:off x="0" y="3325373"/>
            <a:ext cx="7078063" cy="1095528"/>
          </a:xfrm>
          <a:prstGeom prst="rect">
            <a:avLst/>
          </a:prstGeom>
        </p:spPr>
      </p:pic>
      <p:pic>
        <p:nvPicPr>
          <p:cNvPr id="9" name="Picture 8">
            <a:extLst>
              <a:ext uri="{FF2B5EF4-FFF2-40B4-BE49-F238E27FC236}">
                <a16:creationId xmlns:a16="http://schemas.microsoft.com/office/drawing/2014/main" id="{4F26DEB2-1886-3B93-23FD-B725D0148329}"/>
              </a:ext>
            </a:extLst>
          </p:cNvPr>
          <p:cNvPicPr>
            <a:picLocks noChangeAspect="1"/>
          </p:cNvPicPr>
          <p:nvPr/>
        </p:nvPicPr>
        <p:blipFill>
          <a:blip r:embed="rId3"/>
          <a:stretch>
            <a:fillRect/>
          </a:stretch>
        </p:blipFill>
        <p:spPr>
          <a:xfrm>
            <a:off x="0" y="5032593"/>
            <a:ext cx="6363588" cy="685896"/>
          </a:xfrm>
          <a:prstGeom prst="rect">
            <a:avLst/>
          </a:prstGeom>
        </p:spPr>
      </p:pic>
    </p:spTree>
    <p:extLst>
      <p:ext uri="{BB962C8B-B14F-4D97-AF65-F5344CB8AC3E}">
        <p14:creationId xmlns:p14="http://schemas.microsoft.com/office/powerpoint/2010/main" val="2384931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E6610-2A40-C8A8-D83F-ABC12A4A64B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A127B61-987E-D234-A861-12358FF27CC7}"/>
              </a:ext>
            </a:extLst>
          </p:cNvPr>
          <p:cNvSpPr txBox="1"/>
          <p:nvPr/>
        </p:nvSpPr>
        <p:spPr>
          <a:xfrm>
            <a:off x="203200" y="244826"/>
            <a:ext cx="11822545" cy="5355312"/>
          </a:xfrm>
          <a:prstGeom prst="rect">
            <a:avLst/>
          </a:prstGeom>
          <a:noFill/>
        </p:spPr>
        <p:txBody>
          <a:bodyPr wrap="square">
            <a:spAutoFit/>
          </a:bodyPr>
          <a:lstStyle/>
          <a:p>
            <a:r>
              <a:rPr lang="az-Latn-AZ" sz="1200">
                <a:solidFill>
                  <a:srgbClr val="FF0000"/>
                </a:solidFill>
              </a:rPr>
              <a:t>c</a:t>
            </a:r>
            <a:r>
              <a:rPr lang="az-Latn-AZ" sz="1200"/>
              <a:t>. </a:t>
            </a:r>
            <a:r>
              <a:rPr lang="az-Latn-AZ" sz="1200" b="1"/>
              <a:t>main</a:t>
            </a:r>
            <a:r>
              <a:rPr lang="az-Latn-AZ" sz="1200"/>
              <a:t> şaxəsinə </a:t>
            </a:r>
            <a:r>
              <a:rPr lang="az-Latn-AZ" sz="1200" b="1"/>
              <a:t>feature-branch</a:t>
            </a:r>
            <a:r>
              <a:rPr lang="az-Latn-AZ" sz="1200"/>
              <a:t> şaxəsini birləşdirin ( </a:t>
            </a:r>
            <a:r>
              <a:rPr lang="az-Latn-AZ" sz="1200" b="1"/>
              <a:t>git merge </a:t>
            </a:r>
            <a:r>
              <a:rPr lang="az-Latn-AZ" sz="1200"/>
              <a:t>). </a:t>
            </a:r>
          </a:p>
          <a:p>
            <a:endParaRPr lang="az-Latn-AZ" sz="1200"/>
          </a:p>
          <a:p>
            <a:endParaRPr lang="az-Latn-AZ" sz="1200"/>
          </a:p>
          <a:p>
            <a:endParaRPr lang="az-Latn-AZ" sz="1200"/>
          </a:p>
          <a:p>
            <a:endParaRPr lang="az-Latn-AZ" sz="1200"/>
          </a:p>
          <a:p>
            <a:r>
              <a:rPr lang="en-US" sz="1200" b="1"/>
              <a:t>Bu əmrdən sonra</a:t>
            </a:r>
            <a:r>
              <a:rPr lang="en-US" sz="1200"/>
              <a:t>:</a:t>
            </a:r>
          </a:p>
          <a:p>
            <a:pPr marL="171450" indent="-171450">
              <a:lnSpc>
                <a:spcPct val="150000"/>
              </a:lnSpc>
              <a:buFont typeface="Arial" panose="020B0604020202020204" pitchFamily="34" charset="0"/>
              <a:buChar char="•"/>
            </a:pPr>
            <a:r>
              <a:rPr lang="en-US" sz="1200"/>
              <a:t>Git, feature-branch şaxəsindən main şaxəsinə dəyişiklikləri tətbiq edir.</a:t>
            </a:r>
          </a:p>
          <a:p>
            <a:pPr marL="171450" indent="-171450">
              <a:lnSpc>
                <a:spcPct val="150000"/>
              </a:lnSpc>
              <a:buFont typeface="Arial" panose="020B0604020202020204" pitchFamily="34" charset="0"/>
              <a:buChar char="•"/>
            </a:pPr>
            <a:r>
              <a:rPr lang="en-US" sz="1200"/>
              <a:t>Əgər heç bir konflikt yoxdursa, merge (birləşdirmə) tamamlanır və dəyişikliklər birləşir.</a:t>
            </a:r>
          </a:p>
          <a:p>
            <a:pPr marL="171450" indent="-171450">
              <a:lnSpc>
                <a:spcPct val="150000"/>
              </a:lnSpc>
              <a:buFont typeface="Arial" panose="020B0604020202020204" pitchFamily="34" charset="0"/>
              <a:buChar char="•"/>
            </a:pPr>
            <a:r>
              <a:rPr lang="en-US" sz="1200"/>
              <a:t>Əgər konflikt varsa, Git sizə hansı fayllarda konflikt olduğunu bildirəcək, onları həll etməlisiniz.</a:t>
            </a:r>
          </a:p>
          <a:p>
            <a:endParaRPr lang="en-US" sz="1200"/>
          </a:p>
          <a:p>
            <a:endParaRPr lang="az-Latn-AZ" sz="1200"/>
          </a:p>
          <a:p>
            <a:r>
              <a:rPr lang="az-Latn-AZ" sz="1200">
                <a:solidFill>
                  <a:srgbClr val="FF0000"/>
                </a:solidFill>
              </a:rPr>
              <a:t>d</a:t>
            </a:r>
            <a:r>
              <a:rPr lang="en-US" sz="1200"/>
              <a:t>.</a:t>
            </a:r>
            <a:r>
              <a:rPr lang="az-Latn-AZ" sz="1200"/>
              <a:t> </a:t>
            </a:r>
            <a:r>
              <a:rPr lang="en-US" sz="1200"/>
              <a:t>Birləşdirmə tamamlandıqdan sonra, main şaxəsini yenidən serverə </a:t>
            </a:r>
            <a:r>
              <a:rPr lang="en-US" sz="1200" b="1"/>
              <a:t>push</a:t>
            </a:r>
            <a:r>
              <a:rPr lang="en-US" sz="1200"/>
              <a:t> etməlisiniz ki, </a:t>
            </a:r>
            <a:r>
              <a:rPr lang="en-US" sz="1200" b="1"/>
              <a:t>main</a:t>
            </a:r>
            <a:r>
              <a:rPr lang="en-US" sz="1200"/>
              <a:t> şaxəsindəkı dəyişikliklər </a:t>
            </a:r>
            <a:r>
              <a:rPr lang="en-US" sz="1200" b="1"/>
              <a:t>uzaq</a:t>
            </a:r>
            <a:r>
              <a:rPr lang="en-US" sz="1200"/>
              <a:t> </a:t>
            </a:r>
            <a:r>
              <a:rPr lang="en-US" sz="1200" b="1"/>
              <a:t>serverdə</a:t>
            </a:r>
            <a:r>
              <a:rPr lang="en-US" sz="1200"/>
              <a:t> saxlanılsın.</a:t>
            </a:r>
            <a:endParaRPr lang="az-Latn-AZ" sz="1200"/>
          </a:p>
          <a:p>
            <a:endParaRPr lang="az-Latn-AZ" sz="1200"/>
          </a:p>
          <a:p>
            <a:endParaRPr lang="az-Latn-AZ" sz="1200"/>
          </a:p>
          <a:p>
            <a:endParaRPr lang="az-Latn-AZ" sz="1200"/>
          </a:p>
          <a:p>
            <a:endParaRPr lang="az-Latn-AZ" sz="1200"/>
          </a:p>
          <a:p>
            <a:endParaRPr lang="az-Latn-AZ" sz="1200"/>
          </a:p>
          <a:p>
            <a:r>
              <a:rPr lang="az-Latn-AZ" sz="1200"/>
              <a:t>e. Konfliktli fayllarda, Git dəyişiklikləri </a:t>
            </a:r>
            <a:r>
              <a:rPr lang="az-Latn-AZ" sz="1200" b="1"/>
              <a:t>&lt;&lt;&lt;&lt;&lt;&lt;&lt;, =======, və &gt;&gt;&gt;&gt;&gt;&gt;&gt; </a:t>
            </a:r>
            <a:r>
              <a:rPr lang="az-Latn-AZ" sz="1200"/>
              <a:t>ilə işarələyir. Siz, bu hissələri əl ilə düzəldib, istədiyiniz versiyanı saxlamalısınız. Konfliktləri həll etdikdən sonra dəyişiklikləri əlavə edib, birləşdirməni tamamlayın:</a:t>
            </a:r>
          </a:p>
          <a:p>
            <a:endParaRPr lang="az-Latn-AZ" sz="1200"/>
          </a:p>
          <a:p>
            <a:endParaRPr lang="az-Latn-AZ" sz="1200"/>
          </a:p>
          <a:p>
            <a:endParaRPr lang="az-Latn-AZ" sz="1200"/>
          </a:p>
          <a:p>
            <a:endParaRPr lang="az-Latn-AZ" sz="1200"/>
          </a:p>
          <a:p>
            <a:endParaRPr lang="az-Latn-AZ" sz="1200"/>
          </a:p>
          <a:p>
            <a:endParaRPr lang="az-Latn-AZ" sz="1200"/>
          </a:p>
          <a:p>
            <a:r>
              <a:rPr lang="az-Latn-AZ" sz="1200" b="1">
                <a:highlight>
                  <a:srgbClr val="FFFF00"/>
                </a:highlight>
              </a:rPr>
              <a:t>Məsləhət</a:t>
            </a:r>
            <a:r>
              <a:rPr lang="az-Latn-AZ" sz="1200"/>
              <a:t>: A qovluğunda işləyərkən yalnız A qovluğunun fayllarında dəyişiklik etməyə çalışın. Eyni şəkildə, B qovluğunda işləyən birisi də yalnız həmin qovluqla əlaqəli fayllarda dəyişikliklər etməlidir. Bu, konfliktləri minimuma endirir.</a:t>
            </a:r>
            <a:endParaRPr lang="en-US" sz="1200"/>
          </a:p>
        </p:txBody>
      </p:sp>
      <p:pic>
        <p:nvPicPr>
          <p:cNvPr id="3" name="Picture 2">
            <a:extLst>
              <a:ext uri="{FF2B5EF4-FFF2-40B4-BE49-F238E27FC236}">
                <a16:creationId xmlns:a16="http://schemas.microsoft.com/office/drawing/2014/main" id="{31C15040-0BE3-8127-1434-DE8A918654F1}"/>
              </a:ext>
            </a:extLst>
          </p:cNvPr>
          <p:cNvPicPr>
            <a:picLocks noChangeAspect="1"/>
          </p:cNvPicPr>
          <p:nvPr/>
        </p:nvPicPr>
        <p:blipFill>
          <a:blip r:embed="rId2"/>
          <a:stretch>
            <a:fillRect/>
          </a:stretch>
        </p:blipFill>
        <p:spPr>
          <a:xfrm>
            <a:off x="0" y="649574"/>
            <a:ext cx="8611802" cy="438211"/>
          </a:xfrm>
          <a:prstGeom prst="rect">
            <a:avLst/>
          </a:prstGeom>
        </p:spPr>
      </p:pic>
      <p:pic>
        <p:nvPicPr>
          <p:cNvPr id="5" name="Picture 4">
            <a:extLst>
              <a:ext uri="{FF2B5EF4-FFF2-40B4-BE49-F238E27FC236}">
                <a16:creationId xmlns:a16="http://schemas.microsoft.com/office/drawing/2014/main" id="{558777D5-605E-1C61-C5F5-56054860FF4D}"/>
              </a:ext>
            </a:extLst>
          </p:cNvPr>
          <p:cNvPicPr>
            <a:picLocks noChangeAspect="1"/>
          </p:cNvPicPr>
          <p:nvPr/>
        </p:nvPicPr>
        <p:blipFill>
          <a:blip r:embed="rId3"/>
          <a:stretch>
            <a:fillRect/>
          </a:stretch>
        </p:blipFill>
        <p:spPr>
          <a:xfrm>
            <a:off x="0" y="2830149"/>
            <a:ext cx="4810796" cy="409632"/>
          </a:xfrm>
          <a:prstGeom prst="rect">
            <a:avLst/>
          </a:prstGeom>
        </p:spPr>
      </p:pic>
      <p:pic>
        <p:nvPicPr>
          <p:cNvPr id="8" name="Picture 7">
            <a:extLst>
              <a:ext uri="{FF2B5EF4-FFF2-40B4-BE49-F238E27FC236}">
                <a16:creationId xmlns:a16="http://schemas.microsoft.com/office/drawing/2014/main" id="{192C4AA0-0273-47A1-BD82-DE39401A0D24}"/>
              </a:ext>
            </a:extLst>
          </p:cNvPr>
          <p:cNvPicPr>
            <a:picLocks noChangeAspect="1"/>
          </p:cNvPicPr>
          <p:nvPr/>
        </p:nvPicPr>
        <p:blipFill>
          <a:blip r:embed="rId4"/>
          <a:stretch>
            <a:fillRect/>
          </a:stretch>
        </p:blipFill>
        <p:spPr>
          <a:xfrm>
            <a:off x="0" y="4122811"/>
            <a:ext cx="2267266" cy="619211"/>
          </a:xfrm>
          <a:prstGeom prst="rect">
            <a:avLst/>
          </a:prstGeom>
        </p:spPr>
      </p:pic>
    </p:spTree>
    <p:extLst>
      <p:ext uri="{BB962C8B-B14F-4D97-AF65-F5344CB8AC3E}">
        <p14:creationId xmlns:p14="http://schemas.microsoft.com/office/powerpoint/2010/main" val="2302407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E51C7-2537-6B0A-DCA6-6635926C508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1441634-DA60-0E11-7B8A-F4EA81FBDE39}"/>
              </a:ext>
            </a:extLst>
          </p:cNvPr>
          <p:cNvSpPr txBox="1"/>
          <p:nvPr/>
        </p:nvSpPr>
        <p:spPr>
          <a:xfrm>
            <a:off x="203200" y="244826"/>
            <a:ext cx="11822545" cy="6186309"/>
          </a:xfrm>
          <a:prstGeom prst="rect">
            <a:avLst/>
          </a:prstGeom>
          <a:noFill/>
        </p:spPr>
        <p:txBody>
          <a:bodyPr wrap="square">
            <a:spAutoFit/>
          </a:bodyPr>
          <a:lstStyle/>
          <a:p>
            <a:r>
              <a:rPr lang="az-Latn-AZ" sz="1200"/>
              <a:t>12. Uzaq Depolarla İş Uzaq depo əlavə etmək:</a:t>
            </a:r>
          </a:p>
          <a:p>
            <a:endParaRPr lang="az-Latn-AZ" sz="1200"/>
          </a:p>
          <a:p>
            <a:endParaRPr lang="az-Latn-AZ" sz="1200"/>
          </a:p>
          <a:p>
            <a:endParaRPr lang="az-Latn-AZ" sz="1200"/>
          </a:p>
          <a:p>
            <a:endParaRPr lang="az-Latn-AZ" sz="1200"/>
          </a:p>
          <a:p>
            <a:r>
              <a:rPr lang="az-Latn-AZ" sz="1200"/>
              <a:t>13. Uzaq depodakı dəyişiklikləri yükləmək:</a:t>
            </a:r>
          </a:p>
          <a:p>
            <a:endParaRPr lang="az-Latn-AZ" sz="1200"/>
          </a:p>
          <a:p>
            <a:endParaRPr lang="az-Latn-AZ" sz="1200"/>
          </a:p>
          <a:p>
            <a:endParaRPr lang="az-Latn-AZ" sz="1200"/>
          </a:p>
          <a:p>
            <a:endParaRPr lang="az-Latn-AZ" sz="1200"/>
          </a:p>
          <a:p>
            <a:r>
              <a:rPr lang="az-Latn-AZ" sz="1200"/>
              <a:t>14. Yerli dəyişiklikləri uzaq depoya göndərmək:</a:t>
            </a:r>
          </a:p>
          <a:p>
            <a:endParaRPr lang="az-Latn-AZ" sz="1200"/>
          </a:p>
          <a:p>
            <a:endParaRPr lang="az-Latn-AZ" sz="1200"/>
          </a:p>
          <a:p>
            <a:endParaRPr lang="az-Latn-AZ" sz="1200"/>
          </a:p>
          <a:p>
            <a:endParaRPr lang="az-Latn-AZ" sz="1200"/>
          </a:p>
          <a:p>
            <a:r>
              <a:rPr lang="az-Latn-AZ" sz="1200"/>
              <a:t>15. Uzaq şaxəni silmək:</a:t>
            </a:r>
          </a:p>
          <a:p>
            <a:endParaRPr lang="az-Latn-AZ" sz="1200"/>
          </a:p>
          <a:p>
            <a:endParaRPr lang="az-Latn-AZ" sz="1200"/>
          </a:p>
          <a:p>
            <a:endParaRPr lang="az-Latn-AZ" sz="1200"/>
          </a:p>
          <a:p>
            <a:endParaRPr lang="az-Latn-AZ" sz="1200"/>
          </a:p>
          <a:p>
            <a:r>
              <a:rPr lang="az-Latn-AZ" sz="1200"/>
              <a:t>16. Commit tarixçəsini görmək:</a:t>
            </a:r>
          </a:p>
          <a:p>
            <a:endParaRPr lang="az-Latn-AZ" sz="1200"/>
          </a:p>
          <a:p>
            <a:endParaRPr lang="az-Latn-AZ" sz="1200"/>
          </a:p>
          <a:p>
            <a:endParaRPr lang="az-Latn-AZ" sz="1200"/>
          </a:p>
          <a:p>
            <a:r>
              <a:rPr lang="az-Latn-AZ" sz="1200"/>
              <a:t>17. Daha yığcam formada:</a:t>
            </a:r>
          </a:p>
          <a:p>
            <a:endParaRPr lang="az-Latn-AZ" sz="1200"/>
          </a:p>
          <a:p>
            <a:endParaRPr lang="az-Latn-AZ" sz="1200"/>
          </a:p>
          <a:p>
            <a:endParaRPr lang="az-Latn-AZ" sz="1200"/>
          </a:p>
          <a:p>
            <a:r>
              <a:rPr lang="az-Latn-AZ" sz="1200"/>
              <a:t>18. Müəyyən commit-ə qayıtmaq:</a:t>
            </a:r>
          </a:p>
          <a:p>
            <a:endParaRPr lang="az-Latn-AZ" sz="1200"/>
          </a:p>
          <a:p>
            <a:endParaRPr lang="az-Latn-AZ" sz="1200"/>
          </a:p>
          <a:p>
            <a:endParaRPr lang="az-Latn-AZ" sz="1200"/>
          </a:p>
          <a:p>
            <a:r>
              <a:rPr lang="az-Latn-AZ" sz="1200"/>
              <a:t>19. Dəyişiklikləri ləğv etmək:</a:t>
            </a:r>
            <a:endParaRPr lang="en-US" sz="1200"/>
          </a:p>
        </p:txBody>
      </p:sp>
      <p:pic>
        <p:nvPicPr>
          <p:cNvPr id="3" name="Picture 2">
            <a:extLst>
              <a:ext uri="{FF2B5EF4-FFF2-40B4-BE49-F238E27FC236}">
                <a16:creationId xmlns:a16="http://schemas.microsoft.com/office/drawing/2014/main" id="{B7F09DDA-416F-4202-B023-DEE79EE9A294}"/>
              </a:ext>
            </a:extLst>
          </p:cNvPr>
          <p:cNvPicPr>
            <a:picLocks noChangeAspect="1"/>
          </p:cNvPicPr>
          <p:nvPr/>
        </p:nvPicPr>
        <p:blipFill>
          <a:blip r:embed="rId2"/>
          <a:stretch>
            <a:fillRect/>
          </a:stretch>
        </p:blipFill>
        <p:spPr>
          <a:xfrm>
            <a:off x="0" y="539490"/>
            <a:ext cx="2151017" cy="364705"/>
          </a:xfrm>
          <a:prstGeom prst="rect">
            <a:avLst/>
          </a:prstGeom>
        </p:spPr>
      </p:pic>
      <p:pic>
        <p:nvPicPr>
          <p:cNvPr id="5" name="Picture 4">
            <a:extLst>
              <a:ext uri="{FF2B5EF4-FFF2-40B4-BE49-F238E27FC236}">
                <a16:creationId xmlns:a16="http://schemas.microsoft.com/office/drawing/2014/main" id="{C877890F-ED56-2D4D-D798-78167920AA74}"/>
              </a:ext>
            </a:extLst>
          </p:cNvPr>
          <p:cNvPicPr>
            <a:picLocks noChangeAspect="1"/>
          </p:cNvPicPr>
          <p:nvPr/>
        </p:nvPicPr>
        <p:blipFill>
          <a:blip r:embed="rId3"/>
          <a:stretch>
            <a:fillRect/>
          </a:stretch>
        </p:blipFill>
        <p:spPr>
          <a:xfrm>
            <a:off x="0" y="1447211"/>
            <a:ext cx="2151017" cy="336341"/>
          </a:xfrm>
          <a:prstGeom prst="rect">
            <a:avLst/>
          </a:prstGeom>
        </p:spPr>
      </p:pic>
      <p:pic>
        <p:nvPicPr>
          <p:cNvPr id="8" name="Picture 7">
            <a:extLst>
              <a:ext uri="{FF2B5EF4-FFF2-40B4-BE49-F238E27FC236}">
                <a16:creationId xmlns:a16="http://schemas.microsoft.com/office/drawing/2014/main" id="{38E56A46-F1F2-876A-51F2-62256A405C17}"/>
              </a:ext>
            </a:extLst>
          </p:cNvPr>
          <p:cNvPicPr>
            <a:picLocks noChangeAspect="1"/>
          </p:cNvPicPr>
          <p:nvPr/>
        </p:nvPicPr>
        <p:blipFill>
          <a:blip r:embed="rId4"/>
          <a:stretch>
            <a:fillRect/>
          </a:stretch>
        </p:blipFill>
        <p:spPr>
          <a:xfrm>
            <a:off x="0" y="2352849"/>
            <a:ext cx="2553056" cy="428685"/>
          </a:xfrm>
          <a:prstGeom prst="rect">
            <a:avLst/>
          </a:prstGeom>
        </p:spPr>
      </p:pic>
      <p:pic>
        <p:nvPicPr>
          <p:cNvPr id="10" name="Picture 9">
            <a:extLst>
              <a:ext uri="{FF2B5EF4-FFF2-40B4-BE49-F238E27FC236}">
                <a16:creationId xmlns:a16="http://schemas.microsoft.com/office/drawing/2014/main" id="{AE7EF866-CFE8-9C65-434F-B681C4FC73B4}"/>
              </a:ext>
            </a:extLst>
          </p:cNvPr>
          <p:cNvPicPr>
            <a:picLocks noChangeAspect="1"/>
          </p:cNvPicPr>
          <p:nvPr/>
        </p:nvPicPr>
        <p:blipFill>
          <a:blip r:embed="rId5"/>
          <a:stretch>
            <a:fillRect/>
          </a:stretch>
        </p:blipFill>
        <p:spPr>
          <a:xfrm>
            <a:off x="0" y="3267374"/>
            <a:ext cx="3267531" cy="428685"/>
          </a:xfrm>
          <a:prstGeom prst="rect">
            <a:avLst/>
          </a:prstGeom>
        </p:spPr>
      </p:pic>
      <p:pic>
        <p:nvPicPr>
          <p:cNvPr id="12" name="Picture 11">
            <a:extLst>
              <a:ext uri="{FF2B5EF4-FFF2-40B4-BE49-F238E27FC236}">
                <a16:creationId xmlns:a16="http://schemas.microsoft.com/office/drawing/2014/main" id="{99B5A804-757E-DC7E-0D88-7B61E760C9CB}"/>
              </a:ext>
            </a:extLst>
          </p:cNvPr>
          <p:cNvPicPr>
            <a:picLocks noChangeAspect="1"/>
          </p:cNvPicPr>
          <p:nvPr/>
        </p:nvPicPr>
        <p:blipFill>
          <a:blip r:embed="rId6"/>
          <a:stretch>
            <a:fillRect/>
          </a:stretch>
        </p:blipFill>
        <p:spPr>
          <a:xfrm>
            <a:off x="0" y="4143495"/>
            <a:ext cx="722811" cy="308773"/>
          </a:xfrm>
          <a:prstGeom prst="rect">
            <a:avLst/>
          </a:prstGeom>
        </p:spPr>
      </p:pic>
      <p:pic>
        <p:nvPicPr>
          <p:cNvPr id="14" name="Picture 13">
            <a:extLst>
              <a:ext uri="{FF2B5EF4-FFF2-40B4-BE49-F238E27FC236}">
                <a16:creationId xmlns:a16="http://schemas.microsoft.com/office/drawing/2014/main" id="{1A776DE1-659B-3D64-EFFE-EF6F1E2FFC9B}"/>
              </a:ext>
            </a:extLst>
          </p:cNvPr>
          <p:cNvPicPr>
            <a:picLocks noChangeAspect="1"/>
          </p:cNvPicPr>
          <p:nvPr/>
        </p:nvPicPr>
        <p:blipFill>
          <a:blip r:embed="rId7"/>
          <a:stretch>
            <a:fillRect/>
          </a:stretch>
        </p:blipFill>
        <p:spPr>
          <a:xfrm>
            <a:off x="0" y="4903216"/>
            <a:ext cx="1552792" cy="238158"/>
          </a:xfrm>
          <a:prstGeom prst="rect">
            <a:avLst/>
          </a:prstGeom>
        </p:spPr>
      </p:pic>
      <p:pic>
        <p:nvPicPr>
          <p:cNvPr id="16" name="Picture 15">
            <a:extLst>
              <a:ext uri="{FF2B5EF4-FFF2-40B4-BE49-F238E27FC236}">
                <a16:creationId xmlns:a16="http://schemas.microsoft.com/office/drawing/2014/main" id="{12A832FA-8A78-BDDC-7765-71E9AB0A5B71}"/>
              </a:ext>
            </a:extLst>
          </p:cNvPr>
          <p:cNvPicPr>
            <a:picLocks noChangeAspect="1"/>
          </p:cNvPicPr>
          <p:nvPr/>
        </p:nvPicPr>
        <p:blipFill>
          <a:blip r:embed="rId8"/>
          <a:stretch>
            <a:fillRect/>
          </a:stretch>
        </p:blipFill>
        <p:spPr>
          <a:xfrm>
            <a:off x="0" y="5609497"/>
            <a:ext cx="2438740" cy="285790"/>
          </a:xfrm>
          <a:prstGeom prst="rect">
            <a:avLst/>
          </a:prstGeom>
        </p:spPr>
      </p:pic>
      <p:pic>
        <p:nvPicPr>
          <p:cNvPr id="18" name="Picture 17">
            <a:extLst>
              <a:ext uri="{FF2B5EF4-FFF2-40B4-BE49-F238E27FC236}">
                <a16:creationId xmlns:a16="http://schemas.microsoft.com/office/drawing/2014/main" id="{8820D13D-A222-F3A8-E8FB-1B25E5E906B6}"/>
              </a:ext>
            </a:extLst>
          </p:cNvPr>
          <p:cNvPicPr>
            <a:picLocks noChangeAspect="1"/>
          </p:cNvPicPr>
          <p:nvPr/>
        </p:nvPicPr>
        <p:blipFill>
          <a:blip r:embed="rId9"/>
          <a:stretch>
            <a:fillRect/>
          </a:stretch>
        </p:blipFill>
        <p:spPr>
          <a:xfrm>
            <a:off x="0" y="6363410"/>
            <a:ext cx="2267266" cy="371527"/>
          </a:xfrm>
          <a:prstGeom prst="rect">
            <a:avLst/>
          </a:prstGeom>
        </p:spPr>
      </p:pic>
    </p:spTree>
    <p:extLst>
      <p:ext uri="{BB962C8B-B14F-4D97-AF65-F5344CB8AC3E}">
        <p14:creationId xmlns:p14="http://schemas.microsoft.com/office/powerpoint/2010/main" val="137214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51BAB-FB8D-FC60-5F39-AAF0ECAC4B4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ECA5782-8049-3314-D8F6-AB6B8505643C}"/>
              </a:ext>
            </a:extLst>
          </p:cNvPr>
          <p:cNvSpPr txBox="1"/>
          <p:nvPr/>
        </p:nvSpPr>
        <p:spPr>
          <a:xfrm>
            <a:off x="203200" y="244826"/>
            <a:ext cx="11822545" cy="2677656"/>
          </a:xfrm>
          <a:prstGeom prst="rect">
            <a:avLst/>
          </a:prstGeom>
          <a:noFill/>
        </p:spPr>
        <p:txBody>
          <a:bodyPr wrap="square">
            <a:spAutoFit/>
          </a:bodyPr>
          <a:lstStyle/>
          <a:p>
            <a:r>
              <a:rPr lang="az-Latn-AZ" sz="1200"/>
              <a:t>20. Son commit-i ləğv etmək:</a:t>
            </a:r>
          </a:p>
          <a:p>
            <a:endParaRPr lang="az-Latn-AZ" sz="1200"/>
          </a:p>
          <a:p>
            <a:endParaRPr lang="az-Latn-AZ" sz="1200"/>
          </a:p>
          <a:p>
            <a:endParaRPr lang="az-Latn-AZ" sz="1200"/>
          </a:p>
          <a:p>
            <a:endParaRPr lang="az-Latn-AZ" sz="1200"/>
          </a:p>
          <a:p>
            <a:r>
              <a:rPr lang="az-Latn-AZ" sz="1200"/>
              <a:t>21. Faylın dəyişikliklərini görmək:</a:t>
            </a:r>
          </a:p>
          <a:p>
            <a:endParaRPr lang="az-Latn-AZ" sz="1200"/>
          </a:p>
          <a:p>
            <a:endParaRPr lang="az-Latn-AZ" sz="1200"/>
          </a:p>
          <a:p>
            <a:endParaRPr lang="az-Latn-AZ" sz="1200"/>
          </a:p>
          <a:p>
            <a:r>
              <a:rPr lang="az-Latn-AZ" sz="1200"/>
              <a:t>22. Deponu təmizləmək (izlənməyən faylları silmək):</a:t>
            </a:r>
          </a:p>
          <a:p>
            <a:endParaRPr lang="az-Latn-AZ" sz="1200"/>
          </a:p>
          <a:p>
            <a:endParaRPr lang="az-Latn-AZ" sz="1200"/>
          </a:p>
          <a:p>
            <a:endParaRPr lang="az-Latn-AZ" sz="1200"/>
          </a:p>
          <a:p>
            <a:r>
              <a:rPr lang="az-Latn-AZ" sz="1200"/>
              <a:t>23. </a:t>
            </a:r>
            <a:r>
              <a:rPr lang="az-Latn-AZ" sz="1200" b="1">
                <a:solidFill>
                  <a:srgbClr val="FF0000"/>
                </a:solidFill>
              </a:rPr>
              <a:t>.gitignore </a:t>
            </a:r>
            <a:r>
              <a:rPr lang="az-Latn-AZ" sz="1200"/>
              <a:t>faylı yaratmaq: İzlənməyən faylları təyin etmək üçün .gitignore faylına məsələn:</a:t>
            </a:r>
            <a:endParaRPr lang="en-US" sz="1200"/>
          </a:p>
        </p:txBody>
      </p:sp>
      <p:pic>
        <p:nvPicPr>
          <p:cNvPr id="3" name="Picture 2">
            <a:extLst>
              <a:ext uri="{FF2B5EF4-FFF2-40B4-BE49-F238E27FC236}">
                <a16:creationId xmlns:a16="http://schemas.microsoft.com/office/drawing/2014/main" id="{C57416B8-7B18-FFB2-0EAA-49BEF387954C}"/>
              </a:ext>
            </a:extLst>
          </p:cNvPr>
          <p:cNvPicPr>
            <a:picLocks noChangeAspect="1"/>
          </p:cNvPicPr>
          <p:nvPr/>
        </p:nvPicPr>
        <p:blipFill>
          <a:blip r:embed="rId2"/>
          <a:stretch>
            <a:fillRect/>
          </a:stretch>
        </p:blipFill>
        <p:spPr>
          <a:xfrm>
            <a:off x="0" y="521825"/>
            <a:ext cx="6658904" cy="514422"/>
          </a:xfrm>
          <a:prstGeom prst="rect">
            <a:avLst/>
          </a:prstGeom>
        </p:spPr>
      </p:pic>
      <p:pic>
        <p:nvPicPr>
          <p:cNvPr id="5" name="Picture 4">
            <a:extLst>
              <a:ext uri="{FF2B5EF4-FFF2-40B4-BE49-F238E27FC236}">
                <a16:creationId xmlns:a16="http://schemas.microsoft.com/office/drawing/2014/main" id="{891B121D-7D69-41D3-5243-96996EA53DFC}"/>
              </a:ext>
            </a:extLst>
          </p:cNvPr>
          <p:cNvPicPr>
            <a:picLocks noChangeAspect="1"/>
          </p:cNvPicPr>
          <p:nvPr/>
        </p:nvPicPr>
        <p:blipFill>
          <a:blip r:embed="rId3"/>
          <a:stretch>
            <a:fillRect/>
          </a:stretch>
        </p:blipFill>
        <p:spPr>
          <a:xfrm>
            <a:off x="0" y="1445155"/>
            <a:ext cx="838317" cy="238158"/>
          </a:xfrm>
          <a:prstGeom prst="rect">
            <a:avLst/>
          </a:prstGeom>
        </p:spPr>
      </p:pic>
      <p:pic>
        <p:nvPicPr>
          <p:cNvPr id="8" name="Picture 7">
            <a:extLst>
              <a:ext uri="{FF2B5EF4-FFF2-40B4-BE49-F238E27FC236}">
                <a16:creationId xmlns:a16="http://schemas.microsoft.com/office/drawing/2014/main" id="{6339A8C2-5E7C-21B4-9CF0-9BC2471DEEA3}"/>
              </a:ext>
            </a:extLst>
          </p:cNvPr>
          <p:cNvPicPr>
            <a:picLocks noChangeAspect="1"/>
          </p:cNvPicPr>
          <p:nvPr/>
        </p:nvPicPr>
        <p:blipFill>
          <a:blip r:embed="rId4"/>
          <a:stretch>
            <a:fillRect/>
          </a:stretch>
        </p:blipFill>
        <p:spPr>
          <a:xfrm>
            <a:off x="0" y="2214964"/>
            <a:ext cx="1209844" cy="219106"/>
          </a:xfrm>
          <a:prstGeom prst="rect">
            <a:avLst/>
          </a:prstGeom>
        </p:spPr>
      </p:pic>
      <p:pic>
        <p:nvPicPr>
          <p:cNvPr id="10" name="Picture 9">
            <a:extLst>
              <a:ext uri="{FF2B5EF4-FFF2-40B4-BE49-F238E27FC236}">
                <a16:creationId xmlns:a16="http://schemas.microsoft.com/office/drawing/2014/main" id="{C707DFD0-F970-C81C-56F1-F9121899CA36}"/>
              </a:ext>
            </a:extLst>
          </p:cNvPr>
          <p:cNvPicPr>
            <a:picLocks noChangeAspect="1"/>
          </p:cNvPicPr>
          <p:nvPr/>
        </p:nvPicPr>
        <p:blipFill>
          <a:blip r:embed="rId5"/>
          <a:stretch>
            <a:fillRect/>
          </a:stretch>
        </p:blipFill>
        <p:spPr>
          <a:xfrm>
            <a:off x="0" y="2978916"/>
            <a:ext cx="1343212" cy="704948"/>
          </a:xfrm>
          <a:prstGeom prst="rect">
            <a:avLst/>
          </a:prstGeom>
        </p:spPr>
      </p:pic>
    </p:spTree>
    <p:extLst>
      <p:ext uri="{BB962C8B-B14F-4D97-AF65-F5344CB8AC3E}">
        <p14:creationId xmlns:p14="http://schemas.microsoft.com/office/powerpoint/2010/main" val="3854940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1261</Words>
  <Application>Microsoft Office PowerPoint</Application>
  <PresentationFormat>Widescreen</PresentationFormat>
  <Paragraphs>215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22</cp:revision>
  <dcterms:created xsi:type="dcterms:W3CDTF">2025-09-15T05:34:52Z</dcterms:created>
  <dcterms:modified xsi:type="dcterms:W3CDTF">2025-10-11T12:38:32Z</dcterms:modified>
</cp:coreProperties>
</file>