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2" r:id="rId3"/>
    <p:sldId id="273" r:id="rId4"/>
    <p:sldId id="269" r:id="rId5"/>
    <p:sldId id="270" r:id="rId6"/>
    <p:sldId id="271" r:id="rId7"/>
    <p:sldId id="274" r:id="rId8"/>
    <p:sldId id="275" r:id="rId9"/>
    <p:sldId id="276" r:id="rId10"/>
    <p:sldId id="27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F6E56-1402-F8E3-1A43-B034240BB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A46E2-5A1C-F7D0-5316-281072A9E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09BF2-3F06-2222-07EF-1722663C1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84058-C8A5-A756-E91B-48368B63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BF1C5-F5BD-F9B4-F984-2BE5FD82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0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F69E1-1611-2908-59C8-BD88BAD4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0F-2603-1D0F-DA85-DE6CB310E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A193B-C0DB-EA02-0DE5-DBA425B64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65C89-E9C2-C6E2-F05A-2A701B1D3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2C350-AA86-FE56-C10C-86759BBCC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86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9427A3-0A18-1B80-463B-96F29D854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434C4-F840-CD90-7A61-EB156512C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38C54-E0FA-A1E2-F5D4-2C31B564C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2358D-EED3-014D-1A63-A228F3FE6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7BFDA-56BF-CBF9-67A6-BCD8855A9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5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01AE-D4D8-8D6F-E5E1-AC7946855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E9D09-9590-8AE0-A3DD-9A856434F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453AC-3E50-B22F-415F-53EC13DCE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66A45-3AEC-84ED-0C76-928D275F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15FC0-D7BF-BA9E-3769-859F4AE14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0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EF461-0A52-BB66-4D1D-39CFCB4A1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B5C49-D164-0E2C-CF7C-A7E6494CF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13674-7A64-595C-6672-94079D694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5E0A5-B5CF-DE7C-7159-6B16BCC51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EB200-4C80-79FF-4E82-E0FE759C8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02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24A2E-E6D0-7263-162E-4A3873C1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6860C-9D42-A3D0-655A-778E157FCE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15706-9B32-E88F-B42C-5F9B66B64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2D4D9-6391-5CFD-AD7B-62D094FC0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F6AE7-370D-EE7A-5C29-36CE9884B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2C076-F3E7-090E-6A5B-4D997900A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4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628E-BA4E-0124-70D4-6C591F29B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AA761-374B-6E44-9C5D-BC54B6403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5590D-F7B2-8385-3DE3-DA1884EF8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A1039-561B-05BB-F427-2B7C699AC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32EFDA-32C3-A903-9B59-86F68B55E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C15F2E-724C-4A88-C5A0-F84A3B69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D01915-4633-E5FF-1EDD-1FB14260B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5A3FE7-01D7-998B-585B-BFC1513E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6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C48FE-2306-7DC6-1DC6-C5672663C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D2EF4-01AF-3C08-BC02-3C48279D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572383-0BF2-B274-161B-3A7947605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26590-2627-9E5B-5D9D-E410D701B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2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A8D5D3-8B12-DF8F-F46F-652BBFE3B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8A6C2D-B71D-4B94-5B13-FBAE39A5B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40F64-FC8A-34C2-7427-480D8602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71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E3E4C-CC37-D167-11F9-C336ECD4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A6B01-A5B9-229B-B55E-43AE216B2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978B0-9501-7E6F-20FA-A5FBE20F8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6D790-C5F3-C54C-327E-2AB3DB1E3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3E965-EFA2-1A83-DD1E-CB5CA9337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4A612-B219-0DF4-E7B1-D4217D26A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9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F7E5-038E-2FFC-66B2-8807F85D9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CF00D4-8729-6708-82C2-77228B0A21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651D5-1EE9-6EF7-1E48-B0A084C92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B0A1B-7FA6-BDFA-9E4D-771FD9175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4A8CF-EF93-1B04-347E-0430F60E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2D16E-0BA9-51E8-4A0A-E4991223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33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041EC7-A269-7FEC-8B9C-CD502999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FAC6F-9189-25DD-9148-72DB8890F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6EBE8-9810-D648-21BB-6E233CF949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1F318-2F6E-3503-EDA0-FC9392AD4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B34DE-99DE-7C06-8E21-CBE173412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3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96489-B25B-692E-9C71-F888FA1AA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F34A55A-BE08-AD91-C095-0477BF857A37}"/>
              </a:ext>
            </a:extLst>
          </p:cNvPr>
          <p:cNvSpPr txBox="1"/>
          <p:nvPr/>
        </p:nvSpPr>
        <p:spPr>
          <a:xfrm>
            <a:off x="184727" y="0"/>
            <a:ext cx="11822545" cy="6401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>
                <a:solidFill>
                  <a:srgbClr val="FF0000"/>
                </a:solidFill>
              </a:rPr>
              <a:t>Infrastructure as Code (IaC): Terraform, Pulumi, OpenTofu</a:t>
            </a:r>
            <a:endParaRPr lang="az-Latn-AZ" sz="2400" b="1">
              <a:solidFill>
                <a:srgbClr val="FF0000"/>
              </a:solidFill>
            </a:endParaRPr>
          </a:p>
          <a:p>
            <a:r>
              <a:rPr lang="en-US" sz="1100" b="1"/>
              <a:t>Nədir Infrastructure as Code (IaC)?</a:t>
            </a:r>
            <a:r>
              <a:rPr lang="en-US" sz="1100"/>
              <a:t> IaC, infrastrukturu (yəni serverlər, şəbəkələr, verilənlər bazaları kimi "tikinti materialları"nı) kod kimi idarə etmək deməkdir. Təsəvvür edin ki, bir Lego evi tikirsiniz. Əvvəllər hər dəfə əllə tikirdiniz – yavaş və səhvlər çox olurdu. IaC ilə isə "tikinti planı"nı (kod) yazırsınız və kompüter avtomatik tikir. Bu, DevOps-da vacibdir, çünki dəyişiklikləri sürətli etməyə, səhvləri azaltmağa və komandanın birlikdə işləməsinə kömək edir.</a:t>
            </a:r>
            <a:endParaRPr lang="az-Latn-AZ" sz="1100"/>
          </a:p>
          <a:p>
            <a:endParaRPr lang="az-Latn-AZ" sz="1100">
              <a:effectLst/>
            </a:endParaRPr>
          </a:p>
          <a:p>
            <a:endParaRPr lang="az-Latn-AZ" sz="1100">
              <a:effectLst/>
            </a:endParaRPr>
          </a:p>
          <a:p>
            <a:r>
              <a:rPr lang="en-US" sz="1100"/>
              <a:t>DevOps-da </a:t>
            </a:r>
            <a:r>
              <a:rPr lang="en-US" sz="1100" b="1"/>
              <a:t>IaC</a:t>
            </a:r>
            <a:r>
              <a:rPr lang="en-US" sz="1100"/>
              <a:t> "continuous </a:t>
            </a:r>
            <a:r>
              <a:rPr lang="en-US" sz="1100" b="1" i="1"/>
              <a:t>integration/continuous deployment</a:t>
            </a:r>
            <a:r>
              <a:rPr lang="en-US" sz="1100"/>
              <a:t>" (CI/CD) proseslərinin bir hissəsidir. Məsələn, bir proqram yenilənəndə, IaC avtomatik olaraq yeni serverlər yaradır. Bu, sistemləri təhlükəsiz və miqyaslı (böyüdülə bilən) edir. Kali Linux kontekstində, </a:t>
            </a:r>
            <a:r>
              <a:rPr lang="en-US" sz="1100" b="1"/>
              <a:t>IaC</a:t>
            </a:r>
            <a:r>
              <a:rPr lang="en-US" sz="1100"/>
              <a:t> ilə təhlükəsizlik test mühitləri (məsələn, virtual maşınlar) tez qura bilərsiniz</a:t>
            </a:r>
            <a:r>
              <a:rPr lang="az-Latn-AZ" sz="1100"/>
              <a:t>.</a:t>
            </a:r>
          </a:p>
          <a:p>
            <a:endParaRPr lang="az-Latn-AZ" sz="1100">
              <a:effectLst/>
            </a:endParaRPr>
          </a:p>
          <a:p>
            <a:endParaRPr lang="az-Latn-AZ" sz="1100">
              <a:effectLst/>
            </a:endParaRPr>
          </a:p>
          <a:p>
            <a:endParaRPr lang="az-Latn-AZ" sz="1100"/>
          </a:p>
          <a:p>
            <a:r>
              <a:rPr lang="en-US" sz="1100" b="1">
                <a:solidFill>
                  <a:srgbClr val="FF0000"/>
                </a:solidFill>
              </a:rPr>
              <a:t>Terraform nədir və rolu</a:t>
            </a:r>
            <a:r>
              <a:rPr lang="en-US" sz="1100"/>
              <a:t>: Terraform HashiCorp şirkəti tərəfindən yaradılmış açıq mənbəli bir vasitədir. O, "declarative" (bəyanedici) kod istifadə edir – yəni siz "nə istəyirəm" deyirsiniz (məsələn, "bir AWS serveri yarad"), və Terraform onu həyata keçirir. Dil: HCL (HashiCorp Configuration Language), sadə və oxunaqlıdır. Misal: Təsəvvür edin ki, bir buludda (məsələn, Amazon Web Services – AWS) bir veb-sayt qurursunuz. Terraform kodu ilə serveri, domeni və təhlükəsizlik qaydalarını yazırsınız. DevOps-da rolu: Versiya nəzarəti (Git kimi) ilə inteqrasiya olunur, beləliklə komanda dəyişiklikləri izləyə bilər. Avantajlar: Çox provayder dəstəkləyir (AWS, Azure, Google Cloud), modullu (təkrar istifadə oluna bilən parçalar). Dezavantaj: Öyrənmək üçün vaxt lazımdır.</a:t>
            </a:r>
          </a:p>
          <a:p>
            <a:endParaRPr lang="az-Latn-AZ" sz="1100">
              <a:effectLst/>
            </a:endParaRPr>
          </a:p>
          <a:p>
            <a:endParaRPr lang="az-Latn-AZ" sz="1100"/>
          </a:p>
          <a:p>
            <a:r>
              <a:rPr lang="en-US" sz="1100" b="1">
                <a:solidFill>
                  <a:srgbClr val="FF0000"/>
                </a:solidFill>
              </a:rPr>
              <a:t>Pulumi nədir və rolu</a:t>
            </a:r>
            <a:r>
              <a:rPr lang="en-US" sz="1100"/>
              <a:t>: Pulumi daha müasir bir IaC vasitəsidir, 2017-ci ildə yaradılıb. Terraformdan fərqli olaraq, "imperative" (əmr edici) kod istifadə edir və real proqramlaşdırma dillərində (Python, JavaScript, Go, .NET) yazılır. Bu, developerlərə daha tanışdır. Misal: Python-da kod yazırsınız: "Bir EC2 instansı yarad və IP-ni təyin et." DevOps-da rolu: CI/CD pipeline-lərdə (məsələn, GitHub Actions) asan inteqrasiya, çünki kod real proqram kimidir. Avantajlar: Döngülər, şərtlər kimi proqram xüsusiyyətləri var; preview funksiyası (dəyişiklikləri əvvəlcədən göstərir).</a:t>
            </a:r>
            <a:endParaRPr lang="az-Latn-AZ" sz="1100"/>
          </a:p>
          <a:p>
            <a:endParaRPr lang="az-Latn-AZ" sz="1100">
              <a:effectLst/>
            </a:endParaRPr>
          </a:p>
          <a:p>
            <a:endParaRPr lang="az-Latn-AZ" sz="1100"/>
          </a:p>
          <a:p>
            <a:r>
              <a:rPr lang="en-US" sz="1100" b="1">
                <a:solidFill>
                  <a:srgbClr val="FF0000"/>
                </a:solidFill>
              </a:rPr>
              <a:t>OpenTofu nədir və rolu</a:t>
            </a:r>
            <a:r>
              <a:rPr lang="en-US" sz="1100"/>
              <a:t>: OpenTofu Terraform-un "fork"u (açıq mənbəli versiyası)dır, 2023-cü ildə Linux Foundation tərəfindən yaradılıb. Terraform-un lisenziyası dəyişəndə, icma OpenTofu-ya keçdi. Eyni HCL dilini istifadə edir, amma tam açıq və pulsuz. Misal: Terraform kodunuzu OpenTofu ilə işlədə bilərsiniz – fərq yoxdur. DevOps-da rolu: Kommersiya asılılığından azad edir, icma dəstəyi güclüdür. Avantajlar: Terraform ilə uyğun, daha şəffaf inkişaf. Dezavantaj: Hələ yeni, bəzi xüsusiyyətlər gecikir.</a:t>
            </a:r>
            <a:endParaRPr lang="az-Latn-AZ" sz="1100"/>
          </a:p>
          <a:p>
            <a:endParaRPr lang="az-Latn-AZ" sz="1100">
              <a:effectLst/>
            </a:endParaRPr>
          </a:p>
          <a:p>
            <a:endParaRPr lang="az-Latn-AZ" sz="1100"/>
          </a:p>
          <a:p>
            <a:r>
              <a:rPr lang="en-US" sz="1100" b="1"/>
              <a:t>IaC</a:t>
            </a:r>
            <a:r>
              <a:rPr lang="az-Latn-AZ" sz="1100" b="1"/>
              <a:t> ( </a:t>
            </a:r>
            <a:r>
              <a:rPr lang="en-US" sz="1100" b="1"/>
              <a:t>Infrastructure as Code </a:t>
            </a:r>
            <a:r>
              <a:rPr lang="az-Latn-AZ" sz="1100" b="1"/>
              <a:t>)</a:t>
            </a:r>
            <a:r>
              <a:rPr lang="en-US" sz="1100" b="1"/>
              <a:t>-nin ümumi faydaları DevOps-da:</a:t>
            </a:r>
            <a:endParaRPr lang="en-US" sz="11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/>
              <a:t>Sürət: Avtomatlaşdırma ilə saatlar əvəzinə dəqiqələr.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/>
              <a:t>Təkrarlanabilirlik: Eyni kodu hər yerdə istifadə et.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/>
              <a:t>Təhlükəsizlik: Kodda qaydalar yazaraq zəiflikləri qabaqlayın (Kali Linux ilə test edin).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/>
              <a:t>Miqyas: Böyük sistemlər üçün idealdır.</a:t>
            </a:r>
          </a:p>
          <a:p>
            <a:endParaRPr lang="en-US" sz="11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54342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9E90EA-78C0-F7E3-165B-3F2981D98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B8B6DEE-5C42-A1CB-1C37-2BB4951C5079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532313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839793-9566-BE5E-6308-16B78CE8A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6D1D2A-AA1D-1AB0-11B5-2F95EBE9DB1E}"/>
              </a:ext>
            </a:extLst>
          </p:cNvPr>
          <p:cNvSpPr txBox="1"/>
          <p:nvPr/>
        </p:nvSpPr>
        <p:spPr>
          <a:xfrm>
            <a:off x="203200" y="244826"/>
            <a:ext cx="11822545" cy="6432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az-Latn-AZ" sz="2800" b="1">
                <a:solidFill>
                  <a:srgbClr val="FF0000"/>
                </a:solidFill>
              </a:rPr>
              <a:t>Infrastructure Provisioning nədir?</a:t>
            </a:r>
          </a:p>
          <a:p>
            <a:endParaRPr lang="az-Latn-AZ" sz="1200" b="1">
              <a:solidFill>
                <a:srgbClr val="FF0000"/>
              </a:solidFill>
            </a:endParaRPr>
          </a:p>
          <a:p>
            <a:r>
              <a:rPr lang="az-Latn-AZ" sz="1200" b="1"/>
              <a:t>Infrastructure Provisioning </a:t>
            </a:r>
            <a:r>
              <a:rPr lang="en-US" sz="1200" b="1"/>
              <a:t>[ prəˈvɪʒn ]</a:t>
            </a:r>
            <a:r>
              <a:rPr lang="az-Latn-AZ" sz="1200"/>
              <a:t>— bu, sistemdə işləməsi üçün lazım olan infrastruktur resurslarını (serverlər, şəbəkələr,  verilənlər bazası və s.) yaratmaq və onları hazır vəziyyətə gətirmək prosesidir. Yən, provisioning — “hazırlamaq”, “qurmaq” və “istifadəyə təqdim etmək” deməkdir.</a:t>
            </a:r>
          </a:p>
          <a:p>
            <a:endParaRPr lang="az-Latn-AZ" sz="1200"/>
          </a:p>
          <a:p>
            <a:r>
              <a:rPr lang="az-Latn-AZ" sz="1200" b="1"/>
              <a:t>Məsələn</a:t>
            </a:r>
            <a:r>
              <a:rPr lang="az-Latn-AZ" sz="1200"/>
              <a:t>: Bir vebsaytı işlətmək üçün sənə server, verilənlər bazası və şəbəkə lazımdır. Bu resursları əvvəlcə “yaratmaq” lazımdır — bax, bu addım provisioning adlanır.</a:t>
            </a:r>
          </a:p>
          <a:p>
            <a:endParaRPr lang="az-Latn-AZ" sz="1200"/>
          </a:p>
          <a:p>
            <a:r>
              <a:rPr lang="az-Latn-AZ" sz="1200" b="1">
                <a:solidFill>
                  <a:srgbClr val="00B050"/>
                </a:solidFill>
              </a:rPr>
              <a:t>Provisioning necə yaranıb?</a:t>
            </a:r>
          </a:p>
          <a:p>
            <a:endParaRPr lang="az-Latn-AZ" sz="1200"/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az-Latn-AZ" sz="1200"/>
              <a:t>Əvvəllər (köhnə dövrlərdə) sistem administratorları bunları əl ilə edirdilər: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endParaRPr lang="az-Latn-AZ" sz="1200"/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az-Latn-AZ" sz="1200"/>
              <a:t>Serverin üzərinə gedib əməliyyat sistemi quraşdırırdılar,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endParaRPr lang="az-Latn-AZ" sz="1200"/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az-Latn-AZ" sz="1200"/>
              <a:t>Şəbəkə bağlantısını tənzimləyirdilər,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endParaRPr lang="az-Latn-AZ" sz="1200"/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az-Latn-AZ" sz="1200"/>
              <a:t>Verilənlər bazasını quraşdırırdılar.</a:t>
            </a:r>
          </a:p>
          <a:p>
            <a:endParaRPr lang="az-Latn-AZ" sz="1200"/>
          </a:p>
          <a:p>
            <a:r>
              <a:rPr lang="az-Latn-AZ" sz="1200"/>
              <a:t>Bu, çox vaxt aparan və səhv riski yüksək bir proses idi. Amma indi avtomatlaşdırılmış provisioning vasitələri mövcuddur (məsələn: </a:t>
            </a:r>
            <a:r>
              <a:rPr lang="az-Latn-AZ" sz="1200" b="1"/>
              <a:t>Terraform, Ansible, AWS CloudFormation</a:t>
            </a:r>
            <a:r>
              <a:rPr lang="az-Latn-AZ" sz="1200"/>
              <a:t>).</a:t>
            </a:r>
          </a:p>
          <a:p>
            <a:r>
              <a:rPr lang="az-Latn-AZ" sz="1200"/>
              <a:t>Bu alətlər sənə imkan verir ki, infrastrukturu kod kimi yazasan (Infrastructure as Code – IaC) və bir kliklə serverlər, şəbəkələr, storage-lar avtomatik qurulsun.</a:t>
            </a:r>
            <a:endParaRPr lang="en-US" sz="1200"/>
          </a:p>
          <a:p>
            <a:endParaRPr lang="en-US" sz="1200"/>
          </a:p>
          <a:p>
            <a:r>
              <a:rPr lang="en-US" sz="1200" b="1"/>
              <a:t>DevOps</a:t>
            </a:r>
            <a:r>
              <a:rPr lang="en-US" sz="1200"/>
              <a:t> dünyasında hər şey avtomatlaşdırma üzərində qurulub. Provisioning bu prosesin ilk addımıdır, çünki proqramın işləməsi üçün əvvəlcə server mühiti olmalıdır.</a:t>
            </a:r>
          </a:p>
          <a:p>
            <a:endParaRPr lang="en-US" sz="1200"/>
          </a:p>
          <a:p>
            <a:endParaRPr lang="en-US" sz="1200"/>
          </a:p>
          <a:p>
            <a:pPr>
              <a:lnSpc>
                <a:spcPct val="150000"/>
              </a:lnSpc>
            </a:pPr>
            <a:r>
              <a:rPr lang="en-US" sz="1200"/>
              <a:t>Təsəvvür et, sən yeni bir tətbiq hazırlamısan. CI/CD (Continuous Integration / Continuous Deployment) boru xətti belə işləyir:</a:t>
            </a:r>
          </a:p>
          <a:p>
            <a:pPr marL="228600" indent="-228600">
              <a:lnSpc>
                <a:spcPct val="150000"/>
              </a:lnSpc>
              <a:buFont typeface="+mj-lt"/>
              <a:buAutoNum type="alphaLcParenR"/>
            </a:pPr>
            <a:r>
              <a:rPr lang="en-US" sz="1200"/>
              <a:t>Kod Git-ə göndərilir (push).</a:t>
            </a:r>
          </a:p>
          <a:p>
            <a:pPr marL="228600" indent="-228600">
              <a:lnSpc>
                <a:spcPct val="150000"/>
              </a:lnSpc>
              <a:buFont typeface="+mj-lt"/>
              <a:buAutoNum type="alphaLcParenR"/>
            </a:pPr>
            <a:r>
              <a:rPr lang="en-US" sz="1200" b="1"/>
              <a:t>CI/CD sistemi</a:t>
            </a:r>
            <a:r>
              <a:rPr lang="en-US" sz="1200"/>
              <a:t> (məsələn, Jenkins, GitHub Actions) bunu görür və: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/>
              <a:t>əvvəlcə </a:t>
            </a:r>
            <a:r>
              <a:rPr lang="en-US" sz="1200" b="1"/>
              <a:t>provisioning</a:t>
            </a:r>
            <a:r>
              <a:rPr lang="en-US" sz="1200"/>
              <a:t> addımını işə salır → buludda (AWS, Azure və s.) lazım olan serverləri yaradır;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/>
              <a:t>sonra həmin serverlərə </a:t>
            </a:r>
            <a:r>
              <a:rPr lang="en-US" sz="1200" b="1"/>
              <a:t>deploy</a:t>
            </a:r>
            <a:r>
              <a:rPr lang="en-US" sz="1200"/>
              <a:t> (yəni proqramı yükləyir).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/>
          </a:p>
          <a:p>
            <a:r>
              <a:rPr lang="en-US" sz="1200"/>
              <a:t>Beləliklə, insan müdaxiləsi olmadan bütün sistem </a:t>
            </a:r>
            <a:r>
              <a:rPr lang="en-US" sz="1200" b="1"/>
              <a:t>avtomatik şəkildə qurulur və işləyir</a:t>
            </a:r>
            <a:r>
              <a:rPr lang="en-US" sz="12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3617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8E232E-6103-DFEE-AEE0-A4E36D60B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AEAEA6A-AED5-BA2A-0039-038A598EBFD2}"/>
              </a:ext>
            </a:extLst>
          </p:cNvPr>
          <p:cNvSpPr txBox="1"/>
          <p:nvPr/>
        </p:nvSpPr>
        <p:spPr>
          <a:xfrm>
            <a:off x="203200" y="244826"/>
            <a:ext cx="11822545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/>
              <a:t>Kali Linux </a:t>
            </a:r>
            <a:r>
              <a:rPr lang="en-US" sz="1200"/>
              <a:t>və </a:t>
            </a:r>
            <a:r>
              <a:rPr lang="en-US" sz="1200" b="1"/>
              <a:t>Cybersecurity kontekstində </a:t>
            </a:r>
            <a:r>
              <a:rPr lang="en-US" sz="1200"/>
              <a:t>belə provisioning sənə təhlükəsizlik testlərini avtomatlaşdırmaq imkanı verir.</a:t>
            </a:r>
          </a:p>
          <a:p>
            <a:endParaRPr lang="az-Latn-AZ" sz="1200"/>
          </a:p>
          <a:p>
            <a:endParaRPr lang="az-Latn-AZ" sz="1200"/>
          </a:p>
          <a:p>
            <a:r>
              <a:rPr lang="az-Latn-AZ" sz="1200"/>
              <a:t>Terraform ilə AWS EC2 server provisioning: Bu kodu işlətdikdə Terraform AWS-də avtomatik olaraq EC2 server yaradır. Yəni “server qur” əmri sənin yerinə avtomatik yerinə yetirilir.</a:t>
            </a: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 b="1"/>
              <a:t>Dezavantajları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Yanlış konfiqurasiya</a:t>
            </a:r>
            <a:r>
              <a:rPr lang="en-US" sz="1200"/>
              <a:t> baha başa gələ bilər (məsələn, yanlışlıqla 100 server yaratmaq).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Öyrənmə əyrisi:</a:t>
            </a:r>
            <a:r>
              <a:rPr lang="en-US" sz="1200"/>
              <a:t> Terraform, Ansible və s. kimi vasitələri öyrənmək vaxt aparır.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İdarəetmə çətinliyi:</a:t>
            </a:r>
            <a:r>
              <a:rPr lang="en-US" sz="1200"/>
              <a:t> Böyük infrastrukturda hər şeyi izləmək çətin ola bilər.</a:t>
            </a:r>
          </a:p>
          <a:p>
            <a:endParaRPr lang="en-US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508417-EDDA-11B9-6737-1BBDFA79C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203113"/>
            <a:ext cx="5410955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776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5C987-7F5D-14AF-E329-B8DA72CDD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212B313-5738-8D37-F054-FA88A25148AE}"/>
              </a:ext>
            </a:extLst>
          </p:cNvPr>
          <p:cNvSpPr txBox="1"/>
          <p:nvPr/>
        </p:nvSpPr>
        <p:spPr>
          <a:xfrm>
            <a:off x="203200" y="244826"/>
            <a:ext cx="11822545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>
                <a:solidFill>
                  <a:srgbClr val="FF0000"/>
                </a:solidFill>
              </a:rPr>
              <a:t>Configuration Management</a:t>
            </a:r>
          </a:p>
          <a:p>
            <a:r>
              <a:rPr lang="en-US" sz="1200" b="1"/>
              <a:t>Nədir Configuration Management?</a:t>
            </a:r>
            <a:r>
              <a:rPr lang="en-US" sz="1200"/>
              <a:t> Configuration management (CM), sistemlərin "ayarlarını" idarə etmək deməkdir – məsələn, proqram quraşdırmaq, faylları dəyişdirmək, təhlükəsizlik parametrləri təyin etmək. Provisioning resurs yaradır, CM isə onu "işə salır".</a:t>
            </a:r>
            <a:endParaRPr lang="az-Latn-AZ" sz="1200"/>
          </a:p>
          <a:p>
            <a:endParaRPr lang="en-US" sz="1200"/>
          </a:p>
          <a:p>
            <a:r>
              <a:rPr lang="en-US" sz="1200" b="1"/>
              <a:t>DevOps-da rolu:</a:t>
            </a:r>
            <a:r>
              <a:rPr lang="en-US" sz="1200"/>
              <a:t> DevOps-da CM "consistency" (eyni olma) təmin edir – bütün serverlər eyni olsun ki, səhvlər olmasın. CI/CD-də deploy mərhələsində işləyir. Kali Linux-da CM ilə təhlükəsizlik alətləri (məsələn, Nmap) avtomatik qura bilərsiniz.</a:t>
            </a:r>
            <a:endParaRPr lang="az-Latn-AZ" sz="1200"/>
          </a:p>
          <a:p>
            <a:endParaRPr lang="en-US" sz="1200"/>
          </a:p>
          <a:p>
            <a:pPr>
              <a:lnSpc>
                <a:spcPct val="150000"/>
              </a:lnSpc>
            </a:pPr>
            <a:r>
              <a:rPr lang="en-US" sz="1200" b="1">
                <a:solidFill>
                  <a:srgbClr val="00B050"/>
                </a:solidFill>
              </a:rPr>
              <a:t>Populyar vasitələr</a:t>
            </a:r>
            <a:r>
              <a:rPr lang="en-US" sz="1200" b="1"/>
              <a:t>:</a:t>
            </a:r>
            <a:endParaRPr lang="en-US" sz="1200"/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en-US" sz="1200" b="1"/>
              <a:t>Ansible:</a:t>
            </a:r>
            <a:r>
              <a:rPr lang="en-US" sz="1200"/>
              <a:t> Agentless (serverə quraşdırma yox), YAML kod ilə işləyir. Sadədir.</a:t>
            </a:r>
            <a:endParaRPr lang="az-Latn-AZ" sz="1200"/>
          </a:p>
          <a:p>
            <a:pPr marL="628650" lvl="1" indent="-171450">
              <a:buFont typeface="Wingdings" panose="05000000000000000000" pitchFamily="2" charset="2"/>
              <a:buChar char="q"/>
            </a:pPr>
            <a:endParaRPr lang="en-US" sz="1200"/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en-US" sz="1200" b="1"/>
              <a:t>Puppet:</a:t>
            </a:r>
            <a:r>
              <a:rPr lang="en-US" sz="1200"/>
              <a:t> Declarative, Ruby əsaslı. Böyük sistemlər üçün.</a:t>
            </a:r>
            <a:endParaRPr lang="az-Latn-AZ" sz="1200"/>
          </a:p>
          <a:p>
            <a:pPr marL="628650" lvl="1" indent="-171450">
              <a:buFont typeface="Wingdings" panose="05000000000000000000" pitchFamily="2" charset="2"/>
              <a:buChar char="q"/>
            </a:pPr>
            <a:endParaRPr lang="en-US" sz="1200"/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en-US" sz="1200" b="1"/>
              <a:t>Chef:</a:t>
            </a:r>
            <a:r>
              <a:rPr lang="en-US" sz="1200"/>
              <a:t> Ruby ilə, "recipes" (reseptlər) yazırsınız. </a:t>
            </a:r>
            <a:r>
              <a:rPr lang="en-US" sz="1200" b="1"/>
              <a:t>Misal:</a:t>
            </a:r>
            <a:r>
              <a:rPr lang="en-US" sz="1200"/>
              <a:t> Bir serverə Apache veb-server quraşdırmaq: CM kodu ilə avtomatik. </a:t>
            </a:r>
            <a:r>
              <a:rPr lang="en-US" sz="1200" b="1"/>
              <a:t>Uşaqlar üçün analogiya:</a:t>
            </a:r>
            <a:r>
              <a:rPr lang="en-US" sz="1200"/>
              <a:t> CM oyuncaq evini mebel ilə doldurmaq kimidir – provisioning evi tikir, CM içini düzəldir. </a:t>
            </a:r>
            <a:r>
              <a:rPr lang="en-US" sz="1200" b="1"/>
              <a:t>Faydaları:</a:t>
            </a:r>
            <a:r>
              <a:rPr lang="en-US" sz="1200"/>
              <a:t> Versiya nəzarəti, avtomatlaşdırma, audit (nə dəyişib izlə). Dezavantaj: Mürəkkəb konfiqurasiyalar çətin.</a:t>
            </a:r>
            <a:endParaRPr lang="az-Latn-AZ" sz="1200"/>
          </a:p>
          <a:p>
            <a:endParaRPr lang="az-Latn-AZ" sz="1200"/>
          </a:p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566132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6BF50-A484-B8D5-95E5-C872596D0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265B215-00DD-6007-5EC1-E8AAE4133EC1}"/>
              </a:ext>
            </a:extLst>
          </p:cNvPr>
          <p:cNvSpPr txBox="1"/>
          <p:nvPr/>
        </p:nvSpPr>
        <p:spPr>
          <a:xfrm>
            <a:off x="1" y="0"/>
            <a:ext cx="12192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>
                <a:solidFill>
                  <a:srgbClr val="FF0000"/>
                </a:solidFill>
              </a:rPr>
              <a:t>Service Mesh nədir?</a:t>
            </a:r>
          </a:p>
          <a:p>
            <a:r>
              <a:rPr lang="en-US" sz="1200" b="1"/>
              <a:t>Service Mesh</a:t>
            </a:r>
            <a:r>
              <a:rPr lang="en-US" sz="1200"/>
              <a:t>, mikroservislər arxitekturasında </a:t>
            </a:r>
            <a:r>
              <a:rPr lang="en-US" sz="1200" b="1"/>
              <a:t>servislər arasında əlaqəni (rabitəni) idarə edən ağıllı bir şəbəkə qatı</a:t>
            </a:r>
            <a:r>
              <a:rPr lang="en-US" sz="1200"/>
              <a:t> deməkdir.</a:t>
            </a:r>
          </a:p>
          <a:p>
            <a:endParaRPr lang="az-Latn-AZ" sz="1200"/>
          </a:p>
          <a:p>
            <a:r>
              <a:rPr lang="en-US" sz="1200" b="1"/>
              <a:t>Məsələn:</a:t>
            </a:r>
            <a:r>
              <a:rPr lang="az-Latn-AZ" sz="1200" b="1"/>
              <a:t> </a:t>
            </a:r>
            <a:r>
              <a:rPr lang="en-US" sz="1200"/>
              <a:t>Bir </a:t>
            </a:r>
            <a:r>
              <a:rPr lang="en-US" sz="1200" b="1"/>
              <a:t>mikroservis əsaslı veb tətbiq</a:t>
            </a:r>
            <a:r>
              <a:rPr lang="en-US" sz="1200"/>
              <a:t> təsəvvür et: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“İstifadəçi servisi”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“Ödəniş servisi”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“Bildiriş (email/sms) servisi”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“Sifariş servisi”</a:t>
            </a:r>
            <a:endParaRPr lang="az-Latn-AZ" sz="1200"/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US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/>
              <a:t>Bu servislər </a:t>
            </a:r>
            <a:r>
              <a:rPr lang="en-US" sz="1200" b="1"/>
              <a:t>bir-biri ilə daim əlaqə saxlayır</a:t>
            </a:r>
            <a:r>
              <a:rPr lang="en-US" sz="1200"/>
              <a:t> (məsələn, sifariş veriləndə həm ödəniş, həm də bildiriş servisinə məlumat gedir).</a:t>
            </a:r>
            <a:endParaRPr lang="az-Latn-AZ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/>
              <a:t>Bu rabitə sadəcə “HTTP request” deyil — </a:t>
            </a:r>
            <a:r>
              <a:rPr lang="en-US" sz="1200" b="1"/>
              <a:t>təhlükəsizlik, yönləndirmə, səhv idarəetməsi, izləmə (monitoring)</a:t>
            </a:r>
            <a:r>
              <a:rPr lang="en-US" sz="1200"/>
              <a:t> və s. məsələləri də əhatə edir.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/>
              <a:t>Bu qədər servisin rabitəsini əl ilə idarə etmək çətin olduğu üçün, bu işi avtomatik edən bir “şəbəkə ağılı” lazımdır.</a:t>
            </a:r>
            <a:r>
              <a:rPr lang="az-Latn-AZ" sz="1200"/>
              <a:t> </a:t>
            </a:r>
            <a:r>
              <a:rPr lang="en-US" sz="1200"/>
              <a:t>Bax, bu ağıllı sistemə </a:t>
            </a:r>
            <a:r>
              <a:rPr lang="en-US" sz="1200" b="1"/>
              <a:t>Service Mesh</a:t>
            </a:r>
            <a:r>
              <a:rPr lang="en-US" sz="1200"/>
              <a:t> deyilir.</a:t>
            </a:r>
          </a:p>
          <a:p>
            <a:endParaRPr lang="az-Latn-AZ" sz="1200"/>
          </a:p>
          <a:p>
            <a:endParaRPr lang="az-Latn-AZ" sz="1200"/>
          </a:p>
          <a:p>
            <a:r>
              <a:rPr lang="en-US" sz="1200" b="1"/>
              <a:t>Texniki baxımdan necə işləyir</a:t>
            </a:r>
            <a:r>
              <a:rPr lang="az-Latn-AZ" sz="1200" b="1"/>
              <a:t>. </a:t>
            </a:r>
            <a:r>
              <a:rPr lang="en-US" sz="1200" b="1"/>
              <a:t>Service mesh iki əsas hissədən ibarətdir</a:t>
            </a:r>
            <a:r>
              <a:rPr lang="en-US" sz="1200"/>
              <a:t>:</a:t>
            </a:r>
            <a:endParaRPr lang="az-Latn-AZ" sz="1200"/>
          </a:p>
          <a:p>
            <a:endParaRPr lang="en-US" sz="1200"/>
          </a:p>
          <a:p>
            <a:pPr lvl="1">
              <a:lnSpc>
                <a:spcPct val="150000"/>
              </a:lnSpc>
            </a:pPr>
            <a:r>
              <a:rPr lang="en-US" sz="1200" b="1">
                <a:solidFill>
                  <a:srgbClr val="0070C0"/>
                </a:solidFill>
              </a:rPr>
              <a:t>Data Plane (Məlumat qatı)</a:t>
            </a:r>
            <a:br>
              <a:rPr lang="en-US" sz="1200">
                <a:solidFill>
                  <a:srgbClr val="0070C0"/>
                </a:solidFill>
              </a:rPr>
            </a:br>
            <a:r>
              <a:rPr lang="az-Latn-AZ" sz="1200">
                <a:solidFill>
                  <a:srgbClr val="0070C0"/>
                </a:solidFill>
              </a:rPr>
              <a:t>	</a:t>
            </a:r>
            <a:r>
              <a:rPr lang="en-US" sz="1200"/>
              <a:t>– Burada hər servisin yanında kiçik bir “proxy” (aracı proqram) yerləşdirilir.</a:t>
            </a:r>
            <a:br>
              <a:rPr lang="en-US" sz="1200"/>
            </a:br>
            <a:r>
              <a:rPr lang="az-Latn-AZ" sz="1200"/>
              <a:t>	</a:t>
            </a:r>
            <a:r>
              <a:rPr lang="en-US" sz="1200"/>
              <a:t>– Bu proxy-lər bütün trafiki tutub idarə edir.</a:t>
            </a:r>
            <a:br>
              <a:rPr lang="en-US" sz="1200"/>
            </a:br>
            <a:r>
              <a:rPr lang="az-Latn-AZ" sz="1200"/>
              <a:t>	</a:t>
            </a:r>
            <a:r>
              <a:rPr lang="en-US" sz="1200"/>
              <a:t>– Məsələn, </a:t>
            </a:r>
            <a:r>
              <a:rPr lang="en-US" sz="1200" b="1"/>
              <a:t>Envoy</a:t>
            </a:r>
            <a:r>
              <a:rPr lang="en-US" sz="1200"/>
              <a:t> adlanan məşhur proxy bu iş üçün istifadə olunur.</a:t>
            </a:r>
            <a:endParaRPr lang="az-Latn-AZ" sz="1200"/>
          </a:p>
          <a:p>
            <a:pPr lvl="1"/>
            <a:endParaRPr lang="en-US" sz="1200"/>
          </a:p>
          <a:p>
            <a:pPr lvl="1">
              <a:lnSpc>
                <a:spcPct val="150000"/>
              </a:lnSpc>
            </a:pPr>
            <a:r>
              <a:rPr lang="en-US" sz="1200" b="1">
                <a:solidFill>
                  <a:srgbClr val="0070C0"/>
                </a:solidFill>
              </a:rPr>
              <a:t>Control Plane (İdarəetmə qatı)</a:t>
            </a:r>
            <a:br>
              <a:rPr lang="en-US" sz="1200">
                <a:solidFill>
                  <a:srgbClr val="0070C0"/>
                </a:solidFill>
              </a:rPr>
            </a:br>
            <a:r>
              <a:rPr lang="az-Latn-AZ" sz="1200">
                <a:solidFill>
                  <a:srgbClr val="0070C0"/>
                </a:solidFill>
              </a:rPr>
              <a:t>	</a:t>
            </a:r>
            <a:r>
              <a:rPr lang="en-US" sz="1200"/>
              <a:t>– Bu qat isə həmin proxy-ləri idarə edir.</a:t>
            </a:r>
            <a:br>
              <a:rPr lang="en-US" sz="1200"/>
            </a:br>
            <a:r>
              <a:rPr lang="az-Latn-AZ" sz="1200"/>
              <a:t>	</a:t>
            </a:r>
            <a:r>
              <a:rPr lang="en-US" sz="1200"/>
              <a:t>– Məsələn, hansı servis kimlə danışa bilər, hansı trafik yönləndirilməlidir, hansı şifrələnməlidir — bu qərarları verir.</a:t>
            </a:r>
          </a:p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189911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C3885-7360-85D6-1B5C-4CC72102B1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8D87F96-00BA-59E4-FCE5-9FCE9162D848}"/>
              </a:ext>
            </a:extLst>
          </p:cNvPr>
          <p:cNvSpPr txBox="1"/>
          <p:nvPr/>
        </p:nvSpPr>
        <p:spPr>
          <a:xfrm>
            <a:off x="203200" y="244826"/>
            <a:ext cx="11822545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/>
              <a:t>Kubernetes ilə əlaqəsi</a:t>
            </a:r>
            <a:endParaRPr lang="az-Latn-AZ" sz="1600" b="1"/>
          </a:p>
          <a:p>
            <a:endParaRPr lang="en-US" sz="1600" b="1"/>
          </a:p>
          <a:p>
            <a:r>
              <a:rPr lang="en-US" sz="1600"/>
              <a:t>Service Mesh-lər ən çox </a:t>
            </a:r>
            <a:r>
              <a:rPr lang="en-US" sz="1600" b="1"/>
              <a:t>Kubernetes</a:t>
            </a:r>
            <a:r>
              <a:rPr lang="en-US" sz="1600"/>
              <a:t> mühitlərində işlədilir, çünki Kubernetes-də çoxlu pod-lar (mikroservislər) var və onların rabitəsini idarə etmək çətindir.</a:t>
            </a:r>
            <a:endParaRPr lang="az-Latn-AZ" sz="1600"/>
          </a:p>
          <a:p>
            <a:endParaRPr lang="en-US" sz="1600"/>
          </a:p>
          <a:p>
            <a:r>
              <a:rPr lang="en-US" sz="1600"/>
              <a:t>Mesh burada: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/>
              <a:t>Hər pod-a</a:t>
            </a:r>
            <a:r>
              <a:rPr lang="az-Latn-AZ" sz="1600"/>
              <a:t> </a:t>
            </a:r>
            <a:r>
              <a:rPr lang="en-US" sz="1600"/>
              <a:t>(mikroservislər</a:t>
            </a:r>
            <a:r>
              <a:rPr lang="az-Latn-AZ" sz="1600"/>
              <a:t>ə</a:t>
            </a:r>
            <a:r>
              <a:rPr lang="en-US" sz="1600"/>
              <a:t>) bir </a:t>
            </a:r>
            <a:r>
              <a:rPr lang="en-US" sz="1600" b="1"/>
              <a:t>sidecar proxy</a:t>
            </a:r>
            <a:r>
              <a:rPr lang="en-US" sz="1600"/>
              <a:t> (məsələn, Envoy) əlavə edir.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/>
              <a:t>Bu proxy bütün trafikləri idarə edir, izləyir və qoruyur.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/>
              <a:t>Beləcə, sən kodda heç nə dəyişmədən sistemin trafik davranışını, təhlükəsizliyini və performansını nəzarətdə saxlayırsan.</a:t>
            </a:r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r>
              <a:rPr lang="en-US" sz="1600" b="1"/>
              <a:t>Mikroservislər (Microservices)</a:t>
            </a:r>
            <a:r>
              <a:rPr lang="en-US" sz="1600"/>
              <a:t> — böyük bir proqramı </a:t>
            </a:r>
            <a:r>
              <a:rPr lang="en-US" sz="1600" b="1"/>
              <a:t>kiçik, müstəqil hissələrə bölmək</a:t>
            </a:r>
            <a:r>
              <a:rPr lang="en-US" sz="1600"/>
              <a:t> deməkdir.</a:t>
            </a:r>
            <a:br>
              <a:rPr lang="en-US" sz="1600"/>
            </a:br>
            <a:r>
              <a:rPr lang="en-US" sz="1600"/>
              <a:t>Hər mikroservis </a:t>
            </a:r>
            <a:r>
              <a:rPr lang="en-US" sz="1600" b="1"/>
              <a:t>öz funksiyasına cavabdeh olur</a:t>
            </a:r>
            <a:r>
              <a:rPr lang="en-US" sz="1600"/>
              <a:t>, və </a:t>
            </a:r>
            <a:r>
              <a:rPr lang="en-US" sz="1600" b="1"/>
              <a:t>digər servislərlə şəbəkə üzərindən (HTTP, gRPC və s.) əlaqə saxlayır.</a:t>
            </a:r>
            <a:endParaRPr lang="en-US" sz="160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7C08D0C-4F7B-0CA8-8E29-EB0B5658D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879840"/>
              </p:ext>
            </p:extLst>
          </p:nvPr>
        </p:nvGraphicFramePr>
        <p:xfrm>
          <a:off x="450273" y="4232204"/>
          <a:ext cx="10515600" cy="238097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165779455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23804291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192189523"/>
                    </a:ext>
                  </a:extLst>
                </a:gridCol>
              </a:tblGrid>
              <a:tr h="47619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/>
                        <a:t>Servis adı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/>
                        <a:t>Vəzifəsi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/>
                        <a:t>Texnologiya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845931"/>
                  </a:ext>
                </a:extLst>
              </a:tr>
              <a:tr h="47619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User Service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İstifadəçi qeydiyyatı və login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Python / Django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991389"/>
                  </a:ext>
                </a:extLst>
              </a:tr>
              <a:tr h="47619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Product Service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Məhsulları idarə edir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Node.js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2737662"/>
                  </a:ext>
                </a:extLst>
              </a:tr>
              <a:tr h="47619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Order Service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Sifarişləri qəbul edir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Java / Spring Boot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20150"/>
                  </a:ext>
                </a:extLst>
              </a:tr>
              <a:tr h="47619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Payment Service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Ödənişləri idarə edir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Go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5188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7925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91478C-1C9F-737D-C1F4-5776575B1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0353C3D-27B5-A563-C9E9-4548DCDE9C77}"/>
              </a:ext>
            </a:extLst>
          </p:cNvPr>
          <p:cNvSpPr txBox="1"/>
          <p:nvPr/>
        </p:nvSpPr>
        <p:spPr>
          <a:xfrm>
            <a:off x="203200" y="244826"/>
            <a:ext cx="11822545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Bu servislər bir-birindən </a:t>
            </a:r>
            <a:r>
              <a:rPr lang="en-US" sz="1200" b="1"/>
              <a:t>asılı deyil</a:t>
            </a:r>
            <a:r>
              <a:rPr lang="en-US" sz="1200"/>
              <a:t>. Hər biri: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öz verilənlər bazasına malikdir,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ayrıca serverdə və ya konteynerdə işləyir,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istənilən dildə yazıla bilər.</a:t>
            </a:r>
            <a:endParaRPr lang="az-Latn-AZ" sz="1200"/>
          </a:p>
          <a:p>
            <a:endParaRPr lang="az-Latn-AZ" sz="1200"/>
          </a:p>
          <a:p>
            <a:r>
              <a:rPr lang="en-US" sz="1200"/>
              <a:t>Təsəvvür et sən Instagram istifadə edirsən. Instagram</a:t>
            </a:r>
            <a:r>
              <a:rPr lang="az-Latn-AZ" sz="1200"/>
              <a:t> </a:t>
            </a:r>
            <a:r>
              <a:rPr lang="en-US" sz="1200"/>
              <a:t>-ın içində əslində çoxlu “</a:t>
            </a:r>
            <a:r>
              <a:rPr lang="en-US" sz="1200" b="1"/>
              <a:t>mikroservis</a:t>
            </a:r>
            <a:r>
              <a:rPr lang="en-US" sz="1200"/>
              <a:t>” var:</a:t>
            </a:r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az-Latn-AZ" sz="1200"/>
              <a:t>Əgər məsələn Message Service çökürsə, post paylaşmaq yenə işləyir. Çünki onlar bir-birindən müstəqildirlər.</a:t>
            </a:r>
          </a:p>
          <a:p>
            <a:endParaRPr lang="az-Latn-AZ" sz="1200"/>
          </a:p>
          <a:p>
            <a:endParaRPr lang="en-US" sz="120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AB65C27-0EE7-AB56-5F66-0CDF3D0753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972312"/>
              </p:ext>
            </p:extLst>
          </p:nvPr>
        </p:nvGraphicFramePr>
        <p:xfrm>
          <a:off x="203199" y="1869540"/>
          <a:ext cx="7167419" cy="2665512"/>
        </p:xfrm>
        <a:graphic>
          <a:graphicData uri="http://schemas.openxmlformats.org/drawingml/2006/table">
            <a:tbl>
              <a:tblPr/>
              <a:tblGrid>
                <a:gridCol w="2036238">
                  <a:extLst>
                    <a:ext uri="{9D8B030D-6E8A-4147-A177-3AD203B41FA5}">
                      <a16:colId xmlns:a16="http://schemas.microsoft.com/office/drawing/2014/main" val="2632765460"/>
                    </a:ext>
                  </a:extLst>
                </a:gridCol>
                <a:gridCol w="5131181">
                  <a:extLst>
                    <a:ext uri="{9D8B030D-6E8A-4147-A177-3AD203B41FA5}">
                      <a16:colId xmlns:a16="http://schemas.microsoft.com/office/drawing/2014/main" val="3009230510"/>
                    </a:ext>
                  </a:extLst>
                </a:gridCol>
              </a:tblGrid>
              <a:tr h="44425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/>
                        <a:t>Servis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/>
                        <a:t>Nə edir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301044"/>
                  </a:ext>
                </a:extLst>
              </a:tr>
              <a:tr h="4442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Auth Service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Login / qeydiyyat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0869779"/>
                  </a:ext>
                </a:extLst>
              </a:tr>
              <a:tr h="4442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Feed Service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Postları göstərir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6799591"/>
                  </a:ext>
                </a:extLst>
              </a:tr>
              <a:tr h="4442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Story Service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Story-ləri idarə edir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642827"/>
                  </a:ext>
                </a:extLst>
              </a:tr>
              <a:tr h="4442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Message Service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Mesaj göndərməyi idarə edir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1182857"/>
                  </a:ext>
                </a:extLst>
              </a:tr>
              <a:tr h="4442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Notification Service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Bildirişləri göndərir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170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0267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4B7AF-F52D-D6B7-162E-A0C0EA375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1493D57-8E6F-77DB-2C46-D548CE5A2B89}"/>
              </a:ext>
            </a:extLst>
          </p:cNvPr>
          <p:cNvSpPr txBox="1"/>
          <p:nvPr/>
        </p:nvSpPr>
        <p:spPr>
          <a:xfrm>
            <a:off x="203200" y="244826"/>
            <a:ext cx="11822545" cy="6434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Mikroservislər </a:t>
            </a:r>
            <a:r>
              <a:rPr lang="en-US" sz="1200" b="1"/>
              <a:t>bir-biri ilə API-lər vasitəsilə</a:t>
            </a:r>
            <a:r>
              <a:rPr lang="en-US" sz="1200"/>
              <a:t> əlaqə qurur.</a:t>
            </a:r>
            <a:endParaRPr lang="az-Latn-AZ" sz="1200"/>
          </a:p>
          <a:p>
            <a:endParaRPr lang="az-Latn-AZ" sz="120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/>
              <a:t>Order Service, Payment Service-ə https://payment-service/pay kimi bir HTTP sorğusu göndərir.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/>
              <a:t>Payment Service nəticəni cavab verir: “OK, ödəniş uğurludur.”</a:t>
            </a:r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 b="1"/>
              <a:t>Amma problem də var</a:t>
            </a:r>
            <a:r>
              <a:rPr lang="az-Latn-AZ" sz="1200"/>
              <a:t>:</a:t>
            </a:r>
            <a:endParaRPr lang="en-US" sz="1200"/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Böyük sistemdə 50-100 mikroservis olanda: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Onların bir-biri ilə rabitəsini izləmək,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trafiki yönləndirmək,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təhlükəsizlik, monitorinq və load balancing etmək</a:t>
            </a:r>
            <a:r>
              <a:rPr lang="az-Latn-AZ" sz="1200"/>
              <a:t> </a:t>
            </a:r>
            <a:r>
              <a:rPr lang="en-US" sz="1200"/>
              <a:t>çox çətinləşir.</a:t>
            </a:r>
            <a:r>
              <a:rPr lang="az-Latn-AZ" sz="1200"/>
              <a:t> </a:t>
            </a:r>
            <a:r>
              <a:rPr lang="en-US" sz="1200"/>
              <a:t>Bax, burada </a:t>
            </a:r>
            <a:r>
              <a:rPr lang="en-US" sz="1200" b="1">
                <a:solidFill>
                  <a:srgbClr val="FF0000"/>
                </a:solidFill>
              </a:rPr>
              <a:t>Service Mesh </a:t>
            </a:r>
            <a:r>
              <a:rPr lang="en-US" sz="1200"/>
              <a:t>meydana çıxır.</a:t>
            </a:r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 b="1">
                <a:solidFill>
                  <a:srgbClr val="FF0000"/>
                </a:solidFill>
              </a:rPr>
              <a:t>Service Mesh nə edir (sadə dillə)</a:t>
            </a:r>
            <a:r>
              <a:rPr lang="az-Latn-AZ" sz="1200" b="1">
                <a:solidFill>
                  <a:srgbClr val="FF0000"/>
                </a:solidFill>
              </a:rPr>
              <a:t> </a:t>
            </a:r>
            <a:r>
              <a:rPr lang="az-Latn-AZ" sz="1200"/>
              <a:t>- </a:t>
            </a:r>
            <a:r>
              <a:rPr lang="en-US" sz="1200"/>
              <a:t>Service Mesh mikroservislər arasındakı “rabitəni idarə edən şəbəkə qatı”dır.</a:t>
            </a:r>
            <a:r>
              <a:rPr lang="az-Latn-AZ" sz="1200"/>
              <a:t> </a:t>
            </a:r>
            <a:r>
              <a:rPr lang="en-US" sz="1200"/>
              <a:t>Hər servisin yanına </a:t>
            </a:r>
            <a:r>
              <a:rPr lang="en-US" sz="1200" b="1"/>
              <a:t>kiçik bir proxy (aracı proqram)</a:t>
            </a:r>
            <a:r>
              <a:rPr lang="en-US" sz="1200"/>
              <a:t> qoyulur.</a:t>
            </a:r>
            <a:endParaRPr lang="az-Latn-AZ" sz="1200"/>
          </a:p>
          <a:p>
            <a:endParaRPr lang="en-US" sz="1200"/>
          </a:p>
          <a:p>
            <a:r>
              <a:rPr lang="en-US" sz="1200" b="1"/>
              <a:t>Bu proxy-lər bütün trafiki idarə edir</a:t>
            </a:r>
            <a:r>
              <a:rPr lang="en-US" sz="1200"/>
              <a:t>: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hansı servis kimlə danışır,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hansı trafiki bloklamaq lazımdır,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təhlükəsiz rabitə (mTLS),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load balancing,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tracing və logging.</a:t>
            </a:r>
            <a:endParaRPr lang="az-Latn-AZ" sz="1200"/>
          </a:p>
          <a:p>
            <a:pPr marL="0" lvl="1">
              <a:lnSpc>
                <a:spcPct val="150000"/>
              </a:lnSpc>
            </a:pPr>
            <a:endParaRPr lang="az-Latn-AZ" sz="1200"/>
          </a:p>
          <a:p>
            <a:pPr marL="0" lvl="1">
              <a:lnSpc>
                <a:spcPct val="150000"/>
              </a:lnSpc>
            </a:pPr>
            <a:endParaRPr lang="az-Latn-AZ" sz="1200"/>
          </a:p>
          <a:p>
            <a:r>
              <a:rPr lang="en-US" sz="1200" b="1"/>
              <a:t>Sadə analogiya: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/>
              <a:t>Mikroservislər → şəhərdəki binalar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/>
              <a:t>Service Mesh → şəhərin </a:t>
            </a:r>
            <a:r>
              <a:rPr lang="en-US" sz="1200" b="1"/>
              <a:t>yol idarəetmə sistemi</a:t>
            </a:r>
            <a:r>
              <a:rPr lang="en-US" sz="12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4019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5F3BF-AF23-83C3-623A-AA585FBC3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06E362A-37DA-39CE-C5AE-4FBC770D7D60}"/>
              </a:ext>
            </a:extLst>
          </p:cNvPr>
          <p:cNvSpPr txBox="1"/>
          <p:nvPr/>
        </p:nvSpPr>
        <p:spPr>
          <a:xfrm>
            <a:off x="203200" y="244826"/>
            <a:ext cx="11822545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 b="1"/>
              <a:t>Məşhur Service Mesh vasitələri</a:t>
            </a:r>
            <a:r>
              <a:rPr lang="az-Latn-AZ" sz="1200"/>
              <a:t>:</a:t>
            </a: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 b="1"/>
              <a:t>Faydaları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Təhlükəsizlik:</a:t>
            </a:r>
            <a:r>
              <a:rPr lang="en-US" sz="1200"/>
              <a:t> mTLS ilə şifrələnmiş əlaqə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Load balancing:</a:t>
            </a:r>
            <a:r>
              <a:rPr lang="en-US" sz="1200"/>
              <a:t> Trafiki bərabər paylayır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Tracing &amp; Monitoring:</a:t>
            </a:r>
            <a:r>
              <a:rPr lang="en-US" sz="1200"/>
              <a:t> Hər servisin vəziyyətini izləmək asandır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Dayanıqlılıq:</a:t>
            </a:r>
            <a:r>
              <a:rPr lang="en-US" sz="1200"/>
              <a:t> Bir servis çökəndə digərləri işləyir</a:t>
            </a:r>
          </a:p>
          <a:p>
            <a:br>
              <a:rPr lang="en-US" sz="1200"/>
            </a:br>
            <a:endParaRPr lang="en-US" sz="1200"/>
          </a:p>
          <a:p>
            <a:r>
              <a:rPr lang="en-US" sz="1200" b="1"/>
              <a:t>Dezavantajlar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Mürəkkəblik:</a:t>
            </a:r>
            <a:r>
              <a:rPr lang="en-US" sz="1200"/>
              <a:t> Konfiqurasiya çətindir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Resurs istifadəsi:</a:t>
            </a:r>
            <a:r>
              <a:rPr lang="en-US" sz="1200"/>
              <a:t> Hər servisin yanında əlavə proxy işləyir, RAM/CPU yeyir</a:t>
            </a: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 b="1"/>
              <a:t>Mikroservislər</a:t>
            </a:r>
            <a:r>
              <a:rPr lang="en-US" sz="1200"/>
              <a:t> bir-biri ilə danışır → bu rabitə qarışır → </a:t>
            </a:r>
            <a:r>
              <a:rPr lang="en-US" sz="1200" b="1"/>
              <a:t>Service Mesh </a:t>
            </a:r>
            <a:r>
              <a:rPr lang="en-US" sz="1200"/>
              <a:t>gəlir və bu “şəhər trafiki”ni idarə edir.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747961D-0208-0637-DC45-68E691DCA7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272176"/>
              </p:ext>
            </p:extLst>
          </p:nvPr>
        </p:nvGraphicFramePr>
        <p:xfrm>
          <a:off x="203200" y="834145"/>
          <a:ext cx="10901218" cy="1463040"/>
        </p:xfrm>
        <a:graphic>
          <a:graphicData uri="http://schemas.openxmlformats.org/drawingml/2006/table">
            <a:tbl>
              <a:tblPr/>
              <a:tblGrid>
                <a:gridCol w="1635301">
                  <a:extLst>
                    <a:ext uri="{9D8B030D-6E8A-4147-A177-3AD203B41FA5}">
                      <a16:colId xmlns:a16="http://schemas.microsoft.com/office/drawing/2014/main" val="1504576574"/>
                    </a:ext>
                  </a:extLst>
                </a:gridCol>
                <a:gridCol w="9265917">
                  <a:extLst>
                    <a:ext uri="{9D8B030D-6E8A-4147-A177-3AD203B41FA5}">
                      <a16:colId xmlns:a16="http://schemas.microsoft.com/office/drawing/2014/main" val="1832252944"/>
                    </a:ext>
                  </a:extLst>
                </a:gridCol>
              </a:tblGrid>
              <a:tr h="35026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Adı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Xüsusiyyətləri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491187"/>
                  </a:ext>
                </a:extLst>
              </a:tr>
              <a:tr h="35026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0070C0"/>
                          </a:solidFill>
                        </a:rPr>
                        <a:t>Istio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Google və IBM tərəfindən hazırlanıb, çox güclüdür (istifadə edir Envoy proxy)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496394"/>
                  </a:ext>
                </a:extLst>
              </a:tr>
              <a:tr h="35026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0070C0"/>
                          </a:solidFill>
                        </a:rPr>
                        <a:t>Linkerd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Daha sadə və yüngül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1823206"/>
                  </a:ext>
                </a:extLst>
              </a:tr>
              <a:tr h="35026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0070C0"/>
                          </a:solidFill>
                        </a:rPr>
                        <a:t>Consul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HashiCorp tərəfindən, service discovery və mesh funksiyaları ilə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114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165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1833</Words>
  <Application>Microsoft Office PowerPoint</Application>
  <PresentationFormat>Widescreen</PresentationFormat>
  <Paragraphs>236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35</cp:revision>
  <dcterms:created xsi:type="dcterms:W3CDTF">2025-09-15T05:34:52Z</dcterms:created>
  <dcterms:modified xsi:type="dcterms:W3CDTF">2025-10-11T14:00:41Z</dcterms:modified>
</cp:coreProperties>
</file>