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604"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6" r:id="rId28"/>
    <p:sldId id="302" r:id="rId29"/>
    <p:sldId id="281" r:id="rId30"/>
    <p:sldId id="282" r:id="rId31"/>
    <p:sldId id="283" r:id="rId32"/>
    <p:sldId id="284" r:id="rId33"/>
    <p:sldId id="286" r:id="rId34"/>
    <p:sldId id="285" r:id="rId35"/>
    <p:sldId id="289" r:id="rId36"/>
    <p:sldId id="287" r:id="rId37"/>
    <p:sldId id="294" r:id="rId38"/>
    <p:sldId id="295" r:id="rId39"/>
    <p:sldId id="292" r:id="rId40"/>
    <p:sldId id="288" r:id="rId41"/>
    <p:sldId id="290" r:id="rId42"/>
    <p:sldId id="293" r:id="rId43"/>
    <p:sldId id="297" r:id="rId44"/>
    <p:sldId id="298" r:id="rId45"/>
    <p:sldId id="299" r:id="rId46"/>
    <p:sldId id="300" r:id="rId47"/>
    <p:sldId id="301" r:id="rId48"/>
    <p:sldId id="291"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593" r:id="rId72"/>
    <p:sldId id="594" r:id="rId73"/>
    <p:sldId id="595" r:id="rId74"/>
    <p:sldId id="596" r:id="rId75"/>
    <p:sldId id="597" r:id="rId76"/>
    <p:sldId id="598" r:id="rId77"/>
    <p:sldId id="325" r:id="rId78"/>
    <p:sldId id="600" r:id="rId79"/>
    <p:sldId id="601" r:id="rId80"/>
    <p:sldId id="602" r:id="rId81"/>
    <p:sldId id="60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10/15/2025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10/15/2025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s>
</file>

<file path=ppt/slides/_rels/slide7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101600" y="147783"/>
            <a:ext cx="12090400" cy="3882696"/>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a:t>
            </a:r>
            <a:r>
              <a:rPr lang="az-Latn-AZ" sz="1400"/>
              <a:t>-</a:t>
            </a:r>
            <a:r>
              <a:rPr lang="en-US" sz="1400"/>
              <a: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0" y="92364"/>
            <a:ext cx="12192000"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0" y="0"/>
            <a:ext cx="12192000" cy="3190281"/>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575356"/>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0" y="221673"/>
            <a:ext cx="12192000" cy="4547469"/>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a:t>
            </a:r>
            <a:r>
              <a:rPr lang="az-Latn-AZ" sz="1100" b="1">
                <a:solidFill>
                  <a:srgbClr val="FF0000"/>
                </a:solidFill>
              </a:rPr>
              <a:t>y</a:t>
            </a:r>
            <a:r>
              <a:rPr lang="en-US" sz="1100" b="1">
                <a:solidFill>
                  <a:srgbClr val="FF0000"/>
                </a:solidFill>
              </a:rPr>
              <a:t>ə adapterlər)</a:t>
            </a:r>
          </a:p>
          <a:p>
            <a:r>
              <a:rPr lang="en-US" sz="1100"/>
              <a:t>Əgər bu SSD-ləri bir-bir qoşmaq istəyirsənsə, SATA-dan USB-</a:t>
            </a:r>
            <a:r>
              <a:rPr lang="az-Latn-AZ" sz="1100"/>
              <a:t>y</a:t>
            </a:r>
            <a:r>
              <a:rPr lang="en-US" sz="1100"/>
              <a:t>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38545" y="120073"/>
            <a:ext cx="11896437" cy="6594764"/>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0" y="244826"/>
            <a:ext cx="12192000" cy="6270947"/>
          </a:xfrm>
          <a:prstGeom prst="rect">
            <a:avLst/>
          </a:prstGeom>
          <a:noFill/>
        </p:spPr>
        <p:txBody>
          <a:bodyPr wrap="square">
            <a:spAutoFit/>
          </a:bodyPr>
          <a:lstStyle/>
          <a:p>
            <a:r>
              <a:rPr lang="az-Latn-AZ" sz="1400" b="1">
                <a:solidFill>
                  <a:srgbClr val="FF0000"/>
                </a:solidFill>
              </a:rPr>
              <a:t>Çıxış yönləndirməsi</a:t>
            </a:r>
            <a:r>
              <a:rPr lang="az-Latn-AZ" sz="1100" b="1">
                <a:solidFill>
                  <a:srgbClr val="FF0000"/>
                </a:solidFill>
              </a:rPr>
              <a:t>:    </a:t>
            </a:r>
            <a:r>
              <a:rPr lang="az-Latn-AZ" sz="1100" b="1">
                <a:solidFill>
                  <a:srgbClr val="FF0000"/>
                </a:solidFill>
                <a:latin typeface="-apple-system"/>
              </a:rPr>
              <a:t>ls</a:t>
            </a:r>
            <a:r>
              <a:rPr lang="az-Latn-AZ" sz="1100">
                <a:latin typeface="-apple-system"/>
              </a:rPr>
              <a:t> </a:t>
            </a:r>
            <a:r>
              <a:rPr lang="az-Latn-AZ" sz="1100" b="1">
                <a:latin typeface="-apple-system"/>
              </a:rPr>
              <a:t>əmrinin S</a:t>
            </a:r>
            <a:r>
              <a:rPr lang="en-US" sz="1100" b="1">
                <a:latin typeface="-apple-system"/>
              </a:rPr>
              <a:t>istem administrasiyası, skript yazma və ya problem həll etmə məqsədilə</a:t>
            </a:r>
            <a:r>
              <a:rPr lang="az-Latn-AZ" sz="1100" b="1">
                <a:latin typeface="-apple-system"/>
              </a:rPr>
              <a:t> istifadəsi</a:t>
            </a:r>
            <a:r>
              <a:rPr lang="az-Latn-AZ" sz="1100">
                <a:latin typeface="-apple-system"/>
              </a:rPr>
              <a:t>: </a:t>
            </a:r>
            <a:endParaRPr lang="en-US" sz="1100">
              <a:latin typeface="-apple-system"/>
            </a:endParaRPr>
          </a:p>
          <a:p>
            <a:endParaRPr lang="en-US" sz="1100">
              <a:latin typeface="-apple-system"/>
            </a:endParaRPr>
          </a:p>
          <a:p>
            <a:r>
              <a:rPr lang="az-Latn-AZ" sz="1100">
                <a:latin typeface="-apple-system"/>
              </a:rPr>
              <a:t>Hər hansısa Linux əmrini yazarkən 2 hadisə baş verir. </a:t>
            </a:r>
          </a:p>
          <a:p>
            <a:pPr marL="342900" indent="-342900">
              <a:buAutoNum type="arabicParenR"/>
            </a:pPr>
            <a:r>
              <a:rPr lang="az-Latn-AZ" sz="1100">
                <a:latin typeface="-apple-system"/>
              </a:rPr>
              <a:t>Əmr düzgün icra edilir.</a:t>
            </a:r>
          </a:p>
          <a:p>
            <a:pPr marL="342900" indent="-342900">
              <a:buAutoNum type="arabicParenR"/>
            </a:pPr>
            <a:r>
              <a:rPr lang="az-Latn-AZ" sz="1100">
                <a:latin typeface="-apple-system"/>
              </a:rPr>
              <a:t>Əmr yanlış icra edilir.</a:t>
            </a:r>
          </a:p>
          <a:p>
            <a:pPr marL="342900" indent="-342900">
              <a:buAutoNum type="arabicParenR"/>
            </a:pPr>
            <a:endParaRPr lang="az-Latn-AZ" sz="1100">
              <a:latin typeface="-apple-system"/>
            </a:endParaRPr>
          </a:p>
          <a:p>
            <a:r>
              <a:rPr lang="az-Latn-AZ" sz="1100">
                <a:latin typeface="-apple-system"/>
              </a:rPr>
              <a:t>Bu zaman baş verən xətaları konsolda görmək mümkündür. Ancaq bu əmri icra edə-edə həmin xətanı hər hansısa fayla da yönləndirə bilərsiz. Bunun üçün belə bir əmr yazırıq: </a:t>
            </a:r>
          </a:p>
          <a:p>
            <a:endParaRPr lang="az-Latn-AZ" sz="1100">
              <a:latin typeface="-apple-system"/>
            </a:endParaRPr>
          </a:p>
          <a:p>
            <a:endParaRPr lang="az-Latn-AZ" sz="1100">
              <a:latin typeface="-apple-system"/>
            </a:endParaRPr>
          </a:p>
          <a:p>
            <a:endParaRPr lang="az-Latn-AZ" sz="1100">
              <a:latin typeface="-apple-system"/>
            </a:endParaRPr>
          </a:p>
          <a:p>
            <a:r>
              <a:rPr lang="az-Latn-AZ" sz="1100" b="1">
                <a:solidFill>
                  <a:srgbClr val="00B050"/>
                </a:solidFill>
              </a:rPr>
              <a:t>a) </a:t>
            </a:r>
            <a:r>
              <a:rPr lang="en-US" sz="1100" b="1">
                <a:solidFill>
                  <a:srgbClr val="00B050"/>
                </a:solidFill>
              </a:rPr>
              <a:t>Əmr tərifi</a:t>
            </a:r>
            <a:r>
              <a:rPr lang="en-US" sz="1100"/>
              <a:t>:</a:t>
            </a:r>
          </a:p>
          <a:p>
            <a:pPr marL="285750" indent="-285750">
              <a:lnSpc>
                <a:spcPct val="150000"/>
              </a:lnSpc>
              <a:buFont typeface="Arial" panose="020B0604020202020204" pitchFamily="34" charset="0"/>
              <a:buChar char="•"/>
            </a:pPr>
            <a:r>
              <a:rPr lang="en-US" sz="1100"/>
              <a:t>ls -l əmri, cari qovluqdakı faylların və qovluqların siyahısını detallı şəkildə göstərir (uzun formatda).</a:t>
            </a:r>
          </a:p>
          <a:p>
            <a:pPr marL="285750" indent="-285750">
              <a:lnSpc>
                <a:spcPct val="150000"/>
              </a:lnSpc>
              <a:buFont typeface="Arial" panose="020B0604020202020204" pitchFamily="34" charset="0"/>
              <a:buChar char="•"/>
            </a:pPr>
            <a:r>
              <a:rPr lang="en-US" sz="1100"/>
              <a:t>1&gt; SOUT və 2&gt; SERR hissələri çıxış yönləndirmə əmrləridir.</a:t>
            </a:r>
          </a:p>
          <a:p>
            <a:endParaRPr lang="az-Latn-AZ" sz="1100"/>
          </a:p>
          <a:p>
            <a:r>
              <a:rPr lang="az-Latn-AZ" sz="1100" b="1">
                <a:solidFill>
                  <a:srgbClr val="00B050"/>
                </a:solidFill>
              </a:rPr>
              <a:t>b) </a:t>
            </a:r>
            <a:r>
              <a:rPr lang="en-US" sz="1100" b="1">
                <a:solidFill>
                  <a:srgbClr val="00B050"/>
                </a:solidFill>
              </a:rPr>
              <a:t>1 və 2 nəyi ifadə edir?:</a:t>
            </a:r>
          </a:p>
          <a:p>
            <a:pPr marL="285750" indent="-285750">
              <a:lnSpc>
                <a:spcPct val="150000"/>
              </a:lnSpc>
              <a:buFont typeface="Arial" panose="020B0604020202020204" pitchFamily="34" charset="0"/>
              <a:buChar char="•"/>
            </a:pPr>
            <a:r>
              <a:rPr lang="en-US" sz="1100"/>
              <a:t>1, standart çıxışı (Standard Output, stdout) təmsil edir. Bu, normal işləmə zamanı əmrlərin verdiyi çıxışdır.</a:t>
            </a:r>
          </a:p>
          <a:p>
            <a:pPr marL="285750" indent="-285750">
              <a:lnSpc>
                <a:spcPct val="150000"/>
              </a:lnSpc>
              <a:buFont typeface="Arial" panose="020B0604020202020204" pitchFamily="34" charset="0"/>
              <a:buChar char="•"/>
            </a:pPr>
            <a:r>
              <a:rPr lang="en-US" sz="1100"/>
              <a:t>2, səhv çıxışı (Standard Error, stderr) təmsil edir. Bu, əmrdə hər hansı bir səhv baş verdikdə əmrin konsola verdiyi çıxışdır.</a:t>
            </a:r>
          </a:p>
          <a:p>
            <a:endParaRPr lang="az-Latn-AZ" sz="1100"/>
          </a:p>
          <a:p>
            <a:r>
              <a:rPr lang="az-Latn-AZ" sz="1100" b="1">
                <a:solidFill>
                  <a:srgbClr val="00B050"/>
                </a:solidFill>
              </a:rPr>
              <a:t>c) </a:t>
            </a:r>
            <a:r>
              <a:rPr lang="en-US" sz="1100" b="1">
                <a:solidFill>
                  <a:srgbClr val="00B050"/>
                </a:solidFill>
              </a:rPr>
              <a:t>&gt; bu simvol nəyi ifadə edir?:</a:t>
            </a:r>
          </a:p>
          <a:p>
            <a:pPr marL="285750" indent="-285750">
              <a:buFont typeface="Arial" panose="020B0604020202020204" pitchFamily="34" charset="0"/>
              <a:buChar char="•"/>
            </a:pPr>
            <a:r>
              <a:rPr lang="en-US" sz="1100"/>
              <a:t>&gt; simvolu, çıxışı fayla yönləndirmək üçün istifadə olunur. Bu simvol ilə faylın üzərinə yazılır, yəni əgər fayl artıq varsa</a:t>
            </a:r>
            <a:r>
              <a:rPr lang="az-Latn-AZ" sz="1100"/>
              <a:t> (yoxdursa yaradılır)</a:t>
            </a:r>
            <a:r>
              <a:rPr lang="en-US" sz="1100"/>
              <a:t>, onun mövcud məzmunu silinir və yeni məlumat yazılır.</a:t>
            </a:r>
          </a:p>
          <a:p>
            <a:endParaRPr lang="az-Latn-AZ" sz="1100" b="1">
              <a:solidFill>
                <a:srgbClr val="00B050"/>
              </a:solidFill>
            </a:endParaRPr>
          </a:p>
          <a:p>
            <a:r>
              <a:rPr lang="az-Latn-AZ" sz="1100" b="1">
                <a:solidFill>
                  <a:srgbClr val="00B050"/>
                </a:solidFill>
              </a:rPr>
              <a:t>d) </a:t>
            </a:r>
            <a:r>
              <a:rPr lang="en-US" sz="1100" b="1">
                <a:solidFill>
                  <a:srgbClr val="00B050"/>
                </a:solidFill>
              </a:rPr>
              <a:t>Nə üçün SOUT və SERR yaradılır?:</a:t>
            </a:r>
          </a:p>
          <a:p>
            <a:pPr marL="171450" indent="-171450">
              <a:lnSpc>
                <a:spcPct val="150000"/>
              </a:lnSpc>
              <a:buFont typeface="Arial" panose="020B0604020202020204" pitchFamily="34" charset="0"/>
              <a:buChar char="•"/>
            </a:pPr>
            <a:r>
              <a:rPr lang="en-US" sz="1100"/>
              <a:t>Bu əmrlərdə SOUT və SERR fayllarını yaratmaq məqsəd qoyulub ki, hər bir növ çıxışı ayrıca faylda saxlayasınız. Beləliklə, hər iki növ çıxışı (normal və səhv) asanlıqla ayrı-ayrılıqda təhlil edə bilərsiniz.</a:t>
            </a:r>
          </a:p>
          <a:p>
            <a:pPr marL="171450" indent="-171450">
              <a:lnSpc>
                <a:spcPct val="150000"/>
              </a:lnSpc>
              <a:buFont typeface="Arial" panose="020B0604020202020204" pitchFamily="34" charset="0"/>
              <a:buChar char="•"/>
            </a:pPr>
            <a:r>
              <a:rPr lang="en-US" sz="1100"/>
              <a:t>Bu fayllar, çıxış məlumatlarının saxlanılması üçün istifadə edilən log faylları ola bilər. SOUT adətən əmrin normal çıxışını saxlayır, SERR isə səhv mesajlarını.</a:t>
            </a:r>
          </a:p>
          <a:p>
            <a:endParaRPr lang="az-Latn-AZ" sz="1100"/>
          </a:p>
          <a:p>
            <a:r>
              <a:rPr lang="az-Latn-AZ" sz="1100" b="1">
                <a:solidFill>
                  <a:srgbClr val="00B050"/>
                </a:solidFill>
              </a:rPr>
              <a:t>e) </a:t>
            </a:r>
            <a:r>
              <a:rPr lang="en-US" sz="1100" b="1">
                <a:solidFill>
                  <a:srgbClr val="00B050"/>
                </a:solidFill>
              </a:rPr>
              <a:t>SOUT və SERR fayl və ya qovluqdur?:</a:t>
            </a:r>
          </a:p>
          <a:p>
            <a:pPr marL="171450" indent="-171450">
              <a:lnSpc>
                <a:spcPct val="150000"/>
              </a:lnSpc>
              <a:buFont typeface="Arial" panose="020B0604020202020204" pitchFamily="34" charset="0"/>
              <a:buChar char="•"/>
            </a:pPr>
            <a:r>
              <a:rPr lang="en-US" sz="1100" b="1"/>
              <a:t>Fayl</a:t>
            </a:r>
            <a:r>
              <a:rPr lang="en-US" sz="1100"/>
              <a:t>: Bu adlar qovluq deyil, </a:t>
            </a:r>
            <a:r>
              <a:rPr lang="en-US" sz="1100" b="1"/>
              <a:t>fayl</a:t>
            </a:r>
            <a:r>
              <a:rPr lang="en-US" sz="1100"/>
              <a:t>dır. Bu faylların yaradılması üçün əmrdə xüsusi olaraq &gt; operatoru istifadə edilir ki, bu da çıxışın fayla yönləndirildiyini göstərir.</a:t>
            </a:r>
          </a:p>
          <a:p>
            <a:pPr marL="171450" indent="-171450">
              <a:buFont typeface="Arial" panose="020B0604020202020204" pitchFamily="34" charset="0"/>
              <a:buChar char="•"/>
            </a:pPr>
            <a:r>
              <a:rPr lang="en-US" sz="1100"/>
              <a:t>Bu fayllar </a:t>
            </a:r>
            <a:r>
              <a:rPr lang="en-US" sz="1100" b="1"/>
              <a:t>standart fayllar</a:t>
            </a:r>
            <a:r>
              <a:rPr lang="en-US" sz="1100"/>
              <a:t>dır və onlara yazılacaq məlumatların formatı ümumiyyətlə mətn formatında olacaq, yəni .txt formatı deyil, sadəcə mətn olacaq. Əgər fayl yaradılarsa, faylın genişlənməsi .txt olmalıdır, ancaq buna ehtiyac yoxdur. Çünki faylın uzantısı əmrdə qeyd edilməyib.</a:t>
            </a:r>
          </a:p>
          <a:p>
            <a:endParaRPr lang="az-Latn-AZ" sz="1100"/>
          </a:p>
          <a:p>
            <a:endParaRPr lang="az-Latn-AZ" sz="1100"/>
          </a:p>
          <a:p>
            <a:r>
              <a:rPr lang="az-Latn-AZ" sz="1100"/>
              <a:t>Bu görülən işə </a:t>
            </a:r>
            <a:r>
              <a:rPr lang="az-Latn-AZ" sz="1100" b="1">
                <a:solidFill>
                  <a:srgbClr val="FF0000"/>
                </a:solidFill>
              </a:rPr>
              <a:t>çıxış yönləndirməsi </a:t>
            </a:r>
            <a:r>
              <a:rPr lang="az-Latn-AZ" sz="1100"/>
              <a:t>deyilir. Bəzən əmrlərin nəticələrini sadəcə ekranda görmək yerinə onları fayl sistemində saxlamaq və ya başqa proqramlara yönləndirmək lazımdır. Bu məqsədlə də çıxış yönləndirməsi istifadə edilir.</a:t>
            </a:r>
            <a:endParaRPr lang="en-US" sz="1100"/>
          </a:p>
        </p:txBody>
      </p:sp>
      <p:pic>
        <p:nvPicPr>
          <p:cNvPr id="3" name="Picture 2">
            <a:extLst>
              <a:ext uri="{FF2B5EF4-FFF2-40B4-BE49-F238E27FC236}">
                <a16:creationId xmlns:a16="http://schemas.microsoft.com/office/drawing/2014/main" id="{D8F0C467-0498-4F09-9AE1-93598E357611}"/>
              </a:ext>
            </a:extLst>
          </p:cNvPr>
          <p:cNvPicPr>
            <a:picLocks noChangeAspect="1"/>
          </p:cNvPicPr>
          <p:nvPr/>
        </p:nvPicPr>
        <p:blipFill>
          <a:blip r:embed="rId2"/>
          <a:stretch>
            <a:fillRect/>
          </a:stretch>
        </p:blipFill>
        <p:spPr>
          <a:xfrm>
            <a:off x="0" y="1549001"/>
            <a:ext cx="2581635" cy="362001"/>
          </a:xfrm>
          <a:prstGeom prst="rect">
            <a:avLst/>
          </a:prstGeom>
        </p:spPr>
      </p:pic>
    </p:spTree>
    <p:extLst>
      <p:ext uri="{BB962C8B-B14F-4D97-AF65-F5344CB8AC3E}">
        <p14:creationId xmlns:p14="http://schemas.microsoft.com/office/powerpoint/2010/main" val="16203974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5211298"/>
          </a:xfrm>
          <a:prstGeom prst="rect">
            <a:avLst/>
          </a:prstGeom>
          <a:noFill/>
        </p:spPr>
        <p:txBody>
          <a:bodyPr wrap="square">
            <a:spAutoFit/>
          </a:bodyPr>
          <a:lstStyle/>
          <a:p>
            <a:r>
              <a:rPr lang="en-US" sz="1200"/>
              <a:t>Bu cür əmrlər həmçinin böyük məlumatların və ya əmrlərin mütəmadi olaraq toplanması üçün istifadə edilə bilər. Məsələn, bir tətbiqin gündəlik fəaliyyətinə dair məlumatları saxlamaq və sonradan həmin məlumatlar əsasında statistikalar çıxarmaq mümkündür.</a:t>
            </a:r>
            <a:endParaRPr lang="az-Latn-AZ" sz="1200"/>
          </a:p>
          <a:p>
            <a:endParaRPr lang="az-Latn-AZ" sz="1200"/>
          </a:p>
          <a:p>
            <a:endParaRPr lang="az-Latn-AZ" sz="1200"/>
          </a:p>
          <a:p>
            <a:r>
              <a:rPr lang="en-US" sz="1200" b="1">
                <a:solidFill>
                  <a:srgbClr val="FF0000"/>
                </a:solidFill>
              </a:rPr>
              <a:t>Skripting və Avtomatlaşdırma</a:t>
            </a:r>
            <a:endParaRPr lang="az-Latn-AZ" sz="1200" b="1">
              <a:solidFill>
                <a:srgbClr val="FF0000"/>
              </a:solidFill>
            </a:endParaRPr>
          </a:p>
          <a:p>
            <a:endParaRPr lang="en-US" sz="1200" b="1">
              <a:solidFill>
                <a:srgbClr val="FF0000"/>
              </a:solidFill>
            </a:endParaRPr>
          </a:p>
          <a:p>
            <a:r>
              <a:rPr lang="en-US" sz="1200"/>
              <a:t>Bir çox zaman </a:t>
            </a:r>
            <a:r>
              <a:rPr lang="en-US" sz="1200" b="1"/>
              <a:t>bash skriptləri</a:t>
            </a:r>
            <a:r>
              <a:rPr lang="en-US" sz="1200"/>
              <a:t> və ya digər əməliyyat sistemləri avtomatlaşdırma skriptləri yazılarkən bu cür yönləndirmə əmrlərindən istifadə edilir. Məsələn, aşağıdakı skript hər gün sistemin işləmə vəziyyətini yoxlaya və nəticələri fayllara yazaraq saxlaya bilər:</a:t>
            </a:r>
          </a:p>
          <a:p>
            <a:endParaRPr lang="az-Latn-AZ" sz="1200"/>
          </a:p>
          <a:p>
            <a:endParaRPr lang="az-Latn-AZ" sz="1200"/>
          </a:p>
          <a:p>
            <a:endParaRPr lang="az-Latn-AZ" sz="1200"/>
          </a:p>
          <a:p>
            <a:endParaRPr lang="az-Latn-AZ" sz="1200"/>
          </a:p>
          <a:p>
            <a:endParaRPr lang="az-Latn-AZ" sz="1200"/>
          </a:p>
          <a:p>
            <a:r>
              <a:rPr lang="en-US" sz="1200"/>
              <a:t>Burada:</a:t>
            </a:r>
          </a:p>
          <a:p>
            <a:pPr marL="171450" indent="-171450">
              <a:lnSpc>
                <a:spcPct val="150000"/>
              </a:lnSpc>
              <a:buFont typeface="Arial" panose="020B0604020202020204" pitchFamily="34" charset="0"/>
              <a:buChar char="•"/>
            </a:pPr>
            <a:r>
              <a:rPr lang="en-US" sz="1200" b="1"/>
              <a:t>Standart çıxış</a:t>
            </a:r>
            <a:r>
              <a:rPr lang="en-US" sz="1200"/>
              <a:t> status.log faylında saxlanılır.</a:t>
            </a:r>
          </a:p>
          <a:p>
            <a:pPr marL="171450" indent="-171450">
              <a:lnSpc>
                <a:spcPct val="150000"/>
              </a:lnSpc>
              <a:buFont typeface="Arial" panose="020B0604020202020204" pitchFamily="34" charset="0"/>
              <a:buChar char="•"/>
            </a:pPr>
            <a:r>
              <a:rPr lang="en-US" sz="1200" b="1"/>
              <a:t>Səhv çıxışı</a:t>
            </a:r>
            <a:r>
              <a:rPr lang="en-US" sz="1200"/>
              <a:t> error.log faylında saxlanılır.</a:t>
            </a:r>
          </a:p>
          <a:p>
            <a:endParaRPr lang="az-Latn-AZ" sz="1200"/>
          </a:p>
          <a:p>
            <a:r>
              <a:rPr lang="az-Latn-AZ" sz="1200" b="1">
                <a:solidFill>
                  <a:srgbClr val="FF0000"/>
                </a:solidFill>
              </a:rPr>
              <a:t>&gt;</a:t>
            </a:r>
            <a:r>
              <a:rPr lang="az-Latn-AZ" sz="1200"/>
              <a:t> və </a:t>
            </a:r>
            <a:r>
              <a:rPr lang="az-Latn-AZ" sz="1200" b="1">
                <a:solidFill>
                  <a:srgbClr val="FF0000"/>
                </a:solidFill>
              </a:rPr>
              <a:t>&gt;&gt;</a:t>
            </a:r>
            <a:r>
              <a:rPr lang="az-Latn-AZ" sz="1200"/>
              <a:t> Simvolları arasındakı fərq nədir ?</a:t>
            </a:r>
          </a:p>
          <a:p>
            <a:endParaRPr lang="az-Latn-AZ" sz="1200"/>
          </a:p>
          <a:p>
            <a:pPr marL="171450" indent="-171450">
              <a:lnSpc>
                <a:spcPct val="200000"/>
              </a:lnSpc>
              <a:buFont typeface="Wingdings" panose="05000000000000000000" pitchFamily="2" charset="2"/>
              <a:buChar char="q"/>
            </a:pPr>
            <a:r>
              <a:rPr lang="az-Latn-AZ" sz="1200"/>
              <a:t>&gt;: Bu, çıxışı fayla yazmaq üçün istifadə olunur və yeni fayl yaradıb mövcud məlumatı yazır. Əgər fayl artıq varsa, o zaman mövcud faylın üzərinə yazılır və əvvəlki məlumatlar itirilir.</a:t>
            </a:r>
          </a:p>
          <a:p>
            <a:pPr marL="171450" indent="-171450">
              <a:lnSpc>
                <a:spcPct val="200000"/>
              </a:lnSpc>
              <a:buFont typeface="Wingdings" panose="05000000000000000000" pitchFamily="2" charset="2"/>
              <a:buChar char="q"/>
            </a:pPr>
            <a:r>
              <a:rPr lang="en-US" sz="1200" b="1"/>
              <a:t>&gt;&gt;</a:t>
            </a:r>
            <a:r>
              <a:rPr lang="en-US" sz="1200"/>
              <a:t>: Bu isə </a:t>
            </a:r>
            <a:r>
              <a:rPr lang="en-US" sz="1200" b="1"/>
              <a:t>çıxışı fayla əlavə etmək</a:t>
            </a:r>
            <a:r>
              <a:rPr lang="en-US" sz="1200"/>
              <a:t> üçün istifadə olunur. Yəni, mövcud faylın sonuna yeni məlumat əlavə olunur və əvvəlki məlumatlar qorunur.</a:t>
            </a:r>
            <a:endParaRPr lang="az-Latn-AZ" sz="1200"/>
          </a:p>
          <a:p>
            <a:pPr>
              <a:lnSpc>
                <a:spcPct val="200000"/>
              </a:lnSpc>
            </a:pPr>
            <a:endParaRPr lang="az-Latn-AZ" sz="1200"/>
          </a:p>
          <a:p>
            <a:pPr>
              <a:lnSpc>
                <a:spcPct val="200000"/>
              </a:lnSpc>
            </a:pPr>
            <a:r>
              <a:rPr lang="az-Latn-AZ" sz="1200"/>
              <a:t>LOG fayllarımız olduğu üçün artıq istənilən digər əmrlərin sonuna bu cür yazaraq </a:t>
            </a:r>
            <a:r>
              <a:rPr lang="en-US" sz="1200"/>
              <a:t> </a:t>
            </a:r>
            <a:r>
              <a:rPr lang="en-US" sz="1200" b="1"/>
              <a:t>&gt;&gt; status.log 2&gt;&gt; error.log</a:t>
            </a:r>
            <a:r>
              <a:rPr lang="en-US" sz="1200"/>
              <a:t> ba</a:t>
            </a:r>
            <a:r>
              <a:rPr lang="az-Latn-AZ" sz="1200"/>
              <a:t>ş verən hadisələr haqqındakı məlumatları həmin fayllara yerləşdirə bilərik.</a:t>
            </a:r>
          </a:p>
        </p:txBody>
      </p:sp>
      <p:pic>
        <p:nvPicPr>
          <p:cNvPr id="3" name="Picture 2">
            <a:extLst>
              <a:ext uri="{FF2B5EF4-FFF2-40B4-BE49-F238E27FC236}">
                <a16:creationId xmlns:a16="http://schemas.microsoft.com/office/drawing/2014/main" id="{D9F572E5-D964-4A9A-2572-6E14659BAB90}"/>
              </a:ext>
            </a:extLst>
          </p:cNvPr>
          <p:cNvPicPr>
            <a:picLocks noChangeAspect="1"/>
          </p:cNvPicPr>
          <p:nvPr/>
        </p:nvPicPr>
        <p:blipFill>
          <a:blip r:embed="rId2"/>
          <a:stretch>
            <a:fillRect/>
          </a:stretch>
        </p:blipFill>
        <p:spPr>
          <a:xfrm>
            <a:off x="203200" y="1827709"/>
            <a:ext cx="3572374" cy="743054"/>
          </a:xfrm>
          <a:prstGeom prst="rect">
            <a:avLst/>
          </a:prstGeom>
        </p:spPr>
      </p:pic>
    </p:spTree>
    <p:extLst>
      <p:ext uri="{BB962C8B-B14F-4D97-AF65-F5344CB8AC3E}">
        <p14:creationId xmlns:p14="http://schemas.microsoft.com/office/powerpoint/2010/main" val="33803175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4154984"/>
          </a:xfrm>
          <a:prstGeom prst="rect">
            <a:avLst/>
          </a:prstGeom>
          <a:noFill/>
        </p:spPr>
        <p:txBody>
          <a:bodyPr wrap="square">
            <a:spAutoFit/>
          </a:bodyPr>
          <a:lstStyle/>
          <a:p>
            <a:r>
              <a:rPr lang="en-US" sz="1200" b="1">
                <a:solidFill>
                  <a:srgbClr val="FF0000"/>
                </a:solidFill>
              </a:rPr>
              <a:t>&lt; </a:t>
            </a:r>
            <a:r>
              <a:rPr lang="en-US" sz="1200" b="1"/>
              <a:t>- Linux</a:t>
            </a:r>
            <a:r>
              <a:rPr lang="en-US" sz="1200"/>
              <a:t> komand sətirində fayldakı məlumatı proqrama “</a:t>
            </a:r>
            <a:r>
              <a:rPr lang="az-Latn-AZ" sz="1200" b="1"/>
              <a:t>göndərmək</a:t>
            </a:r>
            <a:r>
              <a:rPr lang="en-US" sz="1200"/>
              <a:t>” üçün bir neçə üsul var:</a:t>
            </a:r>
          </a:p>
          <a:p>
            <a:endParaRPr lang="en-US" sz="1200"/>
          </a:p>
          <a:p>
            <a:r>
              <a:rPr lang="en-US" sz="1200"/>
              <a:t>1) Sadə giriş yönləndirməsi: </a:t>
            </a:r>
            <a:r>
              <a:rPr lang="en-US" sz="1200" b="1">
                <a:solidFill>
                  <a:srgbClr val="FF0000"/>
                </a:solidFill>
              </a:rPr>
              <a:t>&lt;</a:t>
            </a:r>
            <a:endParaRPr lang="az-Latn-AZ" sz="1200" b="1">
              <a:solidFill>
                <a:srgbClr val="FF0000"/>
              </a:solidFill>
            </a:endParaRPr>
          </a:p>
          <a:p>
            <a:endParaRPr lang="az-Latn-AZ" sz="1200"/>
          </a:p>
          <a:p>
            <a:pPr>
              <a:lnSpc>
                <a:spcPct val="150000"/>
              </a:lnSpc>
            </a:pPr>
            <a:r>
              <a:rPr lang="az-Latn-AZ" sz="1200" b="1"/>
              <a:t>input.txt </a:t>
            </a:r>
            <a:r>
              <a:rPr lang="az-Latn-AZ" sz="1200"/>
              <a:t>adında fayl yaradaraq içinə bəzi mətnlər əlavə edin. Sonra isə həmin faylı linux əmrinə yönləndirin.</a:t>
            </a:r>
            <a:r>
              <a:rPr lang="en-US" sz="1200"/>
              <a:t> </a:t>
            </a:r>
            <a:endParaRPr lang="az-Latn-AZ" sz="1200"/>
          </a:p>
          <a:p>
            <a:pPr>
              <a:lnSpc>
                <a:spcPct val="150000"/>
              </a:lnSpc>
            </a:pPr>
            <a:r>
              <a:rPr lang="en-US" sz="1200" b="1">
                <a:solidFill>
                  <a:srgbClr val="FF0000"/>
                </a:solidFill>
              </a:rPr>
              <a:t>w</a:t>
            </a:r>
            <a:r>
              <a:rPr lang="az-Latn-AZ" sz="1200" b="1">
                <a:solidFill>
                  <a:srgbClr val="FF0000"/>
                </a:solidFill>
              </a:rPr>
              <a:t>c</a:t>
            </a:r>
            <a:r>
              <a:rPr lang="en-US" sz="1200" b="1">
                <a:solidFill>
                  <a:srgbClr val="FF0000"/>
                </a:solidFill>
              </a:rPr>
              <a:t> -l </a:t>
            </a:r>
            <a:r>
              <a:rPr lang="az-Latn-AZ" sz="1200"/>
              <a:t>əmri fayldakı sətirlərin sayını hesablayır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Python skriptinə </a:t>
            </a:r>
            <a:r>
              <a:rPr lang="en-US" sz="1200" b="1"/>
              <a:t>input.txt</a:t>
            </a:r>
            <a:r>
              <a:rPr lang="az-Latn-AZ" sz="1200" b="1"/>
              <a:t> </a:t>
            </a:r>
            <a:r>
              <a:rPr lang="en-US" sz="1200"/>
              <a:t>-ni oxutmaq</a:t>
            </a:r>
            <a:r>
              <a:rPr lang="az-Latn-AZ" sz="1200"/>
              <a:t>. İlk olaraq python kodunu yazmaq lazimdir.</a:t>
            </a:r>
            <a:endParaRPr lang="en-US" sz="1200"/>
          </a:p>
        </p:txBody>
      </p:sp>
      <p:pic>
        <p:nvPicPr>
          <p:cNvPr id="3" name="Picture 2">
            <a:extLst>
              <a:ext uri="{FF2B5EF4-FFF2-40B4-BE49-F238E27FC236}">
                <a16:creationId xmlns:a16="http://schemas.microsoft.com/office/drawing/2014/main" id="{8BA9FAB9-8801-E2E6-B9F7-D38A03BD03DC}"/>
              </a:ext>
            </a:extLst>
          </p:cNvPr>
          <p:cNvPicPr>
            <a:picLocks noChangeAspect="1"/>
          </p:cNvPicPr>
          <p:nvPr/>
        </p:nvPicPr>
        <p:blipFill>
          <a:blip r:embed="rId2"/>
          <a:stretch>
            <a:fillRect/>
          </a:stretch>
        </p:blipFill>
        <p:spPr>
          <a:xfrm>
            <a:off x="203200" y="1692395"/>
            <a:ext cx="5098473" cy="1637652"/>
          </a:xfrm>
          <a:prstGeom prst="rect">
            <a:avLst/>
          </a:prstGeom>
        </p:spPr>
      </p:pic>
      <p:pic>
        <p:nvPicPr>
          <p:cNvPr id="4" name="Picture 3">
            <a:extLst>
              <a:ext uri="{FF2B5EF4-FFF2-40B4-BE49-F238E27FC236}">
                <a16:creationId xmlns:a16="http://schemas.microsoft.com/office/drawing/2014/main" id="{46387425-BD62-0F17-FCB8-10A9332F4372}"/>
              </a:ext>
            </a:extLst>
          </p:cNvPr>
          <p:cNvPicPr>
            <a:picLocks noChangeAspect="1"/>
          </p:cNvPicPr>
          <p:nvPr/>
        </p:nvPicPr>
        <p:blipFill>
          <a:blip r:embed="rId3"/>
          <a:stretch>
            <a:fillRect/>
          </a:stretch>
        </p:blipFill>
        <p:spPr>
          <a:xfrm>
            <a:off x="203200" y="4511554"/>
            <a:ext cx="6345382" cy="2346446"/>
          </a:xfrm>
          <a:prstGeom prst="rect">
            <a:avLst/>
          </a:prstGeom>
        </p:spPr>
      </p:pic>
    </p:spTree>
    <p:extLst>
      <p:ext uri="{BB962C8B-B14F-4D97-AF65-F5344CB8AC3E}">
        <p14:creationId xmlns:p14="http://schemas.microsoft.com/office/powerpoint/2010/main" val="2708320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785652"/>
          </a:xfrm>
          <a:prstGeom prst="rect">
            <a:avLst/>
          </a:prstGeom>
          <a:noFill/>
        </p:spPr>
        <p:txBody>
          <a:bodyPr wrap="square">
            <a:spAutoFit/>
          </a:bodyPr>
          <a:lstStyle/>
          <a:p>
            <a:r>
              <a:rPr lang="az-Latn-AZ" sz="1200" b="1">
                <a:solidFill>
                  <a:srgbClr val="FF0000"/>
                </a:solidFill>
                <a:latin typeface="-apple-system"/>
              </a:rPr>
              <a:t>1) </a:t>
            </a:r>
            <a:r>
              <a:rPr lang="en-US" sz="1200" b="1">
                <a:solidFill>
                  <a:srgbClr val="FF0000"/>
                </a:solidFill>
                <a:latin typeface="-apple-system"/>
              </a:rPr>
              <a:t>input() </a:t>
            </a:r>
            <a:r>
              <a:rPr lang="en-US" sz="1200" b="1">
                <a:latin typeface="-apple-system"/>
              </a:rPr>
              <a:t>ilə sətir‑sətir oxumaq</a:t>
            </a:r>
            <a:r>
              <a:rPr lang="az-Latn-AZ" sz="1200">
                <a:latin typeface="-apple-system"/>
              </a:rPr>
              <a:t>: </a:t>
            </a:r>
            <a:r>
              <a:rPr lang="en-US" sz="1200">
                <a:latin typeface="-apple-system"/>
              </a:rPr>
              <a:t> Alternativ olaraq, əgər fayldakı məlumatı sətir‑sətir oxumaq istəyirsənsə, input() funksiyasını istifadə edə bilərsən. Bu üsul faylın hər bir sətirini bir‑bir oxuyur.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pPr marL="285750" indent="-285750">
              <a:buFont typeface="Wingdings" panose="05000000000000000000" pitchFamily="2" charset="2"/>
              <a:buChar char="q"/>
            </a:pPr>
            <a:r>
              <a:rPr lang="en-US" sz="1200"/>
              <a:t>input() funksiyası hər dəfə bir sətir oxumağa imkan verir.</a:t>
            </a:r>
          </a:p>
          <a:p>
            <a:pPr marL="285750" indent="-285750">
              <a:buFont typeface="Wingdings" panose="05000000000000000000" pitchFamily="2" charset="2"/>
              <a:buChar char="q"/>
            </a:pPr>
            <a:endParaRPr lang="en-US" sz="1200"/>
          </a:p>
          <a:p>
            <a:pPr marL="285750" indent="-285750">
              <a:buFont typeface="Wingdings" panose="05000000000000000000" pitchFamily="2" charset="2"/>
              <a:buChar char="q"/>
            </a:pPr>
            <a:r>
              <a:rPr lang="en-US" sz="1200"/>
              <a:t>EOFError — faylın sonuna çatdıqda çıxır.</a:t>
            </a:r>
            <a:endParaRPr lang="az-Latn-AZ" sz="1200"/>
          </a:p>
          <a:p>
            <a:endParaRPr lang="az-Latn-AZ" sz="1200"/>
          </a:p>
          <a:p>
            <a:endParaRPr lang="az-Latn-AZ" sz="1200"/>
          </a:p>
          <a:p>
            <a:endParaRPr lang="az-Latn-AZ" sz="1200"/>
          </a:p>
          <a:p>
            <a:endParaRPr lang="az-Latn-AZ" sz="1200"/>
          </a:p>
          <a:p>
            <a:r>
              <a:rPr lang="az-Latn-AZ" sz="1200"/>
              <a:t>2) </a:t>
            </a:r>
            <a:r>
              <a:rPr lang="en-US" sz="1200"/>
              <a:t>Əgər sətir‑sətir oxumaq istəyirsənsə, </a:t>
            </a:r>
            <a:r>
              <a:rPr lang="en-US" sz="1200" b="1">
                <a:solidFill>
                  <a:srgbClr val="FF0000"/>
                </a:solidFill>
              </a:rPr>
              <a:t>sys.stdin </a:t>
            </a:r>
            <a:r>
              <a:rPr lang="en-US" sz="1200"/>
              <a:t>ilə də bunu rahatlıqla edə bilərsən. Bu üsulda fayldakı hər bir sətiri oxuyub emal etmək mümkündür.</a:t>
            </a:r>
            <a:r>
              <a:rPr lang="az-Latn-AZ" sz="1200"/>
              <a:t> </a:t>
            </a:r>
            <a:r>
              <a:rPr lang="en-US" sz="1200" b="1">
                <a:solidFill>
                  <a:srgbClr val="FF0000"/>
                </a:solidFill>
              </a:rPr>
              <a:t>sys.stdin</a:t>
            </a:r>
            <a:r>
              <a:rPr lang="en-US" sz="1200">
                <a:solidFill>
                  <a:srgbClr val="FF0000"/>
                </a:solidFill>
              </a:rPr>
              <a:t> </a:t>
            </a:r>
            <a:r>
              <a:rPr lang="en-US" sz="1200"/>
              <a:t>— burada hər bir sətir avtomatik olaraq oxunur. </a:t>
            </a:r>
            <a:r>
              <a:rPr lang="en-US" sz="1200" b="1">
                <a:solidFill>
                  <a:srgbClr val="FF0000"/>
                </a:solidFill>
              </a:rPr>
              <a:t>line.strip() </a:t>
            </a:r>
            <a:r>
              <a:rPr lang="en-US" sz="1200"/>
              <a:t>ilə hər sətirdəki boşluqları təmizləyirik.</a:t>
            </a:r>
          </a:p>
        </p:txBody>
      </p:sp>
      <p:pic>
        <p:nvPicPr>
          <p:cNvPr id="3" name="Picture 2">
            <a:extLst>
              <a:ext uri="{FF2B5EF4-FFF2-40B4-BE49-F238E27FC236}">
                <a16:creationId xmlns:a16="http://schemas.microsoft.com/office/drawing/2014/main" id="{7E104FE7-816E-53CE-FA67-C95C27A77FF2}"/>
              </a:ext>
            </a:extLst>
          </p:cNvPr>
          <p:cNvPicPr>
            <a:picLocks noChangeAspect="1"/>
          </p:cNvPicPr>
          <p:nvPr/>
        </p:nvPicPr>
        <p:blipFill>
          <a:blip r:embed="rId2"/>
          <a:stretch>
            <a:fillRect/>
          </a:stretch>
        </p:blipFill>
        <p:spPr>
          <a:xfrm>
            <a:off x="277090" y="700746"/>
            <a:ext cx="2627615" cy="1506745"/>
          </a:xfrm>
          <a:prstGeom prst="rect">
            <a:avLst/>
          </a:prstGeom>
        </p:spPr>
      </p:pic>
      <p:pic>
        <p:nvPicPr>
          <p:cNvPr id="6" name="Picture 5">
            <a:extLst>
              <a:ext uri="{FF2B5EF4-FFF2-40B4-BE49-F238E27FC236}">
                <a16:creationId xmlns:a16="http://schemas.microsoft.com/office/drawing/2014/main" id="{C6BA803A-A7FC-F447-6BB1-FC6818C1E6B5}"/>
              </a:ext>
            </a:extLst>
          </p:cNvPr>
          <p:cNvPicPr>
            <a:picLocks noChangeAspect="1"/>
          </p:cNvPicPr>
          <p:nvPr/>
        </p:nvPicPr>
        <p:blipFill>
          <a:blip r:embed="rId3"/>
          <a:stretch>
            <a:fillRect/>
          </a:stretch>
        </p:blipFill>
        <p:spPr>
          <a:xfrm>
            <a:off x="277090" y="4030478"/>
            <a:ext cx="2896004" cy="1267002"/>
          </a:xfrm>
          <a:prstGeom prst="rect">
            <a:avLst/>
          </a:prstGeom>
        </p:spPr>
      </p:pic>
    </p:spTree>
    <p:extLst>
      <p:ext uri="{BB962C8B-B14F-4D97-AF65-F5344CB8AC3E}">
        <p14:creationId xmlns:p14="http://schemas.microsoft.com/office/powerpoint/2010/main" val="19730150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0" y="161699"/>
            <a:ext cx="12192000" cy="923330"/>
          </a:xfrm>
          <a:prstGeom prst="rect">
            <a:avLst/>
          </a:prstGeom>
          <a:noFill/>
        </p:spPr>
        <p:txBody>
          <a:bodyPr wrap="square">
            <a:spAutoFit/>
          </a:bodyPr>
          <a:lstStyle/>
          <a:p>
            <a:r>
              <a:rPr lang="en-US">
                <a:latin typeface="-apple-system"/>
              </a:rPr>
              <a:t>Komandaya çoxsətirli inline mətn göndərmək üçün istifadə olunur.</a:t>
            </a:r>
            <a:r>
              <a:rPr lang="az-Latn-AZ">
                <a:latin typeface="-apple-system"/>
              </a:rPr>
              <a:t> </a:t>
            </a:r>
            <a:endParaRPr lang="en-US">
              <a:latin typeface="-apple-system"/>
            </a:endParaRPr>
          </a:p>
          <a:p>
            <a:endParaRPr lang="en-US">
              <a:latin typeface="-apple-system"/>
            </a:endParaRPr>
          </a:p>
          <a:p>
            <a:r>
              <a:rPr lang="az-Latn-AZ">
                <a:latin typeface="-apple-system"/>
              </a:rPr>
              <a:t>Burada </a:t>
            </a:r>
            <a:r>
              <a:rPr lang="az-Latn-AZ" b="1">
                <a:latin typeface="-apple-system"/>
              </a:rPr>
              <a:t>CAT</a:t>
            </a:r>
            <a:r>
              <a:rPr lang="az-Latn-AZ">
                <a:latin typeface="-apple-system"/>
              </a:rPr>
              <a:t> komandına sətrlər göndərilərək </a:t>
            </a:r>
            <a:r>
              <a:rPr lang="en-US" b="1">
                <a:solidFill>
                  <a:srgbClr val="FF0000"/>
                </a:solidFill>
                <a:latin typeface="-apple-system"/>
              </a:rPr>
              <a:t>&lt;</a:t>
            </a:r>
            <a:r>
              <a:rPr lang="en-US">
                <a:latin typeface="-apple-system"/>
              </a:rPr>
              <a:t> </a:t>
            </a:r>
            <a:r>
              <a:rPr lang="az-Latn-AZ">
                <a:latin typeface="-apple-system"/>
              </a:rPr>
              <a:t>terminalda əks etdirilir və əlavə olaraq həmin sətrlər yeni.txt faylına göndərilir </a:t>
            </a:r>
            <a:r>
              <a:rPr lang="en-US" b="1">
                <a:solidFill>
                  <a:srgbClr val="FF0000"/>
                </a:solidFill>
                <a:latin typeface="-apple-system"/>
              </a:rPr>
              <a:t>&gt;</a:t>
            </a:r>
            <a:r>
              <a:rPr lang="en-US">
                <a:latin typeface="-apple-system"/>
              </a:rPr>
              <a:t>.</a:t>
            </a:r>
            <a:endParaRPr lang="en-US"/>
          </a:p>
        </p:txBody>
      </p:sp>
      <p:pic>
        <p:nvPicPr>
          <p:cNvPr id="3" name="Picture 2">
            <a:extLst>
              <a:ext uri="{FF2B5EF4-FFF2-40B4-BE49-F238E27FC236}">
                <a16:creationId xmlns:a16="http://schemas.microsoft.com/office/drawing/2014/main" id="{03275F7B-8979-5C12-4C94-1477CFF8C2F8}"/>
              </a:ext>
            </a:extLst>
          </p:cNvPr>
          <p:cNvPicPr>
            <a:picLocks noChangeAspect="1"/>
          </p:cNvPicPr>
          <p:nvPr/>
        </p:nvPicPr>
        <p:blipFill>
          <a:blip r:embed="rId2"/>
          <a:stretch>
            <a:fillRect/>
          </a:stretch>
        </p:blipFill>
        <p:spPr>
          <a:xfrm>
            <a:off x="0" y="1290722"/>
            <a:ext cx="5080729" cy="2655515"/>
          </a:xfrm>
          <a:prstGeom prst="rect">
            <a:avLst/>
          </a:prstGeom>
        </p:spPr>
      </p:pic>
    </p:spTree>
    <p:extLst>
      <p:ext uri="{BB962C8B-B14F-4D97-AF65-F5344CB8AC3E}">
        <p14:creationId xmlns:p14="http://schemas.microsoft.com/office/powerpoint/2010/main" val="1568662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5262979"/>
          </a:xfrm>
          <a:prstGeom prst="rect">
            <a:avLst/>
          </a:prstGeom>
          <a:noFill/>
        </p:spPr>
        <p:txBody>
          <a:bodyPr wrap="square">
            <a:spAutoFit/>
          </a:bodyPr>
          <a:lstStyle/>
          <a:p>
            <a:r>
              <a:rPr lang="en-US" sz="1200" b="1">
                <a:solidFill>
                  <a:srgbClr val="FF0000"/>
                </a:solidFill>
              </a:rPr>
              <a:t>&lt;&lt;&lt;</a:t>
            </a:r>
            <a:r>
              <a:rPr lang="en-US" sz="1200" b="1"/>
              <a:t> nədir?</a:t>
            </a:r>
            <a:endParaRPr lang="az-Latn-AZ" sz="1200" b="1"/>
          </a:p>
          <a:p>
            <a:endParaRPr lang="en-US" sz="1200" b="1"/>
          </a:p>
          <a:p>
            <a:pPr marL="285750" indent="-285750">
              <a:lnSpc>
                <a:spcPct val="150000"/>
              </a:lnSpc>
              <a:buFont typeface="Arial" panose="020B0604020202020204" pitchFamily="34" charset="0"/>
              <a:buChar char="•"/>
            </a:pPr>
            <a:r>
              <a:rPr lang="en-US" sz="1200"/>
              <a:t>Bu </a:t>
            </a:r>
            <a:r>
              <a:rPr lang="en-US" sz="1200" b="1"/>
              <a:t>&lt;&lt;&lt;</a:t>
            </a:r>
            <a:r>
              <a:rPr lang="en-US" sz="1200"/>
              <a:t> simvol </a:t>
            </a:r>
            <a:r>
              <a:rPr lang="en-US" sz="1200" b="1"/>
              <a:t>Bash shell</a:t>
            </a:r>
            <a:r>
              <a:rPr lang="en-US" sz="1200"/>
              <a:t>-də olan bir xüsusiyyətdir və buna </a:t>
            </a:r>
            <a:r>
              <a:rPr lang="en-US" sz="1200" b="1"/>
              <a:t>here-string</a:t>
            </a:r>
            <a:r>
              <a:rPr lang="en-US" sz="1200"/>
              <a:t> deyilir.</a:t>
            </a:r>
          </a:p>
          <a:p>
            <a:pPr marL="285750" indent="-285750">
              <a:lnSpc>
                <a:spcPct val="150000"/>
              </a:lnSpc>
              <a:buFont typeface="Arial" panose="020B0604020202020204" pitchFamily="34" charset="0"/>
              <a:buChar char="•"/>
            </a:pPr>
            <a:r>
              <a:rPr lang="en-US" sz="1200"/>
              <a:t>Bu, sadəcə bir </a:t>
            </a:r>
            <a:r>
              <a:rPr lang="en-US" sz="1200" b="1"/>
              <a:t>mətn sətrini</a:t>
            </a:r>
            <a:r>
              <a:rPr lang="en-US" sz="1200"/>
              <a:t> (string) proqramın </a:t>
            </a:r>
            <a:r>
              <a:rPr lang="en-US" sz="1200" b="1"/>
              <a:t>standart girişinə (stdin)</a:t>
            </a:r>
            <a:r>
              <a:rPr lang="en-US" sz="1200"/>
              <a:t> ötürmək üçün istifadə olunur.</a:t>
            </a:r>
            <a:r>
              <a:rPr lang="az-Latn-AZ" sz="1200"/>
              <a:t> Məsələn</a:t>
            </a:r>
            <a:r>
              <a:rPr lang="en-US" sz="1200"/>
              <a:t>: </a:t>
            </a:r>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Yuxarıdakı əmr, sanki belə işləyir: </a:t>
            </a:r>
          </a:p>
          <a:p>
            <a:endParaRPr lang="az-Latn-AZ" sz="1200"/>
          </a:p>
          <a:p>
            <a:r>
              <a:rPr lang="en-US" sz="1200" b="1"/>
              <a:t>Yəni</a:t>
            </a:r>
            <a:r>
              <a:rPr lang="en-US" sz="1200"/>
              <a:t>:</a:t>
            </a:r>
          </a:p>
          <a:p>
            <a:endParaRPr lang="en-US" sz="1200"/>
          </a:p>
          <a:p>
            <a:pPr marL="285750" indent="-285750">
              <a:lnSpc>
                <a:spcPct val="150000"/>
              </a:lnSpc>
              <a:buFont typeface="Wingdings" panose="05000000000000000000" pitchFamily="2" charset="2"/>
              <a:buChar char="q"/>
            </a:pPr>
            <a:r>
              <a:rPr lang="en-US" sz="1200"/>
              <a:t>"</a:t>
            </a:r>
            <a:r>
              <a:rPr lang="en-US" sz="1200" b="1"/>
              <a:t>salam dünya</a:t>
            </a:r>
            <a:r>
              <a:rPr lang="en-US" sz="1200"/>
              <a:t>" sətri stdin (standart giriş) kimi </a:t>
            </a:r>
            <a:r>
              <a:rPr lang="en-US" sz="1200" b="1"/>
              <a:t>grep</a:t>
            </a:r>
            <a:r>
              <a:rPr lang="en-US" sz="1200"/>
              <a:t>-ə verilir.</a:t>
            </a:r>
          </a:p>
          <a:p>
            <a:pPr marL="285750" indent="-285750">
              <a:lnSpc>
                <a:spcPct val="150000"/>
              </a:lnSpc>
              <a:buFont typeface="Wingdings" panose="05000000000000000000" pitchFamily="2" charset="2"/>
              <a:buChar char="q"/>
            </a:pPr>
            <a:r>
              <a:rPr lang="en-US" sz="1200" b="1"/>
              <a:t>grep</a:t>
            </a:r>
            <a:r>
              <a:rPr lang="en-US" sz="1200"/>
              <a:t> isə həmin sətirdə "</a:t>
            </a:r>
            <a:r>
              <a:rPr lang="en-US" sz="1200" b="1"/>
              <a:t>salam</a:t>
            </a:r>
            <a:r>
              <a:rPr lang="en-US" sz="1200"/>
              <a:t>" sözünü axtarır.</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b="1"/>
              <a:t>Başqa bir nümunə</a:t>
            </a:r>
            <a:r>
              <a:rPr lang="az-Latn-AZ" sz="1200"/>
              <a:t>: </a:t>
            </a:r>
            <a:endParaRPr lang="en-US" sz="1200"/>
          </a:p>
        </p:txBody>
      </p:sp>
      <p:pic>
        <p:nvPicPr>
          <p:cNvPr id="3" name="Picture 2">
            <a:extLst>
              <a:ext uri="{FF2B5EF4-FFF2-40B4-BE49-F238E27FC236}">
                <a16:creationId xmlns:a16="http://schemas.microsoft.com/office/drawing/2014/main" id="{6FA9A92C-C1FE-413E-7F74-5E1C94B7288B}"/>
              </a:ext>
            </a:extLst>
          </p:cNvPr>
          <p:cNvPicPr>
            <a:picLocks noChangeAspect="1"/>
          </p:cNvPicPr>
          <p:nvPr/>
        </p:nvPicPr>
        <p:blipFill>
          <a:blip r:embed="rId2"/>
          <a:stretch>
            <a:fillRect/>
          </a:stretch>
        </p:blipFill>
        <p:spPr>
          <a:xfrm>
            <a:off x="203200" y="1344939"/>
            <a:ext cx="2170545" cy="835822"/>
          </a:xfrm>
          <a:prstGeom prst="rect">
            <a:avLst/>
          </a:prstGeom>
        </p:spPr>
      </p:pic>
      <p:pic>
        <p:nvPicPr>
          <p:cNvPr id="5" name="Picture 4">
            <a:extLst>
              <a:ext uri="{FF2B5EF4-FFF2-40B4-BE49-F238E27FC236}">
                <a16:creationId xmlns:a16="http://schemas.microsoft.com/office/drawing/2014/main" id="{F49D88A1-1B15-35C9-C08F-0093119995D7}"/>
              </a:ext>
            </a:extLst>
          </p:cNvPr>
          <p:cNvPicPr>
            <a:picLocks noChangeAspect="1"/>
          </p:cNvPicPr>
          <p:nvPr/>
        </p:nvPicPr>
        <p:blipFill>
          <a:blip r:embed="rId3"/>
          <a:stretch>
            <a:fillRect/>
          </a:stretch>
        </p:blipFill>
        <p:spPr>
          <a:xfrm>
            <a:off x="203200" y="3646238"/>
            <a:ext cx="2724530" cy="276264"/>
          </a:xfrm>
          <a:prstGeom prst="rect">
            <a:avLst/>
          </a:prstGeom>
        </p:spPr>
      </p:pic>
      <p:pic>
        <p:nvPicPr>
          <p:cNvPr id="8" name="Picture 7">
            <a:extLst>
              <a:ext uri="{FF2B5EF4-FFF2-40B4-BE49-F238E27FC236}">
                <a16:creationId xmlns:a16="http://schemas.microsoft.com/office/drawing/2014/main" id="{27D6F5D3-942C-675B-6DB0-DD6A89D3202B}"/>
              </a:ext>
            </a:extLst>
          </p:cNvPr>
          <p:cNvPicPr>
            <a:picLocks noChangeAspect="1"/>
          </p:cNvPicPr>
          <p:nvPr/>
        </p:nvPicPr>
        <p:blipFill>
          <a:blip r:embed="rId4"/>
          <a:stretch>
            <a:fillRect/>
          </a:stretch>
        </p:blipFill>
        <p:spPr>
          <a:xfrm>
            <a:off x="203200" y="5684589"/>
            <a:ext cx="3029373" cy="809738"/>
          </a:xfrm>
          <a:prstGeom prst="rect">
            <a:avLst/>
          </a:prstGeom>
        </p:spPr>
      </p:pic>
    </p:spTree>
    <p:extLst>
      <p:ext uri="{BB962C8B-B14F-4D97-AF65-F5344CB8AC3E}">
        <p14:creationId xmlns:p14="http://schemas.microsoft.com/office/powerpoint/2010/main" val="2970021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6186309"/>
          </a:xfrm>
          <a:prstGeom prst="rect">
            <a:avLst/>
          </a:prstGeom>
          <a:noFill/>
        </p:spPr>
        <p:txBody>
          <a:bodyPr wrap="square">
            <a:spAutoFit/>
          </a:bodyPr>
          <a:lstStyle/>
          <a:p>
            <a:r>
              <a:rPr lang="az-Latn-AZ" sz="1200" b="1">
                <a:latin typeface="-apple-system"/>
              </a:rPr>
              <a:t>Birdə belə bir forma mövcuddur</a:t>
            </a:r>
            <a:r>
              <a:rPr lang="az-Latn-AZ" sz="1200">
                <a:latin typeface="-apple-system"/>
              </a:rPr>
              <a:t>: Bu yazdığımız forma ilə bir faylın içindəki məlumatı sanki sən əl ilə yazmısanmış kimi komandaya ötürmək olur.</a:t>
            </a: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b="1"/>
              <a:t>Misal</a:t>
            </a:r>
            <a:r>
              <a:rPr lang="az-Latn-AZ" sz="1200" b="1"/>
              <a:t>, b</a:t>
            </a:r>
            <a:r>
              <a:rPr lang="en-US" sz="1200" b="1"/>
              <a:t>u nə edir?</a:t>
            </a:r>
          </a:p>
          <a:p>
            <a:pPr marL="171450" indent="-171450">
              <a:lnSpc>
                <a:spcPct val="200000"/>
              </a:lnSpc>
              <a:buFont typeface="Wingdings" panose="05000000000000000000" pitchFamily="2" charset="2"/>
              <a:buChar char="q"/>
            </a:pPr>
            <a:r>
              <a:rPr lang="en-US" sz="1200" b="1">
                <a:solidFill>
                  <a:srgbClr val="00B050"/>
                </a:solidFill>
              </a:rPr>
              <a:t>cat fayl.txt </a:t>
            </a:r>
            <a:r>
              <a:rPr lang="en-US" sz="1200"/>
              <a:t>→ </a:t>
            </a:r>
            <a:r>
              <a:rPr lang="az-Latn-AZ" sz="1200"/>
              <a:t>cat əmri ilə </a:t>
            </a:r>
            <a:r>
              <a:rPr lang="en-US" sz="1200"/>
              <a:t>faylın içini oxuyur</a:t>
            </a:r>
            <a:r>
              <a:rPr lang="az-Latn-AZ" sz="1200"/>
              <a:t>uq</a:t>
            </a:r>
            <a:r>
              <a:rPr lang="en-US" sz="1200"/>
              <a:t>.</a:t>
            </a:r>
          </a:p>
          <a:p>
            <a:pPr marL="171450" indent="-171450">
              <a:lnSpc>
                <a:spcPct val="200000"/>
              </a:lnSpc>
              <a:buFont typeface="Wingdings" panose="05000000000000000000" pitchFamily="2" charset="2"/>
              <a:buChar char="q"/>
            </a:pPr>
            <a:r>
              <a:rPr lang="en-US" sz="1200" b="1">
                <a:solidFill>
                  <a:srgbClr val="00B050"/>
                </a:solidFill>
              </a:rPr>
              <a:t>$(...) </a:t>
            </a:r>
            <a:r>
              <a:rPr lang="en-US" sz="1200"/>
              <a:t>→ </a:t>
            </a:r>
            <a:r>
              <a:rPr lang="az-Latn-AZ" sz="1200"/>
              <a:t>nəticəni isə </a:t>
            </a:r>
            <a:r>
              <a:rPr lang="en-US" sz="1200"/>
              <a:t>bu </a:t>
            </a:r>
            <a:r>
              <a:rPr lang="az-Latn-AZ" sz="1200" b="1"/>
              <a:t>dollar+yumru_mörtərizə </a:t>
            </a:r>
            <a:r>
              <a:rPr lang="az-Latn-AZ" sz="1200"/>
              <a:t>içərisində </a:t>
            </a:r>
            <a:r>
              <a:rPr lang="en-US" sz="1200"/>
              <a:t>yerləşdirir</a:t>
            </a:r>
            <a:r>
              <a:rPr lang="az-Latn-AZ" sz="1200"/>
              <a:t>ik</a:t>
            </a:r>
            <a:r>
              <a:rPr lang="en-US" sz="1200"/>
              <a:t>.</a:t>
            </a:r>
            <a:r>
              <a:rPr lang="az-Latn-AZ" sz="1200"/>
              <a:t> </a:t>
            </a:r>
            <a:r>
              <a:rPr lang="az-Latn-AZ" sz="1200" b="1">
                <a:solidFill>
                  <a:srgbClr val="FF0000"/>
                </a:solidFill>
              </a:rPr>
              <a:t>echo</a:t>
            </a:r>
            <a:r>
              <a:rPr lang="az-Latn-AZ" sz="1200"/>
              <a:t> kamandı isə həmin faylın içindən oxunan mətni terminala yazır.</a:t>
            </a:r>
            <a:endParaRPr lang="en-US" sz="1200"/>
          </a:p>
          <a:p>
            <a:pPr marL="171450" indent="-171450">
              <a:lnSpc>
                <a:spcPct val="200000"/>
              </a:lnSpc>
              <a:buFont typeface="Wingdings" panose="05000000000000000000" pitchFamily="2" charset="2"/>
              <a:buChar char="q"/>
            </a:pPr>
            <a:r>
              <a:rPr lang="en-US" sz="1200">
                <a:solidFill>
                  <a:srgbClr val="00B050"/>
                </a:solidFill>
              </a:rPr>
              <a:t>"..."</a:t>
            </a:r>
            <a:r>
              <a:rPr lang="en-US" sz="1200"/>
              <a:t> → </a:t>
            </a:r>
            <a:r>
              <a:rPr lang="az-Latn-AZ" sz="1200"/>
              <a:t>yəni </a:t>
            </a:r>
            <a:r>
              <a:rPr lang="en-US" sz="1200"/>
              <a:t>nəticəni tək bir arqument kimi qoruyur (boşluq olsa belə parçalanmır).</a:t>
            </a:r>
            <a:r>
              <a:rPr lang="az-Latn-AZ" sz="1200"/>
              <a:t> Boşluq yəni sözlər arasında olan boşluq nəzərdə tutulur. </a:t>
            </a:r>
            <a:endParaRPr lang="en-US" sz="1200"/>
          </a:p>
          <a:p>
            <a:endParaRPr lang="az-Latn-AZ" sz="1200"/>
          </a:p>
          <a:p>
            <a:r>
              <a:rPr lang="en-US" sz="1200"/>
              <a:t>Əgər </a:t>
            </a:r>
            <a:r>
              <a:rPr lang="en-US" sz="1200" b="1"/>
              <a:t>fayl.txt </a:t>
            </a:r>
            <a:r>
              <a:rPr lang="en-US" sz="1200"/>
              <a:t>içində </a:t>
            </a:r>
            <a:r>
              <a:rPr lang="en-US" sz="1200" b="1" i="1"/>
              <a:t>salam dunya </a:t>
            </a:r>
            <a:r>
              <a:rPr lang="en-US" sz="1200"/>
              <a:t>varsa, nəticə</a:t>
            </a:r>
            <a:r>
              <a:rPr lang="az-Latn-AZ" sz="1200"/>
              <a:t> belə olacaq</a:t>
            </a:r>
            <a:r>
              <a:rPr lang="en-US" sz="1200"/>
              <a:t>:</a:t>
            </a:r>
            <a:endParaRPr lang="az-Latn-AZ" sz="1200"/>
          </a:p>
          <a:p>
            <a:endParaRPr lang="az-Latn-AZ" sz="1200"/>
          </a:p>
          <a:p>
            <a:endParaRPr lang="az-Latn-AZ" sz="1200"/>
          </a:p>
          <a:p>
            <a:endParaRPr lang="az-Latn-AZ" sz="1200"/>
          </a:p>
          <a:p>
            <a:r>
              <a:rPr lang="az-Latn-AZ" sz="1200"/>
              <a:t>Yəni normal </a:t>
            </a:r>
            <a:r>
              <a:rPr lang="az-Latn-AZ" sz="1200" b="1"/>
              <a:t>echo</a:t>
            </a:r>
            <a:r>
              <a:rPr lang="az-Latn-AZ" sz="1200"/>
              <a:t> ilə sanki belə yazmışıqmış kimi:</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 yazılan nümunənin </a:t>
            </a:r>
            <a:r>
              <a:rPr lang="az-Latn-AZ" sz="1200" b="1"/>
              <a:t>cat </a:t>
            </a:r>
            <a:r>
              <a:rPr lang="az-Latn-AZ" sz="1200" b="1" i="1"/>
              <a:t>olmadan</a:t>
            </a:r>
            <a:r>
              <a:rPr lang="az-Latn-AZ" sz="1200" b="1"/>
              <a:t> </a:t>
            </a:r>
            <a:r>
              <a:rPr lang="az-Latn-AZ" sz="1200"/>
              <a:t>yazılan formasıda var. Hansı ki, bu daha sürətlidir. Misal: yenə faylın məzmununu echo-ya ötürülür.</a:t>
            </a:r>
          </a:p>
          <a:p>
            <a:endParaRPr lang="az-Latn-AZ" sz="1200"/>
          </a:p>
          <a:p>
            <a:endParaRPr lang="az-Latn-AZ" sz="1200"/>
          </a:p>
          <a:p>
            <a:endParaRPr lang="az-Latn-AZ" sz="1200"/>
          </a:p>
          <a:p>
            <a:endParaRPr lang="az-Latn-AZ" sz="1200"/>
          </a:p>
          <a:p>
            <a:r>
              <a:rPr lang="en-US" sz="1200"/>
              <a:t>B</a:t>
            </a:r>
            <a:r>
              <a:rPr lang="az-Latn-AZ" sz="1200"/>
              <a:t>aşqa bir</a:t>
            </a:r>
            <a:r>
              <a:rPr lang="en-US" sz="1200"/>
              <a:t> versiy</a:t>
            </a:r>
            <a:r>
              <a:rPr lang="az-Latn-AZ" sz="1200"/>
              <a:t>ası isə</a:t>
            </a:r>
            <a:r>
              <a:rPr lang="en-US" sz="1200"/>
              <a:t> </a:t>
            </a:r>
            <a:r>
              <a:rPr lang="az-Latn-AZ" sz="1200"/>
              <a:t>d</a:t>
            </a:r>
            <a:r>
              <a:rPr lang="en-US" sz="1200"/>
              <a:t>ırnaqlar ("") </a:t>
            </a:r>
            <a:r>
              <a:rPr lang="az-Latn-AZ" sz="1200"/>
              <a:t>olmadandır</a:t>
            </a:r>
            <a:r>
              <a:rPr lang="en-US" sz="1200"/>
              <a:t>, </a:t>
            </a:r>
            <a:r>
              <a:rPr lang="az-Latn-AZ" sz="1200"/>
              <a:t>misal</a:t>
            </a:r>
            <a:r>
              <a:rPr lang="en-US" sz="1200"/>
              <a:t>:</a:t>
            </a:r>
          </a:p>
        </p:txBody>
      </p:sp>
      <p:pic>
        <p:nvPicPr>
          <p:cNvPr id="3" name="Picture 2">
            <a:extLst>
              <a:ext uri="{FF2B5EF4-FFF2-40B4-BE49-F238E27FC236}">
                <a16:creationId xmlns:a16="http://schemas.microsoft.com/office/drawing/2014/main" id="{801E0116-6000-8FB8-E5CB-34FBFE594F96}"/>
              </a:ext>
            </a:extLst>
          </p:cNvPr>
          <p:cNvPicPr>
            <a:picLocks noChangeAspect="1"/>
          </p:cNvPicPr>
          <p:nvPr/>
        </p:nvPicPr>
        <p:blipFill>
          <a:blip r:embed="rId2"/>
          <a:stretch>
            <a:fillRect/>
          </a:stretch>
        </p:blipFill>
        <p:spPr>
          <a:xfrm>
            <a:off x="0" y="669484"/>
            <a:ext cx="2086266" cy="438211"/>
          </a:xfrm>
          <a:prstGeom prst="rect">
            <a:avLst/>
          </a:prstGeom>
        </p:spPr>
      </p:pic>
      <p:pic>
        <p:nvPicPr>
          <p:cNvPr id="5" name="Picture 4">
            <a:extLst>
              <a:ext uri="{FF2B5EF4-FFF2-40B4-BE49-F238E27FC236}">
                <a16:creationId xmlns:a16="http://schemas.microsoft.com/office/drawing/2014/main" id="{B37B9579-7EF4-78F5-3FEB-3B32A18B08D2}"/>
              </a:ext>
            </a:extLst>
          </p:cNvPr>
          <p:cNvPicPr>
            <a:picLocks noChangeAspect="1"/>
          </p:cNvPicPr>
          <p:nvPr/>
        </p:nvPicPr>
        <p:blipFill>
          <a:blip r:embed="rId3"/>
          <a:stretch>
            <a:fillRect/>
          </a:stretch>
        </p:blipFill>
        <p:spPr>
          <a:xfrm>
            <a:off x="203200" y="3107148"/>
            <a:ext cx="1066949" cy="323895"/>
          </a:xfrm>
          <a:prstGeom prst="rect">
            <a:avLst/>
          </a:prstGeom>
        </p:spPr>
      </p:pic>
      <p:pic>
        <p:nvPicPr>
          <p:cNvPr id="10" name="Picture 9">
            <a:extLst>
              <a:ext uri="{FF2B5EF4-FFF2-40B4-BE49-F238E27FC236}">
                <a16:creationId xmlns:a16="http://schemas.microsoft.com/office/drawing/2014/main" id="{3981D0FC-6FDA-61F4-46E5-A6CE1537F25C}"/>
              </a:ext>
            </a:extLst>
          </p:cNvPr>
          <p:cNvPicPr>
            <a:picLocks noChangeAspect="1"/>
          </p:cNvPicPr>
          <p:nvPr/>
        </p:nvPicPr>
        <p:blipFill>
          <a:blip r:embed="rId4"/>
          <a:stretch>
            <a:fillRect/>
          </a:stretch>
        </p:blipFill>
        <p:spPr>
          <a:xfrm>
            <a:off x="203200" y="3812305"/>
            <a:ext cx="1609950" cy="352474"/>
          </a:xfrm>
          <a:prstGeom prst="rect">
            <a:avLst/>
          </a:prstGeom>
        </p:spPr>
      </p:pic>
      <p:pic>
        <p:nvPicPr>
          <p:cNvPr id="12" name="Picture 11">
            <a:extLst>
              <a:ext uri="{FF2B5EF4-FFF2-40B4-BE49-F238E27FC236}">
                <a16:creationId xmlns:a16="http://schemas.microsoft.com/office/drawing/2014/main" id="{66FADD41-4D4E-5534-9C39-BC24C904DE09}"/>
              </a:ext>
            </a:extLst>
          </p:cNvPr>
          <p:cNvPicPr>
            <a:picLocks noChangeAspect="1"/>
          </p:cNvPicPr>
          <p:nvPr/>
        </p:nvPicPr>
        <p:blipFill>
          <a:blip r:embed="rId5"/>
          <a:stretch>
            <a:fillRect/>
          </a:stretch>
        </p:blipFill>
        <p:spPr>
          <a:xfrm>
            <a:off x="219105" y="5507805"/>
            <a:ext cx="1867161" cy="352474"/>
          </a:xfrm>
          <a:prstGeom prst="rect">
            <a:avLst/>
          </a:prstGeom>
        </p:spPr>
      </p:pic>
      <p:pic>
        <p:nvPicPr>
          <p:cNvPr id="14" name="Picture 13">
            <a:extLst>
              <a:ext uri="{FF2B5EF4-FFF2-40B4-BE49-F238E27FC236}">
                <a16:creationId xmlns:a16="http://schemas.microsoft.com/office/drawing/2014/main" id="{43B17B16-8AE4-01D4-6A6B-EFA8A39B5BE9}"/>
              </a:ext>
            </a:extLst>
          </p:cNvPr>
          <p:cNvPicPr>
            <a:picLocks noChangeAspect="1"/>
          </p:cNvPicPr>
          <p:nvPr/>
        </p:nvPicPr>
        <p:blipFill>
          <a:blip r:embed="rId6"/>
          <a:stretch>
            <a:fillRect/>
          </a:stretch>
        </p:blipFill>
        <p:spPr>
          <a:xfrm>
            <a:off x="219105" y="6431135"/>
            <a:ext cx="1533739" cy="362001"/>
          </a:xfrm>
          <a:prstGeom prst="rect">
            <a:avLst/>
          </a:prstGeom>
        </p:spPr>
      </p:pic>
    </p:spTree>
    <p:extLst>
      <p:ext uri="{BB962C8B-B14F-4D97-AF65-F5344CB8AC3E}">
        <p14:creationId xmlns:p14="http://schemas.microsoft.com/office/powerpoint/2010/main" val="10299485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5632311"/>
          </a:xfrm>
          <a:prstGeom prst="rect">
            <a:avLst/>
          </a:prstGeom>
          <a:noFill/>
        </p:spPr>
        <p:txBody>
          <a:bodyPr wrap="square">
            <a:spAutoFit/>
          </a:bodyPr>
          <a:lstStyle/>
          <a:p>
            <a:r>
              <a:rPr lang="en-US" sz="1200">
                <a:latin typeface="-apple-system"/>
              </a:rPr>
              <a:t>Real nümunə: Deyək ki, bir faylda parol var: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a:t>İndi bu parolu bir proqrama arqument kimi ötürmək istəyirsən</a:t>
            </a:r>
            <a:r>
              <a:rPr lang="az-Latn-AZ" sz="1200"/>
              <a:t> və bu cür yazacaqsan</a:t>
            </a:r>
            <a:r>
              <a:rPr lang="en-US" sz="1200"/>
              <a:t>:</a:t>
            </a:r>
            <a:endParaRPr lang="az-Latn-AZ" sz="1200"/>
          </a:p>
          <a:p>
            <a:endParaRPr lang="az-Latn-AZ" sz="1200"/>
          </a:p>
          <a:p>
            <a:endParaRPr lang="az-Latn-AZ" sz="1200"/>
          </a:p>
          <a:p>
            <a:endParaRPr lang="az-Latn-AZ" sz="1200"/>
          </a:p>
          <a:p>
            <a:endParaRPr lang="az-Latn-AZ" sz="1200"/>
          </a:p>
          <a:p>
            <a:r>
              <a:rPr lang="az-Latn-AZ" sz="1200"/>
              <a:t>Əgər həmin qayda olmasa idi onda belə yazacaqdıq: Bu qayda ilə şifrəni hər dəfə əllə dəyişirik. Yuxarıdakı qayda ilə isə sanki </a:t>
            </a:r>
            <a:r>
              <a:rPr lang="az-Latn-AZ" sz="1200" b="1"/>
              <a:t>variable</a:t>
            </a:r>
            <a:r>
              <a:rPr lang="az-Latn-AZ" sz="1200"/>
              <a:t> kimi fayldan oxuyuruq.</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Əgər </a:t>
            </a:r>
            <a:r>
              <a:rPr lang="en-US" sz="1200" b="1">
                <a:solidFill>
                  <a:srgbClr val="FF0000"/>
                </a:solidFill>
              </a:rPr>
              <a:t>sshpass</a:t>
            </a:r>
            <a:r>
              <a:rPr lang="en-US" sz="1200"/>
              <a:t> istifadə etməsə</a:t>
            </a:r>
            <a:r>
              <a:rPr lang="az-Latn-AZ" sz="1200"/>
              <a:t>ydik də</a:t>
            </a:r>
            <a:r>
              <a:rPr lang="en-US" sz="1200"/>
              <a:t>, </a:t>
            </a:r>
            <a:r>
              <a:rPr lang="az-Latn-AZ" sz="1200"/>
              <a:t>onda </a:t>
            </a:r>
            <a:r>
              <a:rPr lang="en-US" sz="1200"/>
              <a:t>belə yazardı</a:t>
            </a:r>
            <a:r>
              <a:rPr lang="az-Latn-AZ" sz="1200"/>
              <a:t>q</a:t>
            </a:r>
            <a:r>
              <a:rPr lang="en-US" sz="1200"/>
              <a:t>:</a:t>
            </a:r>
            <a:r>
              <a:rPr lang="az-Latn-AZ" sz="1200"/>
              <a:t> </a:t>
            </a:r>
          </a:p>
          <a:p>
            <a:endParaRPr lang="az-Latn-AZ" sz="1200"/>
          </a:p>
          <a:p>
            <a:endParaRPr lang="az-Latn-AZ" sz="1200"/>
          </a:p>
          <a:p>
            <a:endParaRPr lang="az-Latn-AZ" sz="1200"/>
          </a:p>
          <a:p>
            <a:endParaRPr lang="az-Latn-AZ" sz="1200"/>
          </a:p>
          <a:p>
            <a:r>
              <a:rPr lang="az-Latn-AZ" sz="1200"/>
              <a:t>Amma bu zaman terminal bizdən parolu əllə yazmağımızı istəyəcək: Yəni, avtomatlaşdırma mümkün olmur. Bu, əl ilə müdaxilə tələb edir — məsələn, skript yazanda bu problem yaradır.</a:t>
            </a:r>
            <a:endParaRPr lang="en-US" sz="1200"/>
          </a:p>
        </p:txBody>
      </p:sp>
      <p:pic>
        <p:nvPicPr>
          <p:cNvPr id="3" name="Picture 2">
            <a:extLst>
              <a:ext uri="{FF2B5EF4-FFF2-40B4-BE49-F238E27FC236}">
                <a16:creationId xmlns:a16="http://schemas.microsoft.com/office/drawing/2014/main" id="{6FF1872A-F1A1-B9F0-BF18-773F30608987}"/>
              </a:ext>
            </a:extLst>
          </p:cNvPr>
          <p:cNvPicPr>
            <a:picLocks noChangeAspect="1"/>
          </p:cNvPicPr>
          <p:nvPr/>
        </p:nvPicPr>
        <p:blipFill>
          <a:blip r:embed="rId2"/>
          <a:stretch>
            <a:fillRect/>
          </a:stretch>
        </p:blipFill>
        <p:spPr>
          <a:xfrm>
            <a:off x="203200" y="487862"/>
            <a:ext cx="1348509" cy="556260"/>
          </a:xfrm>
          <a:prstGeom prst="rect">
            <a:avLst/>
          </a:prstGeom>
        </p:spPr>
      </p:pic>
      <p:pic>
        <p:nvPicPr>
          <p:cNvPr id="5" name="Picture 4">
            <a:extLst>
              <a:ext uri="{FF2B5EF4-FFF2-40B4-BE49-F238E27FC236}">
                <a16:creationId xmlns:a16="http://schemas.microsoft.com/office/drawing/2014/main" id="{12FF58CB-E197-99F4-39F9-9D93289940F8}"/>
              </a:ext>
            </a:extLst>
          </p:cNvPr>
          <p:cNvPicPr>
            <a:picLocks noChangeAspect="1"/>
          </p:cNvPicPr>
          <p:nvPr/>
        </p:nvPicPr>
        <p:blipFill>
          <a:blip r:embed="rId3"/>
          <a:stretch>
            <a:fillRect/>
          </a:stretch>
        </p:blipFill>
        <p:spPr>
          <a:xfrm>
            <a:off x="203200" y="1449963"/>
            <a:ext cx="3429479" cy="457264"/>
          </a:xfrm>
          <a:prstGeom prst="rect">
            <a:avLst/>
          </a:prstGeom>
        </p:spPr>
      </p:pic>
      <p:pic>
        <p:nvPicPr>
          <p:cNvPr id="8" name="Picture 7">
            <a:extLst>
              <a:ext uri="{FF2B5EF4-FFF2-40B4-BE49-F238E27FC236}">
                <a16:creationId xmlns:a16="http://schemas.microsoft.com/office/drawing/2014/main" id="{94FA2EF5-01AA-0470-7C17-D87D56061479}"/>
              </a:ext>
            </a:extLst>
          </p:cNvPr>
          <p:cNvPicPr>
            <a:picLocks noChangeAspect="1"/>
          </p:cNvPicPr>
          <p:nvPr/>
        </p:nvPicPr>
        <p:blipFill>
          <a:blip r:embed="rId4"/>
          <a:stretch>
            <a:fillRect/>
          </a:stretch>
        </p:blipFill>
        <p:spPr>
          <a:xfrm>
            <a:off x="203200" y="2388232"/>
            <a:ext cx="2743583" cy="409632"/>
          </a:xfrm>
          <a:prstGeom prst="rect">
            <a:avLst/>
          </a:prstGeom>
        </p:spPr>
      </p:pic>
      <p:pic>
        <p:nvPicPr>
          <p:cNvPr id="10" name="Picture 9">
            <a:extLst>
              <a:ext uri="{FF2B5EF4-FFF2-40B4-BE49-F238E27FC236}">
                <a16:creationId xmlns:a16="http://schemas.microsoft.com/office/drawing/2014/main" id="{5CC0FBEA-E5A2-36F2-3C88-5F0C6391E8A2}"/>
              </a:ext>
            </a:extLst>
          </p:cNvPr>
          <p:cNvPicPr>
            <a:picLocks noChangeAspect="1"/>
          </p:cNvPicPr>
          <p:nvPr/>
        </p:nvPicPr>
        <p:blipFill>
          <a:blip r:embed="rId5"/>
          <a:stretch>
            <a:fillRect/>
          </a:stretch>
        </p:blipFill>
        <p:spPr>
          <a:xfrm>
            <a:off x="151180" y="4928058"/>
            <a:ext cx="1228896" cy="381053"/>
          </a:xfrm>
          <a:prstGeom prst="rect">
            <a:avLst/>
          </a:prstGeom>
        </p:spPr>
      </p:pic>
      <p:pic>
        <p:nvPicPr>
          <p:cNvPr id="12" name="Picture 11">
            <a:extLst>
              <a:ext uri="{FF2B5EF4-FFF2-40B4-BE49-F238E27FC236}">
                <a16:creationId xmlns:a16="http://schemas.microsoft.com/office/drawing/2014/main" id="{B89495C1-7694-1761-39EA-B95DFF35A9E5}"/>
              </a:ext>
            </a:extLst>
          </p:cNvPr>
          <p:cNvPicPr>
            <a:picLocks noChangeAspect="1"/>
          </p:cNvPicPr>
          <p:nvPr/>
        </p:nvPicPr>
        <p:blipFill>
          <a:blip r:embed="rId6"/>
          <a:stretch>
            <a:fillRect/>
          </a:stretch>
        </p:blipFill>
        <p:spPr>
          <a:xfrm>
            <a:off x="155568" y="5860973"/>
            <a:ext cx="1762371" cy="390580"/>
          </a:xfrm>
          <a:prstGeom prst="rect">
            <a:avLst/>
          </a:prstGeom>
        </p:spPr>
      </p:pic>
    </p:spTree>
    <p:extLst>
      <p:ext uri="{BB962C8B-B14F-4D97-AF65-F5344CB8AC3E}">
        <p14:creationId xmlns:p14="http://schemas.microsoft.com/office/powerpoint/2010/main" val="38989392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5909310"/>
          </a:xfrm>
          <a:prstGeom prst="rect">
            <a:avLst/>
          </a:prstGeom>
          <a:noFill/>
        </p:spPr>
        <p:txBody>
          <a:bodyPr wrap="square">
            <a:spAutoFit/>
          </a:bodyPr>
          <a:lstStyle/>
          <a:p>
            <a:r>
              <a:rPr lang="en-US" b="1">
                <a:solidFill>
                  <a:schemeClr val="accent2"/>
                </a:solidFill>
              </a:rPr>
              <a:t>Təhlükəsizlik xəbərdarlığı</a:t>
            </a:r>
            <a:r>
              <a:rPr lang="en-US" b="1"/>
              <a:t>:</a:t>
            </a:r>
            <a:endParaRPr lang="az-Latn-AZ" b="1"/>
          </a:p>
          <a:p>
            <a:endParaRPr lang="en-US" b="1"/>
          </a:p>
          <a:p>
            <a:r>
              <a:rPr lang="az-Latn-AZ" b="1" i="1"/>
              <a:t>p</a:t>
            </a:r>
            <a:r>
              <a:rPr lang="en-US" b="1" i="1"/>
              <a:t>arolu .txt </a:t>
            </a:r>
            <a:r>
              <a:rPr lang="en-US"/>
              <a:t>faylda açıq şəkildə saxlamaq </a:t>
            </a:r>
            <a:r>
              <a:rPr lang="en-US" b="1"/>
              <a:t>təhlükəlidir</a:t>
            </a:r>
            <a:r>
              <a:rPr lang="en-US"/>
              <a:t>. Əgər bu skripti başqaları oxuya bilərsə, o zaman parolu da görəcəklər.</a:t>
            </a:r>
            <a:endParaRPr lang="az-Latn-AZ"/>
          </a:p>
          <a:p>
            <a:endParaRPr lang="en-US"/>
          </a:p>
          <a:p>
            <a:r>
              <a:rPr lang="en-US"/>
              <a:t>Daha təhlükəsiz üsullar:</a:t>
            </a:r>
            <a:r>
              <a:rPr lang="az-Latn-AZ"/>
              <a:t> </a:t>
            </a:r>
            <a:r>
              <a:rPr lang="en-US"/>
              <a:t>SSH açarları (public/private key) istifadə etmək,</a:t>
            </a:r>
            <a:endParaRPr lang="az-Latn-AZ"/>
          </a:p>
          <a:p>
            <a:endParaRPr lang="en-US"/>
          </a:p>
          <a:p>
            <a:r>
              <a:rPr lang="en-US" b="1">
                <a:solidFill>
                  <a:srgbClr val="FF0000"/>
                </a:solidFill>
              </a:rPr>
              <a:t>~/.ssh/config </a:t>
            </a:r>
            <a:r>
              <a:rPr lang="en-US"/>
              <a:t>faylı ilə parol lazım olmadan bağlantılar qurmaq.</a:t>
            </a:r>
            <a:endParaRPr lang="az-Latn-AZ"/>
          </a:p>
          <a:p>
            <a:endParaRPr lang="az-Latn-AZ"/>
          </a:p>
          <a:p>
            <a:r>
              <a:rPr lang="en-US"/>
              <a:t>Əgər SSH açarı ilə giriş qurulubsa, sadəcə belə </a:t>
            </a:r>
            <a:r>
              <a:rPr lang="az-Latn-AZ"/>
              <a:t>yazmaq kifayətdir</a:t>
            </a:r>
            <a:r>
              <a:rPr lang="en-US"/>
              <a:t>:</a:t>
            </a:r>
            <a:r>
              <a:rPr lang="az-Latn-AZ"/>
              <a:t> </a:t>
            </a:r>
            <a:r>
              <a:rPr lang="it-IT"/>
              <a:t>və heç parol da lazım olmur. </a:t>
            </a:r>
            <a:r>
              <a:rPr lang="az-Latn-AZ"/>
              <a:t>Bu mövzu haqqında daha sonra</a:t>
            </a:r>
          </a:p>
          <a:p>
            <a:endParaRPr lang="az-Latn-AZ"/>
          </a:p>
          <a:p>
            <a:endParaRPr lang="az-Latn-AZ"/>
          </a:p>
          <a:p>
            <a:endParaRPr lang="az-Latn-AZ"/>
          </a:p>
          <a:p>
            <a:endParaRPr lang="az-Latn-AZ"/>
          </a:p>
          <a:p>
            <a:endParaRPr lang="az-Latn-AZ"/>
          </a:p>
          <a:p>
            <a:endParaRPr lang="az-Latn-AZ"/>
          </a:p>
          <a:p>
            <a:endParaRPr lang="az-Latn-AZ"/>
          </a:p>
          <a:p>
            <a:r>
              <a:rPr lang="az-Latn-AZ"/>
              <a:t>59 cu slayddan bura qədər yazdığımız əmrlər ilə birlikdə RegExp istifadə edərək axtarışı, fayl</a:t>
            </a:r>
            <a:r>
              <a:rPr lang="en-US"/>
              <a:t>/qovluq</a:t>
            </a:r>
            <a:r>
              <a:rPr lang="az-Latn-AZ"/>
              <a:t> strukturlarını və.s idarə etmək mümkündür. </a:t>
            </a:r>
          </a:p>
          <a:p>
            <a:endParaRPr lang="az-Latn-AZ"/>
          </a:p>
          <a:p>
            <a:r>
              <a:rPr lang="az-Latn-AZ"/>
              <a:t>Axtardığınız nədirsə ona uyğun olan əmri əzbərləmək lazım deyil. Yaxud qaydaları ifadələri. Günümüzdə artıq həmin əmrləi süni intellekt vasitəsi ilə tez bir vaxtda yazdırmaq mümkündür. Buna görədir ki, məntiqi başa düşmək ən vacib amildir.</a:t>
            </a:r>
            <a:endParaRPr lang="en-US"/>
          </a:p>
        </p:txBody>
      </p:sp>
      <p:pic>
        <p:nvPicPr>
          <p:cNvPr id="3" name="Picture 2">
            <a:extLst>
              <a:ext uri="{FF2B5EF4-FFF2-40B4-BE49-F238E27FC236}">
                <a16:creationId xmlns:a16="http://schemas.microsoft.com/office/drawing/2014/main" id="{D9798D88-A9E1-D1AF-A32E-E0C4BDAC1310}"/>
              </a:ext>
            </a:extLst>
          </p:cNvPr>
          <p:cNvPicPr>
            <a:picLocks noChangeAspect="1"/>
          </p:cNvPicPr>
          <p:nvPr/>
        </p:nvPicPr>
        <p:blipFill>
          <a:blip r:embed="rId2"/>
          <a:stretch>
            <a:fillRect/>
          </a:stretch>
        </p:blipFill>
        <p:spPr>
          <a:xfrm>
            <a:off x="203200" y="2934059"/>
            <a:ext cx="1238423" cy="295316"/>
          </a:xfrm>
          <a:prstGeom prst="rect">
            <a:avLst/>
          </a:prstGeom>
        </p:spPr>
      </p:pic>
    </p:spTree>
    <p:extLst>
      <p:ext uri="{BB962C8B-B14F-4D97-AF65-F5344CB8AC3E}">
        <p14:creationId xmlns:p14="http://schemas.microsoft.com/office/powerpoint/2010/main" val="3522975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55660" y="119270"/>
            <a:ext cx="12136340" cy="6127199"/>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8E43-5AA1-B66F-AC24-1F85F988C8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654BDB-3C76-993C-0CA3-589097D22BD0}"/>
              </a:ext>
            </a:extLst>
          </p:cNvPr>
          <p:cNvSpPr txBox="1"/>
          <p:nvPr/>
        </p:nvSpPr>
        <p:spPr>
          <a:xfrm>
            <a:off x="121539" y="143179"/>
            <a:ext cx="11948922" cy="5144678"/>
          </a:xfrm>
          <a:prstGeom prst="rect">
            <a:avLst/>
          </a:prstGeom>
          <a:noFill/>
        </p:spPr>
        <p:txBody>
          <a:bodyPr wrap="square">
            <a:spAutoFit/>
          </a:bodyPr>
          <a:lstStyle/>
          <a:p>
            <a:pPr algn="ctr">
              <a:lnSpc>
                <a:spcPct val="115000"/>
              </a:lnSpc>
              <a:spcAft>
                <a:spcPts val="800"/>
              </a:spcAft>
            </a:pPr>
            <a:r>
              <a:rPr lang="en-US" sz="2400" b="1" kern="100">
                <a:solidFill>
                  <a:srgbClr val="FF0000"/>
                </a:solidFill>
                <a:latin typeface="Aptos" panose="020B0004020202020204" pitchFamily="34" charset="0"/>
                <a:cs typeface="Times New Roman" panose="02020603050405020304" pitchFamily="18" charset="0"/>
              </a:rPr>
              <a:t>/etc/crontab </a:t>
            </a:r>
            <a:r>
              <a:rPr lang="az-Latn-AZ" sz="2400" b="1" kern="100">
                <a:solidFill>
                  <a:srgbClr val="00B050"/>
                </a:solidFill>
                <a:latin typeface="Aptos" panose="020B0004020202020204" pitchFamily="34" charset="0"/>
                <a:cs typeface="Times New Roman" panose="02020603050405020304" pitchFamily="18" charset="0"/>
              </a:rPr>
              <a:t>ilə zamanlanmış vəzifələrin təyin edilməsi</a:t>
            </a:r>
            <a:endParaRPr lang="en-US" sz="2400" b="1" kern="100">
              <a:solidFill>
                <a:srgbClr val="00B050"/>
              </a:solidFill>
              <a:latin typeface="Aptos" panose="020B0004020202020204" pitchFamily="34" charset="0"/>
              <a:cs typeface="Times New Roman" panose="02020603050405020304" pitchFamily="18" charset="0"/>
            </a:endParaRPr>
          </a:p>
          <a:p>
            <a:pPr>
              <a:lnSpc>
                <a:spcPct val="115000"/>
              </a:lnSpc>
              <a:spcAft>
                <a:spcPts val="800"/>
              </a:spcAft>
            </a:pPr>
            <a:endParaRPr lang="en-US" kern="100">
              <a:latin typeface="Aptos" panose="020B0004020202020204" pitchFamily="34" charset="0"/>
              <a:cs typeface="Times New Roman" panose="02020603050405020304" pitchFamily="18" charset="0"/>
            </a:endParaRPr>
          </a:p>
          <a:p>
            <a:pPr>
              <a:lnSpc>
                <a:spcPct val="115000"/>
              </a:lnSpc>
              <a:spcAft>
                <a:spcPts val="800"/>
              </a:spcAft>
            </a:pPr>
            <a:r>
              <a:rPr lang="en-US" kern="100">
                <a:latin typeface="Aptos" panose="020B0004020202020204" pitchFamily="34" charset="0"/>
                <a:cs typeface="Times New Roman" panose="02020603050405020304" pitchFamily="18" charset="0"/>
              </a:rPr>
              <a:t>Bu fayl </a:t>
            </a:r>
            <a:r>
              <a:rPr lang="en-US" b="1" kern="100">
                <a:latin typeface="Aptos" panose="020B0004020202020204" pitchFamily="34" charset="0"/>
                <a:cs typeface="Times New Roman" panose="02020603050405020304" pitchFamily="18" charset="0"/>
              </a:rPr>
              <a:t>Linux/Unix </a:t>
            </a:r>
            <a:r>
              <a:rPr lang="en-US" kern="100">
                <a:latin typeface="Aptos" panose="020B0004020202020204" pitchFamily="34" charset="0"/>
                <a:cs typeface="Times New Roman" panose="02020603050405020304" pitchFamily="18" charset="0"/>
              </a:rPr>
              <a:t>sistemlərində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xidmətinə aid zamanlanmış (scheduled) vəzifələri (jobs) təyin etmək üçün istifadə edilir.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sistem xidməti, müəyyən vaxt intervallarında və ya təkrarlanan zamanlarda müxtəlif əmrləri avtomatik olaraq işlətməyə imkan verir.</a:t>
            </a:r>
            <a:endParaRPr lang="az-Latn-AZ" kern="100">
              <a:latin typeface="Aptos" panose="020B0004020202020204" pitchFamily="34" charset="0"/>
              <a:cs typeface="Times New Roman" panose="02020603050405020304" pitchFamily="18" charset="0"/>
            </a:endParaRP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b="1" kern="100">
                <a:latin typeface="Aptos" panose="020B0004020202020204" pitchFamily="34" charset="0"/>
                <a:cs typeface="Times New Roman" panose="02020603050405020304" pitchFamily="18" charset="0"/>
              </a:rPr>
              <a:t>/etc/crontab </a:t>
            </a:r>
            <a:r>
              <a:rPr lang="az-Latn-AZ" kern="100">
                <a:latin typeface="Aptos" panose="020B0004020202020204" pitchFamily="34" charset="0"/>
                <a:cs typeface="Times New Roman" panose="02020603050405020304" pitchFamily="18" charset="0"/>
              </a:rPr>
              <a:t>faylı, cron zamanlayıcı xidmətinin konfiqurasiya faylıdır. Burada istifadəçilər və sistem administratorları, müəyyən vaxt intervallarında avtomatik olaraq icra ediləcək əmrləri (jobs) təyin edə bilərlər. Hər bir vəzifə (job) müəyyən vaxt aralığında, müəyyən bir istifadəçi adı altında işlədilir. </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 cron sisteminin vaxt və tarixə əsaslanan vəzifələrin yerinə yetirilməsi üçün ən əhəmiyyətli fayllardan biridir.</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Faylın ümumi strukturu belədir:</a:t>
            </a:r>
          </a:p>
        </p:txBody>
      </p:sp>
      <p:pic>
        <p:nvPicPr>
          <p:cNvPr id="4" name="Picture 3">
            <a:extLst>
              <a:ext uri="{FF2B5EF4-FFF2-40B4-BE49-F238E27FC236}">
                <a16:creationId xmlns:a16="http://schemas.microsoft.com/office/drawing/2014/main" id="{85CABB07-D26A-D45E-C118-0FB8A34C12D8}"/>
              </a:ext>
            </a:extLst>
          </p:cNvPr>
          <p:cNvPicPr>
            <a:picLocks noChangeAspect="1"/>
          </p:cNvPicPr>
          <p:nvPr/>
        </p:nvPicPr>
        <p:blipFill>
          <a:blip r:embed="rId2"/>
          <a:stretch>
            <a:fillRect/>
          </a:stretch>
        </p:blipFill>
        <p:spPr>
          <a:xfrm>
            <a:off x="121539" y="5287857"/>
            <a:ext cx="4896533" cy="971686"/>
          </a:xfrm>
          <a:prstGeom prst="rect">
            <a:avLst/>
          </a:prstGeom>
        </p:spPr>
      </p:pic>
    </p:spTree>
    <p:extLst>
      <p:ext uri="{BB962C8B-B14F-4D97-AF65-F5344CB8AC3E}">
        <p14:creationId xmlns:p14="http://schemas.microsoft.com/office/powerpoint/2010/main" val="2664998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AAD1-6D37-F1FE-B730-9050C986F9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B2A8ED-D344-905E-0F64-C24DAF173A6D}"/>
              </a:ext>
            </a:extLst>
          </p:cNvPr>
          <p:cNvSpPr txBox="1"/>
          <p:nvPr/>
        </p:nvSpPr>
        <p:spPr>
          <a:xfrm>
            <a:off x="0" y="143179"/>
            <a:ext cx="12191999" cy="5339923"/>
          </a:xfrm>
          <a:prstGeom prst="rect">
            <a:avLst/>
          </a:prstGeom>
          <a:noFill/>
        </p:spPr>
        <p:txBody>
          <a:bodyPr wrap="square">
            <a:spAutoFit/>
          </a:bodyPr>
          <a:lstStyle/>
          <a:p>
            <a:r>
              <a:rPr lang="en-US" sz="1100" b="1" i="1"/>
              <a:t>Burada</a:t>
            </a:r>
            <a:r>
              <a:rPr lang="en-US" sz="1100"/>
              <a:t>:</a:t>
            </a:r>
            <a:endParaRPr lang="az-Latn-AZ" sz="1100"/>
          </a:p>
          <a:p>
            <a:endParaRPr lang="en-US" sz="1100"/>
          </a:p>
          <a:p>
            <a:r>
              <a:rPr lang="en-US" sz="1100" b="1"/>
              <a:t>m</a:t>
            </a:r>
            <a:r>
              <a:rPr lang="en-US" sz="1100"/>
              <a:t> – dəqiqə (0-59)</a:t>
            </a:r>
          </a:p>
          <a:p>
            <a:r>
              <a:rPr lang="en-US" sz="1100" b="1"/>
              <a:t>h</a:t>
            </a:r>
            <a:r>
              <a:rPr lang="en-US" sz="1100"/>
              <a:t> – saat (0-23)</a:t>
            </a:r>
          </a:p>
          <a:p>
            <a:r>
              <a:rPr lang="en-US" sz="1100" b="1"/>
              <a:t>dom</a:t>
            </a:r>
            <a:r>
              <a:rPr lang="en-US" sz="1100"/>
              <a:t> – ayın günü (1-31)</a:t>
            </a:r>
          </a:p>
          <a:p>
            <a:r>
              <a:rPr lang="en-US" sz="1100" b="1"/>
              <a:t>mon</a:t>
            </a:r>
            <a:r>
              <a:rPr lang="en-US" sz="1100"/>
              <a:t> – ay (1-12)</a:t>
            </a:r>
          </a:p>
          <a:p>
            <a:r>
              <a:rPr lang="en-US" sz="1100" b="1"/>
              <a:t>dow</a:t>
            </a:r>
            <a:r>
              <a:rPr lang="en-US" sz="1100"/>
              <a:t> – həftənin günü (0-6, bazar = 0 və ya 7)</a:t>
            </a:r>
          </a:p>
          <a:p>
            <a:r>
              <a:rPr lang="en-US" sz="1100" b="1"/>
              <a:t>user</a:t>
            </a:r>
            <a:r>
              <a:rPr lang="en-US" sz="1100"/>
              <a:t> – vəzifəni icra edəcək istifadəçi</a:t>
            </a:r>
          </a:p>
          <a:p>
            <a:r>
              <a:rPr lang="en-US" sz="1100" b="1"/>
              <a:t>command</a:t>
            </a:r>
            <a:r>
              <a:rPr lang="en-US" sz="1100"/>
              <a:t> – icra ediləcək əməliyyat və ya script</a:t>
            </a:r>
            <a:endParaRPr lang="az-Latn-AZ" sz="1100"/>
          </a:p>
          <a:p>
            <a:endParaRPr lang="az-Latn-AZ" sz="1100"/>
          </a:p>
          <a:p>
            <a:endParaRPr lang="az-Latn-AZ" sz="1100"/>
          </a:p>
          <a:p>
            <a:endParaRPr lang="az-Latn-AZ" sz="1100"/>
          </a:p>
          <a:p>
            <a:endParaRPr lang="az-Latn-AZ" sz="1100"/>
          </a:p>
          <a:p>
            <a:r>
              <a:rPr lang="en-US" sz="1100" b="1"/>
              <a:t>Bu faylda aşağıdakı işlər (jobs) təyin edilib</a:t>
            </a:r>
            <a:r>
              <a:rPr lang="en-US" sz="1100"/>
              <a:t>:</a:t>
            </a:r>
          </a:p>
          <a:p>
            <a:endParaRPr lang="en-US" sz="1100"/>
          </a:p>
          <a:p>
            <a:r>
              <a:rPr lang="en-US" sz="1100" b="1">
                <a:solidFill>
                  <a:srgbClr val="FF0000"/>
                </a:solidFill>
              </a:rPr>
              <a:t>a) </a:t>
            </a:r>
            <a:r>
              <a:rPr lang="en-US" sz="1100" b="1"/>
              <a:t>İlk sətir (SHELL)</a:t>
            </a:r>
            <a:r>
              <a:rPr lang="en-US" sz="1100"/>
              <a:t>: </a:t>
            </a:r>
            <a:r>
              <a:rPr lang="en-US" sz="1100" b="1">
                <a:solidFill>
                  <a:srgbClr val="00B050"/>
                </a:solidFill>
              </a:rPr>
              <a:t>SHELL=/bin/sh </a:t>
            </a:r>
            <a:r>
              <a:rPr lang="en-US" sz="1100"/>
              <a:t>sətiri, </a:t>
            </a:r>
            <a:r>
              <a:rPr lang="en-US" sz="1100" b="1"/>
              <a:t>/etc/crontab </a:t>
            </a:r>
            <a:r>
              <a:rPr lang="en-US" sz="1100"/>
              <a:t>faylının ilk sətrindəki bir mühit dəyişkənliyidir və cron işlərinin hansı şel il</a:t>
            </a:r>
            <a:r>
              <a:rPr lang="az-Latn-AZ" sz="1100"/>
              <a:t>ə</a:t>
            </a:r>
            <a:r>
              <a:rPr lang="en-US" sz="1100"/>
              <a:t> işləyəcəyini müəyyən edir.</a:t>
            </a:r>
            <a:endParaRPr lang="az-Latn-AZ" sz="1100"/>
          </a:p>
          <a:p>
            <a:endParaRPr lang="az-Latn-AZ" sz="1100"/>
          </a:p>
          <a:p>
            <a:r>
              <a:rPr lang="en-US" sz="1100" b="1"/>
              <a:t>Açıqlama:</a:t>
            </a:r>
          </a:p>
          <a:p>
            <a:pPr marL="628650" lvl="1" indent="-171450">
              <a:buFont typeface="Arial" panose="020B0604020202020204" pitchFamily="34" charset="0"/>
              <a:buChar char="•"/>
            </a:pPr>
            <a:r>
              <a:rPr lang="en-US" sz="1100" b="1"/>
              <a:t>SHELL</a:t>
            </a:r>
            <a:r>
              <a:rPr lang="en-US" sz="1100"/>
              <a:t> dəyişkəni, cron-da işləyəcək skript və əmrlərin hansı şellə işlədiləcəyini göstərir.</a:t>
            </a:r>
            <a:endParaRPr lang="az-Latn-AZ" sz="1100"/>
          </a:p>
          <a:p>
            <a:pPr marL="628650" lvl="1" indent="-171450">
              <a:buFont typeface="Arial" panose="020B0604020202020204" pitchFamily="34" charset="0"/>
              <a:buChar char="•"/>
            </a:pPr>
            <a:endParaRPr lang="en-US" sz="1100"/>
          </a:p>
          <a:p>
            <a:pPr marL="628650" lvl="1" indent="-171450">
              <a:buFont typeface="Arial" panose="020B0604020202020204" pitchFamily="34" charset="0"/>
              <a:buChar char="•"/>
            </a:pPr>
            <a:r>
              <a:rPr lang="en-US" sz="1100"/>
              <a:t>Bu halda, </a:t>
            </a:r>
            <a:r>
              <a:rPr lang="en-US" sz="1100" b="1"/>
              <a:t>SHELL=/bin/sh</a:t>
            </a:r>
            <a:r>
              <a:rPr lang="en-US" sz="1100"/>
              <a:t> deməkdir ki, cron işləri, </a:t>
            </a:r>
            <a:r>
              <a:rPr lang="en-US" sz="1100" b="1"/>
              <a:t>/bin/sh</a:t>
            </a:r>
            <a:r>
              <a:rPr lang="en-US" sz="1100"/>
              <a:t> adlı </a:t>
            </a:r>
            <a:r>
              <a:rPr lang="en-US" sz="1100" b="1"/>
              <a:t>Bash</a:t>
            </a:r>
            <a:r>
              <a:rPr lang="en-US" sz="1100"/>
              <a:t> uyumlu şelldə (shell) icra ediləcək. </a:t>
            </a:r>
            <a:r>
              <a:rPr lang="en-US" sz="1100" b="1"/>
              <a:t>/bin/sh</a:t>
            </a:r>
            <a:r>
              <a:rPr lang="en-US" sz="1100"/>
              <a:t> əksər Unix/Linux sistemlərində </a:t>
            </a:r>
            <a:r>
              <a:rPr lang="en-US" sz="1100" b="1"/>
              <a:t>sh (Bourne Shell)</a:t>
            </a:r>
            <a:r>
              <a:rPr lang="en-US" sz="1100"/>
              <a:t> olaraq tanınan və komanda icra etmək üçün istifadə olunan bir şelldir.</a:t>
            </a:r>
          </a:p>
          <a:p>
            <a:endParaRPr lang="az-Latn-AZ" sz="1100"/>
          </a:p>
          <a:p>
            <a:r>
              <a:rPr lang="az-Latn-AZ" sz="1100" b="1">
                <a:solidFill>
                  <a:srgbClr val="FF0000"/>
                </a:solidFill>
              </a:rPr>
              <a:t>b) </a:t>
            </a:r>
            <a:r>
              <a:rPr lang="az-Latn-AZ" sz="1100" b="1"/>
              <a:t>(PATH)</a:t>
            </a:r>
            <a:r>
              <a:rPr lang="az-Latn-AZ" sz="1100"/>
              <a:t>: </a:t>
            </a:r>
            <a:r>
              <a:rPr lang="en-US" sz="1100"/>
              <a:t>Bu, cron işlərinin işlədiyi mühitin yolunu (PATH) göstərir. Bu, cron-un istifadə edə biləcəyi direktoriyaları müəyyən edir, beləliklə əmrlər düzgün yerə yönləndirilir.</a:t>
            </a:r>
            <a:r>
              <a:rPr lang="az-Latn-AZ" sz="1100"/>
              <a:t> </a:t>
            </a:r>
            <a:r>
              <a:rPr lang="en-US" sz="1100"/>
              <a:t>PATH dəyişkəni, əmrləri işlədən zaman istifadəçi və ya sistemin bu əmri tapmaq üçün axtaracağı </a:t>
            </a:r>
            <a:r>
              <a:rPr lang="en-US" sz="1100" b="1"/>
              <a:t>direktoriyalar</a:t>
            </a:r>
            <a:r>
              <a:rPr lang="en-US" sz="1100"/>
              <a:t> (qovluqlar) siyahısını saxlayır. Bu o deməkdir ki, əgər siz </a:t>
            </a:r>
            <a:r>
              <a:rPr lang="en-US" sz="1100" b="1"/>
              <a:t>ls</a:t>
            </a:r>
            <a:r>
              <a:rPr lang="en-US" sz="1100"/>
              <a:t>, </a:t>
            </a:r>
            <a:r>
              <a:rPr lang="en-US" sz="1100" b="1"/>
              <a:t>cd</a:t>
            </a:r>
            <a:r>
              <a:rPr lang="en-US" sz="1100"/>
              <a:t>, </a:t>
            </a:r>
            <a:r>
              <a:rPr lang="en-US" sz="1100" b="1"/>
              <a:t>grep</a:t>
            </a:r>
            <a:r>
              <a:rPr lang="en-US" sz="1100"/>
              <a:t> və s. kimi əmrləri işlətmək istəyirsinizsə, sistem </a:t>
            </a:r>
            <a:r>
              <a:rPr lang="en-US" sz="1100" b="1"/>
              <a:t>PATH</a:t>
            </a:r>
            <a:r>
              <a:rPr lang="en-US" sz="1100"/>
              <a:t> dəyişkənindəki direktoriyalarda bu əmrləri axtaracaq.</a:t>
            </a:r>
            <a:endParaRPr lang="az-Latn-AZ" sz="1100"/>
          </a:p>
          <a:p>
            <a:endParaRPr lang="az-Latn-AZ" sz="1100"/>
          </a:p>
          <a:p>
            <a:r>
              <a:rPr lang="en-US" sz="1100"/>
              <a:t>Misal üçün, </a:t>
            </a:r>
            <a:r>
              <a:rPr lang="en-US" sz="1100" b="1"/>
              <a:t>ls</a:t>
            </a:r>
            <a:r>
              <a:rPr lang="en-US" sz="1100"/>
              <a:t> əmri </a:t>
            </a:r>
            <a:r>
              <a:rPr lang="en-US" sz="1100" b="1"/>
              <a:t>/bin/ </a:t>
            </a:r>
            <a:r>
              <a:rPr lang="en-US" sz="1100"/>
              <a:t>qovluğunda yerləşir. Əgər </a:t>
            </a:r>
            <a:r>
              <a:rPr lang="en-US" sz="1100" b="1"/>
              <a:t>/bin</a:t>
            </a:r>
            <a:r>
              <a:rPr lang="en-US" sz="1100"/>
              <a:t> PATH-dədirsə, sistem bu əmri işlətmək istədikdə </a:t>
            </a:r>
            <a:r>
              <a:rPr lang="en-US" sz="1100" b="1"/>
              <a:t>/bin/ls </a:t>
            </a:r>
            <a:r>
              <a:rPr lang="en-US" sz="1100"/>
              <a:t>yoluna baxacaq və onu icra edəcək.</a:t>
            </a:r>
            <a:endParaRPr lang="az-Latn-AZ" sz="1100"/>
          </a:p>
          <a:p>
            <a:endParaRPr lang="az-Latn-AZ" sz="1100"/>
          </a:p>
          <a:p>
            <a:r>
              <a:rPr lang="en-US" sz="1100" b="1"/>
              <a:t>cron</a:t>
            </a:r>
            <a:r>
              <a:rPr lang="az-Latn-AZ" sz="1100" b="1"/>
              <a:t>,</a:t>
            </a:r>
            <a:r>
              <a:rPr lang="en-US" sz="1100"/>
              <a:t> zamanlanmış əmrləri işə salanda, bu əmrləri icra etmədən əvvəl </a:t>
            </a:r>
            <a:r>
              <a:rPr lang="en-US" sz="1100" b="1"/>
              <a:t>PATH</a:t>
            </a:r>
            <a:r>
              <a:rPr lang="en-US" sz="1100"/>
              <a:t> mühit dəyişkənini istifadə edir. Əgər </a:t>
            </a:r>
            <a:r>
              <a:rPr lang="en-US" sz="1100" b="1"/>
              <a:t>PATH</a:t>
            </a:r>
            <a:r>
              <a:rPr lang="en-US" sz="1100"/>
              <a:t> düzgün təyin olunmazsa, </a:t>
            </a:r>
            <a:r>
              <a:rPr lang="en-US" sz="1100" b="1"/>
              <a:t>cron</a:t>
            </a:r>
            <a:r>
              <a:rPr lang="en-US" sz="1100"/>
              <a:t> bəzi əmr və skriptləri tapa bilməyəcək və işlədə bilməyəcək.</a:t>
            </a:r>
          </a:p>
        </p:txBody>
      </p:sp>
      <p:pic>
        <p:nvPicPr>
          <p:cNvPr id="4" name="Picture 3">
            <a:extLst>
              <a:ext uri="{FF2B5EF4-FFF2-40B4-BE49-F238E27FC236}">
                <a16:creationId xmlns:a16="http://schemas.microsoft.com/office/drawing/2014/main" id="{2C532CC7-607D-ADCD-B699-6EFF820B5501}"/>
              </a:ext>
            </a:extLst>
          </p:cNvPr>
          <p:cNvPicPr>
            <a:picLocks noChangeAspect="1"/>
          </p:cNvPicPr>
          <p:nvPr/>
        </p:nvPicPr>
        <p:blipFill>
          <a:blip r:embed="rId2"/>
          <a:stretch>
            <a:fillRect/>
          </a:stretch>
        </p:blipFill>
        <p:spPr>
          <a:xfrm>
            <a:off x="7854696" y="1"/>
            <a:ext cx="4337304" cy="2575274"/>
          </a:xfrm>
          <a:prstGeom prst="rect">
            <a:avLst/>
          </a:prstGeom>
        </p:spPr>
      </p:pic>
      <p:pic>
        <p:nvPicPr>
          <p:cNvPr id="6" name="Picture 5">
            <a:extLst>
              <a:ext uri="{FF2B5EF4-FFF2-40B4-BE49-F238E27FC236}">
                <a16:creationId xmlns:a16="http://schemas.microsoft.com/office/drawing/2014/main" id="{D4F38B27-5517-C15C-3B76-137E7A9D44EA}"/>
              </a:ext>
            </a:extLst>
          </p:cNvPr>
          <p:cNvPicPr>
            <a:picLocks noChangeAspect="1"/>
          </p:cNvPicPr>
          <p:nvPr/>
        </p:nvPicPr>
        <p:blipFill>
          <a:blip r:embed="rId3"/>
          <a:stretch>
            <a:fillRect/>
          </a:stretch>
        </p:blipFill>
        <p:spPr>
          <a:xfrm>
            <a:off x="0" y="5516552"/>
            <a:ext cx="4515480" cy="295316"/>
          </a:xfrm>
          <a:prstGeom prst="rect">
            <a:avLst/>
          </a:prstGeom>
        </p:spPr>
      </p:pic>
    </p:spTree>
    <p:extLst>
      <p:ext uri="{BB962C8B-B14F-4D97-AF65-F5344CB8AC3E}">
        <p14:creationId xmlns:p14="http://schemas.microsoft.com/office/powerpoint/2010/main" val="16394491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96949-82AF-2BC5-6C32-C081FE4C45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EFFBD4-DD24-FF71-658E-202EB2C82CEE}"/>
              </a:ext>
            </a:extLst>
          </p:cNvPr>
          <p:cNvSpPr txBox="1"/>
          <p:nvPr/>
        </p:nvSpPr>
        <p:spPr>
          <a:xfrm>
            <a:off x="121539" y="143179"/>
            <a:ext cx="11948922" cy="4893647"/>
          </a:xfrm>
          <a:prstGeom prst="rect">
            <a:avLst/>
          </a:prstGeom>
          <a:noFill/>
        </p:spPr>
        <p:txBody>
          <a:bodyPr wrap="square">
            <a:spAutoFit/>
          </a:bodyPr>
          <a:lstStyle/>
          <a:p>
            <a:r>
              <a:rPr lang="az-Latn-AZ" sz="1200" b="1">
                <a:solidFill>
                  <a:srgbClr val="FF0000"/>
                </a:solidFill>
              </a:rPr>
              <a:t>c)</a:t>
            </a:r>
            <a:r>
              <a:rPr lang="az-Latn-AZ" sz="1200"/>
              <a:t> </a:t>
            </a:r>
            <a:r>
              <a:rPr lang="en-US" sz="1200" b="1"/>
              <a:t>İlk iş</a:t>
            </a:r>
            <a:r>
              <a:rPr lang="en-US" sz="1200"/>
              <a:t>:</a:t>
            </a:r>
            <a:r>
              <a:rPr lang="az-Latn-AZ" sz="1200"/>
              <a:t> Bu cron işi hər saatda bir dəfə işə salınan və müəyyən bir skript qovluğundakı faylları icra edən bir əmrdən ibarətdir.</a:t>
            </a:r>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saatın 17-ci dəqiqəsində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t>cd / &amp;&amp; run-parts --report /etc/cron.hourly </a:t>
            </a:r>
            <a:r>
              <a:rPr lang="en-US" sz="1200"/>
              <a:t>komandasını işlədir, yəni </a:t>
            </a:r>
            <a:r>
              <a:rPr lang="en-US" sz="1200" b="1" i="1"/>
              <a:t>/etc/cron.hourly </a:t>
            </a:r>
            <a:r>
              <a:rPr lang="en-US" sz="1200"/>
              <a:t>direktoriyasındakı bütün skriptləri işlədir.</a:t>
            </a:r>
            <a:endParaRPr lang="az-Latn-AZ" sz="1200"/>
          </a:p>
          <a:p>
            <a:endParaRPr lang="az-Latn-AZ" sz="1200"/>
          </a:p>
          <a:p>
            <a:endParaRPr lang="az-Latn-AZ" sz="1200"/>
          </a:p>
          <a:p>
            <a:endParaRPr lang="az-Latn-AZ" sz="1200"/>
          </a:p>
          <a:p>
            <a:r>
              <a:rPr lang="az-Latn-AZ" sz="1200" b="1">
                <a:solidFill>
                  <a:srgbClr val="FF0000"/>
                </a:solidFill>
              </a:rPr>
              <a:t>d)</a:t>
            </a:r>
            <a:r>
              <a:rPr lang="az-Latn-AZ" sz="1200"/>
              <a:t> </a:t>
            </a:r>
            <a:r>
              <a:rPr lang="az-Latn-AZ" sz="1200" b="1"/>
              <a:t>İkinci iş</a:t>
            </a:r>
            <a:r>
              <a:rPr lang="az-Latn-AZ" sz="1200"/>
              <a:t>:   </a:t>
            </a:r>
            <a:r>
              <a:rPr lang="az-Latn-AZ" sz="1200" b="1"/>
              <a:t>anacron</a:t>
            </a:r>
            <a:r>
              <a:rPr lang="az-Latn-AZ" sz="1200"/>
              <a:t> sistemdə gündəlik işlərin icrasını təmin edən bir proqramdır. Bu iş cron əmrini icra etmədən əvvəl anacron-un işləyib-işləmədiyini yoxlayır.</a:t>
            </a:r>
          </a:p>
          <a:p>
            <a:endParaRPr lang="az-Latn-AZ" sz="1200"/>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gün saat 06:25-də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Əməliyyat </a:t>
            </a:r>
            <a:r>
              <a:rPr lang="en-US" sz="1200" b="1"/>
              <a:t>test -x /usr/sbin/anacron || { cd / &amp;&amp; run-parts --report /etc/cron.daily; } </a:t>
            </a:r>
            <a:r>
              <a:rPr lang="en-US" sz="1200"/>
              <a:t>şəkildədir. Bu komanda əvvəlcə </a:t>
            </a:r>
            <a:r>
              <a:rPr lang="en-US" sz="1200" b="1"/>
              <a:t>anacron</a:t>
            </a:r>
            <a:r>
              <a:rPr lang="en-US" sz="1200"/>
              <a:t> proqramının mövcudluğunu və işləkliyini yoxlayır. Əgər </a:t>
            </a:r>
            <a:r>
              <a:rPr lang="en-US" sz="1200" b="1"/>
              <a:t>anacron</a:t>
            </a:r>
            <a:r>
              <a:rPr lang="en-US" sz="1200"/>
              <a:t> mövcud deyilsə, </a:t>
            </a:r>
            <a:r>
              <a:rPr lang="en-US" sz="1200" b="1"/>
              <a:t>/etc/cron.daily </a:t>
            </a:r>
            <a:r>
              <a:rPr lang="en-US" sz="1200"/>
              <a:t>qovluğundakı skriptləri işə salır.</a:t>
            </a:r>
            <a:endParaRPr lang="az-Latn-AZ" sz="1200"/>
          </a:p>
          <a:p>
            <a:endParaRPr lang="az-Latn-AZ" sz="1200"/>
          </a:p>
          <a:p>
            <a:r>
              <a:rPr lang="az-Latn-AZ" sz="1200" b="1"/>
              <a:t>anacron -un günlük işləri</a:t>
            </a:r>
            <a:r>
              <a:rPr lang="az-Latn-AZ" sz="1200"/>
              <a:t>: </a:t>
            </a:r>
            <a:endParaRPr lang="en-US" sz="1200"/>
          </a:p>
        </p:txBody>
      </p:sp>
      <p:pic>
        <p:nvPicPr>
          <p:cNvPr id="4" name="Picture 3">
            <a:extLst>
              <a:ext uri="{FF2B5EF4-FFF2-40B4-BE49-F238E27FC236}">
                <a16:creationId xmlns:a16="http://schemas.microsoft.com/office/drawing/2014/main" id="{5E2B0410-6BAB-3046-68F4-463CA5CAD9AF}"/>
              </a:ext>
            </a:extLst>
          </p:cNvPr>
          <p:cNvPicPr>
            <a:picLocks noChangeAspect="1"/>
          </p:cNvPicPr>
          <p:nvPr/>
        </p:nvPicPr>
        <p:blipFill>
          <a:blip r:embed="rId2"/>
          <a:stretch>
            <a:fillRect/>
          </a:stretch>
        </p:blipFill>
        <p:spPr>
          <a:xfrm>
            <a:off x="0" y="480308"/>
            <a:ext cx="4134427" cy="323895"/>
          </a:xfrm>
          <a:prstGeom prst="rect">
            <a:avLst/>
          </a:prstGeom>
        </p:spPr>
      </p:pic>
      <p:pic>
        <p:nvPicPr>
          <p:cNvPr id="7" name="Picture 6">
            <a:extLst>
              <a:ext uri="{FF2B5EF4-FFF2-40B4-BE49-F238E27FC236}">
                <a16:creationId xmlns:a16="http://schemas.microsoft.com/office/drawing/2014/main" id="{FAB643BB-551D-507C-A445-F3F39D94EB40}"/>
              </a:ext>
            </a:extLst>
          </p:cNvPr>
          <p:cNvPicPr>
            <a:picLocks noChangeAspect="1"/>
          </p:cNvPicPr>
          <p:nvPr/>
        </p:nvPicPr>
        <p:blipFill>
          <a:blip r:embed="rId3"/>
          <a:stretch>
            <a:fillRect/>
          </a:stretch>
        </p:blipFill>
        <p:spPr>
          <a:xfrm>
            <a:off x="0" y="2647181"/>
            <a:ext cx="6916115" cy="362001"/>
          </a:xfrm>
          <a:prstGeom prst="rect">
            <a:avLst/>
          </a:prstGeom>
        </p:spPr>
      </p:pic>
      <p:graphicFrame>
        <p:nvGraphicFramePr>
          <p:cNvPr id="9" name="Table 8">
            <a:extLst>
              <a:ext uri="{FF2B5EF4-FFF2-40B4-BE49-F238E27FC236}">
                <a16:creationId xmlns:a16="http://schemas.microsoft.com/office/drawing/2014/main" id="{38B6D7E1-FAA6-6C6D-B4F0-7DBC4ABD366E}"/>
              </a:ext>
            </a:extLst>
          </p:cNvPr>
          <p:cNvGraphicFramePr>
            <a:graphicFrameLocks noGrp="1"/>
          </p:cNvGraphicFramePr>
          <p:nvPr/>
        </p:nvGraphicFramePr>
        <p:xfrm>
          <a:off x="208625" y="4938127"/>
          <a:ext cx="11355220" cy="1439565"/>
        </p:xfrm>
        <a:graphic>
          <a:graphicData uri="http://schemas.openxmlformats.org/drawingml/2006/table">
            <a:tbl>
              <a:tblPr firstRow="1" bandRow="1">
                <a:tableStyleId>{2D5ABB26-0587-4C30-8999-92F81FD0307C}</a:tableStyleId>
              </a:tblPr>
              <a:tblGrid>
                <a:gridCol w="5677610">
                  <a:extLst>
                    <a:ext uri="{9D8B030D-6E8A-4147-A177-3AD203B41FA5}">
                      <a16:colId xmlns:a16="http://schemas.microsoft.com/office/drawing/2014/main" val="3263320468"/>
                    </a:ext>
                  </a:extLst>
                </a:gridCol>
                <a:gridCol w="5677610">
                  <a:extLst>
                    <a:ext uri="{9D8B030D-6E8A-4147-A177-3AD203B41FA5}">
                      <a16:colId xmlns:a16="http://schemas.microsoft.com/office/drawing/2014/main" val="2539366898"/>
                    </a:ext>
                  </a:extLst>
                </a:gridCol>
              </a:tblGrid>
              <a:tr h="479855">
                <a:tc>
                  <a:txBody>
                    <a:bodyPr/>
                    <a:lstStyle/>
                    <a:p>
                      <a:pPr algn="ctr"/>
                      <a:r>
                        <a:rPr lang="az-Latn-AZ" sz="1800"/>
                        <a:t>Sistem Yedəkləmə,  Paket Yeniləmələri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Log Fayllarının Təmizlənməsi və Baxımı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170519"/>
                  </a:ext>
                </a:extLst>
              </a:tr>
              <a:tr h="479855">
                <a:tc>
                  <a:txBody>
                    <a:bodyPr/>
                    <a:lstStyle/>
                    <a:p>
                      <a:pPr algn="ctr"/>
                      <a:r>
                        <a:rPr lang="az-Latn-AZ" sz="1800"/>
                        <a:t>Disk Təmizliyi və Quraşdırma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Hesabatları və Performans Yoxlamaları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228906"/>
                  </a:ext>
                </a:extLst>
              </a:tr>
              <a:tr h="479855">
                <a:tc>
                  <a:txBody>
                    <a:bodyPr/>
                    <a:lstStyle/>
                    <a:p>
                      <a:pPr algn="ctr"/>
                      <a:r>
                        <a:rPr lang="az-Latn-AZ" sz="1800"/>
                        <a:t>Dəyişən Konfiqurasiyalar və Xidmətlərin Yenilənməsi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Sağlamlıq Yoxlamaları və Səhv Təmizlənməsi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23399"/>
                  </a:ext>
                </a:extLst>
              </a:tr>
            </a:tbl>
          </a:graphicData>
        </a:graphic>
      </p:graphicFrame>
    </p:spTree>
    <p:extLst>
      <p:ext uri="{BB962C8B-B14F-4D97-AF65-F5344CB8AC3E}">
        <p14:creationId xmlns:p14="http://schemas.microsoft.com/office/powerpoint/2010/main" val="26589489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8B792-2FA8-A869-9996-E4C8AF0C22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1A7F1E-CB5C-8EA6-0BF2-2A7D1564534C}"/>
              </a:ext>
            </a:extLst>
          </p:cNvPr>
          <p:cNvSpPr txBox="1"/>
          <p:nvPr/>
        </p:nvSpPr>
        <p:spPr>
          <a:xfrm>
            <a:off x="121539" y="143179"/>
            <a:ext cx="11948922" cy="5992603"/>
          </a:xfrm>
          <a:prstGeom prst="rect">
            <a:avLst/>
          </a:prstGeom>
          <a:noFill/>
        </p:spPr>
        <p:txBody>
          <a:bodyPr wrap="square">
            <a:spAutoFit/>
          </a:bodyPr>
          <a:lstStyle/>
          <a:p>
            <a:r>
              <a:rPr lang="az-Latn-AZ" sz="1100" b="1">
                <a:solidFill>
                  <a:srgbClr val="FF0000"/>
                </a:solidFill>
              </a:rPr>
              <a:t>e) </a:t>
            </a:r>
            <a:r>
              <a:rPr lang="az-Latn-AZ" sz="1100" b="1"/>
              <a:t>Üçüncü iş</a:t>
            </a:r>
            <a:r>
              <a:rPr lang="az-Latn-AZ" sz="1100"/>
              <a:t>:</a:t>
            </a:r>
          </a:p>
          <a:p>
            <a:endParaRPr lang="az-Latn-AZ" sz="1100"/>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bazar günü saat 06:47-də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/etc/cron.weekly; } </a:t>
            </a:r>
            <a:r>
              <a:rPr lang="en-US" sz="1100"/>
              <a:t>əmri əvvəlcə anacron proqramını yoxlayır və əgər işləmirsə, /etc/cron.weekly qovluğundakı skriptləri işə salır.</a:t>
            </a:r>
            <a:endParaRPr lang="az-Latn-AZ" sz="1100"/>
          </a:p>
          <a:p>
            <a:endParaRPr lang="az-Latn-AZ" sz="1100"/>
          </a:p>
          <a:p>
            <a:endParaRPr lang="az-Latn-AZ" sz="1100"/>
          </a:p>
          <a:p>
            <a:r>
              <a:rPr lang="az-Latn-AZ" sz="1100" b="1">
                <a:solidFill>
                  <a:srgbClr val="FF0000"/>
                </a:solidFill>
              </a:rPr>
              <a:t>f)</a:t>
            </a:r>
            <a:r>
              <a:rPr lang="az-Latn-AZ" sz="1100"/>
              <a:t> </a:t>
            </a:r>
            <a:r>
              <a:rPr lang="az-Latn-AZ" sz="1100" b="1"/>
              <a:t>Dördüncü iş</a:t>
            </a:r>
            <a:r>
              <a:rPr lang="az-Latn-AZ" sz="1100"/>
              <a:t>:</a:t>
            </a:r>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ayın 1-ci günü saat 06:52-də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/etc/cron.monthly; } </a:t>
            </a:r>
            <a:r>
              <a:rPr lang="en-US" sz="1100"/>
              <a:t>əmri əvvəlcə anacron-un işləkliyini yoxlayır və sonra cron.monthly qovluğundakı skriptləri işə salır.</a:t>
            </a:r>
            <a:endParaRPr lang="az-Latn-AZ" sz="1100"/>
          </a:p>
          <a:p>
            <a:endParaRPr lang="az-Latn-AZ" sz="1100"/>
          </a:p>
          <a:p>
            <a:endParaRPr lang="az-Latn-AZ" sz="1100"/>
          </a:p>
          <a:p>
            <a:r>
              <a:rPr lang="en-US" sz="1100" b="1"/>
              <a:t>Faylın Məqsədi</a:t>
            </a:r>
            <a:r>
              <a:rPr lang="en-US" sz="1100"/>
              <a:t>:</a:t>
            </a:r>
            <a:endParaRPr lang="az-Latn-AZ" sz="1100"/>
          </a:p>
          <a:p>
            <a:endParaRPr lang="en-US" sz="1100"/>
          </a:p>
          <a:p>
            <a:pPr marL="171450" indent="-171450">
              <a:buFont typeface="Arial" panose="020B0604020202020204" pitchFamily="34" charset="0"/>
              <a:buChar char="•"/>
            </a:pPr>
            <a:r>
              <a:rPr lang="en-US" sz="1100"/>
              <a:t>Bu fayl sistemdəki müəyyən vəzifələri müəyyən vaxt intervallarında avtomatik olaraq işlətmək məqsədini güdür.</a:t>
            </a:r>
            <a:endParaRPr lang="az-Latn-AZ" sz="1100"/>
          </a:p>
          <a:p>
            <a:endParaRPr lang="en-US" sz="1100"/>
          </a:p>
          <a:p>
            <a:pPr marL="171450" indent="-171450">
              <a:buFont typeface="Arial" panose="020B0604020202020204" pitchFamily="34" charset="0"/>
              <a:buChar char="•"/>
            </a:pPr>
            <a:r>
              <a:rPr lang="en-US" sz="1100"/>
              <a:t>cron.hourly, cron.daily, cron.weekly və cron.monthly qovluqları, müəyyən intervallarla təkrarlanan əməliyyatları saxlamaq üçün istifadə edilir. Hər bir qovluq müəyyən bir vaxt intervalına uyğun işlərin saxlanıldığı yerdir.</a:t>
            </a:r>
          </a:p>
          <a:p>
            <a:pPr marL="628650" lvl="1" indent="-171450">
              <a:lnSpc>
                <a:spcPct val="150000"/>
              </a:lnSpc>
              <a:buFont typeface="Wingdings" panose="05000000000000000000" pitchFamily="2" charset="2"/>
              <a:buChar char="q"/>
            </a:pPr>
            <a:r>
              <a:rPr lang="en-US" sz="1100" b="1"/>
              <a:t>/etc/cron.hourly</a:t>
            </a:r>
            <a:r>
              <a:rPr lang="en-US" sz="1100"/>
              <a:t>: Hər saatda bir dəfə işləyən skriptlər.</a:t>
            </a:r>
          </a:p>
          <a:p>
            <a:pPr marL="628650" lvl="1" indent="-171450">
              <a:lnSpc>
                <a:spcPct val="150000"/>
              </a:lnSpc>
              <a:buFont typeface="Wingdings" panose="05000000000000000000" pitchFamily="2" charset="2"/>
              <a:buChar char="q"/>
            </a:pPr>
            <a:r>
              <a:rPr lang="en-US" sz="1100" b="1"/>
              <a:t>/etc/cron.daily</a:t>
            </a:r>
            <a:r>
              <a:rPr lang="en-US" sz="1100"/>
              <a:t>: Hər gün işləyən skriptlər.</a:t>
            </a:r>
          </a:p>
          <a:p>
            <a:pPr marL="628650" lvl="1" indent="-171450">
              <a:lnSpc>
                <a:spcPct val="150000"/>
              </a:lnSpc>
              <a:buFont typeface="Wingdings" panose="05000000000000000000" pitchFamily="2" charset="2"/>
              <a:buChar char="q"/>
            </a:pPr>
            <a:r>
              <a:rPr lang="en-US" sz="1100" b="1"/>
              <a:t>/etc/cron.weekly</a:t>
            </a:r>
            <a:r>
              <a:rPr lang="en-US" sz="1100"/>
              <a:t>: Hər həftə işləyən skriptlər.</a:t>
            </a:r>
          </a:p>
          <a:p>
            <a:pPr marL="628650" lvl="1" indent="-171450">
              <a:lnSpc>
                <a:spcPct val="150000"/>
              </a:lnSpc>
              <a:buFont typeface="Wingdings" panose="05000000000000000000" pitchFamily="2" charset="2"/>
              <a:buChar char="q"/>
            </a:pPr>
            <a:r>
              <a:rPr lang="en-US" sz="1100" b="1"/>
              <a:t>/etc/cron.monthly</a:t>
            </a:r>
            <a:r>
              <a:rPr lang="en-US" sz="1100"/>
              <a:t>: Hər ay işləyən skriptlər.</a:t>
            </a:r>
          </a:p>
        </p:txBody>
      </p:sp>
      <p:pic>
        <p:nvPicPr>
          <p:cNvPr id="4" name="Picture 3">
            <a:extLst>
              <a:ext uri="{FF2B5EF4-FFF2-40B4-BE49-F238E27FC236}">
                <a16:creationId xmlns:a16="http://schemas.microsoft.com/office/drawing/2014/main" id="{E439EB89-2640-0027-E2F8-BB69E00DB7EF}"/>
              </a:ext>
            </a:extLst>
          </p:cNvPr>
          <p:cNvPicPr>
            <a:picLocks noChangeAspect="1"/>
          </p:cNvPicPr>
          <p:nvPr/>
        </p:nvPicPr>
        <p:blipFill>
          <a:blip r:embed="rId2"/>
          <a:stretch>
            <a:fillRect/>
          </a:stretch>
        </p:blipFill>
        <p:spPr>
          <a:xfrm>
            <a:off x="0" y="429550"/>
            <a:ext cx="6973273" cy="390580"/>
          </a:xfrm>
          <a:prstGeom prst="rect">
            <a:avLst/>
          </a:prstGeom>
        </p:spPr>
      </p:pic>
      <p:pic>
        <p:nvPicPr>
          <p:cNvPr id="6" name="Picture 5">
            <a:extLst>
              <a:ext uri="{FF2B5EF4-FFF2-40B4-BE49-F238E27FC236}">
                <a16:creationId xmlns:a16="http://schemas.microsoft.com/office/drawing/2014/main" id="{35A32C3C-7930-0B03-C051-D682E1134F16}"/>
              </a:ext>
            </a:extLst>
          </p:cNvPr>
          <p:cNvPicPr>
            <a:picLocks noChangeAspect="1"/>
          </p:cNvPicPr>
          <p:nvPr/>
        </p:nvPicPr>
        <p:blipFill>
          <a:blip r:embed="rId3"/>
          <a:stretch>
            <a:fillRect/>
          </a:stretch>
        </p:blipFill>
        <p:spPr>
          <a:xfrm>
            <a:off x="0" y="2393780"/>
            <a:ext cx="6992326" cy="362001"/>
          </a:xfrm>
          <a:prstGeom prst="rect">
            <a:avLst/>
          </a:prstGeom>
        </p:spPr>
      </p:pic>
    </p:spTree>
    <p:extLst>
      <p:ext uri="{BB962C8B-B14F-4D97-AF65-F5344CB8AC3E}">
        <p14:creationId xmlns:p14="http://schemas.microsoft.com/office/powerpoint/2010/main" val="2441694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321C-F86A-76B1-3503-3C90593A06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C14D75-57DF-68C9-FD05-AFC8850E9777}"/>
              </a:ext>
            </a:extLst>
          </p:cNvPr>
          <p:cNvSpPr txBox="1"/>
          <p:nvPr/>
        </p:nvSpPr>
        <p:spPr>
          <a:xfrm>
            <a:off x="0" y="1"/>
            <a:ext cx="12192000" cy="6621300"/>
          </a:xfrm>
          <a:prstGeom prst="rect">
            <a:avLst/>
          </a:prstGeom>
          <a:noFill/>
        </p:spPr>
        <p:txBody>
          <a:bodyPr wrap="square">
            <a:spAutoFit/>
          </a:bodyPr>
          <a:lstStyle/>
          <a:p>
            <a:r>
              <a:rPr lang="en-US" sz="1200"/>
              <a:t>Gəlin, real həyatda istifadə edəcəyiniz bir nümunə üzərində dayanaq:</a:t>
            </a:r>
            <a:endParaRPr lang="az-Latn-AZ" sz="1200"/>
          </a:p>
          <a:p>
            <a:endParaRPr lang="az-Latn-AZ" sz="1200"/>
          </a:p>
          <a:p>
            <a:r>
              <a:rPr lang="en-US" sz="1200" b="1"/>
              <a:t>Nümunə 1: Gündəlik Yedəkləmə İşləri</a:t>
            </a:r>
            <a:endParaRPr lang="az-Latn-AZ" sz="1200" b="1"/>
          </a:p>
          <a:p>
            <a:endParaRPr lang="en-US" sz="1200" b="1"/>
          </a:p>
          <a:p>
            <a:r>
              <a:rPr lang="en-US" sz="1200"/>
              <a:t>Deyək ki, sizin bir serveriniz var və siz bu serverdəki </a:t>
            </a:r>
            <a:r>
              <a:rPr lang="en-US" sz="1200" b="1"/>
              <a:t>/var/www/html</a:t>
            </a:r>
            <a:r>
              <a:rPr lang="en-US" sz="1200"/>
              <a:t> qovluğunun gündəlik olaraq </a:t>
            </a:r>
            <a:r>
              <a:rPr lang="en-US" sz="1200" b="1"/>
              <a:t>/backup</a:t>
            </a:r>
            <a:r>
              <a:rPr lang="en-US" sz="1200"/>
              <a:t> qovluğuna yedəklənməsini istəyirsiniz. Bu yedəkləmə əməliyyatı hər gün </a:t>
            </a:r>
            <a:r>
              <a:rPr lang="en-US" sz="1200" b="1"/>
              <a:t>gecə saat 3-də</a:t>
            </a:r>
            <a:r>
              <a:rPr lang="en-US" sz="1200"/>
              <a:t> avtomatik olaraq baş verməlidir ki, gündəlik məlumatların itirilməsinin qarşısını alasınız.</a:t>
            </a:r>
            <a:endParaRPr lang="az-Latn-AZ" sz="1200"/>
          </a:p>
          <a:p>
            <a:endParaRPr lang="en-US" sz="1200"/>
          </a:p>
          <a:p>
            <a:r>
              <a:rPr lang="en-US" sz="1200" b="1"/>
              <a:t>Addımlar:</a:t>
            </a:r>
            <a:endParaRPr lang="az-Latn-AZ" sz="1200" b="1"/>
          </a:p>
          <a:p>
            <a:endParaRPr lang="en-US" sz="1200" b="1"/>
          </a:p>
          <a:p>
            <a:r>
              <a:rPr lang="az-Latn-AZ" sz="1200" b="1">
                <a:solidFill>
                  <a:srgbClr val="00B050"/>
                </a:solidFill>
              </a:rPr>
              <a:t>a) </a:t>
            </a:r>
            <a:r>
              <a:rPr lang="en-US" sz="1200" b="1">
                <a:solidFill>
                  <a:srgbClr val="00B050"/>
                </a:solidFill>
              </a:rPr>
              <a:t>Yedəkləmə skripti yaradın</a:t>
            </a:r>
            <a:r>
              <a:rPr lang="en-US" sz="1200"/>
              <a:t>:</a:t>
            </a:r>
            <a:r>
              <a:rPr lang="az-Latn-AZ" sz="1200"/>
              <a:t> </a:t>
            </a:r>
          </a:p>
          <a:p>
            <a:pPr marL="742950" lvl="1" indent="-285750">
              <a:buFont typeface="Arial" panose="020B0604020202020204" pitchFamily="34" charset="0"/>
              <a:buChar char="•"/>
            </a:pPr>
            <a:r>
              <a:rPr lang="en-US" sz="1200"/>
              <a:t>Əvvəlcə, yedəkləmə əməliyyatını yerinə yetirəcək bir </a:t>
            </a:r>
            <a:r>
              <a:rPr lang="en-US" sz="1200" i="1"/>
              <a:t>bash skripti </a:t>
            </a:r>
            <a:r>
              <a:rPr lang="en-US" sz="1200"/>
              <a:t>yazmaq lazımdır. Məsələn, </a:t>
            </a:r>
            <a:r>
              <a:rPr lang="en-US" sz="1200" b="1">
                <a:solidFill>
                  <a:srgbClr val="0070C0"/>
                </a:solidFill>
              </a:rPr>
              <a:t>/home/user/backup.sh</a:t>
            </a:r>
            <a:r>
              <a:rPr lang="en-US" sz="1200">
                <a:solidFill>
                  <a:srgbClr val="0070C0"/>
                </a:solidFill>
              </a:rPr>
              <a:t> </a:t>
            </a:r>
            <a:r>
              <a:rPr lang="en-US" sz="1200"/>
              <a:t>adlı bir skript yaradaq:</a:t>
            </a:r>
          </a:p>
          <a:p>
            <a:endParaRPr lang="az-Latn-AZ" sz="1200"/>
          </a:p>
          <a:p>
            <a:endParaRPr lang="az-Latn-AZ" sz="1200"/>
          </a:p>
          <a:p>
            <a:endParaRPr lang="az-Latn-AZ" sz="1200"/>
          </a:p>
          <a:p>
            <a:endParaRPr lang="az-Latn-AZ" sz="1200"/>
          </a:p>
          <a:p>
            <a:r>
              <a:rPr lang="en-US" sz="1200"/>
              <a:t>Bu skript, </a:t>
            </a:r>
            <a:r>
              <a:rPr lang="en-US" sz="1200" b="1"/>
              <a:t>/var/www/html</a:t>
            </a:r>
            <a:r>
              <a:rPr lang="en-US" sz="1200"/>
              <a:t> qovluğunu sıxışdıraraq </a:t>
            </a:r>
            <a:r>
              <a:rPr lang="en-US" sz="1200" b="1"/>
              <a:t>/backup/</a:t>
            </a:r>
            <a:r>
              <a:rPr lang="en-US" sz="1200"/>
              <a:t> qovluğunda </a:t>
            </a:r>
            <a:r>
              <a:rPr lang="en-US" sz="1200" b="1"/>
              <a:t>html_backup_YYYY-MM-DD.tar.gz</a:t>
            </a:r>
            <a:r>
              <a:rPr lang="en-US" sz="1200"/>
              <a:t> formatında bir fayl yaradacaq. Tarix avtomatik olaraq skriptin işlədiyi günün tarixinə uyğun olacaq.</a:t>
            </a:r>
            <a:endParaRPr lang="az-Latn-AZ" sz="1200"/>
          </a:p>
          <a:p>
            <a:endParaRPr lang="az-Latn-AZ" sz="1200"/>
          </a:p>
          <a:p>
            <a:r>
              <a:rPr lang="az-Latn-AZ" sz="1200" b="1">
                <a:solidFill>
                  <a:srgbClr val="00B050"/>
                </a:solidFill>
              </a:rPr>
              <a:t>b) </a:t>
            </a:r>
            <a:r>
              <a:rPr lang="en-US" sz="1200" b="1">
                <a:solidFill>
                  <a:srgbClr val="00B050"/>
                </a:solidFill>
              </a:rPr>
              <a:t>Skripti işə salmaq üçün icazə verin</a:t>
            </a:r>
            <a:r>
              <a:rPr lang="en-US" sz="1200"/>
              <a:t>:</a:t>
            </a:r>
            <a:r>
              <a:rPr lang="az-Latn-AZ" sz="1200"/>
              <a:t> Skriptin icra olunabilməsi üçün ona icazə verməlisiniz:</a:t>
            </a:r>
          </a:p>
          <a:p>
            <a:endParaRPr lang="az-Latn-AZ" sz="1200"/>
          </a:p>
          <a:p>
            <a:endParaRPr lang="az-Latn-AZ" sz="1200"/>
          </a:p>
          <a:p>
            <a:endParaRPr lang="az-Latn-AZ" sz="1200"/>
          </a:p>
          <a:p>
            <a:r>
              <a:rPr lang="az-Latn-AZ" sz="1200" b="1">
                <a:solidFill>
                  <a:srgbClr val="00B050"/>
                </a:solidFill>
              </a:rPr>
              <a:t>c) </a:t>
            </a:r>
            <a:r>
              <a:rPr lang="en-US" sz="1200" b="1">
                <a:solidFill>
                  <a:srgbClr val="00B050"/>
                </a:solidFill>
              </a:rPr>
              <a:t>crontab ilə zamanlama təyin edin</a:t>
            </a:r>
            <a:r>
              <a:rPr lang="en-US" sz="1200"/>
              <a:t>:</a:t>
            </a:r>
            <a:r>
              <a:rPr lang="az-Latn-AZ" sz="1200"/>
              <a:t> İndi isə, bu skripti hər gün saat 3:00-də avtomatik işə salmaq üçün </a:t>
            </a:r>
            <a:r>
              <a:rPr lang="az-Latn-AZ" sz="1200" b="1" i="1"/>
              <a:t>crontab</a:t>
            </a:r>
            <a:r>
              <a:rPr lang="az-Latn-AZ" sz="1200"/>
              <a:t> -da zamanlanmış bir iş (job) əlavə edirik. Bunun üçün terminalda:</a:t>
            </a:r>
          </a:p>
          <a:p>
            <a:endParaRPr lang="az-Latn-AZ" sz="1200"/>
          </a:p>
          <a:p>
            <a:endParaRPr lang="az-Latn-AZ" sz="1200"/>
          </a:p>
          <a:p>
            <a:r>
              <a:rPr lang="en-US" sz="1200"/>
              <a:t>Bu əmr, crontab faylını açacaq və orada vaxt intervalları ilə birlikdə əmrləri təyin edə biləcəksiniz.</a:t>
            </a:r>
            <a:endParaRPr lang="az-Latn-AZ" sz="1200"/>
          </a:p>
          <a:p>
            <a:endParaRPr lang="az-Latn-AZ" sz="1200"/>
          </a:p>
          <a:p>
            <a:r>
              <a:rPr lang="az-Latn-AZ" sz="1200" b="1">
                <a:solidFill>
                  <a:srgbClr val="00B050"/>
                </a:solidFill>
              </a:rPr>
              <a:t>d) Cron işini əlavə edin</a:t>
            </a:r>
            <a:r>
              <a:rPr lang="az-Latn-AZ" sz="1200"/>
              <a:t>: crontab faylında aşağıdakı sətri əlavə edin:</a:t>
            </a:r>
          </a:p>
          <a:p>
            <a:endParaRPr lang="az-Latn-AZ" sz="1200"/>
          </a:p>
          <a:p>
            <a:endParaRPr lang="az-Latn-AZ" sz="1200"/>
          </a:p>
          <a:p>
            <a:r>
              <a:rPr lang="en-US" sz="1200"/>
              <a:t>Bu sətir hər gün saat 3:00-də yedəkləmə skriptini icra edəcək.  </a:t>
            </a:r>
            <a:endParaRPr lang="az-Latn-AZ" sz="1200"/>
          </a:p>
          <a:p>
            <a:pPr marL="628650" lvl="1" indent="-171450">
              <a:lnSpc>
                <a:spcPct val="150000"/>
              </a:lnSpc>
              <a:buFont typeface="Wingdings" panose="05000000000000000000" pitchFamily="2" charset="2"/>
              <a:buChar char="q"/>
            </a:pPr>
            <a:r>
              <a:rPr lang="en-US" sz="1200" b="1"/>
              <a:t>İlk 0</a:t>
            </a:r>
            <a:r>
              <a:rPr lang="en-US" sz="1200"/>
              <a:t>: </a:t>
            </a:r>
            <a:r>
              <a:rPr lang="az-Latn-AZ" sz="1200"/>
              <a:t>   </a:t>
            </a:r>
            <a:r>
              <a:rPr lang="en-US" sz="1200"/>
              <a:t>dəqiqəni göstərir (0 dəqiqə).  </a:t>
            </a:r>
            <a:endParaRPr lang="az-Latn-AZ" sz="1200"/>
          </a:p>
          <a:p>
            <a:pPr marL="628650" lvl="1" indent="-171450">
              <a:lnSpc>
                <a:spcPct val="150000"/>
              </a:lnSpc>
              <a:buFont typeface="Wingdings" panose="05000000000000000000" pitchFamily="2" charset="2"/>
              <a:buChar char="q"/>
            </a:pPr>
            <a:r>
              <a:rPr lang="en-US" sz="1200" b="1"/>
              <a:t>3</a:t>
            </a:r>
            <a:r>
              <a:rPr lang="en-US" sz="1200"/>
              <a:t>: </a:t>
            </a:r>
            <a:r>
              <a:rPr lang="az-Latn-AZ" sz="1200"/>
              <a:t>         </a:t>
            </a:r>
            <a:r>
              <a:rPr lang="en-US" sz="1200"/>
              <a:t>saatı göstərir (3 AM). </a:t>
            </a:r>
            <a:endParaRPr lang="az-Latn-AZ" sz="1200"/>
          </a:p>
          <a:p>
            <a:pPr marL="628650" lvl="1" indent="-171450">
              <a:lnSpc>
                <a:spcPct val="150000"/>
              </a:lnSpc>
              <a:buFont typeface="Wingdings" panose="05000000000000000000" pitchFamily="2" charset="2"/>
              <a:buChar char="q"/>
            </a:pPr>
            <a:r>
              <a:rPr lang="en-US" sz="1200" b="1"/>
              <a:t>* * *: </a:t>
            </a:r>
            <a:r>
              <a:rPr lang="az-Latn-AZ" sz="1200" b="1"/>
              <a:t>   </a:t>
            </a:r>
            <a:r>
              <a:rPr lang="en-US" sz="1200"/>
              <a:t>hər gün, hər ay, hər həftə gününü ifadə edir.</a:t>
            </a:r>
          </a:p>
        </p:txBody>
      </p:sp>
      <p:pic>
        <p:nvPicPr>
          <p:cNvPr id="4" name="Picture 3">
            <a:extLst>
              <a:ext uri="{FF2B5EF4-FFF2-40B4-BE49-F238E27FC236}">
                <a16:creationId xmlns:a16="http://schemas.microsoft.com/office/drawing/2014/main" id="{51DAF934-30CA-D053-70E9-87399BF4DA1D}"/>
              </a:ext>
            </a:extLst>
          </p:cNvPr>
          <p:cNvPicPr>
            <a:picLocks noChangeAspect="1"/>
          </p:cNvPicPr>
          <p:nvPr/>
        </p:nvPicPr>
        <p:blipFill>
          <a:blip r:embed="rId2"/>
          <a:stretch>
            <a:fillRect/>
          </a:stretch>
        </p:blipFill>
        <p:spPr>
          <a:xfrm>
            <a:off x="0" y="2120638"/>
            <a:ext cx="3200400" cy="505629"/>
          </a:xfrm>
          <a:prstGeom prst="rect">
            <a:avLst/>
          </a:prstGeom>
        </p:spPr>
      </p:pic>
      <p:pic>
        <p:nvPicPr>
          <p:cNvPr id="6" name="Picture 5">
            <a:extLst>
              <a:ext uri="{FF2B5EF4-FFF2-40B4-BE49-F238E27FC236}">
                <a16:creationId xmlns:a16="http://schemas.microsoft.com/office/drawing/2014/main" id="{7A38D111-E28D-E203-EB5D-9E8A0725D44D}"/>
              </a:ext>
            </a:extLst>
          </p:cNvPr>
          <p:cNvPicPr>
            <a:picLocks noChangeAspect="1"/>
          </p:cNvPicPr>
          <p:nvPr/>
        </p:nvPicPr>
        <p:blipFill>
          <a:blip r:embed="rId3"/>
          <a:stretch>
            <a:fillRect/>
          </a:stretch>
        </p:blipFill>
        <p:spPr>
          <a:xfrm>
            <a:off x="0" y="3549860"/>
            <a:ext cx="2400635" cy="323895"/>
          </a:xfrm>
          <a:prstGeom prst="rect">
            <a:avLst/>
          </a:prstGeom>
        </p:spPr>
      </p:pic>
      <p:pic>
        <p:nvPicPr>
          <p:cNvPr id="8" name="Picture 7">
            <a:extLst>
              <a:ext uri="{FF2B5EF4-FFF2-40B4-BE49-F238E27FC236}">
                <a16:creationId xmlns:a16="http://schemas.microsoft.com/office/drawing/2014/main" id="{676795C9-5490-2DF5-162B-486D55FB5454}"/>
              </a:ext>
            </a:extLst>
          </p:cNvPr>
          <p:cNvPicPr>
            <a:picLocks noChangeAspect="1"/>
          </p:cNvPicPr>
          <p:nvPr/>
        </p:nvPicPr>
        <p:blipFill>
          <a:blip r:embed="rId4"/>
          <a:stretch>
            <a:fillRect/>
          </a:stretch>
        </p:blipFill>
        <p:spPr>
          <a:xfrm>
            <a:off x="0" y="4278098"/>
            <a:ext cx="1086002" cy="295316"/>
          </a:xfrm>
          <a:prstGeom prst="rect">
            <a:avLst/>
          </a:prstGeom>
        </p:spPr>
      </p:pic>
      <p:pic>
        <p:nvPicPr>
          <p:cNvPr id="10" name="Picture 9">
            <a:extLst>
              <a:ext uri="{FF2B5EF4-FFF2-40B4-BE49-F238E27FC236}">
                <a16:creationId xmlns:a16="http://schemas.microsoft.com/office/drawing/2014/main" id="{8584503E-56B3-BEA4-C6F8-2D4029F63C97}"/>
              </a:ext>
            </a:extLst>
          </p:cNvPr>
          <p:cNvPicPr>
            <a:picLocks noChangeAspect="1"/>
          </p:cNvPicPr>
          <p:nvPr/>
        </p:nvPicPr>
        <p:blipFill>
          <a:blip r:embed="rId5"/>
          <a:stretch>
            <a:fillRect/>
          </a:stretch>
        </p:blipFill>
        <p:spPr>
          <a:xfrm>
            <a:off x="0" y="5200053"/>
            <a:ext cx="2093976" cy="276563"/>
          </a:xfrm>
          <a:prstGeom prst="rect">
            <a:avLst/>
          </a:prstGeom>
        </p:spPr>
      </p:pic>
    </p:spTree>
    <p:extLst>
      <p:ext uri="{BB962C8B-B14F-4D97-AF65-F5344CB8AC3E}">
        <p14:creationId xmlns:p14="http://schemas.microsoft.com/office/powerpoint/2010/main" val="2638866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CDCF7-D3A8-5A87-AF13-A1793CAC5A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B7791E-C04F-0613-4631-2383166B0B53}"/>
              </a:ext>
            </a:extLst>
          </p:cNvPr>
          <p:cNvSpPr txBox="1"/>
          <p:nvPr/>
        </p:nvSpPr>
        <p:spPr>
          <a:xfrm>
            <a:off x="121539" y="143179"/>
            <a:ext cx="11948922" cy="369332"/>
          </a:xfrm>
          <a:prstGeom prst="rect">
            <a:avLst/>
          </a:prstGeom>
          <a:noFill/>
        </p:spPr>
        <p:txBody>
          <a:bodyPr wrap="square">
            <a:spAutoFit/>
          </a:bodyPr>
          <a:lstStyle/>
          <a:p>
            <a:r>
              <a:rPr lang="en-US"/>
              <a:t>Nümunə 2: Gündəlik Sistem Yeniləmələri</a:t>
            </a:r>
            <a:r>
              <a:rPr lang="az-Latn-AZ"/>
              <a:t>. Ancaq bunu artıq göstərməyəcəm. Çünki qayda bir əvvəlki ilə eynidir.</a:t>
            </a:r>
            <a:endParaRPr lang="en-US"/>
          </a:p>
        </p:txBody>
      </p:sp>
      <p:pic>
        <p:nvPicPr>
          <p:cNvPr id="4" name="Picture 3">
            <a:extLst>
              <a:ext uri="{FF2B5EF4-FFF2-40B4-BE49-F238E27FC236}">
                <a16:creationId xmlns:a16="http://schemas.microsoft.com/office/drawing/2014/main" id="{64BBFE50-75EA-559A-84B6-18D4C80B26C9}"/>
              </a:ext>
            </a:extLst>
          </p:cNvPr>
          <p:cNvPicPr>
            <a:picLocks noChangeAspect="1"/>
          </p:cNvPicPr>
          <p:nvPr/>
        </p:nvPicPr>
        <p:blipFill>
          <a:blip r:embed="rId2"/>
          <a:stretch>
            <a:fillRect/>
          </a:stretch>
        </p:blipFill>
        <p:spPr>
          <a:xfrm>
            <a:off x="0" y="621378"/>
            <a:ext cx="1609950" cy="476316"/>
          </a:xfrm>
          <a:prstGeom prst="rect">
            <a:avLst/>
          </a:prstGeom>
        </p:spPr>
      </p:pic>
      <p:pic>
        <p:nvPicPr>
          <p:cNvPr id="6" name="Picture 5">
            <a:extLst>
              <a:ext uri="{FF2B5EF4-FFF2-40B4-BE49-F238E27FC236}">
                <a16:creationId xmlns:a16="http://schemas.microsoft.com/office/drawing/2014/main" id="{D93BEE8D-1677-2AB4-25C6-09DA39C511FC}"/>
              </a:ext>
            </a:extLst>
          </p:cNvPr>
          <p:cNvPicPr>
            <a:picLocks noChangeAspect="1"/>
          </p:cNvPicPr>
          <p:nvPr/>
        </p:nvPicPr>
        <p:blipFill>
          <a:blip r:embed="rId3"/>
          <a:stretch>
            <a:fillRect/>
          </a:stretch>
        </p:blipFill>
        <p:spPr>
          <a:xfrm>
            <a:off x="0" y="1319762"/>
            <a:ext cx="2762636" cy="304843"/>
          </a:xfrm>
          <a:prstGeom prst="rect">
            <a:avLst/>
          </a:prstGeom>
        </p:spPr>
      </p:pic>
      <p:pic>
        <p:nvPicPr>
          <p:cNvPr id="8" name="Picture 7">
            <a:extLst>
              <a:ext uri="{FF2B5EF4-FFF2-40B4-BE49-F238E27FC236}">
                <a16:creationId xmlns:a16="http://schemas.microsoft.com/office/drawing/2014/main" id="{8DFDFE68-4093-63C4-7A7B-6EFAEDD4E727}"/>
              </a:ext>
            </a:extLst>
          </p:cNvPr>
          <p:cNvPicPr>
            <a:picLocks noChangeAspect="1"/>
          </p:cNvPicPr>
          <p:nvPr/>
        </p:nvPicPr>
        <p:blipFill>
          <a:blip r:embed="rId4"/>
          <a:stretch>
            <a:fillRect/>
          </a:stretch>
        </p:blipFill>
        <p:spPr>
          <a:xfrm>
            <a:off x="0" y="1846673"/>
            <a:ext cx="2810267" cy="371527"/>
          </a:xfrm>
          <a:prstGeom prst="rect">
            <a:avLst/>
          </a:prstGeom>
        </p:spPr>
      </p:pic>
    </p:spTree>
    <p:extLst>
      <p:ext uri="{BB962C8B-B14F-4D97-AF65-F5344CB8AC3E}">
        <p14:creationId xmlns:p14="http://schemas.microsoft.com/office/powerpoint/2010/main" val="1312850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0437B-BE9A-C323-057D-5636ECFE4F4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F7A9BF6-17FD-3798-EB56-E9A8867409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66799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994B-E28A-900D-2BD0-2716DDC57A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E1348B5-C5C1-5BFC-8A9F-9FBDD0ABEA2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75988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FD36-C271-73EE-74B0-856B081B772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4EEE865-3F44-9E6B-F025-49B61276948B}"/>
              </a:ext>
            </a:extLst>
          </p:cNvPr>
          <p:cNvSpPr txBox="1"/>
          <p:nvPr/>
        </p:nvSpPr>
        <p:spPr>
          <a:xfrm>
            <a:off x="55660" y="119270"/>
            <a:ext cx="12136340" cy="6001643"/>
          </a:xfrm>
          <a:prstGeom prst="rect">
            <a:avLst/>
          </a:prstGeom>
          <a:noFill/>
        </p:spPr>
        <p:txBody>
          <a:bodyPr wrap="square">
            <a:spAutoFit/>
          </a:bodyPr>
          <a:lstStyle/>
          <a:p>
            <a:r>
              <a:rPr lang="en-US" sz="1200" b="1"/>
              <a:t>macOS və UNIX arasındakı əlaqə</a:t>
            </a:r>
            <a:r>
              <a:rPr lang="en-US" sz="1200"/>
              <a:t> məsələsinə gəldikdə, </a:t>
            </a:r>
            <a:r>
              <a:rPr lang="en-US" sz="1200" b="1"/>
              <a:t>"əsaaslanır"</a:t>
            </a:r>
            <a:r>
              <a:rPr lang="en-US" sz="1200"/>
              <a:t> burada </a:t>
            </a:r>
            <a:r>
              <a:rPr lang="en-US" sz="1200" b="1"/>
              <a:t>"törəyir"</a:t>
            </a:r>
            <a:r>
              <a:rPr lang="en-US" sz="1200"/>
              <a:t> mənasında işlədilib. Yəni macOS, UNIX-in əsas dizaynını və ideyasını qəbul edib və ondan bəzi funksionallığı götürüb, lakin tam olaraq UNIX deyil. macOS, </a:t>
            </a:r>
            <a:r>
              <a:rPr lang="en-US" sz="1200" b="1"/>
              <a:t>UNIX-ə əsaslanan</a:t>
            </a:r>
            <a:r>
              <a:rPr lang="en-US" sz="1200"/>
              <a:t> bir əməliyyat sistemi olaraq, UNIX-in əsas prinsiplərinə və POSIX (Portable Operating System Interface) standartlarına uyğun gəlir. Lakin, macOS-ın bəzi özəl əlavələri və fərqli xüsusiyyətləri də vardır ki, bu da onun yalnız bir UNIX törəməsi olduğunu göstərir, tam olaraq UNIX-in özünə bənzəmir.</a:t>
            </a:r>
            <a:endParaRPr lang="az-Latn-AZ" sz="1200"/>
          </a:p>
          <a:p>
            <a:endParaRPr lang="az-Latn-AZ" sz="1200">
              <a:effectLst/>
            </a:endParaRPr>
          </a:p>
          <a:p>
            <a:r>
              <a:rPr lang="en-US" sz="1200"/>
              <a:t>Ümumiyyətlə, burada məqsəd </a:t>
            </a:r>
            <a:r>
              <a:rPr lang="en-US" sz="1200" b="1"/>
              <a:t>ilhamlanmaq və ya törəmək</a:t>
            </a:r>
            <a:r>
              <a:rPr lang="en-US" sz="1200"/>
              <a:t> deyil, </a:t>
            </a:r>
            <a:r>
              <a:rPr lang="en-US" sz="1200" b="1"/>
              <a:t>müasir istifadəçi tələblərinə uyğun şəkildə UNIX-in prinsiplərini tətbiq etməklə yeni bir sistem yaratmaqdır</a:t>
            </a:r>
            <a:r>
              <a:rPr lang="en-US" sz="1200"/>
              <a:t>.</a:t>
            </a:r>
            <a:endParaRPr lang="az-Latn-AZ" sz="1200"/>
          </a:p>
          <a:p>
            <a:endParaRPr lang="az-Latn-AZ" sz="1200">
              <a:effectLst/>
            </a:endParaRPr>
          </a:p>
          <a:p>
            <a:r>
              <a:rPr lang="en-US" sz="1200" b="1"/>
              <a:t>macOS </a:t>
            </a:r>
            <a:r>
              <a:rPr lang="en-US" sz="1200"/>
              <a:t>əməliyyat sistemi, </a:t>
            </a:r>
            <a:r>
              <a:rPr lang="en-US" sz="1200" b="1"/>
              <a:t>UNIX</a:t>
            </a:r>
            <a:r>
              <a:rPr lang="en-US" sz="1200"/>
              <a:t> sistemlərinin əsas dizayn prinsiplərinə, interfeyslərinə və strukturlarına əsaslanaraq hazırlanmışdır. Sadəcə "ilhamlanmaq" deyil, birbaşa texnoloji və arxitektura irsini daşıyır.</a:t>
            </a:r>
            <a:endParaRPr lang="az-Latn-AZ" sz="1200"/>
          </a:p>
          <a:p>
            <a:endParaRPr lang="az-Latn-AZ" sz="1200">
              <a:effectLst/>
            </a:endParaRPr>
          </a:p>
          <a:p>
            <a:r>
              <a:rPr lang="en-US" sz="1200" b="1">
                <a:solidFill>
                  <a:srgbClr val="FF0000"/>
                </a:solidFill>
              </a:rPr>
              <a:t>macOS-un UNIX ilə əlaqəli əsas komponentləri bunlardır</a:t>
            </a:r>
            <a:r>
              <a:rPr lang="en-US" sz="1200"/>
              <a:t>:</a:t>
            </a:r>
            <a:endParaRPr lang="az-Latn-AZ" sz="1200"/>
          </a:p>
          <a:p>
            <a:endParaRPr lang="en-US" sz="1200"/>
          </a:p>
          <a:p>
            <a:pPr marL="171450" indent="-171450">
              <a:buFont typeface="Wingdings" panose="05000000000000000000" pitchFamily="2" charset="2"/>
              <a:buChar char="q"/>
            </a:pPr>
            <a:r>
              <a:rPr lang="en-US" sz="1200" b="1"/>
              <a:t>Nüvə (Kernel):</a:t>
            </a:r>
          </a:p>
          <a:p>
            <a:pPr marL="628650" lvl="1" indent="-171450">
              <a:lnSpc>
                <a:spcPct val="150000"/>
              </a:lnSpc>
              <a:buFont typeface="Arial" panose="020B0604020202020204" pitchFamily="34" charset="0"/>
              <a:buChar char="•"/>
            </a:pPr>
            <a:r>
              <a:rPr lang="en-US" sz="1200"/>
              <a:t>macOS-un nüvəsi </a:t>
            </a:r>
            <a:r>
              <a:rPr lang="en-US" sz="1200" b="1"/>
              <a:t>XNU</a:t>
            </a:r>
            <a:r>
              <a:rPr lang="en-US" sz="1200"/>
              <a:t> adlanır.</a:t>
            </a:r>
          </a:p>
          <a:p>
            <a:pPr marL="628650" lvl="1" indent="-171450">
              <a:lnSpc>
                <a:spcPct val="150000"/>
              </a:lnSpc>
              <a:buFont typeface="Arial" panose="020B0604020202020204" pitchFamily="34" charset="0"/>
              <a:buChar char="•"/>
            </a:pPr>
            <a:r>
              <a:rPr lang="en-US" sz="1200"/>
              <a:t>XNU özü </a:t>
            </a:r>
            <a:r>
              <a:rPr lang="en-US" sz="1200" b="1"/>
              <a:t>Mach mikro-nüvəsi</a:t>
            </a:r>
            <a:r>
              <a:rPr lang="en-US" sz="1200"/>
              <a:t> ilə </a:t>
            </a:r>
            <a:r>
              <a:rPr lang="en-US" sz="1200" b="1"/>
              <a:t>BSD UNIX</a:t>
            </a:r>
            <a:r>
              <a:rPr lang="en-US" sz="1200"/>
              <a:t> nüvəsinin birləşməsidir.</a:t>
            </a:r>
          </a:p>
          <a:p>
            <a:pPr marL="628650" lvl="1" indent="-171450">
              <a:lnSpc>
                <a:spcPct val="150000"/>
              </a:lnSpc>
              <a:buFont typeface="Arial" panose="020B0604020202020204" pitchFamily="34" charset="0"/>
              <a:buChar char="•"/>
            </a:pPr>
            <a:r>
              <a:rPr lang="en-US" sz="1200"/>
              <a:t>Yəni </a:t>
            </a:r>
            <a:r>
              <a:rPr lang="en-US" sz="1200" b="1"/>
              <a:t>BSD (Berkeley Software Distribution)</a:t>
            </a:r>
            <a:r>
              <a:rPr lang="en-US" sz="1200"/>
              <a:t> UNIX-in bir variantıdır və macOS-un çox hissəsi bu BSD kodundan götürülüb.</a:t>
            </a:r>
            <a:endParaRPr lang="az-Latn-AZ" sz="1200"/>
          </a:p>
          <a:p>
            <a:endParaRPr lang="en-US" sz="1200"/>
          </a:p>
          <a:p>
            <a:pPr marL="171450" indent="-171450">
              <a:buFont typeface="Wingdings" panose="05000000000000000000" pitchFamily="2" charset="2"/>
              <a:buChar char="q"/>
            </a:pPr>
            <a:r>
              <a:rPr lang="en-US" sz="1200" b="1"/>
              <a:t>POSIX Uyğunluğu:</a:t>
            </a:r>
          </a:p>
          <a:p>
            <a:pPr marL="628650" lvl="1" indent="-171450">
              <a:lnSpc>
                <a:spcPct val="150000"/>
              </a:lnSpc>
              <a:buFont typeface="Arial" panose="020B0604020202020204" pitchFamily="34" charset="0"/>
              <a:buChar char="•"/>
            </a:pPr>
            <a:r>
              <a:rPr lang="en-US" sz="1200"/>
              <a:t>macOS, </a:t>
            </a:r>
            <a:r>
              <a:rPr lang="en-US" sz="1200" b="1"/>
              <a:t>POSIX standartlarına</a:t>
            </a:r>
            <a:r>
              <a:rPr lang="en-US" sz="1200"/>
              <a:t> uyğun gəlir. POSIX UNIX sistemləri üçün ortaq interfeys standartıdır (məsələn, terminal komandaları, fayl sistemləri, proses idarəetməsi və s.).</a:t>
            </a:r>
            <a:endParaRPr lang="az-Latn-AZ" sz="1200"/>
          </a:p>
          <a:p>
            <a:endParaRPr lang="en-US" sz="1200"/>
          </a:p>
          <a:p>
            <a:pPr marL="228600" indent="-228600">
              <a:buFont typeface="Wingdings" panose="05000000000000000000" pitchFamily="2" charset="2"/>
              <a:buChar char="q"/>
            </a:pPr>
            <a:r>
              <a:rPr lang="en-US" sz="1200" b="1"/>
              <a:t>UNIX Sertifikatı:</a:t>
            </a:r>
          </a:p>
          <a:p>
            <a:pPr marL="628650" lvl="1" indent="-171450">
              <a:lnSpc>
                <a:spcPct val="150000"/>
              </a:lnSpc>
              <a:buFont typeface="Arial" panose="020B0604020202020204" pitchFamily="34" charset="0"/>
              <a:buChar char="•"/>
            </a:pPr>
            <a:r>
              <a:rPr lang="en-US" sz="1200"/>
              <a:t>Apple-ın bəzi macOS versiyaları (məsələn, macOS 10.5 Leopard və sonrası) </a:t>
            </a:r>
            <a:r>
              <a:rPr lang="en-US" sz="1200" b="1"/>
              <a:t>The Open Group</a:t>
            </a:r>
            <a:r>
              <a:rPr lang="en-US" sz="1200"/>
              <a:t> tərəfindən </a:t>
            </a:r>
            <a:r>
              <a:rPr lang="en-US" sz="1200" b="1"/>
              <a:t>"UNIX 03" sertifikatı</a:t>
            </a:r>
            <a:r>
              <a:rPr lang="en-US" sz="1200"/>
              <a:t> almışdır.</a:t>
            </a:r>
          </a:p>
          <a:p>
            <a:pPr marL="628650" lvl="1" indent="-171450">
              <a:lnSpc>
                <a:spcPct val="150000"/>
              </a:lnSpc>
              <a:buFont typeface="Arial" panose="020B0604020202020204" pitchFamily="34" charset="0"/>
              <a:buChar char="•"/>
            </a:pPr>
            <a:r>
              <a:rPr lang="en-US" sz="1200"/>
              <a:t>Bu o deməkdir ki, macOS rəsmi olaraq </a:t>
            </a:r>
            <a:r>
              <a:rPr lang="en-US" sz="1200" b="1"/>
              <a:t>UNIX əməliyyat sistemidir</a:t>
            </a:r>
            <a:r>
              <a:rPr lang="en-US" sz="1200"/>
              <a:t>, sadəcə UNIX-ə bənzər deyil, </a:t>
            </a:r>
            <a:r>
              <a:rPr lang="en-US" sz="1200" b="1"/>
              <a:t>UNIX brendi altında sertifikatlıdır.</a:t>
            </a:r>
            <a:endParaRPr lang="en-US" sz="1200"/>
          </a:p>
          <a:p>
            <a:endParaRPr lang="az-Latn-AZ" sz="1200"/>
          </a:p>
          <a:p>
            <a:endParaRPr lang="az-Latn-AZ" sz="1200">
              <a:effectLst/>
            </a:endParaRPr>
          </a:p>
          <a:p>
            <a:r>
              <a:rPr lang="en-US" sz="1200" b="1"/>
              <a:t>Nə macOS-da UNIX deyil?</a:t>
            </a:r>
          </a:p>
          <a:p>
            <a:pPr marL="628650" lvl="1" indent="-171450">
              <a:lnSpc>
                <a:spcPct val="150000"/>
              </a:lnSpc>
              <a:buFont typeface="Arial" panose="020B0604020202020204" pitchFamily="34" charset="0"/>
              <a:buChar char="•"/>
            </a:pPr>
            <a:r>
              <a:rPr lang="en-US" sz="1200"/>
              <a:t>Apple, </a:t>
            </a:r>
            <a:r>
              <a:rPr lang="en-US" sz="1200" b="1"/>
              <a:t>qrafik interfeys (Aqua)</a:t>
            </a:r>
            <a:r>
              <a:rPr lang="en-US" sz="1200"/>
              <a:t>, </a:t>
            </a:r>
            <a:r>
              <a:rPr lang="en-US" sz="1200" b="1"/>
              <a:t>proprietary API-lər (Cocoa, Metal və s.)</a:t>
            </a:r>
            <a:r>
              <a:rPr lang="en-US" sz="1200"/>
              <a:t>, və </a:t>
            </a:r>
            <a:r>
              <a:rPr lang="en-US" sz="1200" b="1"/>
              <a:t>xüsusi hardware dəstəyi</a:t>
            </a:r>
            <a:r>
              <a:rPr lang="en-US" sz="1200"/>
              <a:t> kimi komponentləri UNIX-dən müstəqil olaraq inkişaf etdirib.</a:t>
            </a:r>
          </a:p>
          <a:p>
            <a:pPr marL="628650" lvl="1" indent="-171450">
              <a:lnSpc>
                <a:spcPct val="150000"/>
              </a:lnSpc>
              <a:buFont typeface="Arial" panose="020B0604020202020204" pitchFamily="34" charset="0"/>
              <a:buChar char="•"/>
            </a:pPr>
            <a:r>
              <a:rPr lang="en-US" sz="1200"/>
              <a:t>Yəni UNIX əsaslı olsa da, </a:t>
            </a:r>
            <a:r>
              <a:rPr lang="en-US" sz="1200" b="1"/>
              <a:t>macOS tamamilə açıq və ya sadə bir UNIX sistem deyil</a:t>
            </a:r>
            <a:r>
              <a:rPr lang="en-US" sz="1200"/>
              <a:t>. Onun üzərində çoxlu Apple-ə məxsus qapalı (proprietary) təbəqələr var.</a:t>
            </a:r>
          </a:p>
          <a:p>
            <a:endParaRPr lang="az-Latn-AZ" sz="1200">
              <a:effectLst/>
            </a:endParaRPr>
          </a:p>
        </p:txBody>
      </p:sp>
    </p:spTree>
    <p:extLst>
      <p:ext uri="{BB962C8B-B14F-4D97-AF65-F5344CB8AC3E}">
        <p14:creationId xmlns:p14="http://schemas.microsoft.com/office/powerpoint/2010/main" val="1309037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66E36-FF7F-6F0B-44BE-AA52BD65EA0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CEAB44-03FF-B7B7-E5AD-7B0AD92022A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137845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30988-6DFD-2EC1-BE3B-9E2EBDDAAE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46F3838-845D-7C47-D8FF-D18464526C8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41317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4333</TotalTime>
  <Words>16059</Words>
  <Application>Microsoft Office PowerPoint</Application>
  <PresentationFormat>Widescreen</PresentationFormat>
  <Paragraphs>2020</Paragraphs>
  <Slides>81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-apple-system</vt:lpstr>
      <vt:lpstr>Aptos</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121</cp:revision>
  <dcterms:created xsi:type="dcterms:W3CDTF">2025-09-15T05:34:52Z</dcterms:created>
  <dcterms:modified xsi:type="dcterms:W3CDTF">2025-10-15T03:59:12Z</dcterms:modified>
</cp:coreProperties>
</file>