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3" r:id="rId4"/>
    <p:sldId id="274" r:id="rId5"/>
    <p:sldId id="285" r:id="rId6"/>
    <p:sldId id="275" r:id="rId7"/>
    <p:sldId id="276" r:id="rId8"/>
    <p:sldId id="281" r:id="rId9"/>
    <p:sldId id="282" r:id="rId10"/>
    <p:sldId id="283" r:id="rId11"/>
    <p:sldId id="284" r:id="rId12"/>
    <p:sldId id="277" r:id="rId13"/>
    <p:sldId id="278" r:id="rId14"/>
    <p:sldId id="279" r:id="rId15"/>
    <p:sldId id="280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2000" b="1">
                <a:solidFill>
                  <a:srgbClr val="FF0000"/>
                </a:solidFill>
              </a:rPr>
              <a:t>Containers nədir? (Ümumi anlayış)</a:t>
            </a:r>
          </a:p>
          <a:p>
            <a:endParaRPr lang="az-Latn-AZ" sz="1200"/>
          </a:p>
          <a:p>
            <a:r>
              <a:rPr lang="en-US" sz="1200" b="1"/>
              <a:t>Container</a:t>
            </a:r>
            <a:r>
              <a:rPr lang="en-US" sz="1200"/>
              <a:t> — bu, bir tətbiqin (məsələn, Laravel, Django, Node.js və s.) </a:t>
            </a:r>
            <a:r>
              <a:rPr lang="en-US" sz="1200" b="1"/>
              <a:t>öz kitabxanaları, mühit dəyişənləri və bağımlılıqları ilə birlikdə</a:t>
            </a:r>
            <a:r>
              <a:rPr lang="en-US" sz="1200"/>
              <a:t> yığılmış </a:t>
            </a:r>
            <a:r>
              <a:rPr lang="en-US" sz="1200" b="1"/>
              <a:t>izolyasiya olunmuş mühitdə</a:t>
            </a:r>
            <a:r>
              <a:rPr lang="en-US" sz="1200"/>
              <a:t> işləməsidir.</a:t>
            </a:r>
          </a:p>
          <a:p>
            <a:endParaRPr lang="az-Latn-AZ" sz="1200"/>
          </a:p>
          <a:p>
            <a:r>
              <a:rPr lang="en-US" sz="1200"/>
              <a:t>Sadə dillə desək: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Container = kiçik, yüngül, virtual mühit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İçində yalnız sənin tətbiqinə lazım olan şeylər var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Tətbiq hər yerdə </a:t>
            </a:r>
            <a:r>
              <a:rPr lang="en-US" sz="1200" b="1"/>
              <a:t>eyni şəkildə</a:t>
            </a:r>
            <a:r>
              <a:rPr lang="en-US" sz="1200"/>
              <a:t> işləyir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Container və Virtual Machine fərqi</a:t>
            </a:r>
            <a:r>
              <a:rPr lang="az-Latn-AZ" sz="1200"/>
              <a:t>: Containers — virtual maşınların yüngül, portativ və DevOps üçün daha praktik versiyasıdır.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4EF23B-456E-9C9B-02F1-79ABDA923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62043"/>
              </p:ext>
            </p:extLst>
          </p:nvPr>
        </p:nvGraphicFramePr>
        <p:xfrm>
          <a:off x="203200" y="3055028"/>
          <a:ext cx="9402618" cy="3197992"/>
        </p:xfrm>
        <a:graphic>
          <a:graphicData uri="http://schemas.openxmlformats.org/drawingml/2006/table">
            <a:tbl>
              <a:tblPr/>
              <a:tblGrid>
                <a:gridCol w="2354502">
                  <a:extLst>
                    <a:ext uri="{9D8B030D-6E8A-4147-A177-3AD203B41FA5}">
                      <a16:colId xmlns:a16="http://schemas.microsoft.com/office/drawing/2014/main" val="3506163761"/>
                    </a:ext>
                  </a:extLst>
                </a:gridCol>
                <a:gridCol w="3115278">
                  <a:extLst>
                    <a:ext uri="{9D8B030D-6E8A-4147-A177-3AD203B41FA5}">
                      <a16:colId xmlns:a16="http://schemas.microsoft.com/office/drawing/2014/main" val="642267354"/>
                    </a:ext>
                  </a:extLst>
                </a:gridCol>
                <a:gridCol w="3932838">
                  <a:extLst>
                    <a:ext uri="{9D8B030D-6E8A-4147-A177-3AD203B41FA5}">
                      <a16:colId xmlns:a16="http://schemas.microsoft.com/office/drawing/2014/main" val="2030325961"/>
                    </a:ext>
                  </a:extLst>
                </a:gridCol>
              </a:tblGrid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Xüsusiyyət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Virtual Machine (VM)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Container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00973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İş prinsipi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Tam OS (kernel daxil)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Host OS-un kernelindən istifadə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289322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Ağırlıq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Ağır (GB-larla)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Yüngül (MB-larla)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0235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Yüklənmə sürəti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Yavaşdır (dəqiqələr)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Sürətlidir (saniyələr)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502401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İzolyasiya səviyyəsi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Tam fiziki səviyyədə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OS səviyyəsində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272419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Resurs istifadəsi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 RAM və CPU tələb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Minimum resursla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93506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Başlatma nümunəsi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VMware,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Docker, Podman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57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12123-4E20-CB38-ECB7-BD84BA91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41766A-D332-AD87-BF36-B8FA57FDB2D0}"/>
              </a:ext>
            </a:extLst>
          </p:cNvPr>
          <p:cNvSpPr txBox="1"/>
          <p:nvPr/>
        </p:nvSpPr>
        <p:spPr>
          <a:xfrm>
            <a:off x="0" y="244826"/>
            <a:ext cx="121920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Real Təsəvvür üçün Misal: </a:t>
            </a:r>
            <a:r>
              <a:rPr lang="en-US" sz="1400"/>
              <a:t>Tutaq ki, səndə bir Ubuntu server var.</a:t>
            </a:r>
          </a:p>
          <a:p>
            <a:br>
              <a:rPr lang="en-US" sz="1400"/>
            </a:br>
            <a:r>
              <a:rPr lang="en-US" sz="1400"/>
              <a:t>Sən </a:t>
            </a:r>
            <a:r>
              <a:rPr lang="en-US" sz="1400" b="1" i="1"/>
              <a:t>docker run -it ubuntu bash </a:t>
            </a:r>
            <a:r>
              <a:rPr lang="en-US" sz="1400"/>
              <a:t>əmri ilə yeni container açırsan. </a:t>
            </a:r>
            <a:endParaRPr lang="az-Latn-AZ" sz="1400"/>
          </a:p>
          <a:p>
            <a:endParaRPr lang="az-Latn-AZ" sz="1400" b="1"/>
          </a:p>
          <a:p>
            <a:r>
              <a:rPr lang="en-US" sz="1400" b="1"/>
              <a:t>Container </a:t>
            </a:r>
            <a:r>
              <a:rPr lang="az-Latn-AZ" sz="1400" b="1"/>
              <a:t>içinə daxil olanda görürsən ki</a:t>
            </a:r>
            <a:r>
              <a:rPr lang="az-Latn-AZ" sz="1400"/>
              <a:t>: </a:t>
            </a:r>
            <a:r>
              <a:rPr lang="en-US" sz="1400"/>
              <a:t>sanki sistemdə yalnız 5 proses var. Amma əslində host-da 100 proses işləyir — sadəcə namespace sənə qalanlarını göstərmir.</a:t>
            </a:r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en-US" sz="1400" b="1"/>
              <a:t>Sonra sən</a:t>
            </a:r>
            <a:r>
              <a:rPr lang="en-US" sz="1400"/>
              <a:t>:</a:t>
            </a:r>
            <a:r>
              <a:rPr lang="az-Latn-AZ" sz="1400"/>
              <a:t> aşağıdakı kimi yazaraq </a:t>
            </a:r>
            <a:r>
              <a:rPr lang="en-US" sz="1400"/>
              <a:t>fərqli bir “</a:t>
            </a:r>
            <a:r>
              <a:rPr lang="en-US" sz="1400" b="1"/>
              <a:t>hostname</a:t>
            </a:r>
            <a:r>
              <a:rPr lang="en-US" sz="1400"/>
              <a:t>” görürsən (məsələn, </a:t>
            </a:r>
            <a:r>
              <a:rPr lang="en-US" sz="1400" b="1"/>
              <a:t>123abc</a:t>
            </a:r>
            <a:r>
              <a:rPr lang="en-US" sz="1400"/>
              <a:t>).</a:t>
            </a:r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Amma real host-un adı </a:t>
            </a:r>
            <a:r>
              <a:rPr lang="en-US" sz="1400" b="1"/>
              <a:t>server1</a:t>
            </a:r>
            <a:r>
              <a:rPr lang="en-US" sz="1400"/>
              <a:t> idi.</a:t>
            </a:r>
            <a:endParaRPr lang="az-Latn-AZ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Çünki UTS namespace sənə öz adını göstərir.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Və əgər bu container çox RAM istifadə etsə, </a:t>
            </a:r>
            <a:r>
              <a:rPr lang="en-US" sz="1400" b="1"/>
              <a:t>cgroup</a:t>
            </a:r>
            <a:r>
              <a:rPr lang="en-US" sz="1400"/>
              <a:t> onu dayandıracaq.</a:t>
            </a:r>
          </a:p>
          <a:p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912BD-47B1-6786-1C27-89F863FA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741"/>
            <a:ext cx="2172003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49080-E0B6-31B5-FC2E-10471392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0948"/>
            <a:ext cx="102884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CB8E2-5A2E-3664-D0E4-2021F8041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068584-960E-E79F-0E8C-D7390A7DCB9D}"/>
              </a:ext>
            </a:extLst>
          </p:cNvPr>
          <p:cNvSpPr txBox="1"/>
          <p:nvPr/>
        </p:nvSpPr>
        <p:spPr>
          <a:xfrm>
            <a:off x="203200" y="244826"/>
            <a:ext cx="1182254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Sadə Diagram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Docker bu işdə nə edir?</a:t>
            </a:r>
            <a:endParaRPr lang="az-Latn-AZ" sz="1200" b="1"/>
          </a:p>
          <a:p>
            <a:endParaRPr lang="en-US" sz="1200" b="1"/>
          </a:p>
          <a:p>
            <a:r>
              <a:rPr lang="en-US" sz="1200"/>
              <a:t>Docker özü sadəcə </a:t>
            </a:r>
            <a:r>
              <a:rPr lang="en-US" sz="1200" b="1"/>
              <a:t>bu mexanizmləri istifadə etməyi asanlaşdıran bir alətdir</a:t>
            </a:r>
            <a:r>
              <a:rPr lang="en-US" sz="1200"/>
              <a:t>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Yəni</a:t>
            </a:r>
            <a:r>
              <a:rPr lang="en-US" sz="120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Docker “container” yaratmır.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O, Linux kernel-ə deyir:</a:t>
            </a:r>
            <a:r>
              <a:rPr lang="az-Latn-AZ" sz="1200"/>
              <a:t> </a:t>
            </a:r>
            <a:r>
              <a:rPr lang="en-US" sz="1200"/>
              <a:t>“Bu proses üçün ayrı namespace aç, bu qədər RAM ver, bu fayl sistemindən istifadə et.”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Docker bu əməliyyatları sadə </a:t>
            </a:r>
            <a:r>
              <a:rPr lang="en-US" sz="1200" b="1"/>
              <a:t>CLI (komanda xətti)</a:t>
            </a:r>
            <a:r>
              <a:rPr lang="en-US" sz="1200"/>
              <a:t> ilə idarə etməyə imkan verir.</a:t>
            </a:r>
            <a:endParaRPr lang="az-Latn-AZ" sz="1200"/>
          </a:p>
          <a:p>
            <a:pPr lvl="1">
              <a:lnSpc>
                <a:spcPct val="150000"/>
              </a:lnSpc>
            </a:pPr>
            <a:endParaRPr lang="az-Latn-AZ" sz="1200"/>
          </a:p>
          <a:p>
            <a:pPr lvl="1">
              <a:lnSpc>
                <a:spcPct val="150000"/>
              </a:lnSpc>
            </a:pPr>
            <a:endParaRPr lang="en-US" sz="1200"/>
          </a:p>
          <a:p>
            <a:r>
              <a:rPr lang="en-US" sz="1200" b="1"/>
              <a:t>Yekun: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Container = </a:t>
            </a:r>
            <a:r>
              <a:rPr lang="en-US" sz="1200"/>
              <a:t>izolyasiya edilmiş prosesdir, virtual maşın deyil.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Linux kernel</a:t>
            </a:r>
            <a:r>
              <a:rPr lang="en-US" sz="1200"/>
              <a:t> bu izolyasiyanı </a:t>
            </a:r>
            <a:r>
              <a:rPr lang="en-US" sz="1200" b="1"/>
              <a:t>namespaces + cgroups</a:t>
            </a:r>
            <a:r>
              <a:rPr lang="en-US" sz="1200"/>
              <a:t> ilə təmin edir.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Docker</a:t>
            </a:r>
            <a:r>
              <a:rPr lang="en-US" sz="1200"/>
              <a:t> sadəcə bu texnologiyaları asanca idarə edən </a:t>
            </a:r>
            <a:r>
              <a:rPr lang="en-US" sz="1200" b="1"/>
              <a:t>interfeysdir.</a:t>
            </a:r>
            <a:endParaRPr lang="az-Latn-AZ" sz="1200" b="1"/>
          </a:p>
          <a:p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7317D-3A30-29AD-8CFF-C7012043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61413"/>
            <a:ext cx="2918690" cy="199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A2C02-0B33-CBC2-62DA-D41BB0987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7F6659-C59E-2A9A-FA19-16646695A49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3935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620C4-918A-2061-6393-59DB2D6D0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1C6AB1-D81A-C7A0-C0FE-6C35744C3FB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8840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2D48E-2A27-AD6D-0B4B-08C849A5A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239E9B-AAEC-C7AB-77E1-EED68883ECA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7665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8C5B6-E8AC-FA6E-AEFE-0FD6DD4B1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DE8C89-AE2F-A5C7-F274-4CAC2DE2F04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445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06A2A-5B5D-67D1-B529-6D3CFB94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778337-A508-CD4A-C7E4-8D9D5CF9C156}"/>
              </a:ext>
            </a:extLst>
          </p:cNvPr>
          <p:cNvSpPr txBox="1"/>
          <p:nvPr/>
        </p:nvSpPr>
        <p:spPr>
          <a:xfrm>
            <a:off x="203200" y="244826"/>
            <a:ext cx="118225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Containers dedikdə təkcə Docker nəzərdə tutulmur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/>
          </a:p>
          <a:p>
            <a:r>
              <a:rPr lang="en-US" sz="1200"/>
              <a:t>Bəli, </a:t>
            </a:r>
            <a:r>
              <a:rPr lang="en-US" sz="1200" b="1"/>
              <a:t>Docker containers</a:t>
            </a:r>
            <a:r>
              <a:rPr lang="en-US" sz="1200"/>
              <a:t> bu texnologiyanın ən məşhur və standart halına gəlmiş formasıdır.</a:t>
            </a:r>
            <a:r>
              <a:rPr lang="az-Latn-AZ" sz="1200"/>
              <a:t> </a:t>
            </a:r>
            <a:r>
              <a:rPr lang="en-US" sz="1200"/>
              <a:t>Amma “</a:t>
            </a:r>
            <a:r>
              <a:rPr lang="en-US" sz="1200" b="1"/>
              <a:t>containers</a:t>
            </a:r>
            <a:r>
              <a:rPr lang="en-US" sz="1200"/>
              <a:t>” dedikdə bu, ümumilikdə texnologiya tipidir, alət deyil.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Yəni: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“Containers” — konsepsiyadır</a:t>
            </a:r>
            <a:endParaRPr lang="az-Latn-AZ" sz="120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“Docker”, “Podman”, “LXC”, “CRI-O” — bu konsepsiyanı reallaşdıran alətlərdir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Əsas Container texnologiyaları və növləri</a:t>
            </a:r>
            <a:r>
              <a:rPr lang="az-Latn-AZ" sz="1200"/>
              <a:t>: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9F1C18-B0A8-51B7-47AD-2BEF30935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19641"/>
              </p:ext>
            </p:extLst>
          </p:nvPr>
        </p:nvGraphicFramePr>
        <p:xfrm>
          <a:off x="203200" y="2767734"/>
          <a:ext cx="11665527" cy="3812442"/>
        </p:xfrm>
        <a:graphic>
          <a:graphicData uri="http://schemas.openxmlformats.org/drawingml/2006/table">
            <a:tbl>
              <a:tblPr/>
              <a:tblGrid>
                <a:gridCol w="1759221">
                  <a:extLst>
                    <a:ext uri="{9D8B030D-6E8A-4147-A177-3AD203B41FA5}">
                      <a16:colId xmlns:a16="http://schemas.microsoft.com/office/drawing/2014/main" val="2488620390"/>
                    </a:ext>
                  </a:extLst>
                </a:gridCol>
                <a:gridCol w="5806733">
                  <a:extLst>
                    <a:ext uri="{9D8B030D-6E8A-4147-A177-3AD203B41FA5}">
                      <a16:colId xmlns:a16="http://schemas.microsoft.com/office/drawing/2014/main" val="619295268"/>
                    </a:ext>
                  </a:extLst>
                </a:gridCol>
                <a:gridCol w="4099573">
                  <a:extLst>
                    <a:ext uri="{9D8B030D-6E8A-4147-A177-3AD203B41FA5}">
                      <a16:colId xmlns:a16="http://schemas.microsoft.com/office/drawing/2014/main" val="563407979"/>
                    </a:ext>
                  </a:extLst>
                </a:gridCol>
              </a:tblGrid>
              <a:tr h="3818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Adı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İstehsalçı / İdarəçi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Qısa izah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559161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Docker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Docker Inc.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Ən məşhur container platforması. CLI, images, registry (Docker Hub) dəstəyi ilə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055835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Podman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Red Hat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Docker-in alternatividir. Root-siz işləyir, daha təhlükəsizdir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661269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LXC / LXD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Canonical (Ubuntu)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Linux-un nativ container sistemi. Tam OS səviyyəsində container-lər yaradır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211002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CRI-O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Red Hat + Kubernetes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Kubernetes üçün yüngül container runtime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848975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containerd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CNCF (Docker-in tərkibindən ayrılıb)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Kubernetes-in default runtime-larından biridir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779824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rkt (Rocket)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CoreOS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Artıq dayandırılıb, amma Docker alternativi kimi dizayn olunmuşdu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091350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Singularity / Apptainer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HPC və elmi hesablama üçün nəzərdə tutulmuşdur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560434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OpenVZ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Linux serverlərdə çoxdan istifadə olunan container texnologiyasıdır (VPS-lərin əsası)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479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19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B80AD-3398-1C75-7620-1C376DBCC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9A3315-32A2-6313-9583-D84959ACDB0E}"/>
              </a:ext>
            </a:extLst>
          </p:cNvPr>
          <p:cNvSpPr txBox="1"/>
          <p:nvPr/>
        </p:nvSpPr>
        <p:spPr>
          <a:xfrm>
            <a:off x="203200" y="244826"/>
            <a:ext cx="118225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/>
              <a:t>Docker niyə liderdir?</a:t>
            </a:r>
            <a:endParaRPr lang="az-Latn-AZ" sz="1500" b="1"/>
          </a:p>
          <a:p>
            <a:endParaRPr lang="en-US" sz="1500" b="1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/>
              <a:t>İstifadəsi sadə: docker build, docker run vəssalam.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/>
              <a:t>Repozitoriyası (Docker Hub) çox genişdir.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/>
              <a:t>CI/CD inteqrasiyası çox güclüdür.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/>
              <a:t>Kubernetes ilə mükəmməl uyğun işləyir.</a:t>
            </a:r>
            <a:endParaRPr lang="az-Latn-AZ" sz="1500"/>
          </a:p>
          <a:p>
            <a:endParaRPr lang="az-Latn-AZ" sz="1500"/>
          </a:p>
          <a:p>
            <a:endParaRPr lang="en-US" sz="1500"/>
          </a:p>
          <a:p>
            <a:r>
              <a:rPr lang="en-US" sz="1500"/>
              <a:t>Bu səbəbdən bugün “container” deyəndə, 90% hallarda </a:t>
            </a:r>
            <a:r>
              <a:rPr lang="en-US" sz="1500" b="1"/>
              <a:t>Docker</a:t>
            </a:r>
            <a:r>
              <a:rPr lang="en-US" sz="1500"/>
              <a:t> nəzərdə tutulur.</a:t>
            </a:r>
            <a:r>
              <a:rPr lang="az-Latn-AZ" sz="1500"/>
              <a:t> </a:t>
            </a:r>
            <a:r>
              <a:rPr lang="en-US" sz="1500"/>
              <a:t>Amma DevOps mühitində digər runtime-ları da bilmə</a:t>
            </a:r>
            <a:r>
              <a:rPr lang="az-Latn-AZ" sz="1500"/>
              <a:t>k lazımdır</a:t>
            </a:r>
            <a:r>
              <a:rPr lang="en-US" sz="1500"/>
              <a:t> — çünki Kubernetes-də </a:t>
            </a:r>
            <a:r>
              <a:rPr lang="en-US" sz="1500" b="1"/>
              <a:t>container runtime interface (CRI)</a:t>
            </a:r>
            <a:r>
              <a:rPr lang="en-US" sz="1500"/>
              <a:t> fərqli ola bilər.</a:t>
            </a:r>
            <a:endParaRPr lang="az-Latn-AZ" sz="1500"/>
          </a:p>
          <a:p>
            <a:endParaRPr lang="az-Latn-AZ" sz="150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6462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F9784-C8AD-EC3C-85FE-059CF3405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CA94F3-5581-DCAB-99BE-923CAE416A0D}"/>
              </a:ext>
            </a:extLst>
          </p:cNvPr>
          <p:cNvSpPr txBox="1"/>
          <p:nvPr/>
        </p:nvSpPr>
        <p:spPr>
          <a:xfrm>
            <a:off x="0" y="0"/>
            <a:ext cx="9537290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/>
              <a:t>Real Həyat Misalı: Laravel + MySQL + Nginx</a:t>
            </a:r>
            <a:endParaRPr lang="az-Latn-AZ" sz="1100" b="1"/>
          </a:p>
          <a:p>
            <a:endParaRPr lang="en-US" sz="1100" b="1"/>
          </a:p>
          <a:p>
            <a:r>
              <a:rPr lang="en-US" sz="1100"/>
              <a:t>Bir “</a:t>
            </a:r>
            <a:r>
              <a:rPr lang="en-US" sz="1100" b="1">
                <a:solidFill>
                  <a:srgbClr val="FF0000"/>
                </a:solidFill>
              </a:rPr>
              <a:t>containerized</a:t>
            </a:r>
            <a:r>
              <a:rPr lang="en-US" sz="1100"/>
              <a:t>” veb tətbiqi belə işləyir:</a:t>
            </a:r>
            <a:r>
              <a:rPr lang="az-Latn-AZ" sz="1100"/>
              <a:t> </a:t>
            </a:r>
            <a:r>
              <a:rPr lang="en-US" sz="1100"/>
              <a:t>Bu üçü </a:t>
            </a:r>
            <a:r>
              <a:rPr lang="en-US" sz="1100" b="1"/>
              <a:t>bir serverdə üç fərqli container</a:t>
            </a:r>
            <a:r>
              <a:rPr lang="en-US" sz="1100"/>
              <a:t> kimi işləyir.</a:t>
            </a:r>
            <a:r>
              <a:rPr lang="az-Latn-AZ" sz="1100"/>
              <a:t> </a:t>
            </a:r>
            <a:r>
              <a:rPr lang="en-US" sz="1100"/>
              <a:t>Bunların əlaqəsini </a:t>
            </a:r>
            <a:r>
              <a:rPr lang="en-US" sz="1100" b="1"/>
              <a:t>Docker Compose</a:t>
            </a:r>
            <a:r>
              <a:rPr lang="en-US" sz="1100"/>
              <a:t> və ya </a:t>
            </a:r>
            <a:r>
              <a:rPr lang="en-US" sz="1100" b="1"/>
              <a:t>Kubernetes</a:t>
            </a:r>
            <a:r>
              <a:rPr lang="en-US" sz="1100"/>
              <a:t> idarə edir.</a:t>
            </a:r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r>
              <a:rPr lang="en-US" sz="1100" b="1">
                <a:solidFill>
                  <a:srgbClr val="FF0000"/>
                </a:solidFill>
              </a:rPr>
              <a:t>Docker Compose nədir?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/>
              <a:t>Docker Compose</a:t>
            </a:r>
            <a:r>
              <a:rPr lang="en-US" sz="1100"/>
              <a:t> — bir neçə konteynerdən ibarət </a:t>
            </a:r>
            <a:r>
              <a:rPr lang="en-US" sz="1100" b="1"/>
              <a:t>tam sistemi (stack)</a:t>
            </a:r>
            <a:r>
              <a:rPr lang="en-US" sz="1100"/>
              <a:t> </a:t>
            </a:r>
            <a:r>
              <a:rPr lang="en-US" sz="1100" i="1"/>
              <a:t>tək bir YAML faylı ilə</a:t>
            </a:r>
            <a:r>
              <a:rPr lang="en-US" sz="1100"/>
              <a:t> idarə etməyə yarayan alətdir.</a:t>
            </a:r>
            <a:r>
              <a:rPr lang="az-Latn-AZ" sz="1100"/>
              <a:t> </a:t>
            </a:r>
            <a:r>
              <a:rPr lang="en-US" sz="1100"/>
              <a:t>Bu fayl adətən </a:t>
            </a:r>
            <a:r>
              <a:rPr lang="en-US" sz="1100" b="1"/>
              <a:t>docker-compose.yml</a:t>
            </a:r>
            <a:r>
              <a:rPr lang="en-US" sz="1100"/>
              <a:t> adlanır.</a:t>
            </a:r>
          </a:p>
          <a:p>
            <a:endParaRPr lang="az-Latn-AZ" sz="1100"/>
          </a:p>
          <a:p>
            <a:r>
              <a:rPr lang="en-US" sz="1100"/>
              <a:t>Tək Docker ilə işləyərkən hər konteyneri ayrıca işə salırsan:</a:t>
            </a:r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r>
              <a:rPr lang="en-US" sz="1100"/>
              <a:t>Amma Docker Compose ilə sən bunları bir “sistem” kimi birlikdə idarə edirsən. Yəni bir əmrlə hamısını başladırsan və bağlayırsan</a:t>
            </a:r>
            <a:r>
              <a:rPr lang="az-Latn-AZ" sz="1100"/>
              <a:t>:</a:t>
            </a:r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r>
              <a:rPr lang="en-US" sz="1100" b="1">
                <a:solidFill>
                  <a:srgbClr val="0070C0"/>
                </a:solidFill>
              </a:rPr>
              <a:t>Docker Compose faylı </a:t>
            </a:r>
            <a:r>
              <a:rPr lang="az-Latn-AZ" sz="1100" b="1">
                <a:solidFill>
                  <a:srgbClr val="0070C0"/>
                </a:solidFill>
              </a:rPr>
              <a:t>sağ şəkildəki kimi</a:t>
            </a:r>
            <a:r>
              <a:rPr lang="en-US" sz="1100" b="1">
                <a:solidFill>
                  <a:srgbClr val="0070C0"/>
                </a:solidFill>
              </a:rPr>
              <a:t> görünür</a:t>
            </a:r>
            <a:r>
              <a:rPr lang="az-Latn-AZ" sz="1100"/>
              <a:t>.</a:t>
            </a:r>
          </a:p>
          <a:p>
            <a:endParaRPr lang="az-Latn-AZ" sz="1100"/>
          </a:p>
          <a:p>
            <a:pPr>
              <a:buNone/>
            </a:pPr>
            <a:r>
              <a:rPr lang="en-US" sz="1100"/>
              <a:t>Bu YAML faylı </a:t>
            </a:r>
            <a:r>
              <a:rPr lang="en-US" sz="1100" b="1"/>
              <a:t>3 servis</a:t>
            </a:r>
            <a:r>
              <a:rPr lang="en-US" sz="1100"/>
              <a:t> yaradır: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/>
              <a:t>db (MySQL)</a:t>
            </a:r>
            <a:r>
              <a:rPr lang="en-US" sz="1100"/>
              <a:t> — məlumat bazası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/>
              <a:t>php (PHP-FPM)</a:t>
            </a:r>
            <a:r>
              <a:rPr lang="en-US" sz="1100"/>
              <a:t> — backend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/>
              <a:t>web (Nginx)</a:t>
            </a:r>
            <a:r>
              <a:rPr lang="en-US" sz="1100"/>
              <a:t> — web server</a:t>
            </a:r>
            <a:endParaRPr lang="az-Latn-AZ" sz="11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/>
          </a:p>
          <a:p>
            <a:pPr>
              <a:buNone/>
            </a:pPr>
            <a:r>
              <a:rPr lang="en-US" sz="1100"/>
              <a:t>Və onlar </a:t>
            </a:r>
            <a:r>
              <a:rPr lang="en-US" sz="1100" b="1"/>
              <a:t>bir-birinə avtomatik bağlanır</a:t>
            </a:r>
            <a:r>
              <a:rPr lang="en-US" sz="1100"/>
              <a:t>, yəni: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/>
              <a:t>PHP → </a:t>
            </a:r>
            <a:r>
              <a:rPr lang="en-US" sz="1100">
                <a:latin typeface="Courier New" panose="02070309020205020404" pitchFamily="49" charset="0"/>
              </a:rPr>
              <a:t>db</a:t>
            </a:r>
            <a:r>
              <a:rPr lang="en-US" sz="1100"/>
              <a:t> host adı ilə MySQL-ə qoşulur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/>
              <a:t>Nginx → PHP-FPM-ə qoşulur</a:t>
            </a:r>
          </a:p>
          <a:p>
            <a:endParaRPr lang="en-US" sz="11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087B6B-B547-4A12-77FE-C0737CCA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42288"/>
              </p:ext>
            </p:extLst>
          </p:nvPr>
        </p:nvGraphicFramePr>
        <p:xfrm>
          <a:off x="0" y="651532"/>
          <a:ext cx="3529130" cy="1036320"/>
        </p:xfrm>
        <a:graphic>
          <a:graphicData uri="http://schemas.openxmlformats.org/drawingml/2006/table">
            <a:tbl>
              <a:tblPr/>
              <a:tblGrid>
                <a:gridCol w="1336993">
                  <a:extLst>
                    <a:ext uri="{9D8B030D-6E8A-4147-A177-3AD203B41FA5}">
                      <a16:colId xmlns:a16="http://schemas.microsoft.com/office/drawing/2014/main" val="85008104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462009126"/>
                    </a:ext>
                  </a:extLst>
                </a:gridCol>
                <a:gridCol w="967857">
                  <a:extLst>
                    <a:ext uri="{9D8B030D-6E8A-4147-A177-3AD203B41FA5}">
                      <a16:colId xmlns:a16="http://schemas.microsoft.com/office/drawing/2014/main" val="378617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Xidmət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Container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873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Nginx (frontend)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Courier New" panose="02070309020205020404" pitchFamily="49" charset="0"/>
                        </a:rPr>
                        <a:t>nginx:latest</a:t>
                      </a:r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417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PHP-FPM (backend)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Courier New" panose="02070309020205020404" pitchFamily="49" charset="0"/>
                        </a:rPr>
                        <a:t>php:8.2-fpm</a:t>
                      </a:r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9000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74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MySQL (database)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Courier New" panose="02070309020205020404" pitchFamily="49" charset="0"/>
                        </a:rPr>
                        <a:t>mysql:8.0</a:t>
                      </a:r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3306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28244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D69B8D-AAC0-4A90-FE9D-9B13D3D8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2466"/>
            <a:ext cx="1914792" cy="781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4ED1C4-8D46-5895-4AD3-26F20AAE7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6428"/>
            <a:ext cx="1705213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E39BA-4C11-4D9F-4FBA-3000373FD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290" y="0"/>
            <a:ext cx="2654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E1199-3F09-F932-371F-15F7E0924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F87EC5-B07B-A13D-3451-E8057D6B0E52}"/>
              </a:ext>
            </a:extLst>
          </p:cNvPr>
          <p:cNvSpPr txBox="1"/>
          <p:nvPr/>
        </p:nvSpPr>
        <p:spPr>
          <a:xfrm>
            <a:off x="203200" y="244826"/>
            <a:ext cx="118225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Docker Compose-un əsas əmrləri: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Docker Compose və Docker arasında fərq: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16E812-71E9-2392-36FD-E42506103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5998"/>
              </p:ext>
            </p:extLst>
          </p:nvPr>
        </p:nvGraphicFramePr>
        <p:xfrm>
          <a:off x="203200" y="652189"/>
          <a:ext cx="8496618" cy="2560320"/>
        </p:xfrm>
        <a:graphic>
          <a:graphicData uri="http://schemas.openxmlformats.org/drawingml/2006/table">
            <a:tbl>
              <a:tblPr/>
              <a:tblGrid>
                <a:gridCol w="3238818">
                  <a:extLst>
                    <a:ext uri="{9D8B030D-6E8A-4147-A177-3AD203B41FA5}">
                      <a16:colId xmlns:a16="http://schemas.microsoft.com/office/drawing/2014/main" val="40610296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61388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Əmr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6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docker-compose up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YAML-da yazılan bütün konteynerləri işə salır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89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docker-compose up -d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Arxa planda (detached) işə salır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407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docker-compose down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Bütün konteynerləri, şəbəkələri, volume-ları dayandırır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678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docker-compose ps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Hal-hazırda işləyən servisləri göstərir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750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docker-compose logs -f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Log-ları izləməyə imkan verir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635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docker-compose build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İmajları yenidən build edir (Dockerfile varsa)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236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16D421-8506-3AAF-3028-BCC37E3C2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32145"/>
              </p:ext>
            </p:extLst>
          </p:nvPr>
        </p:nvGraphicFramePr>
        <p:xfrm>
          <a:off x="203200" y="4095505"/>
          <a:ext cx="7629208" cy="2194560"/>
        </p:xfrm>
        <a:graphic>
          <a:graphicData uri="http://schemas.openxmlformats.org/drawingml/2006/table">
            <a:tbl>
              <a:tblPr/>
              <a:tblGrid>
                <a:gridCol w="1704340">
                  <a:extLst>
                    <a:ext uri="{9D8B030D-6E8A-4147-A177-3AD203B41FA5}">
                      <a16:colId xmlns:a16="http://schemas.microsoft.com/office/drawing/2014/main" val="559723743"/>
                    </a:ext>
                  </a:extLst>
                </a:gridCol>
                <a:gridCol w="2419668">
                  <a:extLst>
                    <a:ext uri="{9D8B030D-6E8A-4147-A177-3AD203B41FA5}">
                      <a16:colId xmlns:a16="http://schemas.microsoft.com/office/drawing/2014/main" val="2703011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35819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Xüsusiyyət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Docker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Docker Compose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7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Əmrlərlə idarə olunur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YAML faylı ilə idarə olunur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78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Tətbiq sayı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Tək container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Birdən çox container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20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Şəbəkə əlaqəsi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Manual ayarlanır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Avtomatik yaradılır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91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Uyğunluq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Sadə layihələr üçün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Kompleks sistemlər üçün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41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Komanda misalı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docker run nginx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docker-compose up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46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23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B87F3-05FF-2CDE-3515-182D14E2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71B8A5-DFAF-138A-23FC-9C804A915288}"/>
              </a:ext>
            </a:extLst>
          </p:cNvPr>
          <p:cNvSpPr txBox="1"/>
          <p:nvPr/>
        </p:nvSpPr>
        <p:spPr>
          <a:xfrm>
            <a:off x="203200" y="244826"/>
            <a:ext cx="1182254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Containers Necə İşləyir — Sadə Dillə İzah</a:t>
            </a:r>
            <a:endParaRPr lang="az-Latn-AZ" b="1">
              <a:solidFill>
                <a:srgbClr val="FF0000"/>
              </a:solidFill>
            </a:endParaRPr>
          </a:p>
          <a:p>
            <a:endParaRPr lang="en-US" sz="1200" b="1"/>
          </a:p>
          <a:p>
            <a:r>
              <a:rPr lang="en-US" sz="1600"/>
              <a:t>Təsəvvür elə ki, sənin serverin bir böyük evdir </a:t>
            </a:r>
            <a:r>
              <a:rPr lang="en-US" sz="1600" b="1"/>
              <a:t>(Linux sistemi)</a:t>
            </a:r>
            <a:r>
              <a:rPr lang="en-US" sz="1600"/>
              <a:t>.</a:t>
            </a:r>
            <a:r>
              <a:rPr lang="az-Latn-AZ" sz="1600"/>
              <a:t> </a:t>
            </a:r>
            <a:r>
              <a:rPr lang="en-US" sz="1600"/>
              <a:t>Bu evin içində bir </a:t>
            </a:r>
            <a:r>
              <a:rPr lang="en-US" sz="1600" b="1"/>
              <a:t>mətbəx</a:t>
            </a:r>
            <a:r>
              <a:rPr lang="en-US" sz="1600"/>
              <a:t>, </a:t>
            </a:r>
            <a:r>
              <a:rPr lang="en-US" sz="1600" b="1"/>
              <a:t>yataq otağı</a:t>
            </a:r>
            <a:r>
              <a:rPr lang="en-US" sz="1600"/>
              <a:t>, </a:t>
            </a:r>
            <a:r>
              <a:rPr lang="en-US" sz="1600" b="1"/>
              <a:t>qonaq otağı</a:t>
            </a:r>
            <a:r>
              <a:rPr lang="en-US" sz="1600"/>
              <a:t> və </a:t>
            </a:r>
            <a:r>
              <a:rPr lang="en-US" sz="1600" b="1"/>
              <a:t>hamam</a:t>
            </a:r>
            <a:r>
              <a:rPr lang="en-US" sz="1600"/>
              <a:t> var — hamısı </a:t>
            </a:r>
            <a:r>
              <a:rPr lang="en-US" sz="1600" b="1"/>
              <a:t>eyni damın altında</a:t>
            </a:r>
            <a:r>
              <a:rPr lang="en-US" sz="1600"/>
              <a:t>, amma </a:t>
            </a:r>
            <a:r>
              <a:rPr lang="en-US" sz="1600" b="1"/>
              <a:t>ayrıdır</a:t>
            </a:r>
            <a:r>
              <a:rPr lang="en-US" sz="1600"/>
              <a:t>.</a:t>
            </a:r>
            <a:endParaRPr lang="az-Latn-AZ" sz="1600"/>
          </a:p>
          <a:p>
            <a:endParaRPr lang="en-US" sz="1600"/>
          </a:p>
          <a:p>
            <a:r>
              <a:rPr lang="en-US" sz="1600">
                <a:solidFill>
                  <a:srgbClr val="0070C0"/>
                </a:solidFill>
              </a:rPr>
              <a:t>Hər bir </a:t>
            </a:r>
            <a:r>
              <a:rPr lang="en-US" sz="1600" b="1">
                <a:solidFill>
                  <a:srgbClr val="0070C0"/>
                </a:solidFill>
              </a:rPr>
              <a:t>container</a:t>
            </a:r>
            <a:r>
              <a:rPr lang="en-US" sz="1600">
                <a:solidFill>
                  <a:srgbClr val="0070C0"/>
                </a:solidFill>
              </a:rPr>
              <a:t> isə sanki bu evin içində </a:t>
            </a:r>
            <a:r>
              <a:rPr lang="en-US" sz="1600" b="1">
                <a:solidFill>
                  <a:srgbClr val="0070C0"/>
                </a:solidFill>
              </a:rPr>
              <a:t>ayrı bir otaqdır</a:t>
            </a:r>
            <a:r>
              <a:rPr lang="en-US" sz="1600"/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/>
              <a:t>Otaqlar bir-birindən ayrıdır (birinin içindəkini o biri görə bilmir),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/>
              <a:t>Amma </a:t>
            </a:r>
            <a:r>
              <a:rPr lang="en-US" sz="1600" b="1"/>
              <a:t>eyni evin (yəni Linux-un)</a:t>
            </a:r>
            <a:r>
              <a:rPr lang="en-US" sz="1600"/>
              <a:t> içində yaşayırlar.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>
                <a:solidFill>
                  <a:srgbClr val="0070C0"/>
                </a:solidFill>
              </a:rPr>
              <a:t>Bəs texniki olaraq bu “ayrı otaqlar” necə yaradılır?</a:t>
            </a:r>
            <a:endParaRPr lang="az-Latn-AZ" sz="1600" b="1">
              <a:solidFill>
                <a:srgbClr val="0070C0"/>
              </a:solidFill>
            </a:endParaRPr>
          </a:p>
          <a:p>
            <a:endParaRPr lang="en-US" sz="1600" b="1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/>
              <a:t>Linux kernel (yəni sistemin beyni) bunun üçün </a:t>
            </a:r>
            <a:r>
              <a:rPr lang="en-US" sz="1600" b="1"/>
              <a:t>iki əsas texnologiya</a:t>
            </a:r>
            <a:r>
              <a:rPr lang="en-US" sz="1600"/>
              <a:t> istifadə edir: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600"/>
              <a:t>	</a:t>
            </a:r>
            <a:r>
              <a:rPr lang="en-US" sz="1600" b="1"/>
              <a:t>Namespaces</a:t>
            </a:r>
            <a:r>
              <a:rPr lang="en-US" sz="1600"/>
              <a:t> </a:t>
            </a:r>
            <a:endParaRPr lang="az-Latn-AZ" sz="160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600"/>
              <a:t>	</a:t>
            </a:r>
            <a:r>
              <a:rPr lang="en-US" sz="1600" b="1"/>
              <a:t>Cgroups</a:t>
            </a:r>
            <a:r>
              <a:rPr lang="en-US" sz="1600"/>
              <a:t> </a:t>
            </a:r>
            <a:endParaRPr lang="az-Latn-AZ" sz="1600"/>
          </a:p>
          <a:p>
            <a:endParaRPr lang="az-Latn-AZ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8066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F7B7-677F-BEA8-E184-94B4B887B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2B8B0D-356D-1529-DCCF-C025FC8117B4}"/>
              </a:ext>
            </a:extLst>
          </p:cNvPr>
          <p:cNvSpPr txBox="1"/>
          <p:nvPr/>
        </p:nvSpPr>
        <p:spPr>
          <a:xfrm>
            <a:off x="203200" y="244826"/>
            <a:ext cx="1182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solidFill>
                  <a:srgbClr val="FF0000"/>
                </a:solidFill>
              </a:rPr>
              <a:t>Namespaces</a:t>
            </a:r>
            <a:r>
              <a:rPr lang="az-Latn-AZ" sz="1200"/>
              <a:t> - Namespace dedikdə “sistemin bəzi hissələrini gizlətmək” nəzərdə tutulur. Yəni hər container-ə sanki öz “mini dünya”sını göstərirsən.</a:t>
            </a:r>
          </a:p>
          <a:p>
            <a:endParaRPr lang="az-Latn-AZ" sz="1200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F3C441-4775-1E53-73AD-DD7D377A1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47201"/>
              </p:ext>
            </p:extLst>
          </p:nvPr>
        </p:nvGraphicFramePr>
        <p:xfrm>
          <a:off x="203200" y="891157"/>
          <a:ext cx="11573164" cy="4206240"/>
        </p:xfrm>
        <a:graphic>
          <a:graphicData uri="http://schemas.openxmlformats.org/drawingml/2006/table">
            <a:tbl>
              <a:tblPr/>
              <a:tblGrid>
                <a:gridCol w="2207491">
                  <a:extLst>
                    <a:ext uri="{9D8B030D-6E8A-4147-A177-3AD203B41FA5}">
                      <a16:colId xmlns:a16="http://schemas.microsoft.com/office/drawing/2014/main" val="1435011064"/>
                    </a:ext>
                  </a:extLst>
                </a:gridCol>
                <a:gridCol w="3500582">
                  <a:extLst>
                    <a:ext uri="{9D8B030D-6E8A-4147-A177-3AD203B41FA5}">
                      <a16:colId xmlns:a16="http://schemas.microsoft.com/office/drawing/2014/main" val="2964612123"/>
                    </a:ext>
                  </a:extLst>
                </a:gridCol>
                <a:gridCol w="5865091">
                  <a:extLst>
                    <a:ext uri="{9D8B030D-6E8A-4147-A177-3AD203B41FA5}">
                      <a16:colId xmlns:a16="http://schemas.microsoft.com/office/drawing/2014/main" val="2859111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Namespace növü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Nəyi ayırır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Məsələn nə baş verir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813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PID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 (Process ID)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Prosesləri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Hər container öz prosesini görür, başqalarını yox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3790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NET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 (Network)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Şəbəkəni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Hər container-in öz IP-si və interfeysi olur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9759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MNT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 (Mount)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Fayl sistemini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Hər container öz fayl sistemini görür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1502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UTS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Hostname və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Hər container öz “server adı”na malikdir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078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IPC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Inter-Process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Container-lar bir-biri ilə danışa bilmir (əlavə icazə verilməsə)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090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USER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İstifadəçiləri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Hər container öz istifadəçi ID-sini görə bilər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70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3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5153C-3DBB-CFD5-1DC0-7A547DB9E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3758D2-52BF-4122-699B-E421BF6B9B72}"/>
              </a:ext>
            </a:extLst>
          </p:cNvPr>
          <p:cNvSpPr txBox="1"/>
          <p:nvPr/>
        </p:nvSpPr>
        <p:spPr>
          <a:xfrm>
            <a:off x="203200" y="244826"/>
            <a:ext cx="11822545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Cgroups (Control Groups) → “Otaq limitləri” </a:t>
            </a:r>
          </a:p>
          <a:p>
            <a:endParaRPr lang="en-US" b="1"/>
          </a:p>
          <a:p>
            <a:r>
              <a:rPr lang="en-US" b="1"/>
              <a:t>Cgroups</a:t>
            </a:r>
            <a:r>
              <a:rPr lang="en-US"/>
              <a:t> sistemdəki resursların (CPU, RAM, Disk və s.) </a:t>
            </a:r>
            <a:r>
              <a:rPr lang="en-US" b="1"/>
              <a:t>məhdudlaşdırılmasını</a:t>
            </a:r>
            <a:r>
              <a:rPr lang="en-US"/>
              <a:t> təmin edir.</a:t>
            </a:r>
          </a:p>
          <a:p>
            <a:endParaRPr lang="en-US"/>
          </a:p>
          <a:p>
            <a:r>
              <a:rPr lang="en-US"/>
              <a:t>Məsələn, Sən deyirsən: “Bu container maksimum 512 MB RAM və 1 CPU istifadə etsin.”</a:t>
            </a:r>
          </a:p>
          <a:p>
            <a:endParaRPr lang="en-US"/>
          </a:p>
          <a:p>
            <a:r>
              <a:rPr lang="en-US" b="1"/>
              <a:t>Beləliklə</a:t>
            </a:r>
            <a:r>
              <a:rPr lang="en-US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Container çox RAM istifadə etməyə çalışsa, kernel onu dayandırır.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Bu sayədə digər container-lar zərər görmür.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/>
          </a:p>
          <a:p>
            <a:r>
              <a:rPr lang="en-US" b="1"/>
              <a:t>Sadə dildə</a:t>
            </a:r>
            <a:r>
              <a:rPr lang="en-US"/>
              <a:t>: Cgroups → “hər otağa elektrik, su və qaz limitləri qoymaq kimidir”.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3A836-1243-EF5F-8773-2CDAA29E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920ACB-4017-A01B-0F90-D0210522CCD4}"/>
              </a:ext>
            </a:extLst>
          </p:cNvPr>
          <p:cNvSpPr txBox="1"/>
          <p:nvPr/>
        </p:nvSpPr>
        <p:spPr>
          <a:xfrm>
            <a:off x="203200" y="244826"/>
            <a:ext cx="1182254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İndi Bunlar Birlikdə Necə İşləyir?</a:t>
            </a:r>
          </a:p>
          <a:p>
            <a:endParaRPr lang="en-US" sz="2000" b="1"/>
          </a:p>
          <a:p>
            <a:r>
              <a:rPr lang="en-US" sz="2000"/>
              <a:t>Linux kernel bu iki mexanizmi birləşdirir: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/>
              <a:t>Namespace</a:t>
            </a:r>
            <a:r>
              <a:rPr lang="en-US" sz="2000"/>
              <a:t> = Container-i digər sistemlərdən “ayırır”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/>
              <a:t>Cgroups</a:t>
            </a:r>
            <a:r>
              <a:rPr lang="en-US" sz="2000"/>
              <a:t> = Container-in sistem resurslarını “məhdudlaşdırır”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 b="1"/>
              <a:t>Birlikdə</a:t>
            </a:r>
            <a:r>
              <a:rPr lang="en-US" sz="2000"/>
              <a:t>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/>
              <a:t>Hər container </a:t>
            </a:r>
            <a:r>
              <a:rPr lang="en-US" sz="2000" b="1"/>
              <a:t>öz müstəqil mühiti</a:t>
            </a:r>
            <a:r>
              <a:rPr lang="en-US" sz="2000"/>
              <a:t> kimi davranır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/>
              <a:t>Amma əslində </a:t>
            </a:r>
            <a:r>
              <a:rPr lang="en-US" sz="2000" b="1"/>
              <a:t>eyni Linux kernel-i paylaşır</a:t>
            </a:r>
          </a:p>
          <a:p>
            <a:endParaRPr lang="en-US" sz="2000" b="1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963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1237</Words>
  <Application>Microsoft Office PowerPoint</Application>
  <PresentationFormat>Widescreen</PresentationFormat>
  <Paragraphs>287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36</cp:revision>
  <dcterms:created xsi:type="dcterms:W3CDTF">2025-09-15T05:34:52Z</dcterms:created>
  <dcterms:modified xsi:type="dcterms:W3CDTF">2025-10-15T07:12:37Z</dcterms:modified>
</cp:coreProperties>
</file>