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270" r:id="rId113"/>
    <p:sldId id="271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83127" y="92365"/>
            <a:ext cx="11924145" cy="1218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Bu faylda, teorik olaraq keçdiyimiz mövzuların praktikasına aid dərsləri görəcəyik. </a:t>
            </a:r>
          </a:p>
          <a:p>
            <a:endParaRPr lang="az-Latn-AZ"/>
          </a:p>
          <a:p>
            <a:r>
              <a:rPr lang="az-Latn-AZ"/>
              <a:t>Bəzi Linux əmrləri ilə tanış olmuşuq artıq. Ancaq digər əmrlər haqqında həmçinin digər nəzəri mövzular haqqında artıq bu faylda qeyd ediləcək.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CBD48-B877-16E9-9CC8-1A65ED73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CCE748-C98F-B53B-7866-DEC892B45B2F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11) </a:t>
            </a:r>
            <a:r>
              <a:rPr lang="az-Latn-AZ" sz="1200" b="1">
                <a:solidFill>
                  <a:srgbClr val="FF0000"/>
                </a:solidFill>
              </a:rPr>
              <a:t>ps -efl </a:t>
            </a:r>
            <a:r>
              <a:rPr lang="az-Latn-AZ" sz="1200"/>
              <a:t>- əmri (process status) Linux-da proseslərin (yəni işləyən proqramların və xidmətlərin) geniş və ətraflı siyahısını göstərmək üçün istifadə olunur.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az-Latn-AZ" sz="1200"/>
              <a:t>Nəticə: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siyahı çox uzundursa, nəticəni less ilə rahat oxuya bilərsən: </a:t>
            </a:r>
            <a:r>
              <a:rPr lang="az-Latn-AZ" sz="1200"/>
              <a:t>v</a:t>
            </a:r>
            <a:r>
              <a:rPr lang="en-US" sz="1200"/>
              <a:t>ə ya grep ilə filtrləyə bilərsən: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DFBD91-64A1-1356-360B-F1EB23B35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00276"/>
              </p:ext>
            </p:extLst>
          </p:nvPr>
        </p:nvGraphicFramePr>
        <p:xfrm>
          <a:off x="203200" y="704836"/>
          <a:ext cx="7333673" cy="1097280"/>
        </p:xfrm>
        <a:graphic>
          <a:graphicData uri="http://schemas.openxmlformats.org/drawingml/2006/table">
            <a:tbl>
              <a:tblPr/>
              <a:tblGrid>
                <a:gridCol w="1231613">
                  <a:extLst>
                    <a:ext uri="{9D8B030D-6E8A-4147-A177-3AD203B41FA5}">
                      <a16:colId xmlns:a16="http://schemas.microsoft.com/office/drawing/2014/main" val="3438439552"/>
                    </a:ext>
                  </a:extLst>
                </a:gridCol>
                <a:gridCol w="6102060">
                  <a:extLst>
                    <a:ext uri="{9D8B030D-6E8A-4147-A177-3AD203B41FA5}">
                      <a16:colId xmlns:a16="http://schemas.microsoft.com/office/drawing/2014/main" val="460982753"/>
                    </a:ext>
                  </a:extLst>
                </a:gridCol>
              </a:tblGrid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Fləq</a:t>
                      </a:r>
                      <a:r>
                        <a:rPr lang="az-Latn-AZ" sz="1200" b="1"/>
                        <a:t> (opsiyaları)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Mənası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5547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Sistemdəki </a:t>
                      </a:r>
                      <a:r>
                        <a:rPr lang="en-US" sz="1200" b="1"/>
                        <a:t>bütün prosesləri</a:t>
                      </a:r>
                      <a:r>
                        <a:rPr lang="en-US" sz="1200"/>
                        <a:t> göstər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19865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-f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Tam formatda</a:t>
                      </a:r>
                      <a:r>
                        <a:rPr lang="en-US" sz="1200"/>
                        <a:t> (full format) göstər — əlavə sütunlar daxil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62914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-l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Long format</a:t>
                      </a:r>
                      <a:r>
                        <a:rPr lang="en-US" sz="1200"/>
                        <a:t> — daha geniş texniki məlumatlar (scheduling info, priority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3156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858E4EB-2960-F129-3DB1-B0C7804D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368484"/>
            <a:ext cx="5458691" cy="7308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0DA757-3AE6-3D20-0D87-4678177D3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14184"/>
              </p:ext>
            </p:extLst>
          </p:nvPr>
        </p:nvGraphicFramePr>
        <p:xfrm>
          <a:off x="7268937" y="2482931"/>
          <a:ext cx="4923063" cy="4351335"/>
        </p:xfrm>
        <a:graphic>
          <a:graphicData uri="http://schemas.openxmlformats.org/drawingml/2006/table">
            <a:tbl>
              <a:tblPr/>
              <a:tblGrid>
                <a:gridCol w="716544">
                  <a:extLst>
                    <a:ext uri="{9D8B030D-6E8A-4147-A177-3AD203B41FA5}">
                      <a16:colId xmlns:a16="http://schemas.microsoft.com/office/drawing/2014/main" val="617294716"/>
                    </a:ext>
                  </a:extLst>
                </a:gridCol>
                <a:gridCol w="4206519">
                  <a:extLst>
                    <a:ext uri="{9D8B030D-6E8A-4147-A177-3AD203B41FA5}">
                      <a16:colId xmlns:a16="http://schemas.microsoft.com/office/drawing/2014/main" val="1689512120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Sütun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Təsviri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043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F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flags (daxili status)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8556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S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status (S=sleeping, R=running, Z=zombie və s.)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3676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UID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sahibi olan istifadəçi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276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ID (unikal nömrə)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3535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PPID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Parent Process ID (prosesi başladan proqramın ID-si)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209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C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CPU istifadəsi faizi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907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PRI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Priority (prioritet)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0751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NI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Nice value (prioritet tənzimləməsi)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941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ADDR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Kernel address (əksər sistemlərdə boş olur)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262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SZ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yaddaş ölçüsü (səhifə bloklarında)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0757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WCHAN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 hansı hadisəni gözləyir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645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TTY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Terminal (əgər varsa)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324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TIME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istifadə etdiyi CPU vaxtı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4077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CMD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başladığı əmr (komanda)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30359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8CD1A1-C04B-5933-0DEB-EE49FE73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732070"/>
            <a:ext cx="1438476" cy="295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0CA96-2BC6-8BBC-BE0C-79B29107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227514"/>
            <a:ext cx="198147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98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2B3E0-B2F1-1A6F-1465-9C571BD11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FAEB36-0813-39C4-63B2-5BD0D9FEF4B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352948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7F90-B803-64C2-E71A-16E58678C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FBB2C2-0E8F-D784-2F1C-D07CC27C989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7501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569E-9496-C4C2-AC75-5505C2A8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2B4107-F49D-AA31-5FD3-785779EC4FE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055339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33B70-0F96-FCEC-8E49-4EDAD40C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059547-26E1-7BD1-8A3B-069B728605B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356760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1FCC7-6A93-3C2F-78BA-C208F7A9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092A6E-7A55-322A-D104-76A30C00389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91516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9B82-5BDE-BB9E-58F9-46123F89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12E2BB-4C5C-35F1-8869-765FC8F5FF2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31084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00E83-1291-FFE6-67C1-F7840D31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DA7829-93F4-150C-B2AC-589103305F1A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53194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172FB-4BD6-0E5A-60B7-2817DC4D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8532A7-F813-C36C-86A2-9CA460B375D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288553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9AF42-374E-7AD7-9768-9A8AB551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08D64-FFBC-6709-0C28-7248BC0E57A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84163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0A74-B4D0-2927-B13E-32A8EF36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4213C-3A78-6739-4C8F-AAD2F8CE655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8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F550-2080-90D9-3765-3BF0AB93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D3A4A5-7537-60DC-A301-730890CD3806}"/>
              </a:ext>
            </a:extLst>
          </p:cNvPr>
          <p:cNvSpPr txBox="1"/>
          <p:nvPr/>
        </p:nvSpPr>
        <p:spPr>
          <a:xfrm>
            <a:off x="0" y="138546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b="1">
                <a:solidFill>
                  <a:srgbClr val="FF0000"/>
                </a:solidFill>
              </a:rPr>
              <a:t>apache2.conf  </a:t>
            </a:r>
            <a:r>
              <a:rPr lang="az-Latn-AZ" sz="1400"/>
              <a:t>- Apache veb serverinin konfiqurasiya sistemi bir az modular olsa da, əsas mərkəzi konfiqurasiya faylı </a:t>
            </a:r>
            <a:r>
              <a:rPr lang="az-Latn-AZ" sz="1400" b="1"/>
              <a:t>apache2.conf </a:t>
            </a:r>
            <a:r>
              <a:rPr lang="az-Latn-AZ" sz="1400"/>
              <a:t>faylıdır.</a:t>
            </a:r>
          </a:p>
          <a:p>
            <a:endParaRPr lang="az-Latn-AZ" sz="1400"/>
          </a:p>
          <a:p>
            <a:r>
              <a:rPr lang="en-US" sz="1400"/>
              <a:t>Bu fayl Apache serverinə </a:t>
            </a:r>
            <a:r>
              <a:rPr lang="en-US" sz="1400" b="1"/>
              <a:t>ümumi davranışı necə tənzimləmək lazım olduğunu</a:t>
            </a:r>
            <a:r>
              <a:rPr lang="en-US" sz="1400"/>
              <a:t> deyir — yəni: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Hansı direktoriyalar xidmət göstərə bilər?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Hansı istifadəçi ilə işləsin?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Hansi modullar yüklənsin?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Giriş icazələri, log formatı, bağlantı limiti və s.</a:t>
            </a:r>
          </a:p>
          <a:p>
            <a:endParaRPr lang="az-Latn-AZ" sz="1400"/>
          </a:p>
          <a:p>
            <a:r>
              <a:rPr lang="en-US" sz="1400"/>
              <a:t>Faylın yerləşdiyi yer: Debian əsaslı sistemlərdə (Kali Linux da daxil olmaqla):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az-Latn-AZ" sz="1400"/>
              <a:t>Faylın içinə baxdıqda lazımlı-lazımsız çox məlumat görəcəyik. Kommentlər bizə</a:t>
            </a:r>
          </a:p>
          <a:p>
            <a:r>
              <a:rPr lang="az-Latn-AZ" sz="1400"/>
              <a:t>bu fayld aolan lazımlı hissələri oxumaqda maneçilik törədiri.</a:t>
            </a:r>
          </a:p>
          <a:p>
            <a:endParaRPr lang="az-Latn-AZ" sz="1400"/>
          </a:p>
          <a:p>
            <a:r>
              <a:rPr lang="az-Latn-AZ" sz="1400" b="1"/>
              <a:t>Lazımsız hissələri yığışdıra bilərik</a:t>
            </a:r>
            <a:r>
              <a:rPr lang="az-Latn-AZ" sz="1400"/>
              <a:t>. Ancaq ilk olaraq bu faylın kopyasını yaradaq ki,</a:t>
            </a:r>
          </a:p>
          <a:p>
            <a:r>
              <a:rPr lang="az-Latn-AZ" sz="1400"/>
              <a:t>yanlış bir əməliyyat icra etsək əgər, heç olmasa geri bərpa edə bilək faylı.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1BED6-A246-69FB-AFCF-0B349126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08" y="2881745"/>
            <a:ext cx="4350091" cy="3976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D86E5-1B73-A786-BDC5-5DFC1D47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9422"/>
            <a:ext cx="2743583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03873-2DF9-64FB-DF39-AF6A52C7B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78176"/>
            <a:ext cx="6652150" cy="9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09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4AB33-4FD3-24B4-52A4-7C736F151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A1FE3-745A-B03E-B059-6ADF0A067C9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44677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6F6-DD64-93B4-512A-549F52A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3E6DC0-6CF8-F735-09A3-840D7087DB8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07865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3ABCD-BA5F-51B6-3E01-7C0876D9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40A090-4216-7065-C6BC-934960371044}"/>
              </a:ext>
            </a:extLst>
          </p:cNvPr>
          <p:cNvSpPr txBox="1"/>
          <p:nvPr/>
        </p:nvSpPr>
        <p:spPr>
          <a:xfrm>
            <a:off x="203200" y="244826"/>
            <a:ext cx="118225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Kopyalama əməliyyatından sonra həmin fayldan lazımsız hissələri silərək sadəcə lazımlı hissələri saxlayacağıq: </a:t>
            </a:r>
            <a:r>
              <a:rPr lang="az-Latn-AZ" sz="1200">
                <a:highlight>
                  <a:srgbClr val="00FF00"/>
                </a:highlight>
              </a:rPr>
              <a:t>grep -v ^# /etc/apache2/apache2.conf.def &gt; /etc/apache2/apache2.conf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Həmin faylın kommentlər olmadan saxlanmış variantı: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7ECDC-C679-7BBC-8FE4-124FF2D0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551"/>
            <a:ext cx="5639587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AE3FC-425E-F1F0-F8C7-44FCBEDC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769"/>
            <a:ext cx="12192000" cy="52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20DF0-B284-4AC6-529A-B628A9690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19A3DD-FF42-7262-CA88-A57650284FAE}"/>
              </a:ext>
            </a:extLst>
          </p:cNvPr>
          <p:cNvSpPr txBox="1"/>
          <p:nvPr/>
        </p:nvSpPr>
        <p:spPr>
          <a:xfrm>
            <a:off x="92363" y="129310"/>
            <a:ext cx="12007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İndi konfiqurasiya hissələrini hissə-hissə təhlil edək:</a:t>
            </a:r>
          </a:p>
          <a:p>
            <a:endParaRPr lang="az-Latn-AZ" sz="1600"/>
          </a:p>
          <a:p>
            <a:r>
              <a:rPr lang="en-US" sz="1600"/>
              <a:t>Runtime və PID ilə bağlı dəyişənlər</a:t>
            </a:r>
            <a:r>
              <a:rPr lang="az-Latn-AZ" sz="1600"/>
              <a:t>: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Bağlantı və performans ayarları</a:t>
            </a:r>
            <a:r>
              <a:rPr lang="az-Latn-AZ" sz="1600"/>
              <a:t>: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707A6-4426-597E-B88C-9493A8E2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082"/>
            <a:ext cx="3096057" cy="5525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C4DD2E-FC16-243A-E044-2A668B61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73022"/>
              </p:ext>
            </p:extLst>
          </p:nvPr>
        </p:nvGraphicFramePr>
        <p:xfrm>
          <a:off x="92363" y="1839061"/>
          <a:ext cx="11877964" cy="1097280"/>
        </p:xfrm>
        <a:graphic>
          <a:graphicData uri="http://schemas.openxmlformats.org/drawingml/2006/table">
            <a:tbl>
              <a:tblPr/>
              <a:tblGrid>
                <a:gridCol w="2650837">
                  <a:extLst>
                    <a:ext uri="{9D8B030D-6E8A-4147-A177-3AD203B41FA5}">
                      <a16:colId xmlns:a16="http://schemas.microsoft.com/office/drawing/2014/main" val="980272043"/>
                    </a:ext>
                  </a:extLst>
                </a:gridCol>
                <a:gridCol w="9227127">
                  <a:extLst>
                    <a:ext uri="{9D8B030D-6E8A-4147-A177-3AD203B41FA5}">
                      <a16:colId xmlns:a16="http://schemas.microsoft.com/office/drawing/2014/main" val="2919186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8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DefaultRuntimeDir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runtime fayllarını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.pid</a:t>
                      </a:r>
                      <a:r>
                        <a:rPr lang="en-US"/>
                        <a:t>, socket və s.) saxladığı qovluqdur.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84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PidFile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server prosesi başladıqda onun </a:t>
                      </a:r>
                      <a:r>
                        <a:rPr lang="en-US" b="1"/>
                        <a:t>PID nömrəsi</a:t>
                      </a:r>
                      <a:r>
                        <a:rPr lang="en-US"/>
                        <a:t> bu fayla yazılır. Sistem idarəsi üçün vacibdir.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4584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B9BC8F-2A6E-B57C-28A1-251C7567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" y="3991663"/>
            <a:ext cx="2038635" cy="10764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BE337C-3B96-513C-3FB1-27991A38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14577"/>
              </p:ext>
            </p:extLst>
          </p:nvPr>
        </p:nvGraphicFramePr>
        <p:xfrm>
          <a:off x="92364" y="5275842"/>
          <a:ext cx="6235298" cy="1371600"/>
        </p:xfrm>
        <a:graphic>
          <a:graphicData uri="http://schemas.openxmlformats.org/drawingml/2006/table">
            <a:tbl>
              <a:tblPr/>
              <a:tblGrid>
                <a:gridCol w="2059305">
                  <a:extLst>
                    <a:ext uri="{9D8B030D-6E8A-4147-A177-3AD203B41FA5}">
                      <a16:colId xmlns:a16="http://schemas.microsoft.com/office/drawing/2014/main" val="680273325"/>
                    </a:ext>
                  </a:extLst>
                </a:gridCol>
                <a:gridCol w="4175993">
                  <a:extLst>
                    <a:ext uri="{9D8B030D-6E8A-4147-A177-3AD203B41FA5}">
                      <a16:colId xmlns:a16="http://schemas.microsoft.com/office/drawing/2014/main" val="783170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56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Timeout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Klientə cavab verilməzdən əvvəl neçə saniyə gözləməlidir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5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KeepAlive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Eyni bağlantı ilə bir neçə HTTP sorğusuna icazə verir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13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MaxKeepAliveRequests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Bir Keep-Alive bağlantıda maksimum neçə sorğu icazəlidir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75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KeepAliveTimeout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Klientin yeni sorğu göndərməsi üçün nə qədər gözlə</a:t>
                      </a:r>
                      <a:r>
                        <a:rPr lang="az-Latn-AZ" sz="1200"/>
                        <a:t>n</a:t>
                      </a:r>
                      <a:r>
                        <a:rPr lang="en-US" sz="1200"/>
                        <a:t>ilsin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05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5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9049-4A79-5270-7D40-E68C6654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F9EF04-4A95-6F33-AD1A-A5763E3C56AE}"/>
              </a:ext>
            </a:extLst>
          </p:cNvPr>
          <p:cNvSpPr txBox="1"/>
          <p:nvPr/>
        </p:nvSpPr>
        <p:spPr>
          <a:xfrm>
            <a:off x="203200" y="244826"/>
            <a:ext cx="118225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Hansı istifadəçi ilə işləyəcək: təhlükəsizlik baxımından Apache </a:t>
            </a:r>
            <a:r>
              <a:rPr lang="az-Latn-AZ" sz="1600" b="1"/>
              <a:t>root</a:t>
            </a:r>
            <a:r>
              <a:rPr lang="az-Latn-AZ" sz="1600"/>
              <a:t> istifadəçisi ilə işləməməlidir.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/>
              <a:t>DNS ayarı</a:t>
            </a:r>
            <a:r>
              <a:rPr lang="en-US" sz="1600"/>
              <a:t>: Off olması tövsiyə olunur — əks halda Apache hər bağlantı üçün DNS sorğusu göndərib ləngiyə bilər.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43AF0-1859-6D8B-26CF-0FF354F0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23573"/>
            <a:ext cx="2162477" cy="5525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648AAE-93E0-8B86-89BC-1E45F63E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36509"/>
              </p:ext>
            </p:extLst>
          </p:nvPr>
        </p:nvGraphicFramePr>
        <p:xfrm>
          <a:off x="203200" y="1680658"/>
          <a:ext cx="7237561" cy="1097280"/>
        </p:xfrm>
        <a:graphic>
          <a:graphicData uri="http://schemas.openxmlformats.org/drawingml/2006/table">
            <a:tbl>
              <a:tblPr/>
              <a:tblGrid>
                <a:gridCol w="1092835">
                  <a:extLst>
                    <a:ext uri="{9D8B030D-6E8A-4147-A177-3AD203B41FA5}">
                      <a16:colId xmlns:a16="http://schemas.microsoft.com/office/drawing/2014/main" val="249426279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964334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6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User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işlədiyi sistem istifadəçisi (default: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www-data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68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Group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istifadə etdiyi sistem qrupu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262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D565674-06A0-C515-FC8E-DE7B6A81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775220"/>
            <a:ext cx="1686160" cy="3048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88ECD4-8361-2033-9928-15208101D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9005"/>
              </p:ext>
            </p:extLst>
          </p:nvPr>
        </p:nvGraphicFramePr>
        <p:xfrm>
          <a:off x="203200" y="4263003"/>
          <a:ext cx="10420927" cy="731520"/>
        </p:xfrm>
        <a:graphic>
          <a:graphicData uri="http://schemas.openxmlformats.org/drawingml/2006/table">
            <a:tbl>
              <a:tblPr/>
              <a:tblGrid>
                <a:gridCol w="3155105">
                  <a:extLst>
                    <a:ext uri="{9D8B030D-6E8A-4147-A177-3AD203B41FA5}">
                      <a16:colId xmlns:a16="http://schemas.microsoft.com/office/drawing/2014/main" val="1570995858"/>
                    </a:ext>
                  </a:extLst>
                </a:gridCol>
                <a:gridCol w="7265822">
                  <a:extLst>
                    <a:ext uri="{9D8B030D-6E8A-4147-A177-3AD203B41FA5}">
                      <a16:colId xmlns:a16="http://schemas.microsoft.com/office/drawing/2014/main" val="4099959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1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HostnameLookups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IP ünvanlarını DNS vasitəsilə hostname-ə çevirməyə çalışacaqmı?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75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2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39D87-6F8A-3A9E-26E0-DA4732AD9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E76E22-A7F5-9E35-2B6B-E489B9F8AA72}"/>
              </a:ext>
            </a:extLst>
          </p:cNvPr>
          <p:cNvSpPr txBox="1"/>
          <p:nvPr/>
        </p:nvSpPr>
        <p:spPr>
          <a:xfrm>
            <a:off x="203200" y="244826"/>
            <a:ext cx="1182254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 b="1"/>
              <a:t>Log faylları və səviyyə</a:t>
            </a:r>
            <a:r>
              <a:rPr lang="az-Latn-AZ" sz="1600"/>
              <a:t>: problemi aşkarlamaq və analiz etmək üçün loglar çox önəmlidir.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/>
              <a:t>Modul və port konfiqurasiyaları daxil edilir</a:t>
            </a:r>
            <a:r>
              <a:rPr lang="en-US" sz="1600"/>
              <a:t>: Apache-nin HTTPS, rewrite, PHP modulları bu hissə vasitəsilə idarə olunur.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6E621-7DE5-6D59-493F-0212839D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86918"/>
            <a:ext cx="3124636" cy="5334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CFC3E-1CB8-2D6A-2494-BA3498416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8715"/>
              </p:ext>
            </p:extLst>
          </p:nvPr>
        </p:nvGraphicFramePr>
        <p:xfrm>
          <a:off x="203200" y="1485308"/>
          <a:ext cx="6585268" cy="1097280"/>
        </p:xfrm>
        <a:graphic>
          <a:graphicData uri="http://schemas.openxmlformats.org/drawingml/2006/table">
            <a:tbl>
              <a:tblPr/>
              <a:tblGrid>
                <a:gridCol w="1327468">
                  <a:extLst>
                    <a:ext uri="{9D8B030D-6E8A-4147-A177-3AD203B41FA5}">
                      <a16:colId xmlns:a16="http://schemas.microsoft.com/office/drawing/2014/main" val="9646297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619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45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ErrorLog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səhvləri hara yazacaq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56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LogLevel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Səhvlərin detallı səviyyəsi (warn, info, debug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9270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B2EE8A-8295-5B87-0431-880CB427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538035"/>
            <a:ext cx="2934109" cy="72400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7AAFF-DBCC-5728-B061-038253AD0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26739"/>
              </p:ext>
            </p:extLst>
          </p:nvPr>
        </p:nvGraphicFramePr>
        <p:xfrm>
          <a:off x="203200" y="4493482"/>
          <a:ext cx="7131368" cy="1097280"/>
        </p:xfrm>
        <a:graphic>
          <a:graphicData uri="http://schemas.openxmlformats.org/drawingml/2006/table">
            <a:tbl>
              <a:tblPr/>
              <a:tblGrid>
                <a:gridCol w="1873568">
                  <a:extLst>
                    <a:ext uri="{9D8B030D-6E8A-4147-A177-3AD203B41FA5}">
                      <a16:colId xmlns:a16="http://schemas.microsoft.com/office/drawing/2014/main" val="14787781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1071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0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mods-enabled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Aktiv olan Apache modullarının konfiqurasiyası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3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ports.conf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hansı portlarda (məs. 80, 443) işləyəcək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39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7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283C8-6D28-8BD8-1E1B-6617DDA1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AAF71C-4FB6-EE98-25CC-B1813EF52B28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Directory direktivaları – kimə, nəyə icazə verili</a:t>
            </a:r>
            <a:r>
              <a:rPr lang="az-Latn-AZ" sz="1200"/>
              <a:t>r: bütün fayl sistemində giriş qadağandır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Bu isə /usr/share altındakı qovluqlara girişə icazə verir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Apache-in əsas web kökü </a:t>
            </a:r>
            <a:r>
              <a:rPr lang="en-US" sz="1200" b="1"/>
              <a:t>— /var/www/ </a:t>
            </a:r>
            <a:r>
              <a:rPr lang="en-US" sz="1200"/>
              <a:t>qovluğuna icazə verir.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57533-A0DD-758E-C3B5-DF56E58B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10954"/>
            <a:ext cx="2286319" cy="127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99A0E-732A-89FE-8371-C378E631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943157"/>
            <a:ext cx="2057687" cy="971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C602D-1F03-468B-6439-7BD969B1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3" y="4769141"/>
            <a:ext cx="2867425" cy="1305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75C52A-1C68-CBD1-D3A7-DEA7F4E3E981}"/>
              </a:ext>
            </a:extLst>
          </p:cNvPr>
          <p:cNvSpPr txBox="1"/>
          <p:nvPr/>
        </p:nvSpPr>
        <p:spPr>
          <a:xfrm>
            <a:off x="7546109" y="2506983"/>
            <a:ext cx="321425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Bu direktivlərlə veb saytın fayllarına icazə verilir ya yox, onu təyin edirsən.</a:t>
            </a:r>
          </a:p>
        </p:txBody>
      </p:sp>
    </p:spTree>
    <p:extLst>
      <p:ext uri="{BB962C8B-B14F-4D97-AF65-F5344CB8AC3E}">
        <p14:creationId xmlns:p14="http://schemas.microsoft.com/office/powerpoint/2010/main" val="200276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C0E5F-63F6-CE32-B64C-906BAB3FB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80A420-E733-8565-C28E-84980CE7FF0A}"/>
              </a:ext>
            </a:extLst>
          </p:cNvPr>
          <p:cNvSpPr txBox="1"/>
          <p:nvPr/>
        </p:nvSpPr>
        <p:spPr>
          <a:xfrm>
            <a:off x="203200" y="244826"/>
            <a:ext cx="118225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solidFill>
                  <a:srgbClr val="FF0000"/>
                </a:solidFill>
              </a:rPr>
              <a:t>.htaccess </a:t>
            </a:r>
            <a:r>
              <a:rPr lang="az-Latn-AZ" sz="1200" b="1"/>
              <a:t>faylı və təhlükəsizlik</a:t>
            </a:r>
            <a:r>
              <a:rPr lang="az-Latn-AZ" sz="1200"/>
              <a:t>: </a:t>
            </a:r>
            <a:r>
              <a:rPr lang="az-Latn-AZ" sz="1200" b="1" i="1"/>
              <a:t>.htaccess </a:t>
            </a:r>
            <a:r>
              <a:rPr lang="az-Latn-AZ" sz="1200"/>
              <a:t>içindəki direktivlərə icazə verirsənsə, bu fayl özüdə qorunmalıdır.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Bunlar logların necə formatda yazılacağını təyin edir</a:t>
            </a:r>
            <a:r>
              <a:rPr lang="en-US" sz="1200"/>
              <a:t>: çox vaxt combined və vhost_combined virtual host fayllarında istifadə olunur.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F19E4-7432-315A-1A87-3F26AA49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87719"/>
            <a:ext cx="2238687" cy="128605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2C66CE-0322-2C96-EB76-992515BB8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9818"/>
              </p:ext>
            </p:extLst>
          </p:nvPr>
        </p:nvGraphicFramePr>
        <p:xfrm>
          <a:off x="203200" y="2234839"/>
          <a:ext cx="10515600" cy="1097280"/>
        </p:xfrm>
        <a:graphic>
          <a:graphicData uri="http://schemas.openxmlformats.org/drawingml/2006/table">
            <a:tbl>
              <a:tblPr/>
              <a:tblGrid>
                <a:gridCol w="3179618">
                  <a:extLst>
                    <a:ext uri="{9D8B030D-6E8A-4147-A177-3AD203B41FA5}">
                      <a16:colId xmlns:a16="http://schemas.microsoft.com/office/drawing/2014/main" val="3738597861"/>
                    </a:ext>
                  </a:extLst>
                </a:gridCol>
                <a:gridCol w="7335982">
                  <a:extLst>
                    <a:ext uri="{9D8B030D-6E8A-4147-A177-3AD203B41FA5}">
                      <a16:colId xmlns:a16="http://schemas.microsoft.com/office/drawing/2014/main" val="2376941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AccessFileName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hansı faylı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/>
                        <a:t> kimi tanısın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86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FilesMatch "^\.ht"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/>
                        <a:t> və bənzər fayllara </a:t>
                      </a:r>
                      <a:r>
                        <a:rPr lang="en-US" b="1"/>
                        <a:t>brauzerdən girişi bloklayır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308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6C6D99E-08FC-BA4B-6CA2-4257BBE5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399810"/>
            <a:ext cx="521090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3E14-BCCC-6BF9-169B-193E6EFB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4132F4-83EF-23A9-4159-F92A227D8A76}"/>
              </a:ext>
            </a:extLst>
          </p:cNvPr>
          <p:cNvSpPr txBox="1"/>
          <p:nvPr/>
        </p:nvSpPr>
        <p:spPr>
          <a:xfrm>
            <a:off x="203200" y="244826"/>
            <a:ext cx="118225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Əlavə konfiqurasiya fayllarını daxil etmək</a:t>
            </a:r>
            <a:r>
              <a:rPr lang="az-Latn-AZ" sz="1200"/>
              <a:t>: bu hissə vasitəsilə Apache fərqli saytları və əlavə parametrləri daxil edir.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600"/>
              <a:t>Apache-nin əsas konfiqurasiya faylına dəyər əlavə etmək və ya dəyişdirmək yalnız bu hallarda lazımdır: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B7DDA-1832-F56D-3C6A-8F51F825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62811"/>
            <a:ext cx="3086531" cy="60015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AC724-01B5-73C0-C394-3523D52D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5353"/>
              </p:ext>
            </p:extLst>
          </p:nvPr>
        </p:nvGraphicFramePr>
        <p:xfrm>
          <a:off x="203200" y="1532876"/>
          <a:ext cx="10515600" cy="1097280"/>
        </p:xfrm>
        <a:graphic>
          <a:graphicData uri="http://schemas.openxmlformats.org/drawingml/2006/table">
            <a:tbl>
              <a:tblPr/>
              <a:tblGrid>
                <a:gridCol w="2283691">
                  <a:extLst>
                    <a:ext uri="{9D8B030D-6E8A-4147-A177-3AD203B41FA5}">
                      <a16:colId xmlns:a16="http://schemas.microsoft.com/office/drawing/2014/main" val="3268965467"/>
                    </a:ext>
                  </a:extLst>
                </a:gridCol>
                <a:gridCol w="8231909">
                  <a:extLst>
                    <a:ext uri="{9D8B030D-6E8A-4147-A177-3AD203B41FA5}">
                      <a16:colId xmlns:a16="http://schemas.microsoft.com/office/drawing/2014/main" val="3827198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4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conf-enabled/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Əlavə konfiqurasiya faylları (məs: gzip.conf, security.conf)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80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sites-enabled/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saytlarının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VirtualHost</a:t>
                      </a:r>
                      <a:r>
                        <a:rPr lang="en-US"/>
                        <a:t>) konfiqurasiyaları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198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666CAA-BC52-1871-FB64-E071669E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74375"/>
              </p:ext>
            </p:extLst>
          </p:nvPr>
        </p:nvGraphicFramePr>
        <p:xfrm>
          <a:off x="203200" y="3811425"/>
          <a:ext cx="10515600" cy="188741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218391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528885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6984793"/>
                    </a:ext>
                  </a:extLst>
                </a:gridCol>
              </a:tblGrid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Səbəb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Məsələn nə edirsən?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Nəyi dəyişmək olar?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5218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Öz domen adı</a:t>
                      </a:r>
                      <a:r>
                        <a:rPr lang="az-Latn-AZ" sz="1200"/>
                        <a:t>n</a:t>
                      </a:r>
                      <a:r>
                        <a:rPr lang="en-US" sz="1200"/>
                        <a:t> ilə virtual host yaradırsan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example.local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test.local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ServerName</a:t>
                      </a:r>
                      <a:r>
                        <a:rPr lang="en-US" sz="1200"/>
                        <a:t> əlavə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41716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 sz="1200"/>
                        <a:t> istifadə etmək istəyirsən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WordPress, Laravel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AllowOverride</a:t>
                      </a:r>
                      <a:r>
                        <a:rPr lang="en-US" sz="1200"/>
                        <a:t> dəyərini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All</a:t>
                      </a:r>
                      <a:r>
                        <a:rPr lang="en-US" sz="1200"/>
                        <a:t>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24430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Performansı dəyişmək istəyirsən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Sayt çox zəif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Timeout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KeepAlive</a:t>
                      </a:r>
                      <a:r>
                        <a:rPr lang="en-US" sz="1200"/>
                        <a:t>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65568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səhvlərini təyin etmək çətindir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Debug üçün logu artırırsan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LogLevel</a:t>
                      </a:r>
                      <a:r>
                        <a:rPr lang="en-US" sz="1200"/>
                        <a:t> →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info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debug</a:t>
                      </a:r>
                      <a:r>
                        <a:rPr lang="en-US" sz="1200"/>
                        <a:t>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5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9C00-E525-EBDE-B544-93B0A9C28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C8B504-25BD-51C0-ED25-5ACF0C988CB5}"/>
              </a:ext>
            </a:extLst>
          </p:cNvPr>
          <p:cNvSpPr txBox="1"/>
          <p:nvPr/>
        </p:nvSpPr>
        <p:spPr>
          <a:xfrm>
            <a:off x="184727" y="2202935"/>
            <a:ext cx="1182254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highlight>
                  <a:srgbClr val="FFFF00"/>
                </a:highlight>
              </a:rPr>
              <a:t>Tövsiyə</a:t>
            </a:r>
            <a:r>
              <a:rPr lang="az-Latn-AZ" sz="1200"/>
              <a:t>: dəyişmək yox, əlavə et Apache-də yaxşı təcrübə budur: Əsas </a:t>
            </a:r>
            <a:r>
              <a:rPr lang="az-Latn-AZ" sz="1200" b="1"/>
              <a:t>apache2.conf</a:t>
            </a:r>
            <a:r>
              <a:rPr lang="az-Latn-AZ" sz="1200"/>
              <a:t>-u dəyişmək əvəzinə, virtual host və ya əlavə </a:t>
            </a:r>
            <a:r>
              <a:rPr lang="az-Latn-AZ" sz="1200" b="1"/>
              <a:t>.conf </a:t>
            </a:r>
            <a:r>
              <a:rPr lang="az-Latn-AZ" sz="1200"/>
              <a:t>faylı yarat.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Məsələn: </a:t>
            </a:r>
            <a:r>
              <a:rPr lang="az-Latn-AZ" sz="1200"/>
              <a:t> </a:t>
            </a:r>
            <a:r>
              <a:rPr lang="en-US" sz="1200"/>
              <a:t>Öz domeninə uyğun virtual host yarat: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Əlavə konfiqurasiya üçün ayrıca fayl:</a:t>
            </a:r>
            <a:r>
              <a:rPr lang="az-Latn-AZ" sz="1200"/>
              <a:t> s</a:t>
            </a:r>
            <a:r>
              <a:rPr lang="pt-BR" sz="1200"/>
              <a:t>onra </a:t>
            </a:r>
            <a:r>
              <a:rPr lang="pt-BR" sz="1200" b="1">
                <a:solidFill>
                  <a:srgbClr val="FF0000"/>
                </a:solidFill>
              </a:rPr>
              <a:t>a2ensite</a:t>
            </a:r>
            <a:r>
              <a:rPr lang="pt-BR" sz="1200"/>
              <a:t> və </a:t>
            </a:r>
            <a:r>
              <a:rPr lang="pt-BR" sz="1200" b="1">
                <a:solidFill>
                  <a:srgbClr val="FF0000"/>
                </a:solidFill>
              </a:rPr>
              <a:t>a2enconf</a:t>
            </a:r>
            <a:r>
              <a:rPr lang="pt-BR" sz="1200"/>
              <a:t> ilə aktivləşdir.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bir şeyləri dəyişsən, məsələn </a:t>
            </a:r>
            <a:r>
              <a:rPr lang="en-US" sz="1200" b="1"/>
              <a:t>apache2.conf </a:t>
            </a:r>
            <a:r>
              <a:rPr lang="en-US" sz="1200"/>
              <a:t>-u dəyişsən sonra mütləq yoxla:</a:t>
            </a:r>
            <a:r>
              <a:rPr lang="az-Latn-AZ" sz="1200"/>
              <a:t> Syntax OK görsən deməli hər şey düzgündür. Əks halda, xəta yerini göstərəcək.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Sonra</a:t>
            </a:r>
            <a:r>
              <a:rPr lang="az-Latn-AZ" sz="1200"/>
              <a:t> isə serverə restart vermək lazımdır</a:t>
            </a:r>
            <a:r>
              <a:rPr lang="en-US" sz="120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198B8-BA0F-EB97-7A5E-DB482EC8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3063934"/>
            <a:ext cx="3658111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11A88-0DE5-F901-AB35-4A1D617B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3957261"/>
            <a:ext cx="3143689" cy="352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9D28E-A3E2-C088-64B6-6FF23F898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7" y="5065257"/>
            <a:ext cx="2191056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95F156-520E-5AA3-AD62-32702D713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7" y="5800628"/>
            <a:ext cx="2638793" cy="381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65F44-36B5-ADDB-EDFF-B0175D316C24}"/>
              </a:ext>
            </a:extLst>
          </p:cNvPr>
          <p:cNvSpPr txBox="1"/>
          <p:nvPr/>
        </p:nvSpPr>
        <p:spPr>
          <a:xfrm>
            <a:off x="3047999" y="708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1800" b="1"/>
              <a:t>Bu slaydda yazılanları indi etməyəcəyik.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0545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Sistemdə hansı serverin qurulu olduğunu öyrənmək:  </a:t>
            </a:r>
            <a:r>
              <a:rPr lang="en-US" sz="1200">
                <a:highlight>
                  <a:srgbClr val="00FF00"/>
                </a:highlight>
              </a:rPr>
              <a:t>apt-cache search server | wc -l</a:t>
            </a:r>
            <a:endParaRPr lang="az-Latn-AZ" sz="1200">
              <a:highlight>
                <a:srgbClr val="00FF00"/>
              </a:highlight>
            </a:endParaRP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1) </a:t>
            </a:r>
            <a:r>
              <a:rPr lang="az-Latn-AZ" sz="1200" b="1">
                <a:solidFill>
                  <a:srgbClr val="FF0000"/>
                </a:solidFill>
              </a:rPr>
              <a:t>apt-cache search server </a:t>
            </a:r>
            <a:r>
              <a:rPr lang="az-Latn-AZ" sz="1200"/>
              <a:t>- </a:t>
            </a:r>
            <a:r>
              <a:rPr lang="en-US" sz="1200"/>
              <a:t>Bu hissə APT paket menecerindən istifadə edərək </a:t>
            </a:r>
            <a:r>
              <a:rPr lang="en-US" sz="1200" b="1"/>
              <a:t>"server"</a:t>
            </a:r>
            <a:r>
              <a:rPr lang="en-US" sz="1200"/>
              <a:t> sözünü</a:t>
            </a:r>
            <a:r>
              <a:rPr lang="az-Latn-AZ" sz="1200"/>
              <a:t>,</a:t>
            </a:r>
            <a:r>
              <a:rPr lang="en-US" sz="1200"/>
              <a:t> adında və ya təsvirində olan paketlərdə axtarır.</a:t>
            </a:r>
            <a:r>
              <a:rPr lang="az-Latn-AZ" sz="1200"/>
              <a:t> Nəticə: Tapılan bütün uyğun paketlərin siyahısını (ad və qısa təsviri ilə birlikdə) verir. Bu əmr, köhnə, lakin hələ də işlək olan bir üsuldur.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az-Latn-AZ" sz="1200" b="1">
                <a:solidFill>
                  <a:srgbClr val="FF0000"/>
                </a:solidFill>
              </a:rPr>
              <a:t>| wc -l </a:t>
            </a:r>
            <a:r>
              <a:rPr lang="az-Latn-AZ" sz="1200"/>
              <a:t>Bu hissə </a:t>
            </a:r>
            <a:r>
              <a:rPr lang="az-Latn-AZ" sz="1200" b="1"/>
              <a:t>wc</a:t>
            </a:r>
            <a:r>
              <a:rPr lang="az-Latn-AZ" sz="1200"/>
              <a:t> ("word count") əmri ilə işləyir və </a:t>
            </a:r>
            <a:r>
              <a:rPr lang="az-Latn-AZ" sz="1200" b="1"/>
              <a:t>-l</a:t>
            </a:r>
            <a:r>
              <a:rPr lang="az-Latn-AZ" sz="1200"/>
              <a:t> flaqı sətirlərin sayını hesablamaq üçündür. Yəni, </a:t>
            </a:r>
            <a:r>
              <a:rPr lang="az-Latn-AZ" sz="1200" b="1"/>
              <a:t>apt-cache search server </a:t>
            </a:r>
            <a:r>
              <a:rPr lang="az-Latn-AZ" sz="1200"/>
              <a:t>çıxışındakı neçə paket varsa, onların sayını göstərir.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NƏTİCƏ</a:t>
            </a:r>
            <a:r>
              <a:rPr lang="en-US" sz="1200"/>
              <a:t>: Əmr sənin sistemində "server" açar sözü ilə əlaqəli neçə APT paketi olduğunu sayır.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2) </a:t>
            </a:r>
            <a:r>
              <a:rPr lang="az-Latn-AZ" sz="1200" b="1">
                <a:solidFill>
                  <a:srgbClr val="FF0000"/>
                </a:solidFill>
              </a:rPr>
              <a:t>apt search - </a:t>
            </a:r>
            <a:r>
              <a:rPr lang="az-Latn-AZ" sz="1200" b="1"/>
              <a:t>apt-cache search </a:t>
            </a:r>
            <a:r>
              <a:rPr lang="az-Latn-AZ" sz="1200"/>
              <a:t>əmrinə müasir alternativ sayılır. Rəngli çıxış, daha yaxşı format və istifadə </a:t>
            </a:r>
          </a:p>
          <a:p>
            <a:r>
              <a:rPr lang="az-Latn-AZ" sz="1200"/>
              <a:t>rahatlığı ilə fərqlənir.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78C95-4307-80C5-0995-04D584BE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06491"/>
            <a:ext cx="2743583" cy="33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879C2-B49D-9D4B-1237-83C64EDB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773742"/>
            <a:ext cx="3600953" cy="1038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AAC24-F5BC-1DEF-B634-0017A256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927" y="3395779"/>
            <a:ext cx="4184073" cy="3462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B344C-8797-EDF3-DAF0-5A06D25E3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4953807"/>
            <a:ext cx="317226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AC2A-5103-A73B-1A1C-CC58EFB4A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1A271-BA31-6D81-6824-D74CE3069BAD}"/>
              </a:ext>
            </a:extLst>
          </p:cNvPr>
          <p:cNvSpPr txBox="1"/>
          <p:nvPr/>
        </p:nvSpPr>
        <p:spPr>
          <a:xfrm>
            <a:off x="0" y="0"/>
            <a:ext cx="1202574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Gəlin indi </a:t>
            </a:r>
            <a:r>
              <a:rPr lang="az-Latn-AZ" sz="1200" b="1">
                <a:solidFill>
                  <a:srgbClr val="FF0000"/>
                </a:solidFill>
              </a:rPr>
              <a:t>/etc/apache2/ports.conf </a:t>
            </a:r>
            <a:r>
              <a:rPr lang="az-Latn-AZ" sz="1200"/>
              <a:t>faylının rolunu, vacibliyini təhlil edək.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Bu faylın əsas rolu</a:t>
            </a:r>
            <a:r>
              <a:rPr lang="en-US" sz="1200"/>
              <a:t>: Apache serverinə hansı portlarda dinləməyə başlayacağını (yəni müştərilərdən gələn HTTP və HTTPS bağlantılarını) göstərir.</a:t>
            </a:r>
          </a:p>
          <a:p>
            <a:endParaRPr lang="en-US" sz="1200"/>
          </a:p>
          <a:p>
            <a:r>
              <a:rPr lang="en-US" sz="1200"/>
              <a:t>Bu fayl </a:t>
            </a:r>
            <a:r>
              <a:rPr lang="en-US" sz="1200" b="1"/>
              <a:t>apache2.conf </a:t>
            </a:r>
            <a:r>
              <a:rPr lang="en-US" sz="1200"/>
              <a:t>daxilində belə çağırılır: Yəni </a:t>
            </a:r>
            <a:r>
              <a:rPr lang="en-US" sz="1200" b="1"/>
              <a:t>apache2.conf </a:t>
            </a:r>
            <a:r>
              <a:rPr lang="en-US" sz="1200"/>
              <a:t>özündə bu faylı "daxil edir" və işlənməsini təmin edir.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ports.conf məzmunu</a:t>
            </a:r>
            <a:r>
              <a:rPr lang="en-US" sz="1200"/>
              <a:t>: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Listen 80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Bu, Apache serverinə deyir: "HTTP trafiki üçün 80 nömrəli portu dinlə" Yəni: </a:t>
            </a:r>
            <a:r>
              <a:rPr lang="en-US" sz="1200" b="1"/>
              <a:t>http://localhost/, http://example.com/ </a:t>
            </a:r>
            <a:r>
              <a:rPr lang="en-US" sz="1200"/>
              <a:t>bu portdan gəlir.  </a:t>
            </a:r>
            <a:r>
              <a:rPr lang="az-Latn-AZ" sz="1200"/>
              <a:t>Ə</a:t>
            </a:r>
            <a:r>
              <a:rPr lang="en-US" sz="1200"/>
              <a:t>gər bu sətir yoxdursa, HTTP xidmət göstərilməz.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&lt;IfModule ssl_module&gt; Listen 443 &lt;/IfModule&gt;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Əgər SSL modulu (mod_ssl) aktivdirsə, onda Apache HTTPS (port 443) üçün də dinləməyi aktivləşdirir. Yəni: </a:t>
            </a:r>
            <a:r>
              <a:rPr lang="en-US" sz="1200" b="1"/>
              <a:t>https:// </a:t>
            </a:r>
            <a:r>
              <a:rPr lang="en-US" sz="1200"/>
              <a:t>sorğular bu portla gəlir. </a:t>
            </a:r>
            <a:r>
              <a:rPr lang="az-Latn-AZ" sz="1200"/>
              <a:t> </a:t>
            </a:r>
            <a:r>
              <a:rPr lang="en-US" sz="1200"/>
              <a:t>HTTPS bağlantısı üçün vacibdir.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&lt;IfModule mod_gnutls.c&gt; Listen 443 &lt;/IfModule&gt;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Alternativ SSL modulu: mod_gnutls (GnuTLS kitabxanasına əsaslanan SSL dəstəyi). Əgər bu modul istifadə olunursa, onda da 443 portu dinlənəcək. Yəni Apache sistemində </a:t>
            </a:r>
            <a:r>
              <a:rPr lang="en-US" sz="1200" b="1"/>
              <a:t>mod_ssl </a:t>
            </a:r>
            <a:r>
              <a:rPr lang="en-US" sz="1200"/>
              <a:t>və ya </a:t>
            </a:r>
            <a:r>
              <a:rPr lang="en-US" sz="1200" b="1"/>
              <a:t>mod_gnutls </a:t>
            </a:r>
            <a:r>
              <a:rPr lang="en-US" sz="1200"/>
              <a:t>varsa, </a:t>
            </a:r>
            <a:r>
              <a:rPr lang="en-US" sz="1200" b="1"/>
              <a:t>HTTPS</a:t>
            </a:r>
            <a:r>
              <a:rPr lang="en-US" sz="1200"/>
              <a:t> trafik dinlənəcək.</a:t>
            </a:r>
          </a:p>
          <a:p>
            <a:endParaRPr lang="az-Latn-AZ" sz="1200"/>
          </a:p>
          <a:p>
            <a:endParaRPr lang="en-US" sz="1200"/>
          </a:p>
          <a:p>
            <a:r>
              <a:rPr lang="az-Latn-AZ" sz="1200">
                <a:highlight>
                  <a:srgbClr val="FFFF00"/>
                </a:highlight>
              </a:rPr>
              <a:t>Əgər bu portaları dəyişsəz ki, məsləhət deyil. Onda </a:t>
            </a:r>
            <a:r>
              <a:rPr lang="az-Latn-AZ" sz="1200" b="1">
                <a:highlight>
                  <a:srgbClr val="FFFF00"/>
                </a:highlight>
              </a:rPr>
              <a:t>restart</a:t>
            </a:r>
            <a:r>
              <a:rPr lang="az-Latn-AZ" sz="1200">
                <a:highlight>
                  <a:srgbClr val="FFFF00"/>
                </a:highlight>
              </a:rPr>
              <a:t> yaxud </a:t>
            </a:r>
            <a:r>
              <a:rPr lang="az-Latn-AZ" sz="1200" b="1">
                <a:highlight>
                  <a:srgbClr val="FFFF00"/>
                </a:highlight>
              </a:rPr>
              <a:t>reload</a:t>
            </a:r>
            <a:r>
              <a:rPr lang="az-Latn-AZ" sz="1200">
                <a:highlight>
                  <a:srgbClr val="FFFF00"/>
                </a:highlight>
              </a:rPr>
              <a:t> əmri ilə serveri yenidən başlatmaq lazımdır.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712A0-4D04-413D-0DE1-4B9DBFC8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300"/>
            <a:ext cx="1648055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56FD0-7D66-AED3-1613-1BDA7444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480"/>
            <a:ext cx="1089891" cy="11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8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919A-240A-3186-0ED5-AA069610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96FBCE-3A21-2895-B268-05F9258DF667}"/>
              </a:ext>
            </a:extLst>
          </p:cNvPr>
          <p:cNvSpPr txBox="1"/>
          <p:nvPr/>
        </p:nvSpPr>
        <p:spPr>
          <a:xfrm>
            <a:off x="203200" y="244826"/>
            <a:ext cx="118225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İndi isə </a:t>
            </a:r>
            <a:r>
              <a:rPr lang="az-Latn-AZ" sz="1200" b="1"/>
              <a:t>NGİNX</a:t>
            </a:r>
            <a:r>
              <a:rPr lang="az-Latn-AZ" sz="1200"/>
              <a:t> paketini install edirik.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Paketin qurulub qurulmad</a:t>
            </a:r>
            <a:r>
              <a:rPr lang="az-Latn-AZ" sz="1200"/>
              <a:t>ığını bu cürdə yoxlaya bilərsiz: Qurulduğunu görürük.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2940A-CA31-C7C8-E8E7-2F11028F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931"/>
            <a:ext cx="5048955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941E7-F096-0D1A-823A-D117F442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2092"/>
            <a:ext cx="1202222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F5A11-228E-99E8-CAF3-77CD981C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8D34A7-EDD9-A739-83B2-7C30E0298F13}"/>
              </a:ext>
            </a:extLst>
          </p:cNvPr>
          <p:cNvSpPr txBox="1"/>
          <p:nvPr/>
        </p:nvSpPr>
        <p:spPr>
          <a:xfrm>
            <a:off x="0" y="0"/>
            <a:ext cx="707505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Nginx -ın statusuna baxdıqda onun aktiv olmadığını müşahidə edəcəyik.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Nginx serverini aktiv etmədən əvvəl, mövcud başqa serverin aktiv olub olmadığını yoxlayın. Aşağıdakı koddan apache2 serverinin aktiv olduğunu görürük.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Əgər apache2 serverin aktivdirsə onda, nginx serverini aktiv edə bilmirik.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Bunun üçün apache2 serverini stop edirik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Sonra isə nginx serverini start edirik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Təkrar aktiv bağlantıları yoladıqda artıq nginx serverinin işlədiyini görəcəyik.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Yaxud apache2 serverini stop etmədən onun portunu dəyişdirə bilərdik. Əgər belə etsək restart verməyi unutmayın.</a:t>
            </a:r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85E64-64DC-F653-89BF-ED2B5081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0"/>
            <a:ext cx="4978400" cy="326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3B81D-828B-4DC3-6BC4-C87AE2B06583}"/>
              </a:ext>
            </a:extLst>
          </p:cNvPr>
          <p:cNvSpPr txBox="1"/>
          <p:nvPr/>
        </p:nvSpPr>
        <p:spPr>
          <a:xfrm>
            <a:off x="157018" y="4353797"/>
            <a:ext cx="11877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İki fərqli server eyni portu və eyni IP ünvanını ("bind" </a:t>
            </a:r>
            <a:r>
              <a:rPr lang="az-Latn-AZ"/>
              <a:t>edərək</a:t>
            </a:r>
            <a:r>
              <a:rPr lang="en-US"/>
              <a:t>) istifadə edərək eyni anda işləyə bilməz. Bu konflikt yaradacaq (birinci işləyən ikinciyə həmin portu verə bilməz).</a:t>
            </a:r>
          </a:p>
          <a:p>
            <a:endParaRPr lang="en-US"/>
          </a:p>
          <a:p>
            <a:r>
              <a:rPr lang="en-US"/>
              <a:t>Amma iki server eyni maşında eyni anda işləyə bilər fərqli portlarda və ya fərqli IP-lərdə, və ya biri frontend (proxy) — digəri backend (upstream) rolunda işləyərsə tam normaldır.</a:t>
            </a:r>
          </a:p>
          <a:p>
            <a:endParaRPr lang="en-US"/>
          </a:p>
          <a:p>
            <a:r>
              <a:rPr lang="en-US"/>
              <a:t>Real dünya praktikası: çox vaxt nginx frontend (</a:t>
            </a:r>
            <a:r>
              <a:rPr lang="en-US" b="1"/>
              <a:t>80/443</a:t>
            </a:r>
            <a:r>
              <a:rPr lang="en-US"/>
              <a:t>) olur, apache backend isə </a:t>
            </a:r>
            <a:r>
              <a:rPr lang="en-US" b="1"/>
              <a:t>8080</a:t>
            </a:r>
            <a:r>
              <a:rPr lang="en-US"/>
              <a:t> və ya Unix socket-də işləyir. Bu həm performans, həm də təhlükəsizlik baxımından məntiqlidir.</a:t>
            </a:r>
          </a:p>
        </p:txBody>
      </p:sp>
    </p:spTree>
    <p:extLst>
      <p:ext uri="{BB962C8B-B14F-4D97-AF65-F5344CB8AC3E}">
        <p14:creationId xmlns:p14="http://schemas.microsoft.com/office/powerpoint/2010/main" val="265158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6572F-4B7C-487B-E996-A3F4DAFB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769E9B-E9F6-CB99-28CD-022459ECAF16}"/>
              </a:ext>
            </a:extLst>
          </p:cNvPr>
          <p:cNvSpPr txBox="1"/>
          <p:nvPr/>
        </p:nvSpPr>
        <p:spPr>
          <a:xfrm>
            <a:off x="203200" y="244826"/>
            <a:ext cx="118225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Hansı yanaşma daha məntiqlidir? Variantlar və tövsiyələr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Variant A — Yalnız biri işləsin</a:t>
            </a:r>
            <a:endParaRPr lang="az-Latn-AZ" sz="1200" b="1"/>
          </a:p>
          <a:p>
            <a:endParaRPr lang="en-US" sz="1200" b="1"/>
          </a:p>
          <a:p>
            <a:r>
              <a:rPr lang="en-US" sz="1200"/>
              <a:t>Əgər sənin məqsədin sadəcə </a:t>
            </a:r>
            <a:r>
              <a:rPr lang="en-US" sz="1200" b="1"/>
              <a:t>bir web server</a:t>
            </a:r>
            <a:r>
              <a:rPr lang="en-US" sz="1200"/>
              <a:t> işə salmaqdırsa — </a:t>
            </a:r>
            <a:r>
              <a:rPr lang="en-US" sz="1200" b="1"/>
              <a:t>birini seç</a:t>
            </a:r>
            <a:r>
              <a:rPr lang="en-US" sz="1200"/>
              <a:t> (Apache </a:t>
            </a:r>
            <a:r>
              <a:rPr lang="en-US" sz="1200" i="1"/>
              <a:t>və ya</a:t>
            </a:r>
            <a:r>
              <a:rPr lang="en-US" sz="1200"/>
              <a:t> Nginx), digərini dayandır və deaktiv 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40DFF-CF8C-1057-405E-814A868F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43591"/>
            <a:ext cx="300079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F8CD-B035-F8F7-04D3-483F3EF42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F6285A-1595-2E81-43DC-DFDA86056401}"/>
              </a:ext>
            </a:extLst>
          </p:cNvPr>
          <p:cNvSpPr txBox="1"/>
          <p:nvPr/>
        </p:nvSpPr>
        <p:spPr>
          <a:xfrm>
            <a:off x="203200" y="244826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Variant B — Hər ikisini eyni maşında, fərqli portlarda</a:t>
            </a:r>
            <a:endParaRPr lang="az-Latn-AZ" b="1"/>
          </a:p>
          <a:p>
            <a:endParaRPr lang="en-US" b="1"/>
          </a:p>
          <a:p>
            <a:r>
              <a:rPr lang="en-US"/>
              <a:t>Məsələn, Apache :8080, Nginx :80. Bu halda hər ikisi işləyər: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Apache: Listen 8080 (ports.conf)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Nginx: listen 80;</a:t>
            </a:r>
            <a:endParaRPr lang="az-Latn-AZ"/>
          </a:p>
          <a:p>
            <a:pPr lvl="1"/>
            <a:endParaRPr lang="az-Latn-AZ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E04C-CCAA-B968-7781-1F6ED722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C24920-6EA5-2685-0943-D4CDD4892BEC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Variant C — Məsləhət (ən çox istifadə olunan): Nginx front, Apache backend</a:t>
            </a:r>
            <a:endParaRPr lang="az-Latn-AZ" sz="1600" b="1"/>
          </a:p>
          <a:p>
            <a:endParaRPr lang="en-US" sz="16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Nginx </a:t>
            </a:r>
            <a:r>
              <a:rPr lang="en-US" sz="1600" b="1"/>
              <a:t>80/443 </a:t>
            </a:r>
            <a:r>
              <a:rPr lang="en-US" sz="1600"/>
              <a:t>üzərindən gələn sorğuları qəbul edir, statik faylları verir və ya sorğuları Apache-ə yönləndirir (</a:t>
            </a:r>
            <a:r>
              <a:rPr lang="az-Latn-AZ" sz="1600"/>
              <a:t>  </a:t>
            </a:r>
            <a:r>
              <a:rPr lang="en-US" sz="1600"/>
              <a:t>proxy_pass</a:t>
            </a:r>
            <a:r>
              <a:rPr lang="az-Latn-AZ" sz="1600"/>
              <a:t>  </a:t>
            </a:r>
            <a:r>
              <a:rPr lang="en-US" sz="1600"/>
              <a:t>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Apache arxa planda 1</a:t>
            </a:r>
            <a:r>
              <a:rPr lang="en-US" sz="1600" b="1"/>
              <a:t>27.0.0.1:8080</a:t>
            </a:r>
            <a:r>
              <a:rPr lang="en-US" sz="1600"/>
              <a:t> və ya Unix socket-də işləyir və PHP və s. işlərini görür.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Faydası: </a:t>
            </a:r>
            <a:r>
              <a:rPr lang="en-US" sz="1600" b="1"/>
              <a:t>TLS termination, caching, load balancing, gzip </a:t>
            </a:r>
            <a:r>
              <a:rPr lang="en-US" sz="1600"/>
              <a:t>və </a:t>
            </a:r>
            <a:r>
              <a:rPr lang="en-US" sz="1600" b="1"/>
              <a:t>təhlükəsizlik axını </a:t>
            </a:r>
            <a:r>
              <a:rPr lang="en-US" sz="1600"/>
              <a:t>nginx-də rahat idarə olunur.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Nümunə konfiqurasiya: Apache: </a:t>
            </a:r>
            <a:r>
              <a:rPr lang="en-US" sz="1600" b="1"/>
              <a:t>/etc/apache2/ports.conf </a:t>
            </a:r>
            <a:r>
              <a:rPr lang="en-US" sz="1600"/>
              <a:t>və </a:t>
            </a:r>
            <a:r>
              <a:rPr lang="en-US" sz="1600" b="1"/>
              <a:t>virtualhostlarda</a:t>
            </a:r>
            <a:r>
              <a:rPr lang="en-US" sz="1600"/>
              <a:t> portu 8080-ə çevir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virtual host: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E9E84-404E-92AA-EA0B-FF2225EA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291814"/>
            <a:ext cx="2333951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FF677-4903-49F5-3CA5-FA28AA06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276699"/>
            <a:ext cx="281026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2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67F4-E7B5-A093-18CB-89A0B989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0A8072-F2F6-A5FB-A98B-3510AE1BC760}"/>
              </a:ext>
            </a:extLst>
          </p:cNvPr>
          <p:cNvSpPr txBox="1"/>
          <p:nvPr/>
        </p:nvSpPr>
        <p:spPr>
          <a:xfrm>
            <a:off x="203200" y="244826"/>
            <a:ext cx="118225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Hansı portları istifadə etmək məsləhətdir?</a:t>
            </a:r>
            <a:endParaRPr lang="az-Latn-AZ" sz="1400" b="1"/>
          </a:p>
          <a:p>
            <a:endParaRPr lang="en-US" sz="14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1"/>
              <a:t>Frontend (istifadəçi-facing):</a:t>
            </a:r>
            <a:r>
              <a:rPr lang="en-US" sz="1400"/>
              <a:t> 80 (HTTP), 443 (HTTPS) — bunlar standartdır.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1"/>
              <a:t>Backend (arxa server):</a:t>
            </a:r>
            <a:r>
              <a:rPr lang="en-US" sz="1400"/>
              <a:t> 8080, 8000, 8443 və ya daha yaxşı — </a:t>
            </a:r>
            <a:r>
              <a:rPr lang="en-US" sz="1400" b="1"/>
              <a:t>Unix socket</a:t>
            </a:r>
            <a:r>
              <a:rPr lang="en-US" sz="1400"/>
              <a:t> (/run/apache2/apache2.sock) — bu daha təhlükəsiz və performant ola bilər.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Ports &lt;1024 üçün root icazəsi tələb olunur; bu səbəbdən frontend serveri (nginx) root ilə başlayır və sonra worker-lar daha az səlahiyyətlə işləyir.</a:t>
            </a:r>
            <a:endParaRPr lang="az-Latn-AZ" sz="1400"/>
          </a:p>
          <a:p>
            <a:endParaRPr lang="az-Latn-AZ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900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6C29-421C-C558-E1F3-1A8EFA0D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4FCBA2-7A1F-3566-F088-2D6A6C9625CC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Unix Socket nədir? (Sadə dildə)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>
              <a:solidFill>
                <a:srgbClr val="FF0000"/>
              </a:solidFill>
            </a:endParaRPr>
          </a:p>
          <a:p>
            <a:r>
              <a:rPr lang="en-US" sz="1200" b="1"/>
              <a:t>Unix socket</a:t>
            </a:r>
            <a:r>
              <a:rPr lang="en-US" sz="1200"/>
              <a:t>, eyni sistemdə (yəni eyni kompüterdə) işləyən iki proqramın </a:t>
            </a:r>
            <a:r>
              <a:rPr lang="en-US" sz="1200" b="1"/>
              <a:t>bir-biri ilə əlaqə qurması üçün istifadə olunan</a:t>
            </a:r>
            <a:r>
              <a:rPr lang="en-US" sz="1200"/>
              <a:t> bir </a:t>
            </a:r>
            <a:r>
              <a:rPr lang="en-US" sz="1200" b="1"/>
              <a:t>fayl əsaslı ünsiyyət kanalıdır</a:t>
            </a:r>
            <a:r>
              <a:rPr lang="en-US" sz="1200"/>
              <a:t>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Yəni:</a:t>
            </a:r>
            <a:r>
              <a:rPr lang="az-Latn-AZ" sz="1200"/>
              <a:t> </a:t>
            </a:r>
            <a:r>
              <a:rPr lang="en-US" sz="1200"/>
              <a:t>İki proqram (məsələn, </a:t>
            </a:r>
            <a:r>
              <a:rPr lang="en-US" sz="1200" b="1"/>
              <a:t>Nginx</a:t>
            </a:r>
            <a:r>
              <a:rPr lang="en-US" sz="1200"/>
              <a:t> və </a:t>
            </a:r>
            <a:r>
              <a:rPr lang="en-US" sz="1200" b="1"/>
              <a:t>Apache</a:t>
            </a:r>
            <a:r>
              <a:rPr lang="en-US" sz="1200"/>
              <a:t>, ya da </a:t>
            </a:r>
            <a:r>
              <a:rPr lang="en-US" sz="1200" b="1"/>
              <a:t>PHP-FPM</a:t>
            </a:r>
            <a:r>
              <a:rPr lang="en-US" sz="1200"/>
              <a:t> və </a:t>
            </a:r>
            <a:r>
              <a:rPr lang="en-US" sz="1200" b="1"/>
              <a:t>Nginx</a:t>
            </a:r>
            <a:r>
              <a:rPr lang="en-US" sz="1200"/>
              <a:t>) bir-biri ilə </a:t>
            </a:r>
            <a:r>
              <a:rPr lang="en-US" sz="1200" b="1"/>
              <a:t>IP/port</a:t>
            </a:r>
            <a:r>
              <a:rPr lang="en-US" sz="1200"/>
              <a:t> üzərindən yox, </a:t>
            </a:r>
            <a:r>
              <a:rPr lang="en-US" sz="1200" b="1"/>
              <a:t>fayl sistemindəki bir xüsusi fayl</a:t>
            </a:r>
            <a:r>
              <a:rPr lang="en-US" sz="1200"/>
              <a:t> vasitəsilə danışır.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Məsələn necə işləyir? </a:t>
            </a:r>
            <a:endParaRPr lang="az-Latn-AZ" sz="1200" b="1"/>
          </a:p>
          <a:p>
            <a:endParaRPr lang="az-Latn-AZ" sz="1200"/>
          </a:p>
          <a:p>
            <a:r>
              <a:rPr lang="en-US" sz="1200" b="1"/>
              <a:t>Portla işləmə</a:t>
            </a:r>
            <a:r>
              <a:rPr lang="en-US" sz="1200"/>
              <a:t>: Nginx → Apache (IP və port vasitəsilə)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Socketlə işləmə</a:t>
            </a:r>
            <a:r>
              <a:rPr lang="en-US" sz="1200"/>
              <a:t>: Nginx → Apache (Unix socket vasitəsilə)</a:t>
            </a:r>
            <a:r>
              <a:rPr lang="az-Latn-AZ" sz="1200"/>
              <a:t>. 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Burada</a:t>
            </a:r>
            <a:r>
              <a:rPr lang="en-US" sz="1200"/>
              <a:t>: </a:t>
            </a:r>
            <a:r>
              <a:rPr lang="en-US" sz="1200" i="1">
                <a:solidFill>
                  <a:srgbClr val="00B0F0"/>
                </a:solidFill>
              </a:rPr>
              <a:t>unix:/run/apache2/apache2.sock </a:t>
            </a:r>
            <a:r>
              <a:rPr lang="en-US" sz="1200"/>
              <a:t>→ bir fayldır, amma bu fayl vasitəsilə </a:t>
            </a:r>
            <a:r>
              <a:rPr lang="az-Latn-AZ" sz="1200"/>
              <a:t>data</a:t>
            </a:r>
            <a:r>
              <a:rPr lang="en-US" sz="1200"/>
              <a:t> göndərmək/oxumaq mümkündür (təsəvvür et ki, "fayl kimi görünən port").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1D4BD-8820-6978-0D24-4E9B8B3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089478"/>
            <a:ext cx="3602182" cy="26377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57DDE-568C-F46D-4934-A1B83550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86641"/>
              </p:ext>
            </p:extLst>
          </p:nvPr>
        </p:nvGraphicFramePr>
        <p:xfrm>
          <a:off x="520699" y="4369106"/>
          <a:ext cx="11187545" cy="1828800"/>
        </p:xfrm>
        <a:graphic>
          <a:graphicData uri="http://schemas.openxmlformats.org/drawingml/2006/table">
            <a:tbl>
              <a:tblPr/>
              <a:tblGrid>
                <a:gridCol w="3333662">
                  <a:extLst>
                    <a:ext uri="{9D8B030D-6E8A-4147-A177-3AD203B41FA5}">
                      <a16:colId xmlns:a16="http://schemas.microsoft.com/office/drawing/2014/main" val="3161516768"/>
                    </a:ext>
                  </a:extLst>
                </a:gridCol>
                <a:gridCol w="7853883">
                  <a:extLst>
                    <a:ext uri="{9D8B030D-6E8A-4147-A177-3AD203B41FA5}">
                      <a16:colId xmlns:a16="http://schemas.microsoft.com/office/drawing/2014/main" val="178035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Faydası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31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🔐 Təhlükəsizlik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Yalnız eyni sistemdəki proqramlar bu fayla çıxış edə bilər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5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⚡ Daha sürətli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IP networking olmadan, fayl sistemi üzərindən daha az overhead ilə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💡 Asan icazə nəzarəti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Fayl icazələri ilə socket-ə kim çata bilər, onu təyin edə bilərsən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chmod</a:t>
                      </a:r>
                      <a:r>
                        <a:rPr lang="en-US"/>
                        <a:t>,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chown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49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🖥️ Lokal trafikə məhdudiyyət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Xarici maşınlar bu socket faylına çıxış edə bilməz (yalnız localhost-da işləyir)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7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0989-0CCF-989C-B2E8-FD58B555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66BBE5-237B-CBF3-8E17-E81DEBC321C8}"/>
              </a:ext>
            </a:extLst>
          </p:cNvPr>
          <p:cNvSpPr txBox="1"/>
          <p:nvPr/>
        </p:nvSpPr>
        <p:spPr>
          <a:xfrm>
            <a:off x="203200" y="244826"/>
            <a:ext cx="11822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Nümunə real tətbiq</a:t>
            </a:r>
            <a:r>
              <a:rPr lang="az-Latn-AZ" sz="1200"/>
              <a:t>: Əgər sən Nginx-dən Apache-ə socket vasitəsilə yönləndirmək istəyirsənsə: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Apache tərəfi</a:t>
            </a:r>
            <a:r>
              <a:rPr lang="en-US" sz="1200"/>
              <a:t>: </a:t>
            </a:r>
            <a:r>
              <a:rPr lang="en-US" sz="1200" b="1">
                <a:solidFill>
                  <a:srgbClr val="00B0F0"/>
                </a:solidFill>
              </a:rPr>
              <a:t>/etc/apache2/ports.conf </a:t>
            </a:r>
            <a:r>
              <a:rPr lang="en-US" sz="1200"/>
              <a:t>içində Listen sətirini bu cür dəyiş: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Əgər Listen direktivi unix</a:t>
            </a:r>
            <a:r>
              <a:rPr lang="en-US" sz="1200"/>
              <a:t>: formatını qəbul etmirsə (</a:t>
            </a:r>
            <a:r>
              <a:rPr lang="en-US" sz="1200" b="1">
                <a:solidFill>
                  <a:srgbClr val="FF0000"/>
                </a:solidFill>
              </a:rPr>
              <a:t>çox vaxt etməz</a:t>
            </a:r>
            <a:r>
              <a:rPr lang="en-US" sz="1200"/>
              <a:t>), bunun əvəzinə Apache mod_proxy ilə socket-ə bağlanmaq yerinə </a:t>
            </a:r>
            <a:r>
              <a:rPr lang="en-US" sz="1200" b="1">
                <a:solidFill>
                  <a:srgbClr val="FF0000"/>
                </a:solidFill>
              </a:rPr>
              <a:t>PHP-FPM </a:t>
            </a:r>
            <a:r>
              <a:rPr lang="en-US" sz="1200"/>
              <a:t>və s. servislərdə daha geniş istifadə olunur.</a:t>
            </a:r>
            <a:endParaRPr lang="az-Latn-AZ" sz="1200"/>
          </a:p>
          <a:p>
            <a:endParaRPr lang="az-Latn-AZ" sz="1200"/>
          </a:p>
          <a:p>
            <a:r>
              <a:rPr lang="az-Latn-AZ" sz="1200"/>
              <a:t>Bu şəkildəndə görürük ki, </a:t>
            </a:r>
            <a:r>
              <a:rPr lang="az-Latn-AZ" sz="1200" b="1"/>
              <a:t>apache2.sock </a:t>
            </a:r>
            <a:r>
              <a:rPr lang="az-Latn-AZ" sz="1200"/>
              <a:t>deyə bir şey yoxdur. Yəni bu qovluq mövcud ola bilər, amma içində </a:t>
            </a:r>
            <a:r>
              <a:rPr lang="az-Latn-AZ" sz="1200" b="1"/>
              <a:t>apache2.sock </a:t>
            </a:r>
            <a:r>
              <a:rPr lang="az-Latn-AZ" sz="1200"/>
              <a:t>adlı bir fayl olması üçün xüsusi konfiqurasiya edilməlidir (və Apache bunu standart olaraq etmir).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Niyə </a:t>
            </a:r>
            <a:r>
              <a:rPr lang="en-US" sz="1200" b="1"/>
              <a:t>apache2.sock </a:t>
            </a:r>
            <a:r>
              <a:rPr lang="en-US" sz="1200"/>
              <a:t>faylı </a:t>
            </a:r>
            <a:r>
              <a:rPr lang="en-US" sz="1200" b="1"/>
              <a:t>/run/apache2/ </a:t>
            </a:r>
            <a:r>
              <a:rPr lang="en-US" sz="1200"/>
              <a:t>içində mövcud deyil?</a:t>
            </a:r>
            <a:r>
              <a:rPr lang="az-Latn-AZ" sz="1200"/>
              <a:t> </a:t>
            </a:r>
          </a:p>
          <a:p>
            <a:endParaRPr lang="az-Latn-AZ" sz="1200"/>
          </a:p>
          <a:p>
            <a:r>
              <a:rPr lang="az-Latn-AZ" sz="1200"/>
              <a:t>Çünki, Apache HTTP Server standart olaraq Unix socket istifadə etmir — o, əsasən IP və port əsasında işləyir (Listen 80, Listen 8080 və s.)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194BD-1511-157B-0790-A64F8C4E4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111933"/>
            <a:ext cx="3238952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52733-89EC-1B62-F102-D3B1CA07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552371"/>
            <a:ext cx="2857899" cy="4667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E51D1B-2BAD-5035-D027-CAB8AD8C7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43605"/>
              </p:ext>
            </p:extLst>
          </p:nvPr>
        </p:nvGraphicFramePr>
        <p:xfrm>
          <a:off x="203200" y="4279794"/>
          <a:ext cx="10515600" cy="15240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1182266222"/>
                    </a:ext>
                  </a:extLst>
                </a:gridCol>
                <a:gridCol w="8509000">
                  <a:extLst>
                    <a:ext uri="{9D8B030D-6E8A-4147-A177-3AD203B41FA5}">
                      <a16:colId xmlns:a16="http://schemas.microsoft.com/office/drawing/2014/main" val="2060126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Tətbiq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Socket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8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PHP-FPM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 —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php8.2-fpm.sock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42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PostgreSQL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04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Nginx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56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🔴 </a:t>
                      </a:r>
                      <a:r>
                        <a:rPr lang="en-US" sz="1400" b="1"/>
                        <a:t>Apache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 Default-da YOX </a:t>
                      </a:r>
                      <a:r>
                        <a:rPr lang="en-US" sz="1400" i="1"/>
                        <a:t>(socket ilə </a:t>
                      </a:r>
                      <a:r>
                        <a:rPr lang="en-US" sz="1400" b="1" i="1">
                          <a:latin typeface="Courier New" panose="02070309020205020404" pitchFamily="49" charset="0"/>
                        </a:rPr>
                        <a:t>mod_proxy</a:t>
                      </a:r>
                      <a:r>
                        <a:rPr lang="en-US" sz="1400" b="1" i="1"/>
                        <a:t> </a:t>
                      </a:r>
                      <a:r>
                        <a:rPr lang="en-US" sz="1400" i="1"/>
                        <a:t>vasitəsilə başqa xidmətə bağlana bilər, amma özü socket ilə dinləməz)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18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5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8E77-841A-6A5D-6B60-D75A7BDC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1A2379-C724-4CE9-CE91-49FD3B48D895}"/>
              </a:ext>
            </a:extLst>
          </p:cNvPr>
          <p:cNvSpPr txBox="1"/>
          <p:nvPr/>
        </p:nvSpPr>
        <p:spPr>
          <a:xfrm>
            <a:off x="64656" y="64656"/>
            <a:ext cx="12025744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 sz="1200"/>
              <a:t>Hal-hazırda aktiv olan server </a:t>
            </a:r>
            <a:r>
              <a:rPr lang="az-Latn-AZ" sz="1200" b="1"/>
              <a:t>nginx</a:t>
            </a:r>
            <a:r>
              <a:rPr lang="az-Latn-AZ" sz="1200"/>
              <a:t> -dır. Brauzerdə </a:t>
            </a:r>
            <a:r>
              <a:rPr lang="az-Latn-AZ" sz="1200" b="1"/>
              <a:t>localhost</a:t>
            </a:r>
            <a:r>
              <a:rPr lang="az-Latn-AZ" sz="1200"/>
              <a:t> yazdıqda açılan səhifədə isə </a:t>
            </a:r>
            <a:r>
              <a:rPr lang="az-Latn-AZ" sz="1200" b="1"/>
              <a:t>Apache2</a:t>
            </a:r>
            <a:r>
              <a:rPr lang="az-Latn-AZ" sz="1200"/>
              <a:t> yazır. Ancaq bu serverin </a:t>
            </a:r>
            <a:r>
              <a:rPr lang="az-Latn-AZ" sz="1200" b="1"/>
              <a:t>apache2</a:t>
            </a:r>
            <a:r>
              <a:rPr lang="az-Latn-AZ" sz="1200"/>
              <a:t> olduğunu ifadə etmir. Çünki bu sadəcə bir </a:t>
            </a:r>
            <a:r>
              <a:rPr lang="az-Latn-AZ" sz="1200" b="1"/>
              <a:t>index.html </a:t>
            </a:r>
            <a:r>
              <a:rPr lang="az-Latn-AZ" sz="1200"/>
              <a:t>faylıdır. Bu faylda isə biz istədyimiz şablonu yığa bilərik.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C57D8-A67C-ED89-CC73-F279936B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962"/>
            <a:ext cx="12192000" cy="58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575E3-1404-FE00-79DE-6DA908643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EF4CF-FF23-45A2-3960-FBD4D2A469F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3) </a:t>
            </a:r>
            <a:r>
              <a:rPr lang="az-Latn-AZ" sz="1200" b="1">
                <a:solidFill>
                  <a:srgbClr val="FF0000"/>
                </a:solidFill>
              </a:rPr>
              <a:t>apt show  - </a:t>
            </a:r>
            <a:r>
              <a:rPr lang="az-Latn-AZ" sz="1200"/>
              <a:t>Bu əmr konkret bir paketin detallı məlumatını göstərir. Yəni, "bu paket nə edir, asılılıqları nədir, versiyası nədir" kimi suallara cavab verir.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5EDE4-B61A-82EC-5299-68239F4F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68684"/>
            <a:ext cx="8589818" cy="55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8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D1E3B-B4A0-7C37-F010-024043E8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4D15E5-D844-2475-BF40-8895688196C8}"/>
              </a:ext>
            </a:extLst>
          </p:cNvPr>
          <p:cNvSpPr txBox="1"/>
          <p:nvPr/>
        </p:nvSpPr>
        <p:spPr>
          <a:xfrm>
            <a:off x="0" y="244826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az-Latn-AZ" sz="1200" b="1">
                <a:solidFill>
                  <a:srgbClr val="00B0F0"/>
                </a:solidFill>
              </a:rPr>
              <a:t> </a:t>
            </a:r>
            <a:r>
              <a:rPr lang="az-Latn-AZ" sz="1200"/>
              <a:t>- </a:t>
            </a:r>
            <a:r>
              <a:rPr lang="en-US" sz="1200"/>
              <a:t>server açıldıqda </a:t>
            </a:r>
            <a:r>
              <a:rPr lang="en-US" sz="1200" b="1"/>
              <a:t>Apache HTTP Server</a:t>
            </a:r>
            <a:r>
              <a:rPr lang="en-US" sz="1200"/>
              <a:t>-də </a:t>
            </a:r>
            <a:r>
              <a:rPr lang="en-US" sz="1200" b="1"/>
              <a:t>saytın (və ya saytların) avtomatik işə </a:t>
            </a:r>
            <a:r>
              <a:rPr lang="en-US" sz="1200"/>
              <a:t>düşməsini təmin edən əsas virtual </a:t>
            </a:r>
            <a:r>
              <a:rPr lang="en-US" sz="1200" b="1"/>
              <a:t>host konfiqurasiya </a:t>
            </a:r>
            <a:r>
              <a:rPr lang="en-US" sz="1200"/>
              <a:t>faylı</a:t>
            </a:r>
            <a:r>
              <a:rPr lang="az-Latn-AZ" sz="1200"/>
              <a:t> budur.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en-US" sz="1200"/>
              <a:t>bir </a:t>
            </a:r>
            <a:r>
              <a:rPr lang="en-US" sz="1200" b="1"/>
              <a:t>simvolik linkdir </a:t>
            </a:r>
            <a:r>
              <a:rPr lang="en-US" sz="1200"/>
              <a:t>və əslində göstərici (</a:t>
            </a:r>
            <a:r>
              <a:rPr lang="en-US" sz="1200" b="1"/>
              <a:t>pointer</a:t>
            </a:r>
            <a:r>
              <a:rPr lang="en-US" sz="1200"/>
              <a:t>) kimi işləyir: O, əsl fayl olan </a:t>
            </a:r>
            <a:r>
              <a:rPr lang="en-US" sz="1200" b="1">
                <a:solidFill>
                  <a:srgbClr val="00B050"/>
                </a:solidFill>
              </a:rPr>
              <a:t>/etc/apache2/sites-available/000-default.conf</a:t>
            </a:r>
            <a:r>
              <a:rPr lang="en-US" sz="1200"/>
              <a:t>-a bağlanır.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Simvolik link (symlink, ya da symbolic link) — Linux-da bir faylı başqa bir fayla və ya qovluğa göstərici kimi göstərməyin yoludur. O, "qısayol" kimidir, amma sistem səviyyəsində işləyir.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547D2-03CA-C268-4448-BDE8F0B70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22664"/>
              </p:ext>
            </p:extLst>
          </p:nvPr>
        </p:nvGraphicFramePr>
        <p:xfrm>
          <a:off x="0" y="2044569"/>
          <a:ext cx="10515600" cy="1219200"/>
        </p:xfrm>
        <a:graphic>
          <a:graphicData uri="http://schemas.openxmlformats.org/drawingml/2006/table">
            <a:tbl>
              <a:tblPr/>
              <a:tblGrid>
                <a:gridCol w="3290454">
                  <a:extLst>
                    <a:ext uri="{9D8B030D-6E8A-4147-A177-3AD203B41FA5}">
                      <a16:colId xmlns:a16="http://schemas.microsoft.com/office/drawing/2014/main" val="4079061049"/>
                    </a:ext>
                  </a:extLst>
                </a:gridCol>
                <a:gridCol w="7225146">
                  <a:extLst>
                    <a:ext uri="{9D8B030D-6E8A-4147-A177-3AD203B41FA5}">
                      <a16:colId xmlns:a16="http://schemas.microsoft.com/office/drawing/2014/main" val="273571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Fayl/Folder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Rolu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4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/etc/apache2/sites-available/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Virtual host-ların əsas konfiqurasiya faylları burada olur.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0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/etc/apache2/sites-enabled/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sites-available</a:t>
                      </a:r>
                      <a:r>
                        <a:rPr lang="en-US" sz="1400"/>
                        <a:t> içindəki faylların </a:t>
                      </a:r>
                      <a:r>
                        <a:rPr lang="en-US" sz="1400" b="1"/>
                        <a:t>aktiv versiyasıdır</a:t>
                      </a:r>
                      <a:r>
                        <a:rPr lang="en-US" sz="1400"/>
                        <a:t> (</a:t>
                      </a:r>
                      <a:r>
                        <a:rPr lang="az-Latn-AZ" sz="1400"/>
                        <a:t>simvolik</a:t>
                      </a:r>
                      <a:r>
                        <a:rPr lang="en-US" sz="1400"/>
                        <a:t> vasitəsilə).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31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a2ensite</a:t>
                      </a:r>
                      <a:r>
                        <a:rPr lang="en-US" sz="1400"/>
                        <a:t> və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a2dissite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 komandalarla virtual host-ları aktivləşdirib/passiv edə bilərsən.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1442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0B7299-3A89-7E06-16BD-954D754E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30"/>
            <a:ext cx="5971508" cy="1147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7E5FD-8160-9645-4C61-EAC6F8C4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99810"/>
            <a:ext cx="6807200" cy="6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80C79-43CA-E604-72E4-C235305D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BD6C98-0295-9A78-104D-2B1EBC7397CD}"/>
              </a:ext>
            </a:extLst>
          </p:cNvPr>
          <p:cNvSpPr txBox="1"/>
          <p:nvPr/>
        </p:nvSpPr>
        <p:spPr>
          <a:xfrm>
            <a:off x="203200" y="161699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Niyə bu şəkildə işləyir? (Məntiq və səbəbi)</a:t>
            </a:r>
            <a:r>
              <a:rPr lang="az-Latn-AZ" sz="1200"/>
              <a:t>.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EE9A7A-0113-F216-B1FE-9BEC95CC4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52575"/>
              </p:ext>
            </p:extLst>
          </p:nvPr>
        </p:nvGraphicFramePr>
        <p:xfrm>
          <a:off x="203201" y="712225"/>
          <a:ext cx="10816819" cy="1892430"/>
        </p:xfrm>
        <a:graphic>
          <a:graphicData uri="http://schemas.openxmlformats.org/drawingml/2006/table">
            <a:tbl>
              <a:tblPr/>
              <a:tblGrid>
                <a:gridCol w="2106930">
                  <a:extLst>
                    <a:ext uri="{9D8B030D-6E8A-4147-A177-3AD203B41FA5}">
                      <a16:colId xmlns:a16="http://schemas.microsoft.com/office/drawing/2014/main" val="261084561"/>
                    </a:ext>
                  </a:extLst>
                </a:gridCol>
                <a:gridCol w="8709889">
                  <a:extLst>
                    <a:ext uri="{9D8B030D-6E8A-4147-A177-3AD203B41FA5}">
                      <a16:colId xmlns:a16="http://schemas.microsoft.com/office/drawing/2014/main" val="3996244954"/>
                    </a:ext>
                  </a:extLst>
                </a:gridCol>
              </a:tblGrid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Məsələ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3022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Modul sistemidir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</a:t>
                      </a:r>
                      <a:r>
                        <a:rPr lang="az-Latn-AZ" sz="1200"/>
                        <a:t>-də, </a:t>
                      </a:r>
                      <a:r>
                        <a:rPr lang="en-US" sz="1200"/>
                        <a:t>beləliklə </a:t>
                      </a:r>
                      <a:r>
                        <a:rPr lang="en-US" sz="1200" b="1"/>
                        <a:t>istədiyin virtual hostları aktivləşdirib/deaktiv edə</a:t>
                      </a:r>
                      <a:r>
                        <a:rPr lang="en-US" sz="1200"/>
                        <a:t> bilərsən — faylı silmədən.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126752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Sadə idarəetmə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a2ensite</a:t>
                      </a:r>
                      <a:r>
                        <a:rPr lang="en-US" sz="1200"/>
                        <a:t> və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a2dissite</a:t>
                      </a:r>
                      <a:r>
                        <a:rPr lang="en-US" sz="1200"/>
                        <a:t> komandaları </a:t>
                      </a:r>
                      <a:r>
                        <a:rPr lang="en-US" sz="1200" b="1"/>
                        <a:t>sadəcə link yaradır və silir</a:t>
                      </a:r>
                      <a:r>
                        <a:rPr lang="en-US" sz="1200"/>
                        <a:t> — əsl fayla toxunmur.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761644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Konfiqurasiya sadəliyi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</a:t>
                      </a:r>
                      <a:r>
                        <a:rPr lang="en-US" sz="1200" b="1">
                          <a:latin typeface="Courier New" panose="02070309020205020404" pitchFamily="49" charset="0"/>
                        </a:rPr>
                        <a:t>sites-enabled/*.conf</a:t>
                      </a:r>
                      <a:r>
                        <a:rPr lang="en-US" sz="1200" b="1"/>
                        <a:t> </a:t>
                      </a:r>
                      <a:r>
                        <a:rPr lang="en-US" sz="1200"/>
                        <a:t>fayllarını oxuyur. Buradakı simvolik linklər </a:t>
                      </a:r>
                      <a:r>
                        <a:rPr lang="en-US" sz="1200" b="1"/>
                        <a:t>hansı virtual hostların aktiv olduğunu</a:t>
                      </a:r>
                      <a:r>
                        <a:rPr lang="en-US" sz="1200"/>
                        <a:t> bildirir.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811389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Təsadüfi silinmədən qorunma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sites-available</a:t>
                      </a:r>
                      <a:r>
                        <a:rPr lang="en-US" sz="1200"/>
                        <a:t> faylları toxunulmaz qalır — aktiv olmayan hostlar belə, lazım olanda asanlıqla aktivləşdirilə bilər.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0400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310CAAF-B793-6E5B-A546-118957CE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849"/>
            <a:ext cx="5539530" cy="4072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B693C-E1F9-9749-FBBA-3E47C100B77B}"/>
              </a:ext>
            </a:extLst>
          </p:cNvPr>
          <p:cNvSpPr txBox="1"/>
          <p:nvPr/>
        </p:nvSpPr>
        <p:spPr>
          <a:xfrm>
            <a:off x="6793346" y="4637258"/>
            <a:ext cx="43272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Ardı növbəti slaydda !!! </a:t>
            </a:r>
            <a:r>
              <a:rPr lang="az-Latn-AZ" sz="1200"/>
              <a:t>. Tələsmə və sona qədər oxu çünki səhifə portu dəyişsək və.s digər hər şeyi etsək belə açılacaq.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861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51B06-C92A-7333-472E-1498F7B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99159F-E9EF-213A-EDD3-6438AA890B2D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apache2</a:t>
            </a:r>
            <a:r>
              <a:rPr lang="en-US" sz="1600"/>
              <a:t> də olan </a:t>
            </a:r>
            <a:r>
              <a:rPr lang="en-US" sz="1600" b="1"/>
              <a:t>sites-available</a:t>
            </a:r>
            <a:r>
              <a:rPr lang="en-US" sz="1600"/>
              <a:t> və </a:t>
            </a:r>
            <a:r>
              <a:rPr lang="en-US" sz="1600" b="1"/>
              <a:t>sites-enabled</a:t>
            </a:r>
            <a:r>
              <a:rPr lang="en-US" sz="1600"/>
              <a:t> ilə </a:t>
            </a:r>
            <a:r>
              <a:rPr lang="en-US" sz="1600" b="1"/>
              <a:t>nginx</a:t>
            </a:r>
            <a:r>
              <a:rPr lang="en-US" sz="1600"/>
              <a:t> da olan </a:t>
            </a:r>
            <a:r>
              <a:rPr lang="en-US" sz="1600" b="1"/>
              <a:t>sites-available</a:t>
            </a:r>
            <a:r>
              <a:rPr lang="en-US" sz="1600"/>
              <a:t> və </a:t>
            </a:r>
            <a:r>
              <a:rPr lang="en-US" sz="1600" b="1"/>
              <a:t>sites-enabled </a:t>
            </a:r>
            <a:r>
              <a:rPr lang="en-US" sz="1600"/>
              <a:t>arasında fərq var. Çünki </a:t>
            </a:r>
            <a:r>
              <a:rPr lang="en-US" sz="1600" b="1"/>
              <a:t>apache2</a:t>
            </a:r>
            <a:r>
              <a:rPr lang="en-US" sz="1600"/>
              <a:t> də </a:t>
            </a:r>
            <a:r>
              <a:rPr lang="en-US" sz="1600" b="1"/>
              <a:t>000-default.conf</a:t>
            </a:r>
            <a:r>
              <a:rPr lang="en-US" sz="1600"/>
              <a:t> belə bir fayl var ancaq </a:t>
            </a:r>
            <a:r>
              <a:rPr lang="en-US" sz="1600" b="1"/>
              <a:t>nginx</a:t>
            </a:r>
            <a:r>
              <a:rPr lang="en-US" sz="1600"/>
              <a:t> -da sadəcə boş </a:t>
            </a:r>
            <a:r>
              <a:rPr lang="en-US" sz="1600" b="1"/>
              <a:t>default</a:t>
            </a:r>
            <a:r>
              <a:rPr lang="en-US" sz="1600"/>
              <a:t> adlı fayl var (</a:t>
            </a:r>
            <a:r>
              <a:rPr lang="az-Latn-AZ" sz="1600"/>
              <a:t>not: qovluq yox fayldır. </a:t>
            </a:r>
            <a:r>
              <a:rPr lang="az-Latn-AZ" sz="1600" b="1">
                <a:solidFill>
                  <a:srgbClr val="FF0000"/>
                </a:solidFill>
              </a:rPr>
              <a:t>ls -l </a:t>
            </a:r>
            <a:r>
              <a:rPr lang="az-Latn-AZ" sz="1600"/>
              <a:t>əmri ilə yoxluya bilərsiz</a:t>
            </a:r>
            <a:r>
              <a:rPr lang="en-US" sz="1600"/>
              <a:t>). 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az-Latn-AZ" sz="1600"/>
              <a:t>Bizdə</a:t>
            </a:r>
            <a:r>
              <a:rPr lang="en-US" sz="1600"/>
              <a:t> isə hal-hazırda sadəcə </a:t>
            </a:r>
            <a:r>
              <a:rPr lang="en-US" sz="1600" b="1"/>
              <a:t>nginx</a:t>
            </a:r>
            <a:r>
              <a:rPr lang="en-US" sz="1600"/>
              <a:t> serveri </a:t>
            </a:r>
            <a:r>
              <a:rPr lang="en-US" sz="1600" b="1"/>
              <a:t>aktiv</a:t>
            </a:r>
            <a:r>
              <a:rPr lang="en-US" sz="1600"/>
              <a:t> olduğu üçün </a:t>
            </a:r>
            <a:r>
              <a:rPr lang="en-US" sz="1600" b="1"/>
              <a:t>nginx</a:t>
            </a:r>
            <a:r>
              <a:rPr lang="en-US" sz="1600"/>
              <a:t> serverini </a:t>
            </a:r>
            <a:r>
              <a:rPr lang="az-Latn-AZ" sz="1600" b="1"/>
              <a:t>reload</a:t>
            </a:r>
            <a:r>
              <a:rPr lang="en-US" sz="1600"/>
              <a:t> etdiyimdə simvolik link (</a:t>
            </a:r>
            <a:r>
              <a:rPr lang="az-Latn-AZ" sz="1600"/>
              <a:t> </a:t>
            </a:r>
            <a:r>
              <a:rPr lang="en-US" sz="1600" b="1"/>
              <a:t>000-default.conf</a:t>
            </a:r>
            <a:r>
              <a:rPr lang="az-Latn-AZ" sz="1600" b="1"/>
              <a:t> </a:t>
            </a:r>
            <a:r>
              <a:rPr lang="en-US" sz="1600"/>
              <a:t>) </a:t>
            </a:r>
            <a:r>
              <a:rPr lang="en-US" sz="1600" b="1"/>
              <a:t>apache2/sites-enabled </a:t>
            </a:r>
            <a:r>
              <a:rPr lang="en-US" sz="1600"/>
              <a:t>qovluğundan silinsədə belə </a:t>
            </a:r>
            <a:r>
              <a:rPr lang="en-US" sz="1600" b="1"/>
              <a:t>apache2</a:t>
            </a:r>
            <a:r>
              <a:rPr lang="en-US" sz="1600"/>
              <a:t> serverini </a:t>
            </a:r>
            <a:r>
              <a:rPr lang="en-US" sz="1600" b="1">
                <a:solidFill>
                  <a:srgbClr val="FF0000"/>
                </a:solidFill>
              </a:rPr>
              <a:t>aktiv</a:t>
            </a:r>
            <a:r>
              <a:rPr lang="en-US" sz="1600"/>
              <a:t> etmədiyim üçün saytı görməyə dəvam edirəm. </a:t>
            </a:r>
            <a:r>
              <a:rPr lang="en-US" sz="1600" b="1"/>
              <a:t>apache2</a:t>
            </a:r>
            <a:r>
              <a:rPr lang="en-US" sz="1600"/>
              <a:t> serverini </a:t>
            </a:r>
            <a:r>
              <a:rPr lang="en-US" sz="1600" b="1"/>
              <a:t>reload</a:t>
            </a:r>
            <a:r>
              <a:rPr lang="en-US" sz="1600"/>
              <a:t> edə bilməmə səbəbim isə hal-hazırda </a:t>
            </a:r>
            <a:r>
              <a:rPr lang="en-US" sz="1600" b="1"/>
              <a:t>80</a:t>
            </a:r>
            <a:r>
              <a:rPr lang="en-US" sz="1600"/>
              <a:t> ci porta </a:t>
            </a:r>
            <a:r>
              <a:rPr lang="en-US" sz="1600" b="1"/>
              <a:t>nginx</a:t>
            </a:r>
            <a:r>
              <a:rPr lang="en-US" sz="1600"/>
              <a:t> serverinin aktiv olmasıdır.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8167A-D155-A7D0-A883-6A9B1DB5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18" y="925812"/>
            <a:ext cx="4211780" cy="8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22DB3D-02A0-584A-4DD8-CA976DAF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813"/>
            <a:ext cx="7895919" cy="879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3B54F-C46F-F609-8E65-8D7D7147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327401"/>
            <a:ext cx="3562847" cy="49536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A0FBC1-B0FD-93D4-BFD5-CD2E438C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62490"/>
              </p:ext>
            </p:extLst>
          </p:nvPr>
        </p:nvGraphicFramePr>
        <p:xfrm>
          <a:off x="-2" y="4429088"/>
          <a:ext cx="12192001" cy="2184085"/>
        </p:xfrm>
        <a:graphic>
          <a:graphicData uri="http://schemas.openxmlformats.org/drawingml/2006/table">
            <a:tbl>
              <a:tblPr/>
              <a:tblGrid>
                <a:gridCol w="12192001">
                  <a:extLst>
                    <a:ext uri="{9D8B030D-6E8A-4147-A177-3AD203B41FA5}">
                      <a16:colId xmlns:a16="http://schemas.microsoft.com/office/drawing/2014/main" val="1814913543"/>
                    </a:ext>
                  </a:extLst>
                </a:gridCol>
              </a:tblGrid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 və Nginx-də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sites-enabled/</a:t>
                      </a:r>
                      <a:r>
                        <a:rPr lang="en-US" sz="1800"/>
                        <a:t> və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sites-available/</a:t>
                      </a:r>
                      <a:r>
                        <a:rPr lang="en-US" sz="1800"/>
                        <a:t> strukturu</a:t>
                      </a:r>
                      <a:r>
                        <a:rPr lang="az-Latn-AZ" sz="1800"/>
                        <a:t> qismən</a:t>
                      </a:r>
                      <a:r>
                        <a:rPr lang="en-US" sz="1800"/>
                        <a:t> fərqlidir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437957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Apache-də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000-default.conf</a:t>
                      </a:r>
                      <a:r>
                        <a:rPr lang="en-US" sz="1800"/>
                        <a:t>, Nginx-də sadəcə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default</a:t>
                      </a:r>
                      <a:r>
                        <a:rPr lang="en-US" sz="1800"/>
                        <a:t> adlı fayl var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79468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Hazırda Nginx aktivdir, ona görə 80-ci port işləyir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64572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 aktiv olmadığı üçün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systemctl reload apache2</a:t>
                      </a:r>
                      <a:r>
                        <a:rPr lang="en-US" sz="1800"/>
                        <a:t> işləmir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274434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Apache-in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000-default.conf</a:t>
                      </a:r>
                      <a:r>
                        <a:rPr lang="en-US" sz="1800"/>
                        <a:t> faylını silməyin saytın işləməsinə təsiri yoxdur əgər Apache özü aktiv deyilsə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4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4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55123-0A45-5C6F-0C82-FD195E33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26D6A6-49BD-A76E-4959-8FFC8815964E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Aşağı şəkildə olduğu kimi yazaraq </a:t>
            </a:r>
            <a:r>
              <a:rPr lang="az-Latn-AZ" b="1"/>
              <a:t>Apache2</a:t>
            </a:r>
            <a:r>
              <a:rPr lang="az-Latn-AZ"/>
              <a:t> serverinin portunu </a:t>
            </a:r>
            <a:r>
              <a:rPr lang="az-Latn-AZ" b="1"/>
              <a:t>8080</a:t>
            </a:r>
            <a:r>
              <a:rPr lang="az-Latn-AZ"/>
              <a:t> ilə əvəz edə bilərik.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/>
              <a:t>serverə restart verərək portun qüvvəyə minib minmədiyini görürük.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23B08-AF57-ABFF-39FE-2FE26FCE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9892"/>
            <a:ext cx="6797964" cy="3033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61331-4156-F588-5F88-7C92497BA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45" y="1088587"/>
            <a:ext cx="5144655" cy="3034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100B5-903F-3797-B993-36E965EBA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5351"/>
            <a:ext cx="7269018" cy="20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BB2C8-EBE3-09E9-AA5F-A505C3D5C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B06AA-D436-58B1-D0F8-DF3FED1CC094}"/>
              </a:ext>
            </a:extLst>
          </p:cNvPr>
          <p:cNvSpPr txBox="1"/>
          <p:nvPr/>
        </p:nvSpPr>
        <p:spPr>
          <a:xfrm>
            <a:off x="203200" y="244826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İndi  keçək, Nginx-dan Apache-ə yönləndirməyə (reverse proxy)</a:t>
            </a:r>
          </a:p>
          <a:p>
            <a:endParaRPr lang="az-Latn-AZ" sz="1200"/>
          </a:p>
          <a:p>
            <a:r>
              <a:rPr lang="en-US" sz="1200"/>
              <a:t>Dəyişmələri bu faylda etməlisən</a:t>
            </a:r>
            <a:r>
              <a:rPr lang="az-Latn-AZ" sz="1200"/>
              <a:t>, çünki </a:t>
            </a:r>
            <a:r>
              <a:rPr lang="az-Latn-AZ" sz="1200" b="1"/>
              <a:t>sites-enabled</a:t>
            </a:r>
            <a:r>
              <a:rPr lang="az-Latn-AZ" sz="1200"/>
              <a:t> sadəcə simvolik linkdir – əsas konfiqurasiya </a:t>
            </a:r>
            <a:r>
              <a:rPr lang="az-Latn-AZ" sz="1200" b="1"/>
              <a:t>sites-available</a:t>
            </a:r>
            <a:r>
              <a:rPr lang="az-Latn-AZ" sz="1200"/>
              <a:t>-dadır.</a:t>
            </a:r>
            <a:r>
              <a:rPr lang="en-US" sz="1200"/>
              <a:t>: </a:t>
            </a:r>
            <a:r>
              <a:rPr lang="en-US" sz="1200">
                <a:highlight>
                  <a:srgbClr val="00FF00"/>
                </a:highlight>
              </a:rPr>
              <a:t>/etc/nginx/sites-available/default</a:t>
            </a:r>
            <a:endParaRPr lang="az-Latn-AZ" sz="1200">
              <a:highlight>
                <a:srgbClr val="00FF00"/>
              </a:highlight>
            </a:endParaRPr>
          </a:p>
          <a:p>
            <a:endParaRPr lang="az-Latn-AZ" sz="1200"/>
          </a:p>
          <a:p>
            <a:r>
              <a:rPr lang="en-US" sz="1200"/>
              <a:t>Tap bu hissəni: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Və onu bu hissə ilə əvəz et</a:t>
            </a:r>
            <a:r>
              <a:rPr lang="az-Latn-AZ" sz="1200"/>
              <a:t> (yaxud 127.0.0.1 əvəzinə localhost)</a:t>
            </a:r>
            <a:r>
              <a:rPr lang="en-US" sz="1200"/>
              <a:t>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Sonra </a:t>
            </a:r>
            <a:r>
              <a:rPr lang="en-US" sz="1200" b="1"/>
              <a:t>Apache2</a:t>
            </a:r>
            <a:r>
              <a:rPr lang="en-US" sz="1200"/>
              <a:t> və </a:t>
            </a:r>
            <a:r>
              <a:rPr lang="en-US" sz="1200" b="1"/>
              <a:t>Nginx-i</a:t>
            </a:r>
            <a:r>
              <a:rPr lang="en-US" sz="1200"/>
              <a:t> reload et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İndi isə təkrar, simvolik linki deaktiv edərək saytın açılıb açılmayacağını test edəcəyik. Növbəti slaydda.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E677A-E8BF-9909-5F28-A224B579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43113"/>
            <a:ext cx="2505425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7E3D8-5B8F-0F0F-FA82-1CD1FC64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553150"/>
            <a:ext cx="3600953" cy="124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3B9DC-42E7-4D22-2F2F-050065E3E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399810"/>
            <a:ext cx="28007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8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2FB45-7ECA-F252-7613-5F3961C8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0E611B-244C-1573-C19B-CE34772E7721}"/>
              </a:ext>
            </a:extLst>
          </p:cNvPr>
          <p:cNvSpPr txBox="1"/>
          <p:nvPr/>
        </p:nvSpPr>
        <p:spPr>
          <a:xfrm>
            <a:off x="92363" y="119312"/>
            <a:ext cx="11822545" cy="661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Bu əməliyyatlardan sonra belə sayt açılmağa dəvam edəcək. Baxmayaraq ki, artıq simvolik link yoxdur.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a2dissite 000-default.conf </a:t>
            </a:r>
            <a:r>
              <a:rPr lang="en-US" sz="1200"/>
              <a:t>ilə virtual host-u deaktiv etdikdən sonra, niyə Apache hələ də </a:t>
            </a:r>
            <a:r>
              <a:rPr lang="en-US" sz="1200" b="1"/>
              <a:t>/var/www/html/index.html </a:t>
            </a:r>
            <a:r>
              <a:rPr lang="en-US" sz="1200"/>
              <a:t>faylını göstərir?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Apache, heç bir </a:t>
            </a:r>
            <a:r>
              <a:rPr lang="en-US" sz="1200" b="1"/>
              <a:t>VirtualHost</a:t>
            </a:r>
            <a:r>
              <a:rPr lang="en-US" sz="1200"/>
              <a:t> aktiv olmasa belə, yenə də </a:t>
            </a:r>
            <a:r>
              <a:rPr lang="en-US" sz="1200" b="1">
                <a:solidFill>
                  <a:srgbClr val="FF0000"/>
                </a:solidFill>
              </a:rPr>
              <a:t>default</a:t>
            </a:r>
            <a:r>
              <a:rPr lang="en-US" sz="1200"/>
              <a:t> olaraq davranır və </a:t>
            </a:r>
            <a:r>
              <a:rPr lang="en-US" sz="1200" b="1"/>
              <a:t>DocumentRoot</a:t>
            </a:r>
            <a:r>
              <a:rPr lang="en-US" sz="1200"/>
              <a:t> qovluğu olan </a:t>
            </a:r>
            <a:r>
              <a:rPr lang="en-US" sz="1200" b="1"/>
              <a:t>/var/www/html</a:t>
            </a:r>
            <a:r>
              <a:rPr lang="en-US" sz="1200"/>
              <a:t>-i istifadə </a:t>
            </a:r>
            <a:endParaRPr lang="az-Latn-AZ" sz="1200"/>
          </a:p>
          <a:p>
            <a:r>
              <a:rPr lang="en-US" sz="1200"/>
              <a:t>edir. Bunun səbəbi isə: Apache-in </a:t>
            </a:r>
            <a:r>
              <a:rPr lang="en-US" sz="1200" b="1">
                <a:solidFill>
                  <a:srgbClr val="FF0000"/>
                </a:solidFill>
              </a:rPr>
              <a:t>Fallback Davranışıdır </a:t>
            </a:r>
            <a:r>
              <a:rPr lang="en-US" sz="1200"/>
              <a:t>(Default Behavior).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Apache </a:t>
            </a:r>
            <a:r>
              <a:rPr lang="en-US" sz="1200" b="1"/>
              <a:t>sites-enabled </a:t>
            </a:r>
            <a:r>
              <a:rPr lang="en-US" sz="1200"/>
              <a:t>qovluğunda heç bir</a:t>
            </a:r>
            <a:r>
              <a:rPr lang="en-US" sz="1200" b="1"/>
              <a:t> .conf </a:t>
            </a:r>
            <a:r>
              <a:rPr lang="en-US" sz="1200"/>
              <a:t>faylı olmasa da: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Apache </a:t>
            </a:r>
            <a:r>
              <a:rPr lang="en-US" sz="1200"/>
              <a:t>yenə də </a:t>
            </a:r>
            <a:r>
              <a:rPr lang="en-US" sz="1200" b="1"/>
              <a:t>"default" </a:t>
            </a:r>
            <a:r>
              <a:rPr lang="en-US" sz="1200"/>
              <a:t>olaraq bir </a:t>
            </a:r>
            <a:r>
              <a:rPr lang="en-US" sz="1200" b="1"/>
              <a:t>virtual host </a:t>
            </a:r>
            <a:r>
              <a:rPr lang="en-US" sz="1200"/>
              <a:t>yaradır.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Və bu virtual host-un </a:t>
            </a:r>
            <a:r>
              <a:rPr lang="en-US" sz="1200" b="1"/>
              <a:t>root</a:t>
            </a:r>
            <a:r>
              <a:rPr lang="en-US" sz="1200"/>
              <a:t>-u (DocumentRoot) olaraq /var/www/html seçilir.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Bu məlumat hardansa oxunmur, sadəcə </a:t>
            </a:r>
            <a:r>
              <a:rPr lang="en-US" sz="1200" b="1"/>
              <a:t>Apache-in öz daxilindəki default davranışıdır.</a:t>
            </a:r>
            <a:endParaRPr lang="en-US" sz="1200"/>
          </a:p>
          <a:p>
            <a:endParaRPr lang="az-Latn-AZ" sz="1200"/>
          </a:p>
          <a:p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en-US" sz="1200"/>
              <a:t>simvolik linkini sildi</a:t>
            </a:r>
            <a:r>
              <a:rPr lang="az-Latn-AZ" sz="1200"/>
              <a:t>k</a:t>
            </a:r>
            <a:r>
              <a:rPr lang="en-US" sz="1200"/>
              <a:t>. Yəni, bu konfiqurasiya artıq rəsmi olaraq </a:t>
            </a:r>
            <a:r>
              <a:rPr lang="en-US" sz="1200" b="1">
                <a:solidFill>
                  <a:srgbClr val="FF0000"/>
                </a:solidFill>
              </a:rPr>
              <a:t>virtual host </a:t>
            </a:r>
            <a:r>
              <a:rPr lang="en-US" sz="1200"/>
              <a:t>olaraq oxunmur. </a:t>
            </a:r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/>
              <a:t>Amma Apache-in içində bir </a:t>
            </a:r>
            <a:r>
              <a:rPr lang="en-US" sz="1200" b="1"/>
              <a:t>default</a:t>
            </a:r>
            <a:r>
              <a:rPr lang="en-US" sz="1200"/>
              <a:t> davranış var ki, əgər heç bir </a:t>
            </a:r>
            <a:r>
              <a:rPr lang="en-US" sz="1200" b="1"/>
              <a:t>VirtualHost aktiv </a:t>
            </a:r>
            <a:r>
              <a:rPr lang="en-US" sz="1200"/>
              <a:t>deyilsə, onda belə davran: "Gəl </a:t>
            </a:r>
            <a:r>
              <a:rPr lang="en-US" sz="1200" b="1"/>
              <a:t>DocumentRoot</a:t>
            </a:r>
            <a:r>
              <a:rPr lang="en-US" sz="1200"/>
              <a:t> olaraq </a:t>
            </a:r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 b="1"/>
              <a:t>/var/www/html </a:t>
            </a:r>
            <a:r>
              <a:rPr lang="en-US" sz="1200"/>
              <a:t>istifadə et və </a:t>
            </a:r>
            <a:r>
              <a:rPr lang="en-US" sz="1200" b="1"/>
              <a:t>port 80</a:t>
            </a:r>
            <a:r>
              <a:rPr lang="en-US" sz="1200"/>
              <a:t>-də sadə bir </a:t>
            </a:r>
            <a:r>
              <a:rPr lang="en-US" sz="1200" b="1"/>
              <a:t>host</a:t>
            </a:r>
            <a:r>
              <a:rPr lang="en-US" sz="1200"/>
              <a:t> aç."</a:t>
            </a:r>
            <a:r>
              <a:rPr lang="az-Latn-AZ" sz="1200"/>
              <a:t>  Bu Apache-in "</a:t>
            </a:r>
            <a:r>
              <a:rPr lang="az-Latn-AZ" sz="1200" b="1"/>
              <a:t>failsafe</a:t>
            </a:r>
            <a:r>
              <a:rPr lang="az-Latn-AZ" sz="1200"/>
              <a:t>", yəni ehtiyat planıdır: heç bir konfiqurasiya olmasa </a:t>
            </a:r>
          </a:p>
          <a:p>
            <a:pPr>
              <a:lnSpc>
                <a:spcPct val="150000"/>
              </a:lnSpc>
            </a:pPr>
            <a:r>
              <a:rPr lang="az-Latn-AZ" sz="1200"/>
              <a:t>belə, server "boş" qalmasın.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2393B-F1EB-B209-0AE1-13214DB4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424360"/>
            <a:ext cx="5292436" cy="2326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16540-C39B-456A-D404-09C3A380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56" y="4830618"/>
            <a:ext cx="2664643" cy="20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1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D19A-9C45-7ED6-183C-772F367C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9B8D64-BEA5-B1E5-3E23-D310CD56E89D}"/>
              </a:ext>
            </a:extLst>
          </p:cNvPr>
          <p:cNvSpPr txBox="1"/>
          <p:nvPr/>
        </p:nvSpPr>
        <p:spPr>
          <a:xfrm>
            <a:off x="203200" y="244826"/>
            <a:ext cx="1182254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Bura qədər olan mövzuları sonlandırmadan, </a:t>
            </a:r>
            <a:r>
              <a:rPr lang="az-Latn-AZ" sz="1200" b="1"/>
              <a:t>000-default.conf </a:t>
            </a:r>
            <a:r>
              <a:rPr lang="az-Latn-AZ" sz="1200"/>
              <a:t>faylını aktiv edək.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/>
              <a:t>İndi növbəti slaydda isə öz veb səhifəmizi əlavə edərək onu aktiv hala gətirəcək və testdən keçirəsiyik.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40C0B-9ACB-49E5-3501-53E4C7D7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38"/>
            <a:ext cx="737337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97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813F3-9542-ECE6-2EC5-E08F4B02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0F90D4-C3DA-191C-CF75-E8A055C461E9}"/>
              </a:ext>
            </a:extLst>
          </p:cNvPr>
          <p:cNvSpPr txBox="1"/>
          <p:nvPr/>
        </p:nvSpPr>
        <p:spPr>
          <a:xfrm>
            <a:off x="203200" y="244826"/>
            <a:ext cx="11822545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Əgər biz </a:t>
            </a:r>
            <a:r>
              <a:rPr lang="az-Latn-AZ" sz="1200" b="1">
                <a:solidFill>
                  <a:srgbClr val="FF0000"/>
                </a:solidFill>
              </a:rPr>
              <a:t>default</a:t>
            </a:r>
            <a:r>
              <a:rPr lang="az-Latn-AZ" sz="1200"/>
              <a:t> olmayan, özümüzün yaratdığı bir </a:t>
            </a:r>
            <a:r>
              <a:rPr lang="az-Latn-AZ" sz="1200" b="1"/>
              <a:t>virtual host faylını deaktiv </a:t>
            </a:r>
            <a:r>
              <a:rPr lang="az-Latn-AZ" sz="1200"/>
              <a:t>etsən (yəni simvolik link </a:t>
            </a:r>
            <a:r>
              <a:rPr lang="az-Latn-AZ" sz="1200" b="1"/>
              <a:t>sites-enabled/ </a:t>
            </a:r>
            <a:r>
              <a:rPr lang="az-Latn-AZ" sz="1200"/>
              <a:t>qovluğundan silinsə), həmin sayt açılmayacaq. </a:t>
            </a:r>
            <a:r>
              <a:rPr lang="az-Latn-AZ" sz="1200" b="1"/>
              <a:t>Apache</a:t>
            </a:r>
            <a:r>
              <a:rPr lang="az-Latn-AZ" sz="1200"/>
              <a:t> yalnız </a:t>
            </a:r>
            <a:r>
              <a:rPr lang="az-Latn-AZ" sz="1200" b="1"/>
              <a:t>sites-enabled/</a:t>
            </a:r>
            <a:r>
              <a:rPr lang="az-Latn-AZ" sz="1200"/>
              <a:t> içindəki simvolik linkləri oxuyur. Orda olmayan heç bir sayt aktiv sayılmır.</a:t>
            </a:r>
          </a:p>
          <a:p>
            <a:endParaRPr lang="az-Latn-AZ" sz="1200"/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cp</a:t>
            </a:r>
            <a:r>
              <a:rPr lang="az-Latn-AZ" sz="1200"/>
              <a:t> 			- əmri ilə </a:t>
            </a:r>
            <a:r>
              <a:rPr lang="az-Latn-AZ" sz="1200" b="1" i="1"/>
              <a:t>mytest.conf </a:t>
            </a:r>
            <a:r>
              <a:rPr lang="az-Latn-AZ" sz="1200"/>
              <a:t>adında yeni sayt konfiqurasiya faylı yaradırıq.</a:t>
            </a:r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mousepad</a:t>
            </a:r>
            <a:r>
              <a:rPr lang="az-Latn-AZ" sz="1200"/>
              <a:t> ilə açaraq f</a:t>
            </a:r>
            <a:r>
              <a:rPr lang="en-US" sz="1200"/>
              <a:t>aylı </a:t>
            </a:r>
            <a:r>
              <a:rPr lang="az-Latn-AZ" sz="1200"/>
              <a:t>	- </a:t>
            </a:r>
            <a:r>
              <a:rPr lang="en-US" sz="1200"/>
              <a:t>redaktə e</a:t>
            </a:r>
            <a:r>
              <a:rPr lang="az-Latn-AZ" sz="1200"/>
              <a:t>dirik.</a:t>
            </a:r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mkdir</a:t>
            </a:r>
            <a:r>
              <a:rPr lang="az-Latn-AZ" sz="1200"/>
              <a:t> </a:t>
            </a:r>
            <a:r>
              <a:rPr lang="en-US" sz="1200"/>
              <a:t>&amp; </a:t>
            </a:r>
            <a:r>
              <a:rPr lang="az-Latn-AZ" sz="1200" b="1">
                <a:solidFill>
                  <a:srgbClr val="FF0000"/>
                </a:solidFill>
              </a:rPr>
              <a:t>tee</a:t>
            </a:r>
            <a:r>
              <a:rPr lang="en-US" sz="1200"/>
              <a:t> </a:t>
            </a:r>
            <a:r>
              <a:rPr lang="az-Latn-AZ" sz="1200"/>
              <a:t>ilə 		- </a:t>
            </a:r>
            <a:r>
              <a:rPr lang="en-US" sz="1200"/>
              <a:t>yeni qovluq və test faylı yaradırıq</a:t>
            </a:r>
            <a:endParaRPr lang="az-Latn-AZ" sz="1200"/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en-US" sz="1200" b="1">
                <a:solidFill>
                  <a:srgbClr val="FF0000"/>
                </a:solidFill>
              </a:rPr>
              <a:t>apache2</a:t>
            </a:r>
            <a:r>
              <a:rPr lang="en-US" sz="1200"/>
              <a:t>-də bu saytı aktiv edirik</a:t>
            </a:r>
            <a:r>
              <a:rPr lang="az-Latn-AZ" sz="1200"/>
              <a:t> və restart veririk serverə</a:t>
            </a:r>
            <a:r>
              <a:rPr lang="en-US" sz="1200"/>
              <a:t>.</a:t>
            </a:r>
            <a:endParaRPr lang="az-Latn-AZ" sz="1200"/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ls -l</a:t>
            </a:r>
            <a:r>
              <a:rPr lang="az-Latn-AZ" sz="1200"/>
              <a:t> ilə			- simvolik linkin yaranaıb yaranmadığını yoxlamaq olar.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Ardı növbəti slaydda....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BFBC9-0141-DAC3-3FFD-5DD85353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81" b="12551"/>
          <a:stretch>
            <a:fillRect/>
          </a:stretch>
        </p:blipFill>
        <p:spPr>
          <a:xfrm>
            <a:off x="0" y="2964873"/>
            <a:ext cx="12192000" cy="38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3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AFE90-A452-EE24-79CC-C38EDEA5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9C9FFA-BD50-3D08-392B-AF64E49BE9CF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f) </a:t>
            </a:r>
            <a:r>
              <a:rPr lang="az-Latn-AZ" sz="1200" b="1">
                <a:solidFill>
                  <a:srgbClr val="FF0000"/>
                </a:solidFill>
              </a:rPr>
              <a:t>/etc/hosts </a:t>
            </a:r>
            <a:r>
              <a:rPr lang="az-Latn-AZ" sz="1200"/>
              <a:t>faylında </a:t>
            </a:r>
            <a:r>
              <a:rPr lang="az-Latn-AZ" sz="1200" b="1"/>
              <a:t>mytest.local </a:t>
            </a:r>
            <a:r>
              <a:rPr lang="az-Latn-AZ" sz="1200"/>
              <a:t>domenini tanıdırıq.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 b="1">
                <a:solidFill>
                  <a:srgbClr val="FF0000"/>
                </a:solidFill>
              </a:rPr>
              <a:t>g)</a:t>
            </a:r>
            <a:r>
              <a:rPr lang="az-Latn-AZ" sz="1200"/>
              <a:t> sonra serveri hər ehtimala yenidən </a:t>
            </a:r>
            <a:r>
              <a:rPr lang="az-Latn-AZ" sz="1200" b="1"/>
              <a:t>reload</a:t>
            </a:r>
            <a:r>
              <a:rPr lang="az-Latn-AZ" sz="1200"/>
              <a:t> edirik.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 b="1">
                <a:solidFill>
                  <a:srgbClr val="FF0000"/>
                </a:solidFill>
              </a:rPr>
              <a:t>h) </a:t>
            </a:r>
            <a:r>
              <a:rPr lang="az-Latn-AZ" sz="1200"/>
              <a:t>artıq </a:t>
            </a:r>
            <a:r>
              <a:rPr lang="az-Latn-AZ" sz="1200" b="1"/>
              <a:t>localhost</a:t>
            </a:r>
            <a:r>
              <a:rPr lang="az-Latn-AZ" sz="1200"/>
              <a:t> yazdıqda defaul olan açılacaq, </a:t>
            </a:r>
            <a:r>
              <a:rPr lang="az-Latn-AZ" sz="1200" b="1"/>
              <a:t>mytest.local </a:t>
            </a:r>
            <a:r>
              <a:rPr lang="az-Latn-AZ" sz="1200"/>
              <a:t>yazdıqda bizim yaratdığımız. Əgər </a:t>
            </a:r>
            <a:r>
              <a:rPr lang="az-Latn-AZ" sz="1200" b="1"/>
              <a:t>mytest.conf </a:t>
            </a:r>
            <a:r>
              <a:rPr lang="az-Latn-AZ" sz="1200" b="1">
                <a:solidFill>
                  <a:srgbClr val="FF0000"/>
                </a:solidFill>
              </a:rPr>
              <a:t>deaktivdirsə </a:t>
            </a:r>
            <a:r>
              <a:rPr lang="az-Latn-AZ" sz="1200"/>
              <a:t>onda, </a:t>
            </a:r>
            <a:r>
              <a:rPr lang="az-Latn-AZ" sz="1200" b="1"/>
              <a:t>mytest.local </a:t>
            </a:r>
            <a:r>
              <a:rPr lang="az-Latn-AZ" sz="1200"/>
              <a:t>yazdıqda belə </a:t>
            </a:r>
            <a:r>
              <a:rPr lang="az-Latn-AZ" sz="1200" b="1"/>
              <a:t>default</a:t>
            </a:r>
            <a:r>
              <a:rPr lang="az-Latn-AZ" sz="1200"/>
              <a:t> səhifə açılacaq.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9FDE8-B5C1-9CCA-C5A1-27C347A7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683392"/>
            <a:ext cx="4221018" cy="1970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FD645-A9F7-2CBB-DE2F-55FABF12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189339"/>
            <a:ext cx="2534004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19F3A-F3E5-3F1C-3C37-F74B8807B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4720"/>
            <a:ext cx="3962400" cy="2113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47753-BC86-69EC-F947-244A88A9D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773" y="4744720"/>
            <a:ext cx="4619228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02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0998A-C097-E617-1E7F-CF7DB261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A62BF2-40D0-8612-ED64-AEB7B2C1DC58}"/>
              </a:ext>
            </a:extLst>
          </p:cNvPr>
          <p:cNvSpPr txBox="1"/>
          <p:nvPr/>
        </p:nvSpPr>
        <p:spPr>
          <a:xfrm>
            <a:off x="203200" y="244826"/>
            <a:ext cx="1182254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b="1">
                <a:highlight>
                  <a:srgbClr val="FFFF00"/>
                </a:highlight>
              </a:rPr>
              <a:t>QEYD</a:t>
            </a:r>
            <a:r>
              <a:rPr lang="az-Latn-AZ" sz="1400"/>
              <a:t>:  Apache faylları </a:t>
            </a:r>
            <a:r>
              <a:rPr lang="az-Latn-AZ" sz="1400" b="1"/>
              <a:t>əlifba</a:t>
            </a:r>
            <a:r>
              <a:rPr lang="az-Latn-AZ" sz="1400"/>
              <a:t> sırasına görə yükləyir. Əgər </a:t>
            </a:r>
            <a:r>
              <a:rPr lang="az-Latn-AZ" sz="1400" b="1"/>
              <a:t>fallback.conf </a:t>
            </a:r>
            <a:r>
              <a:rPr lang="az-Latn-AZ" sz="1400"/>
              <a:t>adında başqa bir fayl yaratsaq və o, </a:t>
            </a:r>
            <a:r>
              <a:rPr lang="az-Latn-AZ" sz="1400" b="1"/>
              <a:t>mytest.conf</a:t>
            </a:r>
            <a:r>
              <a:rPr lang="az-Latn-AZ" sz="1400"/>
              <a:t>-dan əvvəldirsə, port uyğun gələndə onu işlədəcək.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Apache bir sorğu gələndə</a:t>
            </a:r>
            <a:r>
              <a:rPr lang="en-US" sz="1400"/>
              <a:t>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Port uyğun VirtualHost-ları axtarır (məs: *:8080).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Host başlığı (məs: localhost, mytest.local, example.com) ilə ServerName-i uyğunlaşdırmağa çalışır.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Uyğunluq yoxdursa — port uyğun gələn </a:t>
            </a:r>
            <a:r>
              <a:rPr lang="en-US" sz="1400" b="1"/>
              <a:t>ilk VirtualHost-u</a:t>
            </a:r>
            <a:r>
              <a:rPr lang="en-US" sz="1400"/>
              <a:t> seçir (əlifba sırası ilə sites-enabled-də hansı birinci yüklənirsə).</a:t>
            </a:r>
          </a:p>
          <a:p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D9A5B-EDDA-1922-F1CA-B6C9EC4A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95004"/>
            <a:ext cx="252447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D0AE-4519-2445-2419-7D6171E86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F6298B-E6F6-5EBB-825C-DF2B0885F585}"/>
              </a:ext>
            </a:extLst>
          </p:cNvPr>
          <p:cNvSpPr txBox="1"/>
          <p:nvPr/>
        </p:nvSpPr>
        <p:spPr>
          <a:xfrm>
            <a:off x="203200" y="244826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Əgər </a:t>
            </a:r>
            <a:r>
              <a:rPr lang="az-Latn-AZ" b="1" i="1"/>
              <a:t>veb server qurmaq istəyiriksə</a:t>
            </a:r>
            <a:r>
              <a:rPr lang="az-Latn-AZ"/>
              <a:t>, məqsədli və düzgün axtarış üçün “web server”, “http server” və ya konkret server adlarını axtarmaq və qurmaq lazımdır. Bunun üçündə əvvəl bəhs etdiyimiz əmrlərdən istifadə edə bilərik.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/>
              <a:t>Populyar Veb Serverlər (HTTP əsaslı):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328D8-4D3A-FAF0-53C0-F3005D48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043200"/>
            <a:ext cx="2010056" cy="109552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070EFD-F45C-1801-F727-23CE4DCC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72703"/>
              </p:ext>
            </p:extLst>
          </p:nvPr>
        </p:nvGraphicFramePr>
        <p:xfrm>
          <a:off x="203199" y="3034246"/>
          <a:ext cx="11822544" cy="2239715"/>
        </p:xfrm>
        <a:graphic>
          <a:graphicData uri="http://schemas.openxmlformats.org/drawingml/2006/table">
            <a:tbl>
              <a:tblPr/>
              <a:tblGrid>
                <a:gridCol w="2207492">
                  <a:extLst>
                    <a:ext uri="{9D8B030D-6E8A-4147-A177-3AD203B41FA5}">
                      <a16:colId xmlns:a16="http://schemas.microsoft.com/office/drawing/2014/main" val="279242590"/>
                    </a:ext>
                  </a:extLst>
                </a:gridCol>
                <a:gridCol w="3389745">
                  <a:extLst>
                    <a:ext uri="{9D8B030D-6E8A-4147-A177-3AD203B41FA5}">
                      <a16:colId xmlns:a16="http://schemas.microsoft.com/office/drawing/2014/main" val="4043162163"/>
                    </a:ext>
                  </a:extLst>
                </a:gridCol>
                <a:gridCol w="6225307">
                  <a:extLst>
                    <a:ext uri="{9D8B030D-6E8A-4147-A177-3AD203B41FA5}">
                      <a16:colId xmlns:a16="http://schemas.microsoft.com/office/drawing/2014/main" val="2434184067"/>
                    </a:ext>
                  </a:extLst>
                </a:gridCol>
              </a:tblGrid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Protokol(lar)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Təsvir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69514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Apache</a:t>
                      </a:r>
                      <a:r>
                        <a:rPr lang="en-US"/>
                        <a:t>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apache2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Ən məşhur, modul əsaslı veb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624996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Nginx</a:t>
                      </a:r>
                      <a:r>
                        <a:rPr lang="en-US"/>
                        <a:t>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nginx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HTTPS, reverse proxy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Yüngül, performanslı, çoxlu istifadəçi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89075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Lighttpd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Yüngül, sadə konfiqurasiya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573062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Caddy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HTTPS (default olaraq!)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Avtomatik SSL ilə gəlir, yeni nəsil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64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87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D21D-873D-C7DC-8089-FE4C48E75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DA61897-8F10-BBBF-512A-2B6FF8CE12C2}"/>
              </a:ext>
            </a:extLst>
          </p:cNvPr>
          <p:cNvSpPr txBox="1"/>
          <p:nvPr/>
        </p:nvSpPr>
        <p:spPr>
          <a:xfrm>
            <a:off x="78510" y="101166"/>
            <a:ext cx="12034980" cy="665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/>
              <a:t>Burada da eyni şeyi etmişik. Bir fərqli iş varki </a:t>
            </a:r>
            <a:r>
              <a:rPr lang="az-Latn-AZ" sz="1400" b="1">
                <a:solidFill>
                  <a:srgbClr val="FF0000"/>
                </a:solidFill>
              </a:rPr>
              <a:t>Listen</a:t>
            </a:r>
            <a:r>
              <a:rPr lang="az-Latn-AZ" sz="1400"/>
              <a:t> ilə birdən çox fərqli </a:t>
            </a:r>
            <a:r>
              <a:rPr lang="az-Latn-AZ" sz="1400" b="1"/>
              <a:t>portu</a:t>
            </a:r>
            <a:r>
              <a:rPr lang="az-Latn-AZ" sz="1400"/>
              <a:t> dinləmək mümkündür. Əmrləri aşağıda qoyuram ki, manual yazaraq yorulmayaq.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8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8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8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cp /etc/apache2/sites-available/000-default.conf /etc/apache2/sites-available/one.conf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cp /etc/apache2/sites-available/000-default.conf /etc/apache2/sites-available/two.conf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mousepad /etc/apache2/sites-available/one</a:t>
            </a:r>
            <a:r>
              <a:rPr lang="az-Latn-AZ" sz="800"/>
              <a:t>.conf</a:t>
            </a: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mousepad /etc/apache2/sites-available/two</a:t>
            </a:r>
            <a:r>
              <a:rPr lang="az-Latn-AZ" sz="800"/>
              <a:t>.conf</a:t>
            </a: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mkdir /var/www/one | echo "This is one website" | tee /var/www/one/index.html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mkdir /var/www/two | echo "This is two website" | tee /var/www/two/index.html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mousepad /etc/apache2/ports.conf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a2ensite one.conf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a2ensite two.conf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systemctl reload apache2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netstat -tnlp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ls -l /etc/apache2/sites-enabled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mousepad /etc/hosts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DEB0120-FF6C-8F27-565E-3D9ABCA1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085"/>
          <a:stretch>
            <a:fillRect/>
          </a:stretch>
        </p:blipFill>
        <p:spPr>
          <a:xfrm>
            <a:off x="0" y="578494"/>
            <a:ext cx="2918691" cy="13093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13971F-EA27-73AF-5415-879B9196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32" y="578494"/>
            <a:ext cx="2826836" cy="1309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70E81D7-3318-38B0-E740-A9DD2356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883" y="578494"/>
            <a:ext cx="5293117" cy="13093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552070-AA43-ACD3-0E7F-2AB9FDAE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69915"/>
            <a:ext cx="2445696" cy="15575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57DFB9-F765-5B07-DDB5-FE79ED64C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548" y="2269915"/>
            <a:ext cx="2958547" cy="15575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453466-5021-CE56-CC8B-78D184D09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948" y="2269915"/>
            <a:ext cx="1536531" cy="15575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72E5ED2-E5CF-C446-B49B-2675E387C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212" y="2269914"/>
            <a:ext cx="3682788" cy="15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4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C8405-40EF-5D41-5092-BC6BB171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290969-298A-A0F6-7271-5FDFF7F13ACB}"/>
              </a:ext>
            </a:extLst>
          </p:cNvPr>
          <p:cNvSpPr txBox="1"/>
          <p:nvPr/>
        </p:nvSpPr>
        <p:spPr>
          <a:xfrm>
            <a:off x="203200" y="244826"/>
            <a:ext cx="11822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solidFill>
                  <a:srgbClr val="FF0000"/>
                </a:solidFill>
              </a:rPr>
              <a:t>curl 127.0.0.1:8081 </a:t>
            </a:r>
            <a:r>
              <a:rPr lang="en-US" sz="1200" b="1">
                <a:solidFill>
                  <a:srgbClr val="FF0000"/>
                </a:solidFill>
              </a:rPr>
              <a:t> </a:t>
            </a:r>
            <a:r>
              <a:rPr lang="en-US" sz="1200"/>
              <a:t>-  </a:t>
            </a:r>
            <a:r>
              <a:rPr lang="az-Latn-AZ" sz="1200"/>
              <a:t>Apache və ya digər HTTP serverin 127.0.0.1 (localhost) ünvanında və 8081 portunda xidmət verib-vermədiyini yoxlayır.</a:t>
            </a:r>
            <a:r>
              <a:rPr lang="en-US" sz="1200"/>
              <a:t> Brazuer</a:t>
            </a:r>
            <a:r>
              <a:rPr lang="az-Latn-AZ" sz="1200"/>
              <a:t> ilə də yoxlamaq olur ancaq brazuerdə məlumatlar kəşlənir.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3D5C9-E687-2C1F-81D3-269F8A1B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073"/>
            <a:ext cx="640169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76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D876-1B4F-AD0F-3DE4-0957B8EE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B3645B-9FC9-DBEA-C0AD-1FD16C8FF657}"/>
              </a:ext>
            </a:extLst>
          </p:cNvPr>
          <p:cNvSpPr txBox="1"/>
          <p:nvPr/>
        </p:nvSpPr>
        <p:spPr>
          <a:xfrm>
            <a:off x="184727" y="0"/>
            <a:ext cx="118225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round-robin</a:t>
            </a:r>
            <a:r>
              <a:rPr lang="az-Latn-AZ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with reverse proxy</a:t>
            </a:r>
            <a:endParaRPr lang="az-Latn-AZ" sz="2000" b="1">
              <a:solidFill>
                <a:srgbClr val="FF0000"/>
              </a:solidFill>
            </a:endParaRPr>
          </a:p>
          <a:p>
            <a:endParaRPr lang="en-US" sz="1200"/>
          </a:p>
          <a:p>
            <a:r>
              <a:rPr lang="az-Latn-AZ" sz="1200"/>
              <a:t>İndi isə </a:t>
            </a:r>
            <a:r>
              <a:rPr lang="az-Latn-AZ" sz="1200" b="1"/>
              <a:t>Nginx</a:t>
            </a:r>
            <a:r>
              <a:rPr lang="az-Latn-AZ" sz="1200"/>
              <a:t> -ni, "</a:t>
            </a:r>
            <a:r>
              <a:rPr lang="az-Latn-AZ" sz="1200" b="1"/>
              <a:t>reverse proxy</a:t>
            </a:r>
            <a:r>
              <a:rPr lang="az-Latn-AZ" sz="1200"/>
              <a:t>" kimi konfiqurasiya edib onu bir neçə Apache server instansiyasına</a:t>
            </a:r>
            <a:r>
              <a:rPr lang="en-US" sz="1200"/>
              <a:t> ( round-robin )</a:t>
            </a:r>
            <a:r>
              <a:rPr lang="az-Latn-AZ" sz="1200"/>
              <a:t> necə yönləndirmək olar onu öyrənəcəyik.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pPr marL="228600" indent="-228600">
              <a:buAutoNum type="alphaLcParenR"/>
            </a:pPr>
            <a:r>
              <a:rPr lang="en-US" sz="1200" b="1">
                <a:solidFill>
                  <a:srgbClr val="0070C0"/>
                </a:solidFill>
              </a:rPr>
              <a:t>mousepad /etc/nginx/sites-available/upstream </a:t>
            </a:r>
            <a:r>
              <a:rPr lang="en-US" sz="1200"/>
              <a:t>- </a:t>
            </a:r>
            <a:r>
              <a:rPr lang="en-US" sz="1200" b="1"/>
              <a:t>upstream</a:t>
            </a:r>
            <a:r>
              <a:rPr lang="en-US" sz="1200"/>
              <a:t> </a:t>
            </a:r>
            <a:r>
              <a:rPr lang="az-Latn-AZ" sz="1200"/>
              <a:t>adında bir fayl yaradaraq içində aşağıdakı kimi məlumatları qeyd edirik. Bu sadəcə </a:t>
            </a:r>
            <a:r>
              <a:rPr lang="az-Latn-AZ" sz="1200" b="1"/>
              <a:t>Nginx</a:t>
            </a:r>
            <a:r>
              <a:rPr lang="az-Latn-AZ" sz="1200"/>
              <a:t> üçün yeni bir konfiqurasiya faylı yaratmaq üçündür.</a:t>
            </a:r>
          </a:p>
          <a:p>
            <a:pPr marL="228600" indent="-228600">
              <a:buAutoNum type="alphaLcParenR"/>
            </a:pPr>
            <a:endParaRPr lang="az-Latn-AZ" sz="1200"/>
          </a:p>
          <a:p>
            <a:r>
              <a:rPr lang="en-US" sz="1200">
                <a:highlight>
                  <a:srgbClr val="FF00FF"/>
                </a:highlight>
              </a:rPr>
              <a:t>upstream apache { </a:t>
            </a:r>
            <a:endParaRPr lang="az-Latn-AZ" sz="1200">
              <a:highlight>
                <a:srgbClr val="FF00FF"/>
              </a:highlight>
            </a:endParaRPr>
          </a:p>
          <a:p>
            <a:endParaRPr lang="az-Latn-AZ" sz="1200">
              <a:highlight>
                <a:srgbClr val="FF00FF"/>
              </a:highlight>
            </a:endParaRPr>
          </a:p>
          <a:p>
            <a:r>
              <a:rPr lang="az-Latn-AZ" sz="1200">
                <a:highlight>
                  <a:srgbClr val="FF00FF"/>
                </a:highlight>
              </a:rPr>
              <a:t>       </a:t>
            </a:r>
            <a:r>
              <a:rPr lang="en-US" sz="1200">
                <a:highlight>
                  <a:srgbClr val="FF00FF"/>
                </a:highlight>
              </a:rPr>
              <a:t>server 127.0.0.1:8080; </a:t>
            </a:r>
            <a:endParaRPr lang="az-Latn-AZ" sz="1200">
              <a:highlight>
                <a:srgbClr val="FF00FF"/>
              </a:highlight>
            </a:endParaRPr>
          </a:p>
          <a:p>
            <a:r>
              <a:rPr lang="az-Latn-AZ" sz="1200">
                <a:highlight>
                  <a:srgbClr val="FF00FF"/>
                </a:highlight>
              </a:rPr>
              <a:t>       </a:t>
            </a:r>
            <a:r>
              <a:rPr lang="en-US" sz="1200">
                <a:highlight>
                  <a:srgbClr val="FF00FF"/>
                </a:highlight>
              </a:rPr>
              <a:t>server 127.0.0.1:8081; </a:t>
            </a:r>
            <a:endParaRPr lang="az-Latn-AZ" sz="1200">
              <a:highlight>
                <a:srgbClr val="FF00FF"/>
              </a:highlight>
            </a:endParaRPr>
          </a:p>
          <a:p>
            <a:r>
              <a:rPr lang="az-Latn-AZ" sz="1200">
                <a:highlight>
                  <a:srgbClr val="FF00FF"/>
                </a:highlight>
              </a:rPr>
              <a:t>       </a:t>
            </a:r>
            <a:r>
              <a:rPr lang="en-US" sz="1200">
                <a:highlight>
                  <a:srgbClr val="FF00FF"/>
                </a:highlight>
              </a:rPr>
              <a:t>server 127.0.0.1:8082; </a:t>
            </a:r>
            <a:br>
              <a:rPr lang="az-Latn-AZ" sz="1200">
                <a:highlight>
                  <a:srgbClr val="FF00FF"/>
                </a:highlight>
              </a:rPr>
            </a:br>
            <a:br>
              <a:rPr lang="az-Latn-AZ" sz="1200">
                <a:highlight>
                  <a:srgbClr val="FF00FF"/>
                </a:highlight>
              </a:rPr>
            </a:br>
            <a:r>
              <a:rPr lang="en-US" sz="1200">
                <a:highlight>
                  <a:srgbClr val="FF00FF"/>
                </a:highlight>
              </a:rPr>
              <a:t>}</a:t>
            </a:r>
            <a:endParaRPr lang="az-Latn-AZ" sz="1200">
              <a:highlight>
                <a:srgbClr val="FF00FF"/>
              </a:highlight>
            </a:endParaRPr>
          </a:p>
          <a:p>
            <a:endParaRPr lang="az-Latn-AZ" sz="1200"/>
          </a:p>
          <a:p>
            <a:r>
              <a:rPr lang="en-US" sz="1200"/>
              <a:t>Bu hissə çox vacib hissədir. Burada sən apache adında bir "</a:t>
            </a:r>
            <a:r>
              <a:rPr lang="en-US" sz="1200" b="1"/>
              <a:t>upstream group</a:t>
            </a:r>
            <a:r>
              <a:rPr lang="en-US" sz="1200"/>
              <a:t>" yaradırsan və bu qrupun 3 serverdən ibarət olduğunu bildirirsən:</a:t>
            </a:r>
            <a:r>
              <a:rPr lang="az-Latn-AZ" sz="1200"/>
              <a:t> Bu o deməkdir ki, </a:t>
            </a:r>
            <a:r>
              <a:rPr lang="az-Latn-AZ" sz="1200" b="1"/>
              <a:t>Nginx</a:t>
            </a:r>
            <a:r>
              <a:rPr lang="az-Latn-AZ" sz="1200"/>
              <a:t> gələn istəkləri bu 3 serverdən birinə göndərəcək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6A184-259C-3C6E-D07C-44F379C0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3594179"/>
            <a:ext cx="2743200" cy="143123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203C56-6E99-EA3F-44BB-21E1ACFF7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0186"/>
              </p:ext>
            </p:extLst>
          </p:nvPr>
        </p:nvGraphicFramePr>
        <p:xfrm>
          <a:off x="184727" y="5264829"/>
          <a:ext cx="4343083" cy="1463040"/>
        </p:xfrm>
        <a:graphic>
          <a:graphicData uri="http://schemas.openxmlformats.org/drawingml/2006/table">
            <a:tbl>
              <a:tblPr/>
              <a:tblGrid>
                <a:gridCol w="2146618">
                  <a:extLst>
                    <a:ext uri="{9D8B030D-6E8A-4147-A177-3AD203B41FA5}">
                      <a16:colId xmlns:a16="http://schemas.microsoft.com/office/drawing/2014/main" val="1733040053"/>
                    </a:ext>
                  </a:extLst>
                </a:gridCol>
                <a:gridCol w="2196465">
                  <a:extLst>
                    <a:ext uri="{9D8B030D-6E8A-4147-A177-3AD203B41FA5}">
                      <a16:colId xmlns:a16="http://schemas.microsoft.com/office/drawing/2014/main" val="595384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5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127.0.0.1:8080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VirtualHost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127.0.0.1:8081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VirtualHost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52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127.0.0.1:8082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VirtualHost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6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592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FDCD3-90C0-070B-D540-3686F8C8F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CF8574-036F-7E6E-AB29-A5526F94C9DF}"/>
              </a:ext>
            </a:extLst>
          </p:cNvPr>
          <p:cNvSpPr txBox="1"/>
          <p:nvPr/>
        </p:nvSpPr>
        <p:spPr>
          <a:xfrm>
            <a:off x="203200" y="244826"/>
            <a:ext cx="11822545" cy="504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 sz="1200"/>
              <a:t>b) </a:t>
            </a:r>
            <a:r>
              <a:rPr lang="az-Latn-AZ" sz="1200" b="1">
                <a:solidFill>
                  <a:srgbClr val="FF0000"/>
                </a:solidFill>
              </a:rPr>
              <a:t>ln -s /etc/nginx/sites-available/upstream /etc/nginx/sites-enabled/upstream  </a:t>
            </a:r>
            <a:r>
              <a:rPr lang="az-Latn-AZ" sz="1200"/>
              <a:t>- Bu əmrlə sən upstream adlı konfiqurasiya faylını aktivləşdirirsən.  Symbolic link ( </a:t>
            </a:r>
            <a:r>
              <a:rPr lang="az-Latn-AZ" sz="1200" b="1">
                <a:solidFill>
                  <a:srgbClr val="FF0000"/>
                </a:solidFill>
              </a:rPr>
              <a:t>ln -s</a:t>
            </a:r>
            <a:r>
              <a:rPr lang="az-Latn-AZ" sz="1200"/>
              <a:t> ) yaradaraq, sites-enabled qovluğuna keçirdirik.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c) </a:t>
            </a:r>
            <a:r>
              <a:rPr lang="en-US" sz="1200" b="1">
                <a:solidFill>
                  <a:srgbClr val="FF0000"/>
                </a:solidFill>
              </a:rPr>
              <a:t>ls -l /etc/nginx/sites-enabled/upstream</a:t>
            </a:r>
            <a:r>
              <a:rPr lang="az-Latn-AZ" sz="1200" b="1">
                <a:solidFill>
                  <a:srgbClr val="FF0000"/>
                </a:solidFill>
              </a:rPr>
              <a:t> </a:t>
            </a:r>
            <a:r>
              <a:rPr lang="az-Latn-AZ" sz="1200"/>
              <a:t>- Bu da simvolik linkin düzgün yaradıldığını yoxlayır.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d) Sonra serverləri reload edirik. </a:t>
            </a:r>
            <a:r>
              <a:rPr lang="az-Latn-AZ" sz="1200" b="1"/>
              <a:t>nginx</a:t>
            </a:r>
            <a:r>
              <a:rPr lang="az-Latn-AZ" sz="1200"/>
              <a:t> yazmaqla </a:t>
            </a:r>
            <a:r>
              <a:rPr lang="az-Latn-AZ" sz="1200" b="1"/>
              <a:t>nginx.service </a:t>
            </a:r>
            <a:r>
              <a:rPr lang="az-Latn-AZ" sz="1200"/>
              <a:t>yazmaq arasında heç bir fərq yoxdur.</a:t>
            </a:r>
          </a:p>
          <a:p>
            <a:pPr>
              <a:lnSpc>
                <a:spcPct val="150000"/>
              </a:lnSpc>
            </a:pPr>
            <a:r>
              <a:rPr lang="az-Latn-AZ" sz="1200" b="1">
                <a:solidFill>
                  <a:srgbClr val="FF0000"/>
                </a:solidFill>
              </a:rPr>
              <a:t>systemctl reload nginx</a:t>
            </a:r>
          </a:p>
          <a:p>
            <a:pPr>
              <a:lnSpc>
                <a:spcPct val="150000"/>
              </a:lnSpc>
            </a:pPr>
            <a:r>
              <a:rPr lang="az-Latn-AZ" sz="1200" b="1">
                <a:solidFill>
                  <a:srgbClr val="FF0000"/>
                </a:solidFill>
              </a:rPr>
              <a:t>systemctl reload nginx.service</a:t>
            </a:r>
          </a:p>
          <a:p>
            <a:pPr>
              <a:lnSpc>
                <a:spcPct val="150000"/>
              </a:lnSpc>
            </a:pPr>
            <a:r>
              <a:rPr lang="az-Latn-AZ" sz="1200" b="1">
                <a:solidFill>
                  <a:srgbClr val="FF0000"/>
                </a:solidFill>
              </a:rPr>
              <a:t>systemctl reload apache2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e) </a:t>
            </a:r>
            <a:r>
              <a:rPr lang="az-Latn-AZ" sz="1200" b="1">
                <a:solidFill>
                  <a:srgbClr val="FF0000"/>
                </a:solidFill>
              </a:rPr>
              <a:t>systemctl status nginx.service </a:t>
            </a:r>
            <a:r>
              <a:rPr lang="az-Latn-AZ" sz="1200"/>
              <a:t>- bu əmr Nginx-in statusunu göstərir: Aktivdirmi? Portda işləyirmi? Logda problem varmı?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f) </a:t>
            </a:r>
            <a:r>
              <a:rPr lang="az-Latn-AZ" sz="1200" b="1">
                <a:solidFill>
                  <a:srgbClr val="FF0000"/>
                </a:solidFill>
              </a:rPr>
              <a:t>netstat -tnlp </a:t>
            </a:r>
            <a:r>
              <a:rPr lang="az-Latn-AZ" sz="1200"/>
              <a:t>- əmri ilədə hansı portların aktiv olduğunu yoxlaya bilərsiz.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93D6C-0FF0-1A3B-0BEC-56848871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13701"/>
            <a:ext cx="6839905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DA373-F0FC-2E2C-7024-E5F08982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5294542"/>
            <a:ext cx="784969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0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47B1-A484-68BB-532F-6FC3111A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96E3C2-A88F-714F-9B3A-4800EAFB80EE}"/>
              </a:ext>
            </a:extLst>
          </p:cNvPr>
          <p:cNvSpPr txBox="1"/>
          <p:nvPr/>
        </p:nvSpPr>
        <p:spPr>
          <a:xfrm>
            <a:off x="203200" y="244826"/>
            <a:ext cx="1182254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g) serveri </a:t>
            </a:r>
            <a:r>
              <a:rPr lang="az-Latn-AZ" sz="1200" b="1"/>
              <a:t>reload</a:t>
            </a:r>
            <a:r>
              <a:rPr lang="az-Latn-AZ" sz="1200"/>
              <a:t> etdikdə əgər aşağıdakı kimi xəta çıxarsa, </a:t>
            </a:r>
            <a:r>
              <a:rPr lang="az-Latn-AZ" sz="1200" b="1"/>
              <a:t>default</a:t>
            </a:r>
            <a:r>
              <a:rPr lang="az-Latn-AZ" sz="1200"/>
              <a:t> faylını silin.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h) </a:t>
            </a:r>
            <a:r>
              <a:rPr lang="az-Latn-AZ" sz="1200" b="1"/>
              <a:t>Nginx vasitəsilə test edirik:</a:t>
            </a:r>
            <a:r>
              <a:rPr lang="az-Latn-AZ" sz="1200"/>
              <a:t> terminalda yaxud brazuerdə (məsləhət deyil çünki məlumatlar keşlənir. Gərək hər dəfə keçi təmizləyəsiz) yaza bilərik: </a:t>
            </a:r>
            <a:r>
              <a:rPr lang="az-Latn-AZ" sz="1200" b="1">
                <a:solidFill>
                  <a:srgbClr val="FF0000"/>
                </a:solidFill>
              </a:rPr>
              <a:t>curl http://127.0.0.1 </a:t>
            </a:r>
          </a:p>
          <a:p>
            <a:endParaRPr lang="az-Latn-AZ" sz="1200"/>
          </a:p>
          <a:p>
            <a:r>
              <a:rPr lang="az-Latn-AZ" sz="1200"/>
              <a:t>Bizə</a:t>
            </a:r>
            <a:r>
              <a:rPr lang="en-US" sz="1200"/>
              <a:t> bu nəticələrdən biri gəlməlidir: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This is apache1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This is apache2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This is apache3</a:t>
            </a:r>
            <a:endParaRPr lang="az-Latn-AZ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/>
              <a:t>Nəticə </a:t>
            </a:r>
            <a:r>
              <a:rPr lang="en-US" sz="1200" b="1"/>
              <a:t>dəyişə bilər</a:t>
            </a:r>
            <a:r>
              <a:rPr lang="en-US" sz="1200"/>
              <a:t>, çünki </a:t>
            </a:r>
            <a:r>
              <a:rPr lang="en-US" sz="1200" b="1"/>
              <a:t>upstream</a:t>
            </a:r>
            <a:r>
              <a:rPr lang="en-US" sz="1200"/>
              <a:t> Nginx tərəfindən </a:t>
            </a:r>
            <a:r>
              <a:rPr lang="en-US" sz="1200" b="1"/>
              <a:t>round-robin</a:t>
            </a:r>
            <a:r>
              <a:rPr lang="en-US" sz="1200"/>
              <a:t> (dövrəvi) üsulu ilə işləyir.</a:t>
            </a:r>
            <a:r>
              <a:rPr lang="az-Latn-AZ" sz="1200"/>
              <a:t> Eyni məlumat 10-15 dəfə təkrar gələ bilər. Onun üçün ən azı 20 dəfə yazın eyni əmri.</a:t>
            </a:r>
            <a:endParaRPr lang="en-US" sz="1200"/>
          </a:p>
          <a:p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B065-24D4-34C3-3B41-933372DA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68"/>
            <a:ext cx="7020905" cy="2619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0A874-1379-5060-4CDC-E97F7C85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5575"/>
            <a:ext cx="1838036" cy="10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70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3BC4-83CD-CE6F-AA29-55DD0EB6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885E2-C1A4-4927-12AD-D42435E004C8}"/>
              </a:ext>
            </a:extLst>
          </p:cNvPr>
          <p:cNvSpPr txBox="1"/>
          <p:nvPr/>
        </p:nvSpPr>
        <p:spPr>
          <a:xfrm>
            <a:off x="203200" y="244826"/>
            <a:ext cx="1182254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QEYD: əgər nəticə olmasa onda, </a:t>
            </a:r>
            <a:r>
              <a:rPr lang="az-Latn-AZ" sz="1200" b="1">
                <a:solidFill>
                  <a:srgbClr val="FF0000"/>
                </a:solidFill>
              </a:rPr>
              <a:t>mousepad /etc/nginx/sites-available/upstream </a:t>
            </a:r>
            <a:r>
              <a:rPr lang="az-Latn-AZ" sz="1200"/>
              <a:t>faylında aşağıdakı kodu yazın.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marL="285750" indent="-285750">
              <a:buAutoNum type="romanLcParenR"/>
            </a:pPr>
            <a:r>
              <a:rPr lang="en-US" sz="1200"/>
              <a:t>Test üçün bu əmri istifadə edə də bilərsiz (avtoomatik sorğu göndərməsi üçün):</a:t>
            </a:r>
            <a:r>
              <a:rPr lang="az-Latn-AZ" sz="1200"/>
              <a:t> </a:t>
            </a:r>
            <a:r>
              <a:rPr lang="en-US" sz="1200" b="1">
                <a:solidFill>
                  <a:srgbClr val="FF0000"/>
                </a:solidFill>
              </a:rPr>
              <a:t>for i in {1..10}; do curl -s http://127.0.0.1; echo ""; sleep 1; done</a:t>
            </a:r>
            <a:endParaRPr lang="az-Latn-AZ" sz="1200" b="1">
              <a:solidFill>
                <a:srgbClr val="FF0000"/>
              </a:solidFill>
            </a:endParaRPr>
          </a:p>
          <a:p>
            <a:pPr marL="285750" indent="-285750">
              <a:buAutoNum type="romanLcParenR"/>
            </a:pPr>
            <a:endParaRPr lang="az-Latn-AZ" sz="1200"/>
          </a:p>
          <a:p>
            <a:pPr marL="285750" indent="-285750">
              <a:buAutoNum type="romanLcParenR"/>
            </a:pPr>
            <a:endParaRPr lang="az-Latn-AZ" sz="1200"/>
          </a:p>
          <a:p>
            <a:pPr marL="285750" indent="-285750">
              <a:buAutoNum type="romanLcParenR"/>
            </a:pP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B0077-6B05-9E91-53AD-444979A4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51134"/>
            <a:ext cx="4696480" cy="3877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073F8-64A2-68AF-F812-838E2906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5193269"/>
            <a:ext cx="572532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74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A5204-5123-4EE0-F44E-31D03BD88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A0C55B-44F7-A634-A670-92ABBAEDEDE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813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6886-8D41-B880-09FB-818F41B1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42847A-CAD6-7F6A-D020-B410EC0FFEF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84140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C0008-1445-C8F3-7E69-477C78D27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40BE3C-784D-EFC6-5649-AA22B2B2BA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7820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524CE-FDD8-29EB-A2DA-06425FDFE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59662-1F78-7DD8-E734-D0282AC30D2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1054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8C747-A635-31D9-0CC5-D728F110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236706-B72C-0A02-CEF3-E27BBE13F1F2}"/>
              </a:ext>
            </a:extLst>
          </p:cNvPr>
          <p:cNvSpPr txBox="1"/>
          <p:nvPr/>
        </p:nvSpPr>
        <p:spPr>
          <a:xfrm>
            <a:off x="203200" y="244826"/>
            <a:ext cx="1182254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Axtarış etdiyimiz çoxlu çıxan məlumatları filtirləmək üçün, fərqli əmrlərin kombinasiyalarından istifadə etmək məsləhətdir: </a:t>
            </a:r>
            <a:r>
              <a:rPr lang="en-US" sz="1200" b="1">
                <a:solidFill>
                  <a:srgbClr val="FF0000"/>
                </a:solidFill>
              </a:rPr>
              <a:t>apt-cache search server | grep -i http | grep -i apache</a:t>
            </a:r>
            <a:endParaRPr lang="az-Latn-AZ" sz="1200" b="1">
              <a:solidFill>
                <a:srgbClr val="FF0000"/>
              </a:solidFill>
            </a:endParaRP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Lazım olan </a:t>
            </a:r>
            <a:r>
              <a:rPr lang="az-Latn-AZ" sz="1200" b="1"/>
              <a:t>apache2 serverini </a:t>
            </a:r>
            <a:r>
              <a:rPr lang="az-Latn-AZ" sz="1200"/>
              <a:t>tapdıqdan sonra onu </a:t>
            </a:r>
            <a:r>
              <a:rPr lang="az-Latn-AZ" sz="1200" b="1"/>
              <a:t>install</a:t>
            </a:r>
            <a:r>
              <a:rPr lang="az-Latn-AZ" sz="1200"/>
              <a:t> edə bilərik: 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59C0-8564-65FA-B314-5206C328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675"/>
            <a:ext cx="6839905" cy="260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A4DC3-AB74-EA1A-FD64-1CF962A8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5102"/>
            <a:ext cx="5372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2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B2CC5-8BBD-34DB-9551-224A25D3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E95DCA-AE07-E773-1BA8-8E812D38662C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387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8309-3229-1B5A-33DB-CE4A91569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17C40A-64CA-3E0F-8AA3-C90C561C166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3990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593A-EFBF-07C7-2107-5E24C1A20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27119B-17FE-C0D1-8028-62CC1B78F47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08290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3458B-6E9D-7C3F-2D13-5C2905E6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D4DB31-A99E-067E-E09C-8ADA9B6AEC5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201546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F7A6-98D8-51E8-9791-1C6D5AFA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4CC9A-15EF-BC62-037E-4E2467FF671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153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A776-F38C-E784-A74A-22C0C7FDD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CE8928-1799-18E8-4ED0-D4AA76236FD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29924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F145F-39BC-0AF1-50DE-98B9968C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459891-383F-D510-4FAD-699A562B1DA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2969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3972C-C45B-7FF1-07A0-CB7E79F15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B4C8CF-D507-499D-4D75-2DE4F7D0C0E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3892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F090B-26A7-4AAB-5F72-7D8A4E655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466CB3-C0EC-17AD-3FC4-1A6E75E2E58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224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58D4-9444-2B93-54A1-396BBB95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7B20A6-A76A-4E9D-04B0-AA610F5F4D4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909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3133C-EAA1-8EEB-8A42-EF3090DD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22C67A-FFE2-3900-AF86-A81DFE07D8EE}"/>
              </a:ext>
            </a:extLst>
          </p:cNvPr>
          <p:cNvSpPr txBox="1"/>
          <p:nvPr/>
        </p:nvSpPr>
        <p:spPr>
          <a:xfrm>
            <a:off x="203200" y="244826"/>
            <a:ext cx="11822545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4) </a:t>
            </a:r>
            <a:r>
              <a:rPr lang="az-Latn-AZ" sz="1200" b="1">
                <a:solidFill>
                  <a:srgbClr val="FF0000"/>
                </a:solidFill>
              </a:rPr>
              <a:t>netstat -tnlp  </a:t>
            </a:r>
            <a:r>
              <a:rPr lang="az-Latn-AZ" sz="1200"/>
              <a:t>-  </a:t>
            </a:r>
            <a:r>
              <a:rPr lang="az-Latn-AZ" sz="1200" b="1"/>
              <a:t>apache2 serverini </a:t>
            </a:r>
            <a:r>
              <a:rPr lang="az-Latn-AZ" sz="1200"/>
              <a:t>qurduqdan sonra onun hal-hazırda işlək yəni açıq olduğunu yoxlamaq üçün </a:t>
            </a:r>
            <a:r>
              <a:rPr lang="az-Latn-AZ" sz="1200" b="1"/>
              <a:t>netstat -tnlp </a:t>
            </a:r>
            <a:r>
              <a:rPr lang="az-Latn-AZ" sz="1200"/>
              <a:t>əmrindən istifadə edə bilərik. </a:t>
            </a:r>
          </a:p>
          <a:p>
            <a:endParaRPr lang="az-Latn-AZ" sz="1200"/>
          </a:p>
          <a:p>
            <a:r>
              <a:rPr lang="en-US" sz="1200"/>
              <a:t>Bu əmr sistemdə </a:t>
            </a:r>
            <a:r>
              <a:rPr lang="az-Latn-AZ" sz="1200"/>
              <a:t>mövcud olan</a:t>
            </a:r>
            <a:r>
              <a:rPr lang="en-US" sz="1200"/>
              <a:t> </a:t>
            </a:r>
            <a:r>
              <a:rPr lang="en-US" sz="1200" b="1"/>
              <a:t>TCP portlarını</a:t>
            </a:r>
            <a:r>
              <a:rPr lang="en-US" sz="1200"/>
              <a:t> və hansı proqramların onlara bağlı olduğunu göstərir.</a:t>
            </a:r>
            <a:r>
              <a:rPr lang="az-Latn-AZ" sz="1200"/>
              <a:t> </a:t>
            </a:r>
            <a:r>
              <a:rPr lang="en-US" sz="1200"/>
              <a:t>Əgər bu siyahıda </a:t>
            </a:r>
            <a:r>
              <a:rPr lang="en-US" sz="1200" b="1"/>
              <a:t>80-ci port</a:t>
            </a:r>
            <a:r>
              <a:rPr lang="en-US" sz="1200"/>
              <a:t> yoxdur</a:t>
            </a:r>
            <a:r>
              <a:rPr lang="az-Latn-AZ" sz="1200"/>
              <a:t>sa</a:t>
            </a:r>
            <a:r>
              <a:rPr lang="en-US" sz="1200"/>
              <a:t>, deməli heç bir proqram (məsələn </a:t>
            </a:r>
            <a:r>
              <a:rPr lang="en-US"/>
              <a:t>apache2</a:t>
            </a:r>
            <a:r>
              <a:rPr lang="en-US" sz="1200"/>
              <a:t>) hazırda bu portu </a:t>
            </a:r>
            <a:r>
              <a:rPr lang="en-US" sz="1200" b="1"/>
              <a:t>dinləmir</a:t>
            </a:r>
            <a:r>
              <a:rPr lang="en-US" sz="1200"/>
              <a:t>, yəni </a:t>
            </a:r>
            <a:r>
              <a:rPr lang="en-US" sz="1200" b="1"/>
              <a:t>aktiv server yoxdur</a:t>
            </a:r>
            <a:r>
              <a:rPr lang="en-US" sz="1200"/>
              <a:t>.</a:t>
            </a:r>
          </a:p>
          <a:p>
            <a:endParaRPr lang="az-Latn-AZ" sz="1200"/>
          </a:p>
          <a:p>
            <a:r>
              <a:rPr lang="en-US" sz="1200"/>
              <a:t>Apache2 yüklənmiş olsa da, onun işləməsi üçün onu ayrıca aktivləşdirmə</a:t>
            </a:r>
            <a:r>
              <a:rPr lang="az-Latn-AZ" sz="1200"/>
              <a:t>k lazımdır</a:t>
            </a:r>
            <a:r>
              <a:rPr lang="en-US" sz="1200"/>
              <a:t>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5) </a:t>
            </a:r>
            <a:r>
              <a:rPr lang="az-Latn-AZ" sz="1200" b="1">
                <a:solidFill>
                  <a:srgbClr val="FF0000"/>
                </a:solidFill>
              </a:rPr>
              <a:t>systemctl start apache2</a:t>
            </a:r>
            <a:r>
              <a:rPr lang="az-Latn-AZ" sz="1200"/>
              <a:t> - Apache xidmətini başlatmaq üçün belə bir əmr yazmaq lazımdır. (aşağı şəkildəki nəticə o deməkdir ki, Apache hazırda 80-ci portda dinləyir və veb server aktivdir.): </a:t>
            </a:r>
            <a:r>
              <a:rPr lang="az-Latn-AZ" sz="1200">
                <a:highlight>
                  <a:srgbClr val="00FF00"/>
                </a:highlight>
              </a:rPr>
              <a:t>systemctl start apache2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6) </a:t>
            </a:r>
            <a:r>
              <a:rPr lang="az-Latn-AZ" sz="1200" b="1">
                <a:solidFill>
                  <a:srgbClr val="FF0000"/>
                </a:solidFill>
              </a:rPr>
              <a:t>systemctl enable apache2 </a:t>
            </a:r>
            <a:r>
              <a:rPr lang="az-Latn-AZ" sz="1200"/>
              <a:t>- Rebootdan sonra da işləsin deyə avtomatik başlatmanı aktiv etmək üçün isə </a:t>
            </a:r>
            <a:r>
              <a:rPr lang="az-Latn-AZ" sz="1200" b="1"/>
              <a:t>enable</a:t>
            </a:r>
            <a:r>
              <a:rPr lang="az-Latn-AZ" sz="1200"/>
              <a:t> ilə işə salmaq lazımdır serveri.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41E17-ACFE-5F91-EDFF-001D3B78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39423"/>
            <a:ext cx="1533739" cy="457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5BF23-9AC4-3C55-DBCB-A372D5A4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227574"/>
            <a:ext cx="7468642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990DD-D8AE-CB55-F52A-2761623E0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951860"/>
            <a:ext cx="260068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42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8E300-EED7-D9A1-CAE4-443CF2AF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E936FC-8549-94FF-8591-FDF8ED99976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7349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6DCE-307D-1409-2A49-4ECEE9036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61C81E-A084-A8BA-5470-93CBA864EBB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64105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99709-BFBB-0A63-801D-7D13E42EC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086F39-AB08-DFB2-055A-4F053E9F2B0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98771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6E9FC-C21A-293A-4840-11B10A98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356E73-04CE-02FB-F85D-F99E50E89CA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53184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D9F5-DF7C-F7FC-9C2B-F3DF84F3C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1CAD6A-8089-267F-3B8F-0C32AB65600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73012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55D0-E1FC-7012-3F36-9D9B03E2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8468F-F962-B639-F279-17AD508538D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16957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9A5F-8E9C-7FCB-9F87-8633BA29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9D1203-CB14-934E-F06E-FBA8BCA410E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88202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5EE5F-89FC-A3CC-1389-BE590248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C19A97-FE13-B687-5D62-F431B298C15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08978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1721-BD4D-32D3-3CC6-58A2A6A5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D739E9-55CE-1795-DC0A-B4E20D577BC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6181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BD912-C311-8CE3-BD47-1F8E73A5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09B7F5-4A91-3218-9795-0A399E746A0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5900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CB173-FCE9-03A6-411B-0E719E2F5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333D1A-58C1-13CD-7281-C2F87FCC57C6}"/>
              </a:ext>
            </a:extLst>
          </p:cNvPr>
          <p:cNvSpPr txBox="1"/>
          <p:nvPr/>
        </p:nvSpPr>
        <p:spPr>
          <a:xfrm>
            <a:off x="203200" y="244826"/>
            <a:ext cx="118225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Əlavə olaraq Apache2 serverin aktiv olub olmadığını brauzer ilə test edə bilərik. Bunun üçün brauzerdə belə bir URL yazmaq lazımdır: </a:t>
            </a:r>
            <a:r>
              <a:rPr lang="az-Latn-AZ" sz="1200" b="1"/>
              <a:t>http://localhost</a:t>
            </a:r>
            <a:r>
              <a:rPr lang="az-Latn-AZ" sz="1200"/>
              <a:t>.</a:t>
            </a:r>
          </a:p>
          <a:p>
            <a:endParaRPr lang="az-Latn-AZ" sz="1200"/>
          </a:p>
          <a:p>
            <a:r>
              <a:rPr lang="az-Latn-AZ" sz="1200"/>
              <a:t>Əgər Apache düzgün işləyirsə, "</a:t>
            </a:r>
            <a:r>
              <a:rPr lang="az-Latn-AZ" sz="1200" b="1"/>
              <a:t>Apache2 Debian Default Page</a:t>
            </a:r>
            <a:r>
              <a:rPr lang="az-Latn-AZ" sz="1200"/>
              <a:t>" və ya buna bənzər bir səhifə açılacaq.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7) </a:t>
            </a:r>
            <a:r>
              <a:rPr lang="az-Latn-AZ" sz="1200" b="1">
                <a:solidFill>
                  <a:srgbClr val="FF0000"/>
                </a:solidFill>
              </a:rPr>
              <a:t>sudo ufw status </a:t>
            </a:r>
            <a:r>
              <a:rPr lang="az-Latn-AZ" sz="1200"/>
              <a:t>-  </a:t>
            </a:r>
            <a:r>
              <a:rPr lang="az-Latn-AZ" sz="1200" b="1">
                <a:highlight>
                  <a:srgbClr val="FFFF00"/>
                </a:highlight>
              </a:rPr>
              <a:t>NOT : </a:t>
            </a:r>
            <a:r>
              <a:rPr lang="az-Latn-AZ" sz="1200"/>
              <a:t>Əgər yenə də Apache işləmirsə: Yoxlayacağın əlavə şeylər: </a:t>
            </a:r>
            <a:r>
              <a:rPr lang="az-Latn-AZ" sz="1200" b="1" i="1"/>
              <a:t>Port 80 firewall </a:t>
            </a:r>
            <a:r>
              <a:rPr lang="az-Latn-AZ" sz="1200"/>
              <a:t>tərəfindən bloklanmayıb ki?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8) </a:t>
            </a:r>
            <a:r>
              <a:rPr lang="az-Latn-AZ" sz="1200" b="1">
                <a:solidFill>
                  <a:srgbClr val="FF0000"/>
                </a:solidFill>
              </a:rPr>
              <a:t>sudo apachectl configtest  </a:t>
            </a:r>
            <a:r>
              <a:rPr lang="az-Latn-AZ" sz="1200"/>
              <a:t>- Apache konfiqurasiya faylında səhv yoxdurmu?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B63B1-BE4D-9F10-2610-205145A3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092072"/>
            <a:ext cx="2946400" cy="1905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1CEF8-78E1-AEE8-C12A-D8C1DE86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4273434"/>
            <a:ext cx="1514686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675CB-16E0-D0A1-ADF0-A4C76B3A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9" y="5295246"/>
            <a:ext cx="223868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21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5D3C-6F1B-877F-3F3F-4804C100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A3ED75-D5A9-8148-4B69-E1BEAAFD048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0106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8765-AA8A-0376-FCA2-26A1368C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1A12E-C15F-D306-BCAB-CFB533265E1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7710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EC9B-E4DD-1D3F-7215-75FA3DDC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8ED875-3CD3-331B-A25E-C7F94E9BC0C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2432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3CD70-6982-94E7-D0E0-BF7A33B9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50E978-E65C-D44D-B0BD-2DD77740BE3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257502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C5A14-3DD0-96AD-B627-6F129315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30ED7E-9437-51F0-86F4-350DAFD3AA5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1276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C9CD9-ABA6-D0AB-0EB2-44F0561D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0837C4-7E53-C791-4D04-528D9B482AB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48375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C3216-08FB-D872-B178-8AB391974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3B9B8A-D987-4610-BDA0-42237F5B2E2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02300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8DD6-2973-658A-658B-6DDF03BA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58718D-27D7-57F1-4923-35247151DB1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19204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0C38A-9136-421E-DABA-7DC3FCF2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A5A4B7-C456-FE72-AE78-ED719E3D01B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2955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031D-0C0D-4A20-B9C5-9A4EECF4D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63781-EBB8-AE55-6683-A0DFE23387D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223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D0A29-FE29-7FAE-24C5-AF8298C8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E228BD-0DE7-F7A7-DF25-5DA3312B98A9}"/>
              </a:ext>
            </a:extLst>
          </p:cNvPr>
          <p:cNvSpPr txBox="1"/>
          <p:nvPr/>
        </p:nvSpPr>
        <p:spPr>
          <a:xfrm>
            <a:off x="203200" y="244826"/>
            <a:ext cx="11822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9) </a:t>
            </a:r>
            <a:r>
              <a:rPr lang="az-Latn-AZ" sz="1200" b="1">
                <a:solidFill>
                  <a:srgbClr val="FF0000"/>
                </a:solidFill>
              </a:rPr>
              <a:t>sudo systemctl status apache2 </a:t>
            </a:r>
            <a:r>
              <a:rPr lang="az-Latn-AZ" sz="1200"/>
              <a:t>- Apache statusunu yoxlamaq üçün istifadə etdiyimiz əmr: Əgər "</a:t>
            </a:r>
            <a:r>
              <a:rPr lang="az-Latn-AZ" sz="1200" b="1"/>
              <a:t>active (running)</a:t>
            </a:r>
            <a:r>
              <a:rPr lang="az-Latn-AZ" sz="1200"/>
              <a:t>" yazırsa — deməli işləyir.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C04B1-3478-0AED-CDFD-2755C181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" y="610571"/>
            <a:ext cx="12192000" cy="340165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E776A0-97D5-932D-8576-96A135EC2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68385"/>
              </p:ext>
            </p:extLst>
          </p:nvPr>
        </p:nvGraphicFramePr>
        <p:xfrm>
          <a:off x="203200" y="4235734"/>
          <a:ext cx="11565081" cy="2377440"/>
        </p:xfrm>
        <a:graphic>
          <a:graphicData uri="http://schemas.openxmlformats.org/drawingml/2006/table">
            <a:tbl>
              <a:tblPr/>
              <a:tblGrid>
                <a:gridCol w="3463636">
                  <a:extLst>
                    <a:ext uri="{9D8B030D-6E8A-4147-A177-3AD203B41FA5}">
                      <a16:colId xmlns:a16="http://schemas.microsoft.com/office/drawing/2014/main" val="2762309740"/>
                    </a:ext>
                  </a:extLst>
                </a:gridCol>
                <a:gridCol w="8101445">
                  <a:extLst>
                    <a:ext uri="{9D8B030D-6E8A-4147-A177-3AD203B41FA5}">
                      <a16:colId xmlns:a16="http://schemas.microsoft.com/office/drawing/2014/main" val="2801878723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Sətir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Nə deməkdir?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83514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Loaded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Apache servisi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systemd</a:t>
                      </a:r>
                      <a:r>
                        <a:rPr lang="en-US" sz="1400"/>
                        <a:t>-ə düzgün şəkildə </a:t>
                      </a:r>
                      <a:r>
                        <a:rPr lang="en-US" sz="1400" b="1"/>
                        <a:t>qeyd olunub</a:t>
                      </a:r>
                      <a:r>
                        <a:rPr lang="en-US" sz="1400"/>
                        <a:t> və işə sal</a:t>
                      </a:r>
                      <a:r>
                        <a:rPr lang="az-Latn-AZ" sz="1400"/>
                        <a:t>ın</a:t>
                      </a:r>
                      <a:r>
                        <a:rPr lang="en-US" sz="1400"/>
                        <a:t>mağa hazırdır.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18066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disabled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❗ </a:t>
                      </a:r>
                      <a:r>
                        <a:rPr lang="en-US" sz="1400" b="1"/>
                        <a:t>Servis avtomatik olaraq sistem başladıqda işə düşməyəcək.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1466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preset: disabled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systemd</a:t>
                      </a:r>
                      <a:r>
                        <a:rPr lang="en-US" sz="1400"/>
                        <a:t>-in </a:t>
                      </a:r>
                      <a:r>
                        <a:rPr lang="en-US" sz="1400" b="1"/>
                        <a:t>öncədən təyin etdiyi</a:t>
                      </a:r>
                      <a:r>
                        <a:rPr lang="en-US" sz="1400"/>
                        <a:t> ilkin vəziyyətdir – yəni Apache default olaraq avtomatik başlamasın.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9932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Active: active (running)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✔️ Hal-hazırda Apache serveri </a:t>
                      </a:r>
                      <a:r>
                        <a:rPr lang="en-US" sz="1400" b="1"/>
                        <a:t>aktivdir</a:t>
                      </a:r>
                      <a:r>
                        <a:rPr lang="en-US" sz="1400"/>
                        <a:t> və işləyir.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5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45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6D02-B24E-4A4B-1EF4-B6339BC7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DA29C1-057D-1CAE-27F6-409EB2AEB52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44423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9E86-E0D0-8F6A-37C7-3F6A3056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E4458C-8AE8-31DF-D0F5-7882EE0E5AF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139768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19C68-4229-0219-2E53-478E3A98C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34B0C4-ABF2-A8A4-E4A2-5798057775A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2787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C4BCE-D997-FD33-39D3-2746878E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705B63-61F7-5A94-BAD9-060B7709B75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3509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4C34-571F-3FD3-D181-0BE00E59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ACCFA0-EF6F-1B42-1543-3B07D4EDF68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30404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78425-B5B9-C15E-77DE-71073801E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77D1C9-F4EB-49C3-E62D-1ABC9FBFC6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11752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04F1D-8BE8-3A8F-0AD1-6918166D8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8E0C10-E759-FB14-5390-B22B1DD61F3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1791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12FD1-7460-EF26-950D-0C4536BC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26EF16-1EDA-F4AD-E5C3-B111ED47522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417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B096-F0F8-5520-5372-8758F382C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CC0D64-A852-1702-95D0-D409EE54E3C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6345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0E4F-65EF-D7DB-5A29-3E6183ED4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05B7F-7960-CC9C-F62A-7B0E695CE6E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3017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11B5-8097-9AEF-443C-5072BF01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E832B-1796-08EE-052B-4ACD1BCD994D}"/>
              </a:ext>
            </a:extLst>
          </p:cNvPr>
          <p:cNvSpPr txBox="1"/>
          <p:nvPr/>
        </p:nvSpPr>
        <p:spPr>
          <a:xfrm>
            <a:off x="203200" y="244826"/>
            <a:ext cx="118225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Məsləhətlər</a:t>
            </a:r>
            <a:r>
              <a:rPr lang="az-Latn-AZ" sz="1200"/>
              <a:t>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Bu xəbərdarlıq haqqında nə demək olar </a:t>
            </a:r>
            <a:r>
              <a:rPr lang="az-Latn-AZ" sz="1200"/>
              <a:t>bəs: Bu çox yayılmış və təhlükəli olmayan xəbərdarlıqdır. Apache sadəcə deyir: "Mən serverin tam domain adını bilmirəm, onun yerinə </a:t>
            </a:r>
            <a:r>
              <a:rPr lang="az-Latn-AZ" sz="1200" b="1"/>
              <a:t>127.0.1.1</a:t>
            </a:r>
            <a:r>
              <a:rPr lang="az-Latn-AZ" sz="1200"/>
              <a:t> istifadə edirəm.</a:t>
            </a:r>
            <a:r>
              <a:rPr lang="en-US" sz="1200"/>
              <a:t>”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Həll yolu (isteğe bağlı): </a:t>
            </a:r>
            <a:r>
              <a:rPr lang="en-US" sz="1200" b="1"/>
              <a:t>/etc/apache2/apache2.conf </a:t>
            </a:r>
            <a:r>
              <a:rPr lang="en-US" sz="1200"/>
              <a:t>faylının sonuna bunu əlavə et: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fr-FR" sz="1200" b="1"/>
              <a:t>Sonra Apache-i restart et</a:t>
            </a:r>
            <a:r>
              <a:rPr lang="fr-FR" sz="1200"/>
              <a:t>: Bu xəbərdarlıq yox olacaq.</a:t>
            </a:r>
          </a:p>
          <a:p>
            <a:endParaRPr lang="fr-FR" sz="1200"/>
          </a:p>
          <a:p>
            <a:endParaRPr lang="fr-FR" sz="1200"/>
          </a:p>
          <a:p>
            <a:endParaRPr lang="fr-FR" sz="1200"/>
          </a:p>
          <a:p>
            <a:endParaRPr lang="fr-FR" sz="1200"/>
          </a:p>
          <a:p>
            <a:r>
              <a:rPr lang="fr-FR" sz="1200"/>
              <a:t>10) </a:t>
            </a:r>
            <a:r>
              <a:rPr lang="az-Latn-AZ" sz="1200" b="1">
                <a:solidFill>
                  <a:srgbClr val="C00000"/>
                </a:solidFill>
              </a:rPr>
              <a:t>systemctl start apache2</a:t>
            </a:r>
            <a:r>
              <a:rPr lang="en-US" sz="1200" b="1">
                <a:solidFill>
                  <a:srgbClr val="C00000"/>
                </a:solidFill>
              </a:rPr>
              <a:t> </a:t>
            </a:r>
            <a:r>
              <a:rPr lang="en-US" sz="1200">
                <a:solidFill>
                  <a:srgbClr val="C00000"/>
                </a:solidFill>
              </a:rPr>
              <a:t>- </a:t>
            </a:r>
            <a:r>
              <a:rPr lang="en-US" sz="1200"/>
              <a:t>server dayand</a:t>
            </a:r>
            <a:r>
              <a:rPr lang="az-Latn-AZ" sz="1200"/>
              <a:t>ırmaq üçün isə belə bir əmr yazırıq.</a:t>
            </a:r>
            <a:endParaRPr lang="en-US" sz="120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F9D010-2803-ED44-081D-CB882A8E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27550"/>
              </p:ext>
            </p:extLst>
          </p:nvPr>
        </p:nvGraphicFramePr>
        <p:xfrm>
          <a:off x="136237" y="701603"/>
          <a:ext cx="11822544" cy="1662906"/>
        </p:xfrm>
        <a:graphic>
          <a:graphicData uri="http://schemas.openxmlformats.org/drawingml/2006/table">
            <a:tbl>
              <a:tblPr/>
              <a:tblGrid>
                <a:gridCol w="4955914">
                  <a:extLst>
                    <a:ext uri="{9D8B030D-6E8A-4147-A177-3AD203B41FA5}">
                      <a16:colId xmlns:a16="http://schemas.microsoft.com/office/drawing/2014/main" val="3727453418"/>
                    </a:ext>
                  </a:extLst>
                </a:gridCol>
                <a:gridCol w="6866630">
                  <a:extLst>
                    <a:ext uri="{9D8B030D-6E8A-4147-A177-3AD203B41FA5}">
                      <a16:colId xmlns:a16="http://schemas.microsoft.com/office/drawing/2014/main" val="3859705128"/>
                    </a:ext>
                  </a:extLst>
                </a:gridCol>
              </a:tblGrid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z-Latn-AZ" b="1"/>
                        <a:t>Bəzi məsləhətlər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Nəticə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489927"/>
                  </a:ext>
                </a:extLst>
              </a:tr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Laptopda test üçün Apache qurursan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disabled</a:t>
                      </a:r>
                      <a:r>
                        <a:rPr lang="en-US"/>
                        <a:t> qala bilər — istədikdə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start</a:t>
                      </a:r>
                      <a:r>
                        <a:rPr lang="en-US"/>
                        <a:t> verirsən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89446"/>
                  </a:ext>
                </a:extLst>
              </a:tr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uzaqdan işləyəcək</a:t>
                      </a:r>
                      <a:r>
                        <a:rPr lang="az-Latn-AZ"/>
                        <a:t> s</a:t>
                      </a:r>
                      <a:r>
                        <a:rPr lang="en-US"/>
                        <a:t>erver quraşdırırsan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enabled</a:t>
                      </a:r>
                      <a:r>
                        <a:rPr lang="en-US"/>
                        <a:t> vacibdir — hər rebootdan sonra Apache özü başlasın</a:t>
                      </a:r>
                      <a:r>
                        <a:rPr lang="az-Latn-AZ"/>
                        <a:t> deyə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643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E7BA35-4760-3B8C-0E6B-A468EE8B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0" y="3661146"/>
            <a:ext cx="7811590" cy="381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809E0-E20E-0DFA-6684-BD216178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0" y="4584476"/>
            <a:ext cx="1762371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F80D1-36E8-52F5-5804-B6B37AAC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0" y="5270030"/>
            <a:ext cx="260068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9C519-60FC-0B37-A791-F0D5AE09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FDBD60-4FC5-0611-89F1-DC03255C73B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17317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611B-AB92-FC51-B92B-E20237C1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A23C0D-0902-DC38-3CF1-EF2D6F816FA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7787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ADC8-0ADF-0DB9-9395-1D8C0487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D3AE16-0718-5E48-C0DC-B441F72394B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22211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73D7A-4394-21C6-AD9F-ABCC5CECE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76BE9F-EEB3-B9B5-DAE3-D15AD552215C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3801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90DC6-AD82-FE6C-3F7F-A551208F0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944340-0B7C-DB7C-2F38-7969D4896A7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922061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B1F9-F00F-0F27-920B-53404D99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D752C2-1C36-DCE5-5FD8-B752A95B5F7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61429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5B89D-208A-954E-131D-FB3336EA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873B9C-AB63-4D34-644D-76E023D7FEFA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88807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0A46-CF73-2649-061F-F65FFB01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C99255-2ACE-6972-F281-AF188CC8C8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8732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1BA83-B433-8B23-E69E-A7B7D2B9B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7B8CE2-DB6C-FAB0-A67B-0911757B6C3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700279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8EAB-9C14-EEC1-C28E-670663368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E91DF7-5053-85AD-F3E0-3C06257BAB1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200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2901</TotalTime>
  <Words>4579</Words>
  <Application>Microsoft Office PowerPoint</Application>
  <PresentationFormat>Widescreen</PresentationFormat>
  <Paragraphs>1012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157</cp:revision>
  <dcterms:created xsi:type="dcterms:W3CDTF">2025-09-15T05:34:52Z</dcterms:created>
  <dcterms:modified xsi:type="dcterms:W3CDTF">2025-10-14T07:21:26Z</dcterms:modified>
</cp:coreProperties>
</file>