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96" r:id="rId27"/>
    <p:sldId id="302" r:id="rId28"/>
    <p:sldId id="281" r:id="rId29"/>
    <p:sldId id="282" r:id="rId30"/>
    <p:sldId id="283" r:id="rId31"/>
    <p:sldId id="284" r:id="rId32"/>
    <p:sldId id="286" r:id="rId33"/>
    <p:sldId id="285" r:id="rId34"/>
    <p:sldId id="289" r:id="rId35"/>
    <p:sldId id="287" r:id="rId36"/>
    <p:sldId id="294" r:id="rId37"/>
    <p:sldId id="295" r:id="rId38"/>
    <p:sldId id="292" r:id="rId39"/>
    <p:sldId id="288" r:id="rId40"/>
    <p:sldId id="290" r:id="rId41"/>
    <p:sldId id="293" r:id="rId42"/>
    <p:sldId id="297" r:id="rId43"/>
    <p:sldId id="298" r:id="rId44"/>
    <p:sldId id="299" r:id="rId45"/>
    <p:sldId id="300" r:id="rId46"/>
    <p:sldId id="301" r:id="rId47"/>
    <p:sldId id="291"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593" r:id="rId71"/>
    <p:sldId id="594" r:id="rId72"/>
    <p:sldId id="595" r:id="rId73"/>
    <p:sldId id="596" r:id="rId74"/>
    <p:sldId id="597" r:id="rId75"/>
    <p:sldId id="598" r:id="rId76"/>
    <p:sldId id="325" r:id="rId77"/>
    <p:sldId id="600" r:id="rId78"/>
    <p:sldId id="601" r:id="rId79"/>
    <p:sldId id="602" r:id="rId80"/>
    <p:sldId id="603"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120" d="100"/>
          <a:sy n="120" d="100"/>
        </p:scale>
        <p:origin x="9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6E56-1402-F8E3-1A43-B034240BB3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DA46E2-5A1C-F7D0-5316-281072A9EA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009BF2-3F06-2222-07EF-1722663C1C17}"/>
              </a:ext>
            </a:extLst>
          </p:cNvPr>
          <p:cNvSpPr>
            <a:spLocks noGrp="1"/>
          </p:cNvSpPr>
          <p:nvPr>
            <p:ph type="dt" sz="half" idx="10"/>
          </p:nvPr>
        </p:nvSpPr>
        <p:spPr/>
        <p:txBody>
          <a:bodyPr/>
          <a:lstStyle/>
          <a:p>
            <a:fld id="{AD6CDC28-10E2-4CDE-A5FF-6E49B37A1343}" type="datetimeFigureOut">
              <a:rPr lang="en-US" smtClean="0"/>
              <a:t>10/10/2025</a:t>
            </a:fld>
            <a:endParaRPr lang="en-US"/>
          </a:p>
        </p:txBody>
      </p:sp>
      <p:sp>
        <p:nvSpPr>
          <p:cNvPr id="5" name="Footer Placeholder 4">
            <a:extLst>
              <a:ext uri="{FF2B5EF4-FFF2-40B4-BE49-F238E27FC236}">
                <a16:creationId xmlns:a16="http://schemas.microsoft.com/office/drawing/2014/main" id="{53B84058-C8A5-A756-E91B-48368B63A3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BF1C5-F5BD-F9B4-F984-2BE5FD8268D0}"/>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112307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F69E1-1611-2908-59C8-BD88BAD48A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6C930F-2603-1D0F-DA85-DE6CB310E7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A193B-C0DB-EA02-0DE5-DBA425B6426E}"/>
              </a:ext>
            </a:extLst>
          </p:cNvPr>
          <p:cNvSpPr>
            <a:spLocks noGrp="1"/>
          </p:cNvSpPr>
          <p:nvPr>
            <p:ph type="dt" sz="half" idx="10"/>
          </p:nvPr>
        </p:nvSpPr>
        <p:spPr/>
        <p:txBody>
          <a:bodyPr/>
          <a:lstStyle/>
          <a:p>
            <a:fld id="{AD6CDC28-10E2-4CDE-A5FF-6E49B37A1343}" type="datetimeFigureOut">
              <a:rPr lang="en-US" smtClean="0"/>
              <a:t>10/10/2025</a:t>
            </a:fld>
            <a:endParaRPr lang="en-US"/>
          </a:p>
        </p:txBody>
      </p:sp>
      <p:sp>
        <p:nvSpPr>
          <p:cNvPr id="5" name="Footer Placeholder 4">
            <a:extLst>
              <a:ext uri="{FF2B5EF4-FFF2-40B4-BE49-F238E27FC236}">
                <a16:creationId xmlns:a16="http://schemas.microsoft.com/office/drawing/2014/main" id="{6E365C89-E9C2-C6E2-F05A-2A701B1D3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2C350-AA86-FE56-C10C-86759BBCCCAE}"/>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553986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9427A3-0A18-1B80-463B-96F29D8543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3434C4-F840-CD90-7A61-EB156512C5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38C54-E0FA-A1E2-F5D4-2C31B564C61D}"/>
              </a:ext>
            </a:extLst>
          </p:cNvPr>
          <p:cNvSpPr>
            <a:spLocks noGrp="1"/>
          </p:cNvSpPr>
          <p:nvPr>
            <p:ph type="dt" sz="half" idx="10"/>
          </p:nvPr>
        </p:nvSpPr>
        <p:spPr/>
        <p:txBody>
          <a:bodyPr/>
          <a:lstStyle/>
          <a:p>
            <a:fld id="{AD6CDC28-10E2-4CDE-A5FF-6E49B37A1343}" type="datetimeFigureOut">
              <a:rPr lang="en-US" smtClean="0"/>
              <a:t>10/10/2025</a:t>
            </a:fld>
            <a:endParaRPr lang="en-US"/>
          </a:p>
        </p:txBody>
      </p:sp>
      <p:sp>
        <p:nvSpPr>
          <p:cNvPr id="5" name="Footer Placeholder 4">
            <a:extLst>
              <a:ext uri="{FF2B5EF4-FFF2-40B4-BE49-F238E27FC236}">
                <a16:creationId xmlns:a16="http://schemas.microsoft.com/office/drawing/2014/main" id="{6BB2358D-EED3-014D-1A63-A228F3FE6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7BFDA-56BF-CBF9-67A6-BCD8855A9780}"/>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941959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201AE-D4D8-8D6F-E5E1-AC7946855C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1E9D09-9590-8AE0-A3DD-9A856434F4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453AC-3E50-B22F-415F-53EC13DCED04}"/>
              </a:ext>
            </a:extLst>
          </p:cNvPr>
          <p:cNvSpPr>
            <a:spLocks noGrp="1"/>
          </p:cNvSpPr>
          <p:nvPr>
            <p:ph type="dt" sz="half" idx="10"/>
          </p:nvPr>
        </p:nvSpPr>
        <p:spPr/>
        <p:txBody>
          <a:bodyPr/>
          <a:lstStyle/>
          <a:p>
            <a:fld id="{AD6CDC28-10E2-4CDE-A5FF-6E49B37A1343}" type="datetimeFigureOut">
              <a:rPr lang="en-US" smtClean="0"/>
              <a:t>10/10/2025</a:t>
            </a:fld>
            <a:endParaRPr lang="en-US"/>
          </a:p>
        </p:txBody>
      </p:sp>
      <p:sp>
        <p:nvSpPr>
          <p:cNvPr id="5" name="Footer Placeholder 4">
            <a:extLst>
              <a:ext uri="{FF2B5EF4-FFF2-40B4-BE49-F238E27FC236}">
                <a16:creationId xmlns:a16="http://schemas.microsoft.com/office/drawing/2014/main" id="{81466A45-3AEC-84ED-0C76-928D275F7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15FC0-D7BF-BA9E-3769-859F4AE1499E}"/>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713407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F461-0A52-BB66-4D1D-39CFCB4A19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DB5C49-D164-0E2C-CF7C-A7E6494CFB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D13674-7A64-595C-6672-94079D6948FA}"/>
              </a:ext>
            </a:extLst>
          </p:cNvPr>
          <p:cNvSpPr>
            <a:spLocks noGrp="1"/>
          </p:cNvSpPr>
          <p:nvPr>
            <p:ph type="dt" sz="half" idx="10"/>
          </p:nvPr>
        </p:nvSpPr>
        <p:spPr/>
        <p:txBody>
          <a:bodyPr/>
          <a:lstStyle/>
          <a:p>
            <a:fld id="{AD6CDC28-10E2-4CDE-A5FF-6E49B37A1343}" type="datetimeFigureOut">
              <a:rPr lang="en-US" smtClean="0"/>
              <a:t>10/10/2025</a:t>
            </a:fld>
            <a:endParaRPr lang="en-US"/>
          </a:p>
        </p:txBody>
      </p:sp>
      <p:sp>
        <p:nvSpPr>
          <p:cNvPr id="5" name="Footer Placeholder 4">
            <a:extLst>
              <a:ext uri="{FF2B5EF4-FFF2-40B4-BE49-F238E27FC236}">
                <a16:creationId xmlns:a16="http://schemas.microsoft.com/office/drawing/2014/main" id="{E3C5E0A5-B5CF-DE7C-7159-6B16BCC51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2EB200-4C80-79FF-4E82-E0FE759C84E6}"/>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633202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4A2E-E6D0-7263-162E-4A3873C10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26860C-9D42-A3D0-655A-778E157FCE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B15706-9B32-E88F-B42C-5F9B66B645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82D4D9-6391-5CFD-AD7B-62D094FC0240}"/>
              </a:ext>
            </a:extLst>
          </p:cNvPr>
          <p:cNvSpPr>
            <a:spLocks noGrp="1"/>
          </p:cNvSpPr>
          <p:nvPr>
            <p:ph type="dt" sz="half" idx="10"/>
          </p:nvPr>
        </p:nvSpPr>
        <p:spPr/>
        <p:txBody>
          <a:bodyPr/>
          <a:lstStyle/>
          <a:p>
            <a:fld id="{AD6CDC28-10E2-4CDE-A5FF-6E49B37A1343}" type="datetimeFigureOut">
              <a:rPr lang="en-US" smtClean="0"/>
              <a:t>10/10/2025</a:t>
            </a:fld>
            <a:endParaRPr lang="en-US"/>
          </a:p>
        </p:txBody>
      </p:sp>
      <p:sp>
        <p:nvSpPr>
          <p:cNvPr id="6" name="Footer Placeholder 5">
            <a:extLst>
              <a:ext uri="{FF2B5EF4-FFF2-40B4-BE49-F238E27FC236}">
                <a16:creationId xmlns:a16="http://schemas.microsoft.com/office/drawing/2014/main" id="{3BEF6AE7-370D-EE7A-5C29-36CE9884B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E2C076-F3E7-090E-6A5B-4D997900A273}"/>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04534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A628E-BA4E-0124-70D4-6C591F29B8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7AA761-374B-6E44-9C5D-BC54B6403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D5590D-F7B2-8385-3DE3-DA1884EF88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FA1039-561B-05BB-F427-2B7C699ACB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32EFDA-32C3-A903-9B59-86F68B55E1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C15F2E-724C-4A88-C5A0-F84A3B694CBB}"/>
              </a:ext>
            </a:extLst>
          </p:cNvPr>
          <p:cNvSpPr>
            <a:spLocks noGrp="1"/>
          </p:cNvSpPr>
          <p:nvPr>
            <p:ph type="dt" sz="half" idx="10"/>
          </p:nvPr>
        </p:nvSpPr>
        <p:spPr/>
        <p:txBody>
          <a:bodyPr/>
          <a:lstStyle/>
          <a:p>
            <a:fld id="{AD6CDC28-10E2-4CDE-A5FF-6E49B37A1343}" type="datetimeFigureOut">
              <a:rPr lang="en-US" smtClean="0"/>
              <a:t>10/10/2025</a:t>
            </a:fld>
            <a:endParaRPr lang="en-US"/>
          </a:p>
        </p:txBody>
      </p:sp>
      <p:sp>
        <p:nvSpPr>
          <p:cNvPr id="8" name="Footer Placeholder 7">
            <a:extLst>
              <a:ext uri="{FF2B5EF4-FFF2-40B4-BE49-F238E27FC236}">
                <a16:creationId xmlns:a16="http://schemas.microsoft.com/office/drawing/2014/main" id="{A9D01915-4633-E5FF-1EDD-1FB14260BF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5A3FE7-01D7-998B-585B-BFC1513EF131}"/>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45926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C48FE-2306-7DC6-1DC6-C5672663C7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1D2EF4-01AF-3C08-BC02-3C48279DB524}"/>
              </a:ext>
            </a:extLst>
          </p:cNvPr>
          <p:cNvSpPr>
            <a:spLocks noGrp="1"/>
          </p:cNvSpPr>
          <p:nvPr>
            <p:ph type="dt" sz="half" idx="10"/>
          </p:nvPr>
        </p:nvSpPr>
        <p:spPr/>
        <p:txBody>
          <a:bodyPr/>
          <a:lstStyle/>
          <a:p>
            <a:fld id="{AD6CDC28-10E2-4CDE-A5FF-6E49B37A1343}" type="datetimeFigureOut">
              <a:rPr lang="en-US" smtClean="0"/>
              <a:t>10/10/2025</a:t>
            </a:fld>
            <a:endParaRPr lang="en-US"/>
          </a:p>
        </p:txBody>
      </p:sp>
      <p:sp>
        <p:nvSpPr>
          <p:cNvPr id="4" name="Footer Placeholder 3">
            <a:extLst>
              <a:ext uri="{FF2B5EF4-FFF2-40B4-BE49-F238E27FC236}">
                <a16:creationId xmlns:a16="http://schemas.microsoft.com/office/drawing/2014/main" id="{93572383-0BF2-B274-161B-3A7947605D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426590-2627-9E5B-5D9D-E410D701B46A}"/>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284221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A8D5D3-8B12-DF8F-F46F-652BBFE3B21F}"/>
              </a:ext>
            </a:extLst>
          </p:cNvPr>
          <p:cNvSpPr>
            <a:spLocks noGrp="1"/>
          </p:cNvSpPr>
          <p:nvPr>
            <p:ph type="dt" sz="half" idx="10"/>
          </p:nvPr>
        </p:nvSpPr>
        <p:spPr/>
        <p:txBody>
          <a:bodyPr/>
          <a:lstStyle/>
          <a:p>
            <a:fld id="{AD6CDC28-10E2-4CDE-A5FF-6E49B37A1343}" type="datetimeFigureOut">
              <a:rPr lang="en-US" smtClean="0"/>
              <a:t>10/10/2025</a:t>
            </a:fld>
            <a:endParaRPr lang="en-US"/>
          </a:p>
        </p:txBody>
      </p:sp>
      <p:sp>
        <p:nvSpPr>
          <p:cNvPr id="3" name="Footer Placeholder 2">
            <a:extLst>
              <a:ext uri="{FF2B5EF4-FFF2-40B4-BE49-F238E27FC236}">
                <a16:creationId xmlns:a16="http://schemas.microsoft.com/office/drawing/2014/main" id="{5B8A6C2D-B71D-4B94-5B13-FBAE39A5B7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040F64-FC8A-34C2-7427-480D8602C22A}"/>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51857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3E4C-CC37-D167-11F9-C336ECD4B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0A6B01-A5B9-229B-B55E-43AE216B21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C978B0-9501-7E6F-20FA-A5FBE20F83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96D790-C5F3-C54C-327E-2AB3DB1E36D0}"/>
              </a:ext>
            </a:extLst>
          </p:cNvPr>
          <p:cNvSpPr>
            <a:spLocks noGrp="1"/>
          </p:cNvSpPr>
          <p:nvPr>
            <p:ph type="dt" sz="half" idx="10"/>
          </p:nvPr>
        </p:nvSpPr>
        <p:spPr/>
        <p:txBody>
          <a:bodyPr/>
          <a:lstStyle/>
          <a:p>
            <a:fld id="{AD6CDC28-10E2-4CDE-A5FF-6E49B37A1343}" type="datetimeFigureOut">
              <a:rPr lang="en-US" smtClean="0"/>
              <a:t>10/10/2025</a:t>
            </a:fld>
            <a:endParaRPr lang="en-US"/>
          </a:p>
        </p:txBody>
      </p:sp>
      <p:sp>
        <p:nvSpPr>
          <p:cNvPr id="6" name="Footer Placeholder 5">
            <a:extLst>
              <a:ext uri="{FF2B5EF4-FFF2-40B4-BE49-F238E27FC236}">
                <a16:creationId xmlns:a16="http://schemas.microsoft.com/office/drawing/2014/main" id="{5063E965-EFA2-1A83-DD1E-CB5CA9337F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64A612-B219-0DF4-E7B1-D4217D26A678}"/>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30289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DF7E5-038E-2FFC-66B2-8807F85D90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CF00D4-8729-6708-82C2-77228B0A21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0651D5-1EE9-6EF7-1E48-B0A084C925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B0A1B-7FA6-BDFA-9E4D-771FD9175DD8}"/>
              </a:ext>
            </a:extLst>
          </p:cNvPr>
          <p:cNvSpPr>
            <a:spLocks noGrp="1"/>
          </p:cNvSpPr>
          <p:nvPr>
            <p:ph type="dt" sz="half" idx="10"/>
          </p:nvPr>
        </p:nvSpPr>
        <p:spPr/>
        <p:txBody>
          <a:bodyPr/>
          <a:lstStyle/>
          <a:p>
            <a:fld id="{AD6CDC28-10E2-4CDE-A5FF-6E49B37A1343}" type="datetimeFigureOut">
              <a:rPr lang="en-US" smtClean="0"/>
              <a:t>10/10/2025</a:t>
            </a:fld>
            <a:endParaRPr lang="en-US"/>
          </a:p>
        </p:txBody>
      </p:sp>
      <p:sp>
        <p:nvSpPr>
          <p:cNvPr id="6" name="Footer Placeholder 5">
            <a:extLst>
              <a:ext uri="{FF2B5EF4-FFF2-40B4-BE49-F238E27FC236}">
                <a16:creationId xmlns:a16="http://schemas.microsoft.com/office/drawing/2014/main" id="{DE34A8CF-EF93-1B04-347E-0430F60E2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02D16E-0BA9-51E8-4A0A-E4991223598B}"/>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991333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041EC7-A269-7FEC-8B9C-CD502999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5FAC6F-9189-25DD-9148-72DB8890FE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36EBE8-9810-D648-21BB-6E233CF949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CDC28-10E2-4CDE-A5FF-6E49B37A1343}" type="datetimeFigureOut">
              <a:rPr lang="en-US" smtClean="0"/>
              <a:t>10/10/2025</a:t>
            </a:fld>
            <a:endParaRPr lang="en-US"/>
          </a:p>
        </p:txBody>
      </p:sp>
      <p:sp>
        <p:nvSpPr>
          <p:cNvPr id="5" name="Footer Placeholder 4">
            <a:extLst>
              <a:ext uri="{FF2B5EF4-FFF2-40B4-BE49-F238E27FC236}">
                <a16:creationId xmlns:a16="http://schemas.microsoft.com/office/drawing/2014/main" id="{FB21F318-2F6E-3503-EDA0-FC9392AD4A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EB34DE-99DE-7C06-8E21-CBE1734122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8FEA3D-2271-41BB-92A9-750B4E317D1A}" type="slidenum">
              <a:rPr lang="en-US" smtClean="0"/>
              <a:t>‹#›</a:t>
            </a:fld>
            <a:endParaRPr lang="en-US"/>
          </a:p>
        </p:txBody>
      </p:sp>
    </p:spTree>
    <p:extLst>
      <p:ext uri="{BB962C8B-B14F-4D97-AF65-F5344CB8AC3E}">
        <p14:creationId xmlns:p14="http://schemas.microsoft.com/office/powerpoint/2010/main" val="2550136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 Id="rId5" Type="http://schemas.openxmlformats.org/officeDocument/2006/relationships/image" Target="../media/image57.png"/><Relationship Id="rId4" Type="http://schemas.openxmlformats.org/officeDocument/2006/relationships/image" Target="../media/image56.png"/></Relationships>
</file>

<file path=ppt/slides/_rels/slide5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xml"/><Relationship Id="rId5" Type="http://schemas.openxmlformats.org/officeDocument/2006/relationships/image" Target="../media/image64.png"/><Relationship Id="rId4" Type="http://schemas.openxmlformats.org/officeDocument/2006/relationships/image" Target="../media/image6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xml"/><Relationship Id="rId4" Type="http://schemas.openxmlformats.org/officeDocument/2006/relationships/image" Target="../media/image74.png"/></Relationships>
</file>

<file path=ppt/slides/_rels/slide6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6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1.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6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1.xml"/><Relationship Id="rId5" Type="http://schemas.openxmlformats.org/officeDocument/2006/relationships/image" Target="../media/image96.png"/><Relationship Id="rId4" Type="http://schemas.openxmlformats.org/officeDocument/2006/relationships/image" Target="../media/image95.png"/></Relationships>
</file>

<file path=ppt/slides/_rels/slide75.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1.xml"/><Relationship Id="rId4" Type="http://schemas.openxmlformats.org/officeDocument/2006/relationships/image" Target="../media/image99.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0932357-86BD-10D6-6AE2-3B57D9B9B2A8}"/>
              </a:ext>
            </a:extLst>
          </p:cNvPr>
          <p:cNvSpPr txBox="1"/>
          <p:nvPr/>
        </p:nvSpPr>
        <p:spPr>
          <a:xfrm>
            <a:off x="0" y="115517"/>
            <a:ext cx="12192000" cy="2677656"/>
          </a:xfrm>
          <a:prstGeom prst="rect">
            <a:avLst/>
          </a:prstGeom>
          <a:noFill/>
        </p:spPr>
        <p:txBody>
          <a:bodyPr wrap="square">
            <a:spAutoFit/>
          </a:bodyPr>
          <a:lstStyle/>
          <a:p>
            <a:r>
              <a:rPr lang="az-Latn-AZ" sz="1200" b="1">
                <a:latin typeface="-apple-system"/>
              </a:rPr>
              <a:t>UNİX haqqında: </a:t>
            </a:r>
            <a:r>
              <a:rPr lang="az-Latn-AZ" sz="1200">
                <a:latin typeface="-apple-system"/>
              </a:rPr>
              <a:t>Sıra ilə gedək. Gəlin </a:t>
            </a:r>
            <a:r>
              <a:rPr lang="az-Latn-AZ" sz="1200" b="1">
                <a:solidFill>
                  <a:srgbClr val="FF0000"/>
                </a:solidFill>
                <a:latin typeface="-apple-system"/>
              </a:rPr>
              <a:t>BESYS</a:t>
            </a:r>
            <a:r>
              <a:rPr lang="az-Latn-AZ" sz="1200">
                <a:latin typeface="-apple-system"/>
              </a:rPr>
              <a:t> ilə başlayaq.</a:t>
            </a:r>
          </a:p>
          <a:p>
            <a:endParaRPr lang="az-Latn-AZ" sz="1200">
              <a:latin typeface="-apple-system"/>
            </a:endParaRPr>
          </a:p>
          <a:p>
            <a:endParaRPr lang="az-Latn-AZ" sz="1200">
              <a:latin typeface="-apple-system"/>
            </a:endParaRPr>
          </a:p>
          <a:p>
            <a:r>
              <a:rPr lang="en-US" sz="1200" b="1">
                <a:solidFill>
                  <a:srgbClr val="FF0000"/>
                </a:solidFill>
              </a:rPr>
              <a:t>BESYS (Bell System): Nədir? </a:t>
            </a:r>
            <a:endParaRPr lang="az-Latn-AZ" sz="1200" b="1">
              <a:solidFill>
                <a:srgbClr val="FF0000"/>
              </a:solidFill>
            </a:endParaRPr>
          </a:p>
          <a:p>
            <a:endParaRPr lang="az-Latn-AZ" sz="1200"/>
          </a:p>
          <a:p>
            <a:pPr marL="342900" indent="-342900">
              <a:buFont typeface="+mj-lt"/>
              <a:buAutoNum type="alphaLcParenR"/>
            </a:pPr>
            <a:r>
              <a:rPr lang="en-US" sz="1200" b="1"/>
              <a:t>BESYS</a:t>
            </a:r>
            <a:r>
              <a:rPr lang="en-US" sz="1200"/>
              <a:t> (Bell System Operating System) 1950-ci illərdə Bell Laboratoriyalarında IBM 704 kompüterləri üçün hazırlanmış əməliyyat sistemidir.</a:t>
            </a:r>
            <a:endParaRPr lang="az-Latn-AZ" sz="1200"/>
          </a:p>
          <a:p>
            <a:pPr marL="342900" indent="-342900">
              <a:buFont typeface="+mj-lt"/>
              <a:buAutoNum type="alphaLcParenR"/>
            </a:pPr>
            <a:endParaRPr lang="en-US" sz="1200"/>
          </a:p>
          <a:p>
            <a:pPr marL="342900" indent="-342900">
              <a:buFont typeface="+mj-lt"/>
              <a:buAutoNum type="alphaLcParenR"/>
            </a:pPr>
            <a:r>
              <a:rPr lang="en-US" sz="1200" b="1"/>
              <a:t>Xüsusiyyətləri</a:t>
            </a:r>
            <a:r>
              <a:rPr lang="en-US" sz="1200"/>
              <a:t>: Əsasən elmi hesablamalar və daxili istifadə üçün nəzərdə tutulmuşdu. O dövrdə əməliyyat sistemləri sadə idi və çoxlu istifadəçi dəstəyi kimi müasir xüsusiyyətlərə malik deyildi.</a:t>
            </a:r>
            <a:endParaRPr lang="az-Latn-AZ" sz="1200"/>
          </a:p>
          <a:p>
            <a:pPr marL="342900" indent="-342900">
              <a:buFont typeface="+mj-lt"/>
              <a:buAutoNum type="alphaLcParenR"/>
            </a:pPr>
            <a:endParaRPr lang="en-US" sz="1200"/>
          </a:p>
          <a:p>
            <a:pPr marL="342900" indent="-342900">
              <a:buFont typeface="+mj-lt"/>
              <a:buAutoNum type="alphaLcParenR"/>
            </a:pPr>
            <a:r>
              <a:rPr lang="en-US" sz="1200" b="1"/>
              <a:t>Təsiri</a:t>
            </a:r>
            <a:r>
              <a:rPr lang="en-US" sz="1200"/>
              <a:t>: BESYS, sonrakı əməliyyat sistemlərinin inkişafı üçün təcrübə bazası yaratdı və Bell Laboratoriyalarında daha mürəkkəb sistemlərə keçidə zəmin hazırladı.</a:t>
            </a:r>
          </a:p>
          <a:p>
            <a:endParaRPr lang="az-Latn-AZ" sz="1200">
              <a:latin typeface="-apple-system"/>
            </a:endParaRPr>
          </a:p>
          <a:p>
            <a:endParaRPr lang="az-Latn-AZ" sz="1200">
              <a:latin typeface="-apple-system"/>
            </a:endParaRPr>
          </a:p>
          <a:p>
            <a:endParaRPr lang="en-US" sz="1200"/>
          </a:p>
        </p:txBody>
      </p:sp>
      <p:pic>
        <p:nvPicPr>
          <p:cNvPr id="3" name="Picture 2">
            <a:extLst>
              <a:ext uri="{FF2B5EF4-FFF2-40B4-BE49-F238E27FC236}">
                <a16:creationId xmlns:a16="http://schemas.microsoft.com/office/drawing/2014/main" id="{8622E739-6130-EB95-B28B-DD2B0F210A24}"/>
              </a:ext>
            </a:extLst>
          </p:cNvPr>
          <p:cNvPicPr>
            <a:picLocks noChangeAspect="1"/>
          </p:cNvPicPr>
          <p:nvPr/>
        </p:nvPicPr>
        <p:blipFill>
          <a:blip r:embed="rId2"/>
          <a:stretch>
            <a:fillRect/>
          </a:stretch>
        </p:blipFill>
        <p:spPr>
          <a:xfrm>
            <a:off x="7066835" y="2847415"/>
            <a:ext cx="5125165" cy="4010585"/>
          </a:xfrm>
          <a:prstGeom prst="rect">
            <a:avLst/>
          </a:prstGeom>
        </p:spPr>
      </p:pic>
    </p:spTree>
    <p:extLst>
      <p:ext uri="{BB962C8B-B14F-4D97-AF65-F5344CB8AC3E}">
        <p14:creationId xmlns:p14="http://schemas.microsoft.com/office/powerpoint/2010/main" val="3612794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8F9AD1-A4CE-29E2-8F27-319C870A319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0753FA0-B4D7-CAB1-65BA-FCDC1FE2AD63}"/>
              </a:ext>
            </a:extLst>
          </p:cNvPr>
          <p:cNvSpPr txBox="1"/>
          <p:nvPr/>
        </p:nvSpPr>
        <p:spPr>
          <a:xfrm>
            <a:off x="203200" y="244826"/>
            <a:ext cx="11822545" cy="3785652"/>
          </a:xfrm>
          <a:prstGeom prst="rect">
            <a:avLst/>
          </a:prstGeom>
          <a:noFill/>
        </p:spPr>
        <p:txBody>
          <a:bodyPr wrap="square">
            <a:spAutoFit/>
          </a:bodyPr>
          <a:lstStyle/>
          <a:p>
            <a:r>
              <a:rPr lang="en-US" sz="1200" b="1">
                <a:solidFill>
                  <a:srgbClr val="FF0000"/>
                </a:solidFill>
              </a:rPr>
              <a:t>Minix (1987)</a:t>
            </a:r>
          </a:p>
          <a:p>
            <a:endParaRPr lang="en-US" sz="1200" b="1">
              <a:solidFill>
                <a:srgbClr val="FF0000"/>
              </a:solidFill>
            </a:endParaRPr>
          </a:p>
          <a:p>
            <a:r>
              <a:rPr lang="en-US" sz="1200" b="1"/>
              <a:t>Yaranma Tarixi və Məqsədi</a:t>
            </a:r>
            <a:r>
              <a:rPr lang="en-US" sz="1200"/>
              <a:t>: Minix, 1987-ci ildə Amsterdam Universitetində professor Andrew S. Tanenbaum tərəfindən yaradılıb. Əsas məqsəd təhsil idi: Tələbələrə əməliyyat sistemlərinin necə işlədiyini öyrətmək üçün sadə, mikro-nüvə (microkernel) əsaslı bir sistem qurmaq. Tanenbaum, UNIX-in mürəkkəbliyindən qaçaraq daha sadə bir alternativ hazırladı.</a:t>
            </a:r>
          </a:p>
          <a:p>
            <a:endParaRPr lang="en-US" sz="1200"/>
          </a:p>
          <a:p>
            <a:r>
              <a:rPr lang="en-US" sz="1200" b="1"/>
              <a:t>Xüsusiyyətləri</a:t>
            </a:r>
            <a:r>
              <a:rPr lang="en-US" sz="1200"/>
              <a:t>: </a:t>
            </a:r>
          </a:p>
          <a:p>
            <a:pPr marL="742950" lvl="1" indent="-285750">
              <a:lnSpc>
                <a:spcPct val="200000"/>
              </a:lnSpc>
              <a:buFont typeface="Arial" panose="020B0604020202020204" pitchFamily="34" charset="0"/>
              <a:buChar char="•"/>
            </a:pPr>
            <a:r>
              <a:rPr lang="en-US" sz="1200" b="1"/>
              <a:t>Mikro-nüvə Dizaynı</a:t>
            </a:r>
            <a:r>
              <a:rPr lang="en-US" sz="1200"/>
              <a:t>: Əməliyyat sisteminin nüvəsi çox kiçikdir (təxminən 12,000 sətir kod), digər komponentlər (fayl sistemi, sürücülər) isə istifadəçi rejimində işləyir. Bu, sistemin daha təhlükəsiz və etibarlı olmasını təmin edir, çünki bir komponent çökərsə, bütün sistem dayanmır.</a:t>
            </a:r>
          </a:p>
          <a:p>
            <a:pPr marL="742950" lvl="1" indent="-285750">
              <a:lnSpc>
                <a:spcPct val="200000"/>
              </a:lnSpc>
              <a:buFont typeface="Arial" panose="020B0604020202020204" pitchFamily="34" charset="0"/>
              <a:buChar char="•"/>
            </a:pPr>
            <a:r>
              <a:rPr lang="en-US" sz="1200" b="1"/>
              <a:t>UNIX-ə Uyğunluq</a:t>
            </a:r>
            <a:r>
              <a:rPr lang="en-US" sz="1200"/>
              <a:t>: POSIX standartına yaxın, amma tam uyğun deyil. Əsas əmrlər (sh, ls, cc) mövcuddur, lakin çox sadədir.</a:t>
            </a:r>
          </a:p>
          <a:p>
            <a:pPr marL="742950" lvl="1" indent="-285750">
              <a:lnSpc>
                <a:spcPct val="200000"/>
              </a:lnSpc>
              <a:buFont typeface="Arial" panose="020B0604020202020204" pitchFamily="34" charset="0"/>
              <a:buChar char="•"/>
            </a:pPr>
            <a:r>
              <a:rPr lang="en-US" sz="1200" b="1"/>
              <a:t>Açıq Mənbə</a:t>
            </a:r>
            <a:r>
              <a:rPr lang="en-US" sz="1200"/>
              <a:t>: 2000-ci ildə açıq mənbəli oldu (BSD lisenziyası ilə), amma əvvəlcə qapalı idi.</a:t>
            </a:r>
          </a:p>
          <a:p>
            <a:pPr marL="742950" lvl="1" indent="-285750">
              <a:lnSpc>
                <a:spcPct val="200000"/>
              </a:lnSpc>
              <a:buFont typeface="Arial" panose="020B0604020202020204" pitchFamily="34" charset="0"/>
              <a:buChar char="•"/>
            </a:pPr>
            <a:r>
              <a:rPr lang="en-US" sz="1200" b="1"/>
              <a:t>Versiyalar</a:t>
            </a:r>
            <a:r>
              <a:rPr lang="en-US" sz="1200"/>
              <a:t>: Minix 1 (1987), Minix 2 (1997), Minix 3 (2005) – son versiya daha müasir xüsusiyyətlər əlavə etdi, məsələn, daha yaxşı aparat dəstəyi və təhlükəsizlik.</a:t>
            </a:r>
          </a:p>
          <a:p>
            <a:pPr marL="742950" lvl="1" indent="-285750">
              <a:lnSpc>
                <a:spcPct val="200000"/>
              </a:lnSpc>
              <a:buFont typeface="Arial" panose="020B0604020202020204" pitchFamily="34" charset="0"/>
              <a:buChar char="•"/>
            </a:pPr>
            <a:endParaRPr lang="en-US" sz="1200"/>
          </a:p>
          <a:p>
            <a:r>
              <a:rPr lang="en-US" sz="1200" b="1"/>
              <a:t>Təsiri</a:t>
            </a:r>
            <a:r>
              <a:rPr lang="en-US" sz="1200"/>
              <a:t>: Minix, Linux-in yaranmasında birbaşa ilham mənbəyi oldu. Linus Torvalds, Minix-i öyrənərək və onun məhdudiyyətlərindən narazı qalaraq Linux-i yaratdı. Minix hələ də təhsil və gömülü sistemlərdə (embedded systems) istifadə olunur, məsələn, Intel-in Management Engine-də. 2025-ci ilə qədər Minix 3 aktiv saxlanılır və tədqiqat məqsədləri üçün populyardır.</a:t>
            </a:r>
          </a:p>
        </p:txBody>
      </p:sp>
      <p:pic>
        <p:nvPicPr>
          <p:cNvPr id="3" name="Picture 2">
            <a:extLst>
              <a:ext uri="{FF2B5EF4-FFF2-40B4-BE49-F238E27FC236}">
                <a16:creationId xmlns:a16="http://schemas.microsoft.com/office/drawing/2014/main" id="{95DF6FF7-7CB8-BB3F-E8AA-49261C406AC9}"/>
              </a:ext>
            </a:extLst>
          </p:cNvPr>
          <p:cNvPicPr>
            <a:picLocks noChangeAspect="1"/>
          </p:cNvPicPr>
          <p:nvPr/>
        </p:nvPicPr>
        <p:blipFill>
          <a:blip r:embed="rId2"/>
          <a:stretch>
            <a:fillRect/>
          </a:stretch>
        </p:blipFill>
        <p:spPr>
          <a:xfrm>
            <a:off x="0" y="4165600"/>
            <a:ext cx="3354368" cy="2692400"/>
          </a:xfrm>
          <a:prstGeom prst="rect">
            <a:avLst/>
          </a:prstGeom>
        </p:spPr>
      </p:pic>
    </p:spTree>
    <p:extLst>
      <p:ext uri="{BB962C8B-B14F-4D97-AF65-F5344CB8AC3E}">
        <p14:creationId xmlns:p14="http://schemas.microsoft.com/office/powerpoint/2010/main" val="3452657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B8CE6-19F5-0AF0-E47F-50B0FDC01CC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CE9F388-4FA2-717E-7BF5-19CC0F96E741}"/>
              </a:ext>
            </a:extLst>
          </p:cNvPr>
          <p:cNvSpPr txBox="1"/>
          <p:nvPr/>
        </p:nvSpPr>
        <p:spPr>
          <a:xfrm>
            <a:off x="203200" y="244826"/>
            <a:ext cx="11822545" cy="5170646"/>
          </a:xfrm>
          <a:prstGeom prst="rect">
            <a:avLst/>
          </a:prstGeom>
          <a:noFill/>
        </p:spPr>
        <p:txBody>
          <a:bodyPr wrap="square">
            <a:spAutoFit/>
          </a:bodyPr>
          <a:lstStyle/>
          <a:p>
            <a:r>
              <a:rPr lang="en-US" sz="1400" b="1">
                <a:latin typeface="-apple-system"/>
              </a:rPr>
              <a:t>Linux / Unix </a:t>
            </a:r>
            <a:r>
              <a:rPr lang="az-Latn-AZ" sz="1400">
                <a:latin typeface="-apple-system"/>
              </a:rPr>
              <a:t>sistemlərində Terminal pəncərəni açdıqda bizi aşağıdakı kimi bir pəncərə qarşılayır. Burada gördüyümüz hər yazının bir mənası var:</a:t>
            </a:r>
          </a:p>
          <a:p>
            <a:endParaRPr lang="az-Latn-AZ" sz="1400">
              <a:latin typeface="-apple-system"/>
            </a:endParaRPr>
          </a:p>
          <a:p>
            <a:endParaRPr lang="az-Latn-AZ" sz="1400">
              <a:latin typeface="-apple-system"/>
            </a:endParaRPr>
          </a:p>
          <a:p>
            <a:endParaRPr lang="az-Latn-AZ" sz="1400">
              <a:latin typeface="-apple-system"/>
            </a:endParaRPr>
          </a:p>
          <a:p>
            <a:endParaRPr lang="az-Latn-AZ" sz="1400">
              <a:latin typeface="-apple-system"/>
            </a:endParaRPr>
          </a:p>
          <a:p>
            <a:endParaRPr lang="az-Latn-AZ" sz="1400">
              <a:latin typeface="-apple-system"/>
            </a:endParaRPr>
          </a:p>
          <a:p>
            <a:pPr marL="285750" indent="-285750">
              <a:buFont typeface="Arial" panose="020B0604020202020204" pitchFamily="34" charset="0"/>
              <a:buChar char="•"/>
            </a:pPr>
            <a:r>
              <a:rPr lang="en-US" sz="1400" b="1">
                <a:solidFill>
                  <a:srgbClr val="FF0000"/>
                </a:solidFill>
              </a:rPr>
              <a:t>codeurient</a:t>
            </a:r>
            <a:r>
              <a:rPr lang="en-US" sz="1400"/>
              <a:t> nədir? "codeurient" burada istifadəçi adını (username) təmsil edir. Bu, Linux sistemində terminalda cari istifadəçinin adını göstərir. Məsələn, "codeurient@kali" o deməkdir ki, istifadəçi adı "codeurient"dir və sistem "kali" adlı kompüterdədir.</a:t>
            </a:r>
          </a:p>
          <a:p>
            <a:endParaRPr lang="az-Latn-AZ" sz="1400"/>
          </a:p>
          <a:p>
            <a:pPr marL="285750" indent="-285750">
              <a:buFont typeface="Arial" panose="020B0604020202020204" pitchFamily="34" charset="0"/>
              <a:buChar char="•"/>
            </a:pPr>
            <a:r>
              <a:rPr lang="en-US" sz="1400">
                <a:solidFill>
                  <a:srgbClr val="FF0000"/>
                </a:solidFill>
              </a:rPr>
              <a:t>"</a:t>
            </a:r>
            <a:r>
              <a:rPr lang="en-US" sz="1400" b="1">
                <a:solidFill>
                  <a:srgbClr val="FF0000"/>
                </a:solidFill>
              </a:rPr>
              <a:t>kali</a:t>
            </a:r>
            <a:r>
              <a:rPr lang="en-US" sz="1400">
                <a:solidFill>
                  <a:srgbClr val="FF0000"/>
                </a:solidFill>
              </a:rPr>
              <a:t>" </a:t>
            </a:r>
            <a:r>
              <a:rPr lang="en-US" sz="1400"/>
              <a:t>burada kompüterin və ya hostun adını (hostname) ifadə edir. Linux sistemlərində terminalda adətən "istifadəçi@hostname" formatında göstərilir.</a:t>
            </a:r>
          </a:p>
          <a:p>
            <a:pPr marL="285750" indent="-285750">
              <a:buFont typeface="Arial" panose="020B0604020202020204" pitchFamily="34" charset="0"/>
              <a:buChar char="•"/>
            </a:pPr>
            <a:endParaRPr lang="az-Latn-AZ" sz="1400"/>
          </a:p>
          <a:p>
            <a:pPr marL="285750" indent="-285750">
              <a:buFont typeface="Arial" panose="020B0604020202020204" pitchFamily="34" charset="0"/>
              <a:buChar char="•"/>
            </a:pPr>
            <a:r>
              <a:rPr lang="en-US" sz="1400" b="1">
                <a:solidFill>
                  <a:srgbClr val="FF0000"/>
                </a:solidFill>
              </a:rPr>
              <a:t>~</a:t>
            </a:r>
            <a:r>
              <a:rPr lang="en-US" sz="1400"/>
              <a:t> simvolu "tilda" (tilde) adlanır. Linux/Unix sistemlərində cari istifadəçinin ev qovluğunu (home directory) ifadə edir. Məsələn, /home/codeurient qovluğu ~ ilə əvəzlənə bilər.</a:t>
            </a:r>
            <a:endParaRPr lang="az-Latn-AZ" sz="1400"/>
          </a:p>
          <a:p>
            <a:pPr marL="285750" indent="-285750">
              <a:buFont typeface="Arial" panose="020B0604020202020204" pitchFamily="34" charset="0"/>
              <a:buChar char="•"/>
            </a:pPr>
            <a:endParaRPr lang="az-Latn-AZ" sz="1400"/>
          </a:p>
          <a:p>
            <a:pPr marL="285750" indent="-285750">
              <a:buFont typeface="Arial" panose="020B0604020202020204" pitchFamily="34" charset="0"/>
              <a:buChar char="•"/>
            </a:pPr>
            <a:r>
              <a:rPr lang="en-US" sz="1400" b="1">
                <a:solidFill>
                  <a:srgbClr val="FF0000"/>
                </a:solidFill>
              </a:rPr>
              <a:t>Absolute path </a:t>
            </a:r>
            <a:r>
              <a:rPr lang="en-US" sz="1400"/>
              <a:t>(mütləq yol) fayl və ya qovluğun sistemdəki tam ünvanıdır və kök qovluqdan (/) başlayır. Məsələn: /home/codeurient/documents/file.txt. Bu yol faylın yerini tam dəqiqliklə göstərir, cari yerinizdən asılı olmayaraq.</a:t>
            </a:r>
          </a:p>
          <a:p>
            <a:pPr marL="285750" indent="-285750">
              <a:buFont typeface="Arial" panose="020B0604020202020204" pitchFamily="34" charset="0"/>
              <a:buChar char="•"/>
            </a:pPr>
            <a:endParaRPr lang="az-Latn-AZ" sz="1400"/>
          </a:p>
          <a:p>
            <a:pPr marL="285750" indent="-285750">
              <a:buFont typeface="Arial" panose="020B0604020202020204" pitchFamily="34" charset="0"/>
              <a:buChar char="•"/>
            </a:pPr>
            <a:r>
              <a:rPr lang="en-US" sz="1400" b="1">
                <a:solidFill>
                  <a:srgbClr val="FF0000"/>
                </a:solidFill>
              </a:rPr>
              <a:t>Relative path </a:t>
            </a:r>
            <a:r>
              <a:rPr lang="en-US" sz="1400"/>
              <a:t>(nisbi yol) fayl və ya qovluğun cari qovluğa (working directory) görə yerini göstərir. Məsələn, əgər cari qovluğunuz /home/codeurient</a:t>
            </a:r>
            <a:r>
              <a:rPr lang="az-Latn-AZ" sz="1400"/>
              <a:t>-</a:t>
            </a:r>
            <a:r>
              <a:rPr lang="en-US" sz="1400"/>
              <a:t>dirsə, documents/file.txt nisbi yoldur. Kök qovluqdan başlamır.</a:t>
            </a:r>
          </a:p>
          <a:p>
            <a:pPr marL="285750" indent="-285750">
              <a:buFont typeface="Arial" panose="020B0604020202020204" pitchFamily="34" charset="0"/>
              <a:buChar char="•"/>
            </a:pPr>
            <a:endParaRPr lang="az-Latn-AZ" sz="1400"/>
          </a:p>
          <a:p>
            <a:pPr marL="285750" indent="-285750">
              <a:buFont typeface="Arial" panose="020B0604020202020204" pitchFamily="34" charset="0"/>
              <a:buChar char="•"/>
            </a:pPr>
            <a:r>
              <a:rPr lang="en-US" sz="1400" b="1">
                <a:solidFill>
                  <a:srgbClr val="FF0000"/>
                </a:solidFill>
              </a:rPr>
              <a:t>/ </a:t>
            </a:r>
            <a:r>
              <a:rPr lang="az-Latn-AZ" sz="1400"/>
              <a:t> </a:t>
            </a:r>
            <a:r>
              <a:rPr lang="en-US" sz="1400"/>
              <a:t>Əgər yol (slesh) ilə başlayırsa, bu, yolun kök qovluqdan (root directory) başladığını göstərir. / Linux/Unix sistemlərində fayl sisteminin ən üst səviyyəsini, yəni bütün qovluq və faylların başlanğıc nöqtəsini ifadə edir.</a:t>
            </a:r>
          </a:p>
          <a:p>
            <a:pPr marL="285750" indent="-285750">
              <a:buFont typeface="Arial" panose="020B0604020202020204" pitchFamily="34" charset="0"/>
              <a:buChar char="•"/>
            </a:pPr>
            <a:endParaRPr lang="en-US" sz="1400"/>
          </a:p>
        </p:txBody>
      </p:sp>
      <p:pic>
        <p:nvPicPr>
          <p:cNvPr id="3" name="Picture 2">
            <a:extLst>
              <a:ext uri="{FF2B5EF4-FFF2-40B4-BE49-F238E27FC236}">
                <a16:creationId xmlns:a16="http://schemas.microsoft.com/office/drawing/2014/main" id="{C6D16DBE-E6FD-FCC7-ABC9-6EF0EAD476FF}"/>
              </a:ext>
            </a:extLst>
          </p:cNvPr>
          <p:cNvPicPr>
            <a:picLocks noChangeAspect="1"/>
          </p:cNvPicPr>
          <p:nvPr/>
        </p:nvPicPr>
        <p:blipFill>
          <a:blip r:embed="rId2"/>
          <a:stretch>
            <a:fillRect/>
          </a:stretch>
        </p:blipFill>
        <p:spPr>
          <a:xfrm>
            <a:off x="0" y="726595"/>
            <a:ext cx="4906060" cy="657317"/>
          </a:xfrm>
          <a:prstGeom prst="rect">
            <a:avLst/>
          </a:prstGeom>
        </p:spPr>
      </p:pic>
    </p:spTree>
    <p:extLst>
      <p:ext uri="{BB962C8B-B14F-4D97-AF65-F5344CB8AC3E}">
        <p14:creationId xmlns:p14="http://schemas.microsoft.com/office/powerpoint/2010/main" val="568127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D3C1F3-1CC8-D75E-B2EC-415B27247D5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8695C65-34A9-120F-5933-EBE9837FCA05}"/>
              </a:ext>
            </a:extLst>
          </p:cNvPr>
          <p:cNvSpPr txBox="1"/>
          <p:nvPr/>
        </p:nvSpPr>
        <p:spPr>
          <a:xfrm>
            <a:off x="203200" y="244826"/>
            <a:ext cx="11822545" cy="3416320"/>
          </a:xfrm>
          <a:prstGeom prst="rect">
            <a:avLst/>
          </a:prstGeom>
          <a:noFill/>
        </p:spPr>
        <p:txBody>
          <a:bodyPr wrap="square">
            <a:spAutoFit/>
          </a:bodyPr>
          <a:lstStyle/>
          <a:p>
            <a:r>
              <a:rPr lang="en-US" b="1">
                <a:solidFill>
                  <a:srgbClr val="FF0000"/>
                </a:solidFill>
              </a:rPr>
              <a:t>/home ilə root arasında nə fərq var?</a:t>
            </a:r>
            <a:r>
              <a:rPr lang="en-US">
                <a:solidFill>
                  <a:srgbClr val="FF0000"/>
                </a:solidFill>
              </a:rPr>
              <a:t> </a:t>
            </a:r>
            <a:endParaRPr lang="az-Latn-AZ">
              <a:solidFill>
                <a:srgbClr val="FF0000"/>
              </a:solidFill>
            </a:endParaRPr>
          </a:p>
          <a:p>
            <a:endParaRPr lang="az-Latn-AZ" b="1"/>
          </a:p>
          <a:p>
            <a:endParaRPr lang="az-Latn-AZ" b="1"/>
          </a:p>
          <a:p>
            <a:pPr marL="285750" indent="-285750">
              <a:buFont typeface="Arial" panose="020B0604020202020204" pitchFamily="34" charset="0"/>
              <a:buChar char="•"/>
            </a:pPr>
            <a:r>
              <a:rPr lang="en-US" b="1">
                <a:solidFill>
                  <a:srgbClr val="FF0000"/>
                </a:solidFill>
              </a:rPr>
              <a:t>/home</a:t>
            </a:r>
            <a:r>
              <a:rPr lang="en-US"/>
              <a:t>: İstifadəçilərin ev qovluqlarının yerləşdiyi yerdir. Hər istifadəçinin öz qovluğu (məsələn, /home/codeurient) buradadır. Bu, istifadəçilərin şəxsi fayllarını saxlamaq üçün nəzərdə tutulub.</a:t>
            </a:r>
            <a:endParaRPr lang="az-Latn-AZ"/>
          </a:p>
          <a:p>
            <a:endParaRPr lang="az-Latn-AZ"/>
          </a:p>
          <a:p>
            <a:endParaRPr lang="en-US"/>
          </a:p>
          <a:p>
            <a:pPr marL="285750" indent="-285750">
              <a:buFont typeface="Arial" panose="020B0604020202020204" pitchFamily="34" charset="0"/>
              <a:buChar char="•"/>
            </a:pPr>
            <a:r>
              <a:rPr lang="en-US" b="1">
                <a:solidFill>
                  <a:srgbClr val="FF0000"/>
                </a:solidFill>
              </a:rPr>
              <a:t>/root</a:t>
            </a:r>
            <a:r>
              <a:rPr lang="en-US"/>
              <a:t>: Sistem administratorunun (root user) ev qovluğudur. Bu, superistifadəçinin (root) şəxsi fayllarının saxlandığı yerdir və adətən yalnız root icazəsi ilə əlçatandır. </a:t>
            </a:r>
            <a:r>
              <a:rPr lang="en-US" b="1"/>
              <a:t>Fərq</a:t>
            </a:r>
            <a:r>
              <a:rPr lang="en-US"/>
              <a:t>: /home bütün adi istifadəçilərin qovluqlarını ehtiva edir, /root isə yalnız sistem administratoruna aiddir.</a:t>
            </a:r>
            <a:endParaRPr lang="az-Latn-AZ"/>
          </a:p>
          <a:p>
            <a:pPr marL="285750" indent="-285750">
              <a:buFont typeface="Arial" panose="020B0604020202020204" pitchFamily="34" charset="0"/>
              <a:buChar char="•"/>
            </a:pPr>
            <a:endParaRPr lang="az-Latn-AZ"/>
          </a:p>
          <a:p>
            <a:endParaRPr lang="en-US"/>
          </a:p>
        </p:txBody>
      </p:sp>
    </p:spTree>
    <p:extLst>
      <p:ext uri="{BB962C8B-B14F-4D97-AF65-F5344CB8AC3E}">
        <p14:creationId xmlns:p14="http://schemas.microsoft.com/office/powerpoint/2010/main" val="660562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33FB2E-A888-C9FD-66D5-5055E80D3C0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8797B52-2354-CEC0-880F-146ED608D845}"/>
              </a:ext>
            </a:extLst>
          </p:cNvPr>
          <p:cNvSpPr txBox="1"/>
          <p:nvPr/>
        </p:nvSpPr>
        <p:spPr>
          <a:xfrm>
            <a:off x="0" y="269353"/>
            <a:ext cx="12191999" cy="6319294"/>
          </a:xfrm>
          <a:prstGeom prst="rect">
            <a:avLst/>
          </a:prstGeom>
          <a:noFill/>
        </p:spPr>
        <p:txBody>
          <a:bodyPr wrap="square">
            <a:spAutoFit/>
          </a:bodyPr>
          <a:lstStyle/>
          <a:p>
            <a:r>
              <a:rPr lang="en-US" sz="1200" b="1">
                <a:solidFill>
                  <a:srgbClr val="FF0000"/>
                </a:solidFill>
                <a:latin typeface="-apple-system"/>
              </a:rPr>
              <a:t>FHS (Filesystem Hierarchy Standard ) </a:t>
            </a:r>
            <a:r>
              <a:rPr lang="en-US" sz="1200">
                <a:latin typeface="-apple-system"/>
              </a:rPr>
              <a:t>- Linux və Unix-like sistemlərdə fayl və qovluq strukturunu standartlaşdıran bir təlimatdır və əksər distribusiyalarda (məsələn, Ubuntu, Fedora, Kali Linux) istifadə olunur. Bu struktur kök qovluqdan (/) başlayır və bütün faylları təşkil edir.</a:t>
            </a:r>
            <a:endParaRPr lang="az-Latn-AZ" sz="1200">
              <a:latin typeface="-apple-system"/>
            </a:endParaRPr>
          </a:p>
          <a:p>
            <a:endParaRPr lang="az-Latn-AZ" sz="1200">
              <a:latin typeface="-apple-system"/>
            </a:endParaRPr>
          </a:p>
          <a:p>
            <a:r>
              <a:rPr lang="en-US" sz="1200" b="1"/>
              <a:t>Linux Sistemində olan Default Qovluqlar</a:t>
            </a:r>
            <a:r>
              <a:rPr lang="en-US" sz="1200"/>
              <a:t>:</a:t>
            </a:r>
            <a:endParaRPr lang="az-Latn-AZ" sz="1200"/>
          </a:p>
          <a:p>
            <a:endParaRPr lang="az-Latn-AZ" sz="1200"/>
          </a:p>
          <a:p>
            <a:r>
              <a:rPr lang="az-Latn-AZ" sz="1200"/>
              <a:t>Aşağıda s</a:t>
            </a:r>
            <a:r>
              <a:rPr lang="en-US" sz="1200"/>
              <a:t>adalanan qovluqların hamısı default olaraq Linux sistemlərində mövcuddur və ya </a:t>
            </a:r>
            <a:r>
              <a:rPr lang="en-US" sz="1200" b="1"/>
              <a:t>FHS</a:t>
            </a:r>
            <a:r>
              <a:rPr lang="en-US" sz="1200"/>
              <a:t> standartına uyğundur. </a:t>
            </a:r>
            <a:endParaRPr lang="az-Latn-AZ" sz="1200"/>
          </a:p>
          <a:p>
            <a:endParaRPr lang="az-Latn-AZ" sz="1200"/>
          </a:p>
          <a:p>
            <a:r>
              <a:rPr lang="en-US" sz="1200" b="1"/>
              <a:t>Lakin</a:t>
            </a:r>
            <a:r>
              <a:rPr lang="en-US" sz="1200"/>
              <a:t>:</a:t>
            </a:r>
            <a:endParaRPr lang="az-Latn-AZ" sz="1200"/>
          </a:p>
          <a:p>
            <a:pPr marL="285750" indent="-285750">
              <a:buFont typeface="Wingdings" panose="05000000000000000000" pitchFamily="2" charset="2"/>
              <a:buChar char="q"/>
            </a:pPr>
            <a:r>
              <a:rPr lang="az-Latn-AZ" sz="1200"/>
              <a:t>Əsas standart qovluqlar: </a:t>
            </a:r>
            <a:r>
              <a:rPr lang="az-Latn-AZ" sz="1200" b="1"/>
              <a:t>/bin, /boot, /dev, /etc, /lib, /mnt, /proc, /root, /run, /sbin, /srv, /sys, /tmp, /usr, /var, /media, /opt </a:t>
            </a:r>
            <a:r>
              <a:rPr lang="az-Latn-AZ" sz="1200"/>
              <a:t>– bunlar demək olar ki, bütün Linux distribusiyalarında default olaraq yaradılır.</a:t>
            </a:r>
          </a:p>
          <a:p>
            <a:pPr marL="285750" indent="-285750">
              <a:buFont typeface="Wingdings" panose="05000000000000000000" pitchFamily="2" charset="2"/>
              <a:buChar char="q"/>
            </a:pPr>
            <a:endParaRPr lang="az-Latn-AZ" sz="1200"/>
          </a:p>
          <a:p>
            <a:pPr marL="285750" indent="-285750">
              <a:buFont typeface="Wingdings" panose="05000000000000000000" pitchFamily="2" charset="2"/>
              <a:buChar char="q"/>
            </a:pPr>
            <a:r>
              <a:rPr lang="az-Latn-AZ" sz="1200"/>
              <a:t>Variantlar: </a:t>
            </a:r>
            <a:r>
              <a:rPr lang="az-Latn-AZ" sz="1200" b="1"/>
              <a:t>/lib32 </a:t>
            </a:r>
            <a:r>
              <a:rPr lang="az-Latn-AZ" sz="1200"/>
              <a:t>və </a:t>
            </a:r>
            <a:r>
              <a:rPr lang="az-Latn-AZ" sz="1200" b="1"/>
              <a:t>/lib64 </a:t>
            </a:r>
            <a:r>
              <a:rPr lang="az-Latn-AZ" sz="1200"/>
              <a:t>– bunlar </a:t>
            </a:r>
            <a:r>
              <a:rPr lang="az-Latn-AZ" sz="1200" b="1"/>
              <a:t>multi-arxitekturalı </a:t>
            </a:r>
            <a:r>
              <a:rPr lang="az-Latn-AZ" sz="1200"/>
              <a:t>sistemlərdə (məsələn, </a:t>
            </a:r>
            <a:r>
              <a:rPr lang="az-Latn-AZ" sz="1200" b="1"/>
              <a:t>32-bit </a:t>
            </a:r>
            <a:r>
              <a:rPr lang="az-Latn-AZ" sz="1200"/>
              <a:t>və </a:t>
            </a:r>
            <a:r>
              <a:rPr lang="az-Latn-AZ" sz="1200" b="1"/>
              <a:t>64-bit</a:t>
            </a:r>
            <a:r>
              <a:rPr lang="az-Latn-AZ" sz="1200"/>
              <a:t> dəstəyi olan) default ola bilər, amma bütün distribusiyalarda mütləq deyil. Onlar </a:t>
            </a:r>
            <a:r>
              <a:rPr lang="az-Latn-AZ" sz="1200" b="1"/>
              <a:t>/lib </a:t>
            </a:r>
            <a:r>
              <a:rPr lang="az-Latn-AZ" sz="1200"/>
              <a:t>qovluğunun variantlarıdır və əsasən paylaşılan kitabxanalar üçün istifadə olunur.</a:t>
            </a:r>
          </a:p>
          <a:p>
            <a:endParaRPr lang="az-Latn-AZ" sz="1200"/>
          </a:p>
          <a:p>
            <a:endParaRPr lang="az-Latn-AZ" sz="1200"/>
          </a:p>
          <a:p>
            <a:r>
              <a:rPr lang="en-US" sz="1200"/>
              <a:t>Bu qovluqlar sistemin quraşdırılması zamanı avtomatik olaraq yaradılır və onların yerləşməsi </a:t>
            </a:r>
            <a:r>
              <a:rPr lang="en-US" sz="1200" b="1"/>
              <a:t>FHS tərəfindən </a:t>
            </a:r>
            <a:r>
              <a:rPr lang="en-US" sz="1200"/>
              <a:t>müəyyən edilir.</a:t>
            </a:r>
          </a:p>
          <a:p>
            <a:endParaRPr lang="az-Latn-AZ" sz="1200"/>
          </a:p>
          <a:p>
            <a:endParaRPr lang="az-Latn-AZ" sz="1200"/>
          </a:p>
          <a:p>
            <a:r>
              <a:rPr lang="en-US" sz="1200" b="1">
                <a:solidFill>
                  <a:srgbClr val="00B050"/>
                </a:solidFill>
              </a:rPr>
              <a:t>Bunlardan Başqa Hansıları Ola Bilər?</a:t>
            </a:r>
            <a:endParaRPr lang="az-Latn-AZ" sz="1200" b="1">
              <a:solidFill>
                <a:srgbClr val="00B050"/>
              </a:solidFill>
            </a:endParaRPr>
          </a:p>
          <a:p>
            <a:endParaRPr lang="en-US" sz="1200" b="1">
              <a:solidFill>
                <a:srgbClr val="00B050"/>
              </a:solidFill>
            </a:endParaRPr>
          </a:p>
          <a:p>
            <a:r>
              <a:rPr lang="en-US" sz="1200"/>
              <a:t>Linux kök qovluğunda sadaladığı</a:t>
            </a:r>
            <a:r>
              <a:rPr lang="az-Latn-AZ" sz="1200"/>
              <a:t>m</a:t>
            </a:r>
            <a:r>
              <a:rPr lang="en-US" sz="1200"/>
              <a:t>ız qovluqlardan başqa default və ya tez-tez rast gəlinən qovluqlar ola bilər. Bunlar FHS standartına uyğun olaraq yaradılır və ya distribusiyaya görə əlavə olunur. </a:t>
            </a:r>
            <a:r>
              <a:rPr lang="en-US" sz="1200" b="1"/>
              <a:t>Bəzi nümunələr</a:t>
            </a:r>
            <a:r>
              <a:rPr lang="en-US" sz="1200"/>
              <a:t>:</a:t>
            </a:r>
          </a:p>
          <a:p>
            <a:pPr marL="628650" lvl="1" indent="-171450">
              <a:lnSpc>
                <a:spcPct val="200000"/>
              </a:lnSpc>
              <a:buFont typeface="Wingdings" panose="05000000000000000000" pitchFamily="2" charset="2"/>
              <a:buChar char="q"/>
            </a:pPr>
            <a:r>
              <a:rPr lang="en-US" sz="1200" b="1"/>
              <a:t>/home</a:t>
            </a:r>
            <a:r>
              <a:rPr lang="en-US" sz="1200"/>
              <a:t>: İstifadəçilərin ev qovluqları (</a:t>
            </a:r>
            <a:r>
              <a:rPr lang="az-Latn-AZ" sz="1200"/>
              <a:t> </a:t>
            </a:r>
            <a:r>
              <a:rPr lang="en-US" sz="1200"/>
              <a:t>default</a:t>
            </a:r>
            <a:r>
              <a:rPr lang="az-Latn-AZ" sz="1200"/>
              <a:t> </a:t>
            </a:r>
            <a:r>
              <a:rPr lang="en-US" sz="1200"/>
              <a:t>).</a:t>
            </a:r>
          </a:p>
          <a:p>
            <a:pPr marL="628650" lvl="1" indent="-171450">
              <a:lnSpc>
                <a:spcPct val="200000"/>
              </a:lnSpc>
              <a:buFont typeface="Wingdings" panose="05000000000000000000" pitchFamily="2" charset="2"/>
              <a:buChar char="q"/>
            </a:pPr>
            <a:r>
              <a:rPr lang="en-US" sz="1200" b="1"/>
              <a:t>/lost+found</a:t>
            </a:r>
            <a:r>
              <a:rPr lang="en-US" sz="1200"/>
              <a:t>: Fayl sisteminin zədələnməsi halında itmiş faylları saxlamaq üçün (ext fayl sistemlərində default).</a:t>
            </a:r>
          </a:p>
          <a:p>
            <a:pPr marL="628650" lvl="1" indent="-171450">
              <a:lnSpc>
                <a:spcPct val="200000"/>
              </a:lnSpc>
              <a:buFont typeface="Wingdings" panose="05000000000000000000" pitchFamily="2" charset="2"/>
              <a:buChar char="q"/>
            </a:pPr>
            <a:r>
              <a:rPr lang="en-US" sz="1200" b="1"/>
              <a:t>/cdrom və ya /dvd</a:t>
            </a:r>
            <a:r>
              <a:rPr lang="en-US" sz="1200"/>
              <a:t>: CD/DVD mount nöqtələri (köhnə sistemlərdə).</a:t>
            </a:r>
          </a:p>
          <a:p>
            <a:pPr marL="628650" lvl="1" indent="-171450">
              <a:lnSpc>
                <a:spcPct val="200000"/>
              </a:lnSpc>
              <a:buFont typeface="Wingdings" panose="05000000000000000000" pitchFamily="2" charset="2"/>
              <a:buChar char="q"/>
            </a:pPr>
            <a:r>
              <a:rPr lang="en-US" sz="1200" b="1"/>
              <a:t>/selinux</a:t>
            </a:r>
            <a:r>
              <a:rPr lang="en-US" sz="1200"/>
              <a:t>: SELinux təhlükəsizlik modulu üçün (Red Hat/Fedora kimi distribusiyalarda).</a:t>
            </a:r>
          </a:p>
          <a:p>
            <a:pPr marL="628650" lvl="1" indent="-171450">
              <a:lnSpc>
                <a:spcPct val="200000"/>
              </a:lnSpc>
              <a:buFont typeface="Wingdings" panose="05000000000000000000" pitchFamily="2" charset="2"/>
              <a:buChar char="q"/>
            </a:pPr>
            <a:r>
              <a:rPr lang="en-US" sz="1200" b="1"/>
              <a:t>/snap və ya /flatpak</a:t>
            </a:r>
            <a:r>
              <a:rPr lang="en-US" sz="1200"/>
              <a:t>: Paket menecerləri (Snap və ya Flatpak) üçün (Ubuntu kimi distribusiyalarda).</a:t>
            </a:r>
          </a:p>
          <a:p>
            <a:pPr marL="628650" lvl="1" indent="-171450">
              <a:lnSpc>
                <a:spcPct val="200000"/>
              </a:lnSpc>
              <a:buFont typeface="Wingdings" panose="05000000000000000000" pitchFamily="2" charset="2"/>
              <a:buChar char="q"/>
            </a:pPr>
            <a:r>
              <a:rPr lang="en-US" sz="1200" b="1"/>
              <a:t>/efi və ya /boot/efi</a:t>
            </a:r>
            <a:r>
              <a:rPr lang="en-US" sz="1200"/>
              <a:t>: UEFI boot üçün (müasir sistemlərdə).</a:t>
            </a:r>
          </a:p>
        </p:txBody>
      </p:sp>
    </p:spTree>
    <p:extLst>
      <p:ext uri="{BB962C8B-B14F-4D97-AF65-F5344CB8AC3E}">
        <p14:creationId xmlns:p14="http://schemas.microsoft.com/office/powerpoint/2010/main" val="1439978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D4D8D-6A56-B9D3-607A-5AD78CEDA20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B41411E-7B43-ADCC-40CE-AFE6FD783ACC}"/>
              </a:ext>
            </a:extLst>
          </p:cNvPr>
          <p:cNvSpPr txBox="1"/>
          <p:nvPr/>
        </p:nvSpPr>
        <p:spPr>
          <a:xfrm>
            <a:off x="203200" y="244826"/>
            <a:ext cx="11822545" cy="923330"/>
          </a:xfrm>
          <a:prstGeom prst="rect">
            <a:avLst/>
          </a:prstGeom>
          <a:noFill/>
        </p:spPr>
        <p:txBody>
          <a:bodyPr wrap="square">
            <a:spAutoFit/>
          </a:bodyPr>
          <a:lstStyle/>
          <a:p>
            <a:r>
              <a:rPr lang="en-US">
                <a:latin typeface="-apple-system"/>
              </a:rPr>
              <a:t>Qovluqların Mənası, Məqsədi, İçindəki Vacib Məlumatlar və İstifadə Məqsədləri</a:t>
            </a:r>
            <a:r>
              <a:rPr lang="az-Latn-AZ">
                <a:latin typeface="-apple-system"/>
              </a:rPr>
              <a:t>:</a:t>
            </a:r>
          </a:p>
          <a:p>
            <a:endParaRPr lang="az-Latn-AZ">
              <a:latin typeface="-apple-system"/>
            </a:endParaRPr>
          </a:p>
          <a:p>
            <a:endParaRPr lang="en-US"/>
          </a:p>
        </p:txBody>
      </p:sp>
      <p:graphicFrame>
        <p:nvGraphicFramePr>
          <p:cNvPr id="2" name="Table 1">
            <a:extLst>
              <a:ext uri="{FF2B5EF4-FFF2-40B4-BE49-F238E27FC236}">
                <a16:creationId xmlns:a16="http://schemas.microsoft.com/office/drawing/2014/main" id="{AA7C36C1-8A61-5A76-77C0-11DE155A8572}"/>
              </a:ext>
            </a:extLst>
          </p:cNvPr>
          <p:cNvGraphicFramePr>
            <a:graphicFrameLocks noGrp="1"/>
          </p:cNvGraphicFramePr>
          <p:nvPr>
            <p:extLst>
              <p:ext uri="{D42A27DB-BD31-4B8C-83A1-F6EECF244321}">
                <p14:modId xmlns:p14="http://schemas.microsoft.com/office/powerpoint/2010/main" val="659419049"/>
              </p:ext>
            </p:extLst>
          </p:nvPr>
        </p:nvGraphicFramePr>
        <p:xfrm>
          <a:off x="0" y="816378"/>
          <a:ext cx="12191999" cy="5908379"/>
        </p:xfrm>
        <a:graphic>
          <a:graphicData uri="http://schemas.openxmlformats.org/drawingml/2006/table">
            <a:tbl>
              <a:tblPr/>
              <a:tblGrid>
                <a:gridCol w="341745">
                  <a:extLst>
                    <a:ext uri="{9D8B030D-6E8A-4147-A177-3AD203B41FA5}">
                      <a16:colId xmlns:a16="http://schemas.microsoft.com/office/drawing/2014/main" val="3647000065"/>
                    </a:ext>
                  </a:extLst>
                </a:gridCol>
                <a:gridCol w="1265241">
                  <a:extLst>
                    <a:ext uri="{9D8B030D-6E8A-4147-A177-3AD203B41FA5}">
                      <a16:colId xmlns:a16="http://schemas.microsoft.com/office/drawing/2014/main" val="2985692301"/>
                    </a:ext>
                  </a:extLst>
                </a:gridCol>
                <a:gridCol w="3175504">
                  <a:extLst>
                    <a:ext uri="{9D8B030D-6E8A-4147-A177-3AD203B41FA5}">
                      <a16:colId xmlns:a16="http://schemas.microsoft.com/office/drawing/2014/main" val="2167729052"/>
                    </a:ext>
                  </a:extLst>
                </a:gridCol>
                <a:gridCol w="2097031">
                  <a:extLst>
                    <a:ext uri="{9D8B030D-6E8A-4147-A177-3AD203B41FA5}">
                      <a16:colId xmlns:a16="http://schemas.microsoft.com/office/drawing/2014/main" val="4281958176"/>
                    </a:ext>
                  </a:extLst>
                </a:gridCol>
                <a:gridCol w="5312478">
                  <a:extLst>
                    <a:ext uri="{9D8B030D-6E8A-4147-A177-3AD203B41FA5}">
                      <a16:colId xmlns:a16="http://schemas.microsoft.com/office/drawing/2014/main" val="4114054637"/>
                    </a:ext>
                  </a:extLst>
                </a:gridCol>
              </a:tblGrid>
              <a:tr h="291986">
                <a:tc>
                  <a:txBody>
                    <a:bodyPr/>
                    <a:lstStyle/>
                    <a:p>
                      <a:pPr algn="ctr">
                        <a:buNone/>
                      </a:pPr>
                      <a:r>
                        <a:rPr lang="en-US" sz="800" b="1"/>
                        <a:t>Qovluq</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800" b="1"/>
                        <a:t>Məna (Adın Mənası)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800" b="1"/>
                        <a:t>Məqsəd</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800" b="1"/>
                        <a:t>İçindəki Vacib Məlumatlar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800" b="1"/>
                        <a:t>İstifadə Məqsədləri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58815393"/>
                  </a:ext>
                </a:extLst>
              </a:tr>
              <a:tr h="453467">
                <a:tc>
                  <a:txBody>
                    <a:bodyPr/>
                    <a:lstStyle/>
                    <a:p>
                      <a:pPr>
                        <a:buNone/>
                      </a:pPr>
                      <a:r>
                        <a:rPr lang="en-US" sz="800"/>
                        <a:t>/bin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Binary (İkili fayllar)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üçün əsas icra olunan faylları (komandaları) saxlayır. </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ls</a:t>
                      </a:r>
                      <a:r>
                        <a:rPr lang="en-US" sz="800"/>
                        <a:t>, </a:t>
                      </a:r>
                      <a:r>
                        <a:rPr lang="en-US" sz="800">
                          <a:latin typeface="Courier New" panose="02070309020205020404" pitchFamily="49" charset="0"/>
                        </a:rPr>
                        <a:t>cp</a:t>
                      </a:r>
                      <a:r>
                        <a:rPr lang="en-US" sz="800"/>
                        <a:t>, </a:t>
                      </a:r>
                      <a:r>
                        <a:rPr lang="en-US" sz="800">
                          <a:latin typeface="Courier New" panose="02070309020205020404" pitchFamily="49" charset="0"/>
                        </a:rPr>
                        <a:t>mv</a:t>
                      </a:r>
                      <a:r>
                        <a:rPr lang="en-US" sz="800"/>
                        <a:t>, </a:t>
                      </a:r>
                      <a:r>
                        <a:rPr lang="en-US" sz="800">
                          <a:latin typeface="Courier New" panose="02070309020205020404" pitchFamily="49" charset="0"/>
                        </a:rPr>
                        <a:t>cat</a:t>
                      </a:r>
                      <a:r>
                        <a:rPr lang="en-US" sz="800"/>
                        <a:t>, </a:t>
                      </a:r>
                      <a:r>
                        <a:rPr lang="en-US" sz="800">
                          <a:latin typeface="Courier New" panose="02070309020205020404" pitchFamily="49" charset="0"/>
                        </a:rPr>
                        <a:t>echo</a:t>
                      </a:r>
                      <a:r>
                        <a:rPr lang="en-US" sz="800"/>
                        <a:t> kimi komandalar. </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idarəsi üçün əsas komandaları çağırmaq. Məsələn, faylları köçürmək üçün </a:t>
                      </a:r>
                      <a:r>
                        <a:rPr lang="en-US" sz="800">
                          <a:latin typeface="Courier New" panose="02070309020205020404" pitchFamily="49" charset="0"/>
                        </a:rPr>
                        <a:t>cp</a:t>
                      </a:r>
                      <a:r>
                        <a:rPr lang="en-US" sz="800"/>
                        <a:t> istifadə edin. Yeni proqram quraşdırmadan əvvəl buradakı komandaları yoxlayın. Administratorlar buraya müdaxilə etməməlidirlər, çünki sistemin sabitliyinə təsir edə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4356775"/>
                  </a:ext>
                </a:extLst>
              </a:tr>
              <a:tr h="314651">
                <a:tc>
                  <a:txBody>
                    <a:bodyPr/>
                    <a:lstStyle/>
                    <a:p>
                      <a:pPr>
                        <a:buNone/>
                      </a:pPr>
                      <a:r>
                        <a:rPr lang="en-US" sz="800"/>
                        <a:t>/boot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Boot (Yükləmə)</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yükləməsi (boot) üçün lazım olan faylları saxlayır. Buradakı fayllar sistemin başlanğıcını idarə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Kernel faylları (məsələn, </a:t>
                      </a:r>
                      <a:r>
                        <a:rPr lang="en-US" sz="800">
                          <a:latin typeface="Courier New" panose="02070309020205020404" pitchFamily="49" charset="0"/>
                        </a:rPr>
                        <a:t>vmlinuz</a:t>
                      </a:r>
                      <a:r>
                        <a:rPr lang="en-US" sz="800"/>
                        <a:t>), initramfs, GRUB boot loader konfiqurasiyası (</a:t>
                      </a:r>
                      <a:r>
                        <a:rPr lang="en-US" sz="800">
                          <a:latin typeface="Courier New" panose="02070309020205020404" pitchFamily="49" charset="0"/>
                        </a:rPr>
                        <a:t>grub.cfg</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boot parametrlərini dəyişmək, kernel yeniləmək. Məsələn, dual-boot quraşdırarkən buranı redaktə edin. Vacib: Buranı backup edin, çünki zədələnsə sistem boot etməyə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4371835"/>
                  </a:ext>
                </a:extLst>
              </a:tr>
              <a:tr h="394509">
                <a:tc>
                  <a:txBody>
                    <a:bodyPr/>
                    <a:lstStyle/>
                    <a:p>
                      <a:pPr>
                        <a:buNone/>
                      </a:pPr>
                      <a:r>
                        <a:rPr lang="en-US" sz="800"/>
                        <a:t>/dev</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Devices (Cihazlar)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Cihaz fayllarını (hardware və virtual cihazlar) saxlayır. Bu, xüsusi bir fayl sistemidir və cihazları fayl kimi təmsil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sda</a:t>
                      </a:r>
                      <a:r>
                        <a:rPr lang="en-US" sz="800"/>
                        <a:t> (hard disk), </a:t>
                      </a:r>
                      <a:r>
                        <a:rPr lang="en-US" sz="800">
                          <a:latin typeface="Courier New" panose="02070309020205020404" pitchFamily="49" charset="0"/>
                        </a:rPr>
                        <a:t>null</a:t>
                      </a:r>
                      <a:r>
                        <a:rPr lang="en-US" sz="800"/>
                        <a:t> (boş cihaz), </a:t>
                      </a:r>
                      <a:r>
                        <a:rPr lang="en-US" sz="800">
                          <a:latin typeface="Courier New" panose="02070309020205020404" pitchFamily="49" charset="0"/>
                        </a:rPr>
                        <a:t>random</a:t>
                      </a:r>
                      <a:r>
                        <a:rPr lang="en-US" sz="800"/>
                        <a:t> (təsadüfi nömrələr generatoru), </a:t>
                      </a:r>
                      <a:r>
                        <a:rPr lang="en-US" sz="800">
                          <a:latin typeface="Courier New" panose="02070309020205020404" pitchFamily="49" charset="0"/>
                        </a:rPr>
                        <a:t>tty</a:t>
                      </a:r>
                      <a:r>
                        <a:rPr lang="en-US" sz="800"/>
                        <a:t> (terminal cihazları).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Cihazları mount etmək və ya idarə etmək. Məsələn, USB diskini </a:t>
                      </a:r>
                      <a:r>
                        <a:rPr lang="en-US" sz="800">
                          <a:latin typeface="Courier New" panose="02070309020205020404" pitchFamily="49" charset="0"/>
                        </a:rPr>
                        <a:t>/dev/sdb</a:t>
                      </a:r>
                      <a:r>
                        <a:rPr lang="en-US" sz="800"/>
                        <a:t> ilə mount edin. Developerlər buradan cihaz məlumatlarını oxuya bilərlər, amma diqqətli olun – səhv əməliyyat sistemə zərər verə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7615792"/>
                  </a:ext>
                </a:extLst>
              </a:tr>
              <a:tr h="425704">
                <a:tc>
                  <a:txBody>
                    <a:bodyPr/>
                    <a:lstStyle/>
                    <a:p>
                      <a:pPr>
                        <a:buNone/>
                      </a:pPr>
                      <a:r>
                        <a:rPr lang="en-US" sz="800"/>
                        <a:t>/etc</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Etcetera (Digər, konfiqurasiya)</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konfiqurasiya fayllarını saxlayır. Buradakı fayllar mətn əsaslıdır və sistemin davranışını müəyyən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passwd</a:t>
                      </a:r>
                      <a:r>
                        <a:rPr lang="en-US" sz="800"/>
                        <a:t> (istifadəçi hesabları), </a:t>
                      </a:r>
                      <a:r>
                        <a:rPr lang="en-US" sz="800">
                          <a:latin typeface="Courier New" panose="02070309020205020404" pitchFamily="49" charset="0"/>
                        </a:rPr>
                        <a:t>fstab</a:t>
                      </a:r>
                      <a:r>
                        <a:rPr lang="en-US" sz="800"/>
                        <a:t> (mount nöqtələri), </a:t>
                      </a:r>
                      <a:r>
                        <a:rPr lang="en-US" sz="800">
                          <a:latin typeface="Courier New" panose="02070309020205020404" pitchFamily="49" charset="0"/>
                        </a:rPr>
                        <a:t>hosts</a:t>
                      </a:r>
                      <a:r>
                        <a:rPr lang="en-US" sz="800"/>
                        <a:t> (DNS), </a:t>
                      </a:r>
                      <a:r>
                        <a:rPr lang="en-US" sz="800">
                          <a:latin typeface="Courier New" panose="02070309020205020404" pitchFamily="49" charset="0"/>
                        </a:rPr>
                        <a:t>apt/sources.list</a:t>
                      </a:r>
                      <a:r>
                        <a:rPr lang="en-US" sz="800"/>
                        <a:t> (paket mənbələri).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parametrlərini dəyişmək. Məsələn, şəbəkə konfiqurasiyasını </a:t>
                      </a:r>
                      <a:r>
                        <a:rPr lang="en-US" sz="800">
                          <a:latin typeface="Courier New" panose="02070309020205020404" pitchFamily="49" charset="0"/>
                        </a:rPr>
                        <a:t>/etc/network/interfaces</a:t>
                      </a:r>
                      <a:r>
                        <a:rPr lang="en-US" sz="800"/>
                        <a:t> ilə redaktə edin. Administratorlar buranı tez-tez istifadə edir; backup vacibdir, çünki konfiqurasiya səhvləri sistemi qıra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401217"/>
                  </a:ext>
                </a:extLst>
              </a:tr>
              <a:tr h="370178">
                <a:tc>
                  <a:txBody>
                    <a:bodyPr/>
                    <a:lstStyle/>
                    <a:p>
                      <a:pPr>
                        <a:buNone/>
                      </a:pPr>
                      <a:r>
                        <a:rPr lang="en-US" sz="800"/>
                        <a:t>/lib</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Libraries (Kitabxanalar)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Paylaşılan kitabxanaları (shared libraries) və modulları saxlayır. Bunlar proqramların işləməsi üçün lazımdır.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.so</a:t>
                      </a:r>
                      <a:r>
                        <a:rPr lang="en-US" sz="800"/>
                        <a:t> faylları (shared objects), kernel modulları (</a:t>
                      </a:r>
                      <a:r>
                        <a:rPr lang="en-US" sz="800">
                          <a:latin typeface="Courier New" panose="02070309020205020404" pitchFamily="49" charset="0"/>
                        </a:rPr>
                        <a:t>modules/</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Proqramların asılılıqlarını idarə etmək. Məsələn, </a:t>
                      </a:r>
                      <a:r>
                        <a:rPr lang="en-US" sz="800">
                          <a:latin typeface="Courier New" panose="02070309020205020404" pitchFamily="49" charset="0"/>
                        </a:rPr>
                        <a:t>ldconfig</a:t>
                      </a:r>
                      <a:r>
                        <a:rPr lang="en-US" sz="800"/>
                        <a:t> ilə kitabxanaları yeniləyin. Developerlər buradan modulları yükləyə bilərlər; sistem yeniləmələrində avtomatik idarə olunur.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8762325"/>
                  </a:ext>
                </a:extLst>
              </a:tr>
              <a:tr h="203598">
                <a:tc>
                  <a:txBody>
                    <a:bodyPr/>
                    <a:lstStyle/>
                    <a:p>
                      <a:pPr>
                        <a:buNone/>
                      </a:pPr>
                      <a:r>
                        <a:rPr lang="en-US" sz="800"/>
                        <a:t>/lib32</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32-bit Libraries</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32-bit arxitekturalı sistemlər üçün paylaşılan kitabxanalar. /lib-in variantıdır.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32-bit </a:t>
                      </a:r>
                      <a:r>
                        <a:rPr lang="en-US" sz="800">
                          <a:latin typeface="Courier New" panose="02070309020205020404" pitchFamily="49" charset="0"/>
                        </a:rPr>
                        <a:t>.so</a:t>
                      </a:r>
                      <a:r>
                        <a:rPr lang="en-US" sz="800"/>
                        <a:t> faylları, proqram asılılıqları.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32-bit proqramları işlətmək (məsələn, köhnə oyunlar). Multi-arch sistemlərdə istifadə edin; 64-bit sistemlərdə nadir.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6790338"/>
                  </a:ext>
                </a:extLst>
              </a:tr>
              <a:tr h="203598">
                <a:tc>
                  <a:txBody>
                    <a:bodyPr/>
                    <a:lstStyle/>
                    <a:p>
                      <a:pPr>
                        <a:buNone/>
                      </a:pPr>
                      <a:r>
                        <a:rPr lang="en-US" sz="800"/>
                        <a:t>/lib64</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64-bit Libraries</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64-bit arxitekturalı sistemlər üçün paylaşılan kitabxanalar. /lib-in variantıdır.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64-bit </a:t>
                      </a:r>
                      <a:r>
                        <a:rPr lang="en-US" sz="800">
                          <a:latin typeface="Courier New" panose="02070309020205020404" pitchFamily="49" charset="0"/>
                        </a:rPr>
                        <a:t>.so</a:t>
                      </a:r>
                      <a:r>
                        <a:rPr lang="en-US" sz="800"/>
                        <a:t> faylları.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Müasir proqramları dəstəkləmək. Əksər distribusiyalarda default; developerlər buradan asılılıqları yoxlayır.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082062"/>
                  </a:ext>
                </a:extLst>
              </a:tr>
              <a:tr h="266091">
                <a:tc>
                  <a:txBody>
                    <a:bodyPr/>
                    <a:lstStyle/>
                    <a:p>
                      <a:pPr>
                        <a:buNone/>
                      </a:pPr>
                      <a:r>
                        <a:rPr lang="en-US" sz="800"/>
                        <a:t>/media</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Media (Media cihazları)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Çıxarıla bilən media cihazlarının (USB, CD) avtomatik mount nöqtələri.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USB disk qovluqları (məsələn, </a:t>
                      </a:r>
                      <a:r>
                        <a:rPr lang="en-US" sz="800">
                          <a:latin typeface="Courier New" panose="02070309020205020404" pitchFamily="49" charset="0"/>
                        </a:rPr>
                        <a:t>/media/usb0</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Media cihazlarını asanlıqla əlçatan etmək. Məsələn, USB-ni qoşduqda avtomatik burada görünür. İstifadəçilər buradan faylları köçürə bilərlər.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9760903"/>
                  </a:ext>
                </a:extLst>
              </a:tr>
              <a:tr h="266091">
                <a:tc>
                  <a:txBody>
                    <a:bodyPr/>
                    <a:lstStyle/>
                    <a:p>
                      <a:pPr>
                        <a:buNone/>
                      </a:pPr>
                      <a:r>
                        <a:rPr lang="en-US" sz="800"/>
                        <a:t>/mnt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Mount (Mount nöqtələri)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Müvəqqəti mount nöqtələri üçün istifadə olunur. İstifadəçilər özləri mount edə bilərlər.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Müvəqqəti qovluqlar (məsələn, </a:t>
                      </a:r>
                      <a:r>
                        <a:rPr lang="en-US" sz="800">
                          <a:latin typeface="Courier New" panose="02070309020205020404" pitchFamily="49" charset="0"/>
                        </a:rPr>
                        <a:t>/mnt/external</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Xarici cihazları mount etmək. Məsələn, </a:t>
                      </a:r>
                      <a:r>
                        <a:rPr lang="en-US" sz="800">
                          <a:latin typeface="Courier New" panose="02070309020205020404" pitchFamily="49" charset="0"/>
                        </a:rPr>
                        <a:t>mount /dev/sdb1 /mnt</a:t>
                      </a:r>
                      <a:r>
                        <a:rPr lang="en-US" sz="800"/>
                        <a:t> ilə. Tez-tez istifadə olunur, amma /media ilə əvəzlənir.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0714859"/>
                  </a:ext>
                </a:extLst>
              </a:tr>
              <a:tr h="266091">
                <a:tc>
                  <a:txBody>
                    <a:bodyPr/>
                    <a:lstStyle/>
                    <a:p>
                      <a:pPr>
                        <a:buNone/>
                      </a:pPr>
                      <a:r>
                        <a:rPr lang="en-US" sz="800"/>
                        <a:t>/opt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Optional (Opsional)</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Əlavə proqram paketlərini saxlayır. Buradakı proqramlar sistemdən asılı deyil.</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Third-party proqramlar (məsələn, Google Chrome qovluğu).</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Öz proqramlarınızı quraşdırmaq. Məsələn, paket menecerindən kənar proqramları buraya qoyun. Developerlər buranı istifadə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6294599"/>
                  </a:ext>
                </a:extLst>
              </a:tr>
              <a:tr h="266091">
                <a:tc>
                  <a:txBody>
                    <a:bodyPr/>
                    <a:lstStyle/>
                    <a:p>
                      <a:pPr>
                        <a:buNone/>
                      </a:pPr>
                      <a:r>
                        <a:rPr lang="en-US" sz="800"/>
                        <a:t>/proc</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Processes (Proseslər)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Virtual fayl sistemi; proses və sistem məlumatlarını saxlayır. Fiziki deyil, yaddaşda yaradılır.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/proc/cpuinfo</a:t>
                      </a:r>
                      <a:r>
                        <a:rPr lang="en-US" sz="800"/>
                        <a:t> (CPU məlumatı), </a:t>
                      </a:r>
                      <a:r>
                        <a:rPr lang="en-US" sz="800">
                          <a:latin typeface="Courier New" panose="02070309020205020404" pitchFamily="49" charset="0"/>
                        </a:rPr>
                        <a:t>/proc/meminfo</a:t>
                      </a:r>
                      <a:r>
                        <a:rPr lang="en-US" sz="800"/>
                        <a:t> (yaddaş), proses ID qovluqları.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monitorinqi. Məsələn, </a:t>
                      </a:r>
                      <a:r>
                        <a:rPr lang="en-US" sz="800">
                          <a:latin typeface="Courier New" panose="02070309020205020404" pitchFamily="49" charset="0"/>
                        </a:rPr>
                        <a:t>cat /proc/cpuinfo</a:t>
                      </a:r>
                      <a:r>
                        <a:rPr lang="en-US" sz="800"/>
                        <a:t> ilə CPU detallarını oxuyun. Developerlər buradan real-time məlumat alır; yazmaq risklidir.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1088664"/>
                  </a:ext>
                </a:extLst>
              </a:tr>
              <a:tr h="266091">
                <a:tc>
                  <a:txBody>
                    <a:bodyPr/>
                    <a:lstStyle/>
                    <a:p>
                      <a:pPr>
                        <a:buNone/>
                      </a:pPr>
                      <a:r>
                        <a:rPr lang="en-US" sz="800"/>
                        <a:t>/root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Root (Sistem administratoru)</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Root istifadəçisinin ev qovluğu. Digər istifadəçilərdən ayrılır.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Root-un konfiqurasiya faylları (məsələn, </a:t>
                      </a:r>
                      <a:r>
                        <a:rPr lang="en-US" sz="800">
                          <a:latin typeface="Courier New" panose="02070309020205020404" pitchFamily="49" charset="0"/>
                        </a:rPr>
                        <a:t>.bashrc</a:t>
                      </a:r>
                      <a:r>
                        <a:rPr lang="en-US" sz="800"/>
                        <a:t>), şəxsi fayllar.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Root kimi işləyərkən faylları saxlamaq. Məsələn, sudo ilə buraya giriş edin. Vacib: Digər istifadəçilər buraya daxil ola bilməz.</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063628"/>
                  </a:ext>
                </a:extLst>
              </a:tr>
              <a:tr h="266091">
                <a:tc>
                  <a:txBody>
                    <a:bodyPr/>
                    <a:lstStyle/>
                    <a:p>
                      <a:pPr>
                        <a:buNone/>
                      </a:pPr>
                      <a:r>
                        <a:rPr lang="en-US" sz="800"/>
                        <a:t>/run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Runtime (İş vaxtı)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işləyərkən yaranan müvəqqəti məlumatlar. Boot zamanı təmizlənir.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PID faylları, socketlər (məsələn, </a:t>
                      </a:r>
                      <a:r>
                        <a:rPr lang="en-US" sz="800">
                          <a:latin typeface="Courier New" panose="02070309020205020404" pitchFamily="49" charset="0"/>
                        </a:rPr>
                        <a:t>/run/user/</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Servislərin müvəqqəti məlumatlarını idarə etmək. Məsələn, daemonlar buradan istifadə edir. Sistem yenidən yüklənəndə avtomatik təmizlənir.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6129037"/>
                  </a:ext>
                </a:extLst>
              </a:tr>
              <a:tr h="231361">
                <a:tc>
                  <a:txBody>
                    <a:bodyPr/>
                    <a:lstStyle/>
                    <a:p>
                      <a:pPr>
                        <a:buNone/>
                      </a:pPr>
                      <a:r>
                        <a:rPr lang="en-US" sz="800"/>
                        <a:t>/sbin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System Binaries (Sistem ikililəri)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administratoru üçün icra olunan fayllar. Boot və bərpa üçün lazımdır.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fdisk</a:t>
                      </a:r>
                      <a:r>
                        <a:rPr lang="en-US" sz="800"/>
                        <a:t>, </a:t>
                      </a:r>
                      <a:r>
                        <a:rPr lang="en-US" sz="800">
                          <a:latin typeface="Courier New" panose="02070309020205020404" pitchFamily="49" charset="0"/>
                        </a:rPr>
                        <a:t>ifconfig</a:t>
                      </a:r>
                      <a:r>
                        <a:rPr lang="en-US" sz="800"/>
                        <a:t>, </a:t>
                      </a:r>
                      <a:r>
                        <a:rPr lang="en-US" sz="800">
                          <a:latin typeface="Courier New" panose="02070309020205020404" pitchFamily="49" charset="0"/>
                        </a:rPr>
                        <a:t>reboot</a:t>
                      </a:r>
                      <a:r>
                        <a:rPr lang="en-US" sz="800"/>
                        <a:t> kimi komandalar.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idarəsi. Məsələn, </a:t>
                      </a:r>
                      <a:r>
                        <a:rPr lang="en-US" sz="800">
                          <a:latin typeface="Courier New" panose="02070309020205020404" pitchFamily="49" charset="0"/>
                        </a:rPr>
                        <a:t>fsck</a:t>
                      </a:r>
                      <a:r>
                        <a:rPr lang="en-US" sz="800"/>
                        <a:t> ilə fayl sistemini yoxlayın. Yalnız root istifadə edir; normal istifadəçilər buraya müdaxilə etməməlidirlər.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9265037"/>
                  </a:ext>
                </a:extLst>
              </a:tr>
              <a:tr h="231361">
                <a:tc>
                  <a:txBody>
                    <a:bodyPr/>
                    <a:lstStyle/>
                    <a:p>
                      <a:pPr>
                        <a:buNone/>
                      </a:pPr>
                      <a:r>
                        <a:rPr lang="en-US" sz="800"/>
                        <a:t>/srv</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Services (Servislər)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Servis məlumatlarını saxlayır (məsələn, web server).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Web sayt faylları (</a:t>
                      </a:r>
                      <a:r>
                        <a:rPr lang="en-US" sz="800">
                          <a:latin typeface="Courier New" panose="02070309020205020404" pitchFamily="49" charset="0"/>
                        </a:rPr>
                        <a:t>/srv/www</a:t>
                      </a:r>
                      <a:r>
                        <a:rPr lang="en-US" sz="800"/>
                        <a:t>), FTP məlumatları.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Server tətbiqləri üçün. Məsələn, Apache serverini buraya quraşdırın. Administratorlar buranı server konfiqurasiyası üçün istifadə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838379"/>
                  </a:ext>
                </a:extLst>
              </a:tr>
              <a:tr h="286888">
                <a:tc>
                  <a:txBody>
                    <a:bodyPr/>
                    <a:lstStyle/>
                    <a:p>
                      <a:pPr>
                        <a:buNone/>
                      </a:pPr>
                      <a:r>
                        <a:rPr lang="en-US" sz="800"/>
                        <a:t>/sys</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Sysfs (Sistem fayl sistemi)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Virtual fayl sistemi; kernel və cihaz məlumatlarını saxlayır.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Cihaz parametrləri (məsələn, </a:t>
                      </a:r>
                      <a:r>
                        <a:rPr lang="en-US" sz="800">
                          <a:latin typeface="Courier New" panose="02070309020205020404" pitchFamily="49" charset="0"/>
                        </a:rPr>
                        <a:t>/sys/class/net/</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Kernel parametrlərini dəyişmək. Məsələn, </a:t>
                      </a:r>
                      <a:r>
                        <a:rPr lang="en-US" sz="800">
                          <a:latin typeface="Courier New" panose="02070309020205020404" pitchFamily="49" charset="0"/>
                        </a:rPr>
                        <a:t>echo 1 &gt; /sys/block/sda/device/delete</a:t>
                      </a:r>
                      <a:r>
                        <a:rPr lang="en-US" sz="800"/>
                        <a:t> ilə cihazı silin. Developerlər buradan hardware məlumat alır.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4686088"/>
                  </a:ext>
                </a:extLst>
              </a:tr>
              <a:tr h="203598">
                <a:tc>
                  <a:txBody>
                    <a:bodyPr/>
                    <a:lstStyle/>
                    <a:p>
                      <a:pPr>
                        <a:buNone/>
                      </a:pPr>
                      <a:r>
                        <a:rPr lang="en-US" sz="800"/>
                        <a:t>/tmp</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Temporary (Müvəqqəti)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Müvəqqəti fayllar üçün. Boot zamanı təmizlənə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Proqramların müvəqqəti faylları, cache.</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Müvəqqəti saxlama. Məsələn, download fayllarını buraya qoyun. Hamı buraya yaza bilər, amma vacib faylları saxlamayın.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6217966"/>
                  </a:ext>
                </a:extLst>
              </a:tr>
              <a:tr h="394509">
                <a:tc>
                  <a:txBody>
                    <a:bodyPr/>
                    <a:lstStyle/>
                    <a:p>
                      <a:pPr>
                        <a:buNone/>
                      </a:pPr>
                      <a:r>
                        <a:rPr lang="en-US" sz="800"/>
                        <a:t>/usr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User (İstifadəçi proqramları)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İstifadəçi proqramları və kitabxanaları saxlayır. Read-only ola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/usr/bin</a:t>
                      </a:r>
                      <a:r>
                        <a:rPr lang="en-US" sz="800"/>
                        <a:t> (komandalar), </a:t>
                      </a:r>
                      <a:r>
                        <a:rPr lang="en-US" sz="800">
                          <a:latin typeface="Courier New" panose="02070309020205020404" pitchFamily="49" charset="0"/>
                        </a:rPr>
                        <a:t>/usr/lib</a:t>
                      </a:r>
                      <a:r>
                        <a:rPr lang="en-US" sz="800"/>
                        <a:t> (kitabxanalar), </a:t>
                      </a:r>
                      <a:r>
                        <a:rPr lang="en-US" sz="800">
                          <a:latin typeface="Courier New" panose="02070309020205020404" pitchFamily="49" charset="0"/>
                        </a:rPr>
                        <a:t>/usr/share</a:t>
                      </a:r>
                      <a:r>
                        <a:rPr lang="en-US" sz="800"/>
                        <a:t> (paylaşılan məlumatlar).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Proqram quraşdırmaq. Məsələn, </a:t>
                      </a:r>
                      <a:r>
                        <a:rPr lang="en-US" sz="800">
                          <a:latin typeface="Courier New" panose="02070309020205020404" pitchFamily="49" charset="0"/>
                        </a:rPr>
                        <a:t>apt install</a:t>
                      </a:r>
                      <a:r>
                        <a:rPr lang="en-US" sz="800"/>
                        <a:t> buraya fayllar qoyur. Developerlər buradan lokal proqramları idarə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8147905"/>
                  </a:ext>
                </a:extLst>
              </a:tr>
              <a:tr h="266091">
                <a:tc>
                  <a:txBody>
                    <a:bodyPr/>
                    <a:lstStyle/>
                    <a:p>
                      <a:pPr>
                        <a:buNone/>
                      </a:pPr>
                      <a:r>
                        <a:rPr lang="en-US" sz="800"/>
                        <a:t>/var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Variable (Dəyişən)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Dəyişən məlumatlar (loglar, cache). Sistem işlədikcə böyüyür.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/var/log</a:t>
                      </a:r>
                      <a:r>
                        <a:rPr lang="en-US" sz="800"/>
                        <a:t> (log faylları), </a:t>
                      </a:r>
                      <a:r>
                        <a:rPr lang="en-US" sz="800">
                          <a:latin typeface="Courier New" panose="02070309020205020404" pitchFamily="49" charset="0"/>
                        </a:rPr>
                        <a:t>/var/cache</a:t>
                      </a:r>
                      <a:r>
                        <a:rPr lang="en-US" sz="800"/>
                        <a:t> (paket cache), </a:t>
                      </a:r>
                      <a:r>
                        <a:rPr lang="en-US" sz="800">
                          <a:latin typeface="Courier New" panose="02070309020205020404" pitchFamily="49" charset="0"/>
                        </a:rPr>
                        <a:t>/var/mail</a:t>
                      </a:r>
                      <a:r>
                        <a:rPr lang="en-US" sz="800"/>
                        <a:t> (e-poçt).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Logları izləmək. Məsələn, </a:t>
                      </a:r>
                      <a:r>
                        <a:rPr lang="en-US" sz="800">
                          <a:latin typeface="Courier New" panose="02070309020205020404" pitchFamily="49" charset="0"/>
                        </a:rPr>
                        <a:t>tail /var/log/syslog</a:t>
                      </a:r>
                      <a:r>
                        <a:rPr lang="en-US" sz="800"/>
                        <a:t> ilə səhvləri yoxlayın. Serverlərdə buranı monitor edin; backup vacibdir.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872348"/>
                  </a:ext>
                </a:extLst>
              </a:tr>
            </a:tbl>
          </a:graphicData>
        </a:graphic>
      </p:graphicFrame>
    </p:spTree>
    <p:extLst>
      <p:ext uri="{BB962C8B-B14F-4D97-AF65-F5344CB8AC3E}">
        <p14:creationId xmlns:p14="http://schemas.microsoft.com/office/powerpoint/2010/main" val="1639255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E961E-F8B4-937F-CB6E-41BBC85EA59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C6B6754-8620-77D2-CA9B-B5CE79E1A9E2}"/>
              </a:ext>
            </a:extLst>
          </p:cNvPr>
          <p:cNvSpPr txBox="1"/>
          <p:nvPr/>
        </p:nvSpPr>
        <p:spPr>
          <a:xfrm>
            <a:off x="203200" y="244826"/>
            <a:ext cx="11822545" cy="2585323"/>
          </a:xfrm>
          <a:prstGeom prst="rect">
            <a:avLst/>
          </a:prstGeom>
          <a:noFill/>
        </p:spPr>
        <p:txBody>
          <a:bodyPr wrap="square">
            <a:spAutoFit/>
          </a:bodyPr>
          <a:lstStyle/>
          <a:p>
            <a:r>
              <a:rPr lang="en-US" b="1"/>
              <a:t>Praktiki Məsləhətlər</a:t>
            </a:r>
          </a:p>
          <a:p>
            <a:pPr marL="742950" lvl="1" indent="-285750">
              <a:lnSpc>
                <a:spcPct val="150000"/>
              </a:lnSpc>
              <a:buFont typeface="Wingdings" panose="05000000000000000000" pitchFamily="2" charset="2"/>
              <a:buChar char="q"/>
            </a:pPr>
            <a:r>
              <a:rPr lang="en-US" b="1"/>
              <a:t>Backup</a:t>
            </a:r>
            <a:r>
              <a:rPr lang="en-US"/>
              <a:t>: /etc, /boot, /home kimi qovluqları mütəmadi backup edin.</a:t>
            </a:r>
          </a:p>
          <a:p>
            <a:pPr marL="742950" lvl="1" indent="-285750">
              <a:lnSpc>
                <a:spcPct val="150000"/>
              </a:lnSpc>
              <a:buFont typeface="Wingdings" panose="05000000000000000000" pitchFamily="2" charset="2"/>
              <a:buChar char="q"/>
            </a:pPr>
            <a:r>
              <a:rPr lang="en-US" b="1"/>
              <a:t>İcazələrə Diqqət</a:t>
            </a:r>
            <a:r>
              <a:rPr lang="en-US"/>
              <a:t>: /root, /sbin kimi qovluqlara yalnız root kimi daxil olun.</a:t>
            </a:r>
          </a:p>
          <a:p>
            <a:pPr marL="742950" lvl="1" indent="-285750">
              <a:lnSpc>
                <a:spcPct val="150000"/>
              </a:lnSpc>
              <a:buFont typeface="Wingdings" panose="05000000000000000000" pitchFamily="2" charset="2"/>
              <a:buChar char="q"/>
            </a:pPr>
            <a:r>
              <a:rPr lang="en-US" b="1"/>
              <a:t>Log Monitorinqi</a:t>
            </a:r>
            <a:r>
              <a:rPr lang="en-US"/>
              <a:t>: /var/log ilə sistem problemlərini izləyin.</a:t>
            </a:r>
          </a:p>
          <a:p>
            <a:pPr marL="742950" lvl="1" indent="-285750">
              <a:lnSpc>
                <a:spcPct val="150000"/>
              </a:lnSpc>
              <a:buFont typeface="Wingdings" panose="05000000000000000000" pitchFamily="2" charset="2"/>
              <a:buChar char="q"/>
            </a:pPr>
            <a:r>
              <a:rPr lang="en-US" b="1"/>
              <a:t>Virtual Fayl Sistemləri</a:t>
            </a:r>
            <a:r>
              <a:rPr lang="en-US"/>
              <a:t>: /proc, /sys, /dev qovluqlarını əl ilə dəyişdirməyin.</a:t>
            </a:r>
            <a:endParaRPr lang="az-Latn-AZ"/>
          </a:p>
          <a:p>
            <a:endParaRPr lang="az-Latn-AZ"/>
          </a:p>
          <a:p>
            <a:endParaRPr lang="en-US"/>
          </a:p>
        </p:txBody>
      </p:sp>
    </p:spTree>
    <p:extLst>
      <p:ext uri="{BB962C8B-B14F-4D97-AF65-F5344CB8AC3E}">
        <p14:creationId xmlns:p14="http://schemas.microsoft.com/office/powerpoint/2010/main" val="1675173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EA6B5-403D-6065-1511-C68C7F75718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E0F31BC-9366-1160-C4A6-C4F7EE97B907}"/>
              </a:ext>
            </a:extLst>
          </p:cNvPr>
          <p:cNvSpPr txBox="1"/>
          <p:nvPr/>
        </p:nvSpPr>
        <p:spPr>
          <a:xfrm>
            <a:off x="203200" y="244826"/>
            <a:ext cx="11822545" cy="6091348"/>
          </a:xfrm>
          <a:prstGeom prst="rect">
            <a:avLst/>
          </a:prstGeom>
          <a:noFill/>
        </p:spPr>
        <p:txBody>
          <a:bodyPr wrap="square">
            <a:spAutoFit/>
          </a:bodyPr>
          <a:lstStyle/>
          <a:p>
            <a:pPr>
              <a:lnSpc>
                <a:spcPct val="150000"/>
              </a:lnSpc>
            </a:pPr>
            <a:r>
              <a:rPr lang="en-US" sz="1400"/>
              <a:t>Linux komanda sətiri (terminal) əmrləri Linux sistemlərində fayl idarəetməsi, sistem administrasiyası, şəbəkə əməliyyatları və digər tapşırıqları yerinə yetirmək üçün istifadə olunan güclü alətlərdir. Aşağıda Linux komanda sətirinin ən çox istifadə olunan əmrlərini kateqoriyalara bölərək ətraflı izah edirəm. Hər əmr üçün qısa təsvir, sintaksis, nümunələr və praktiki istifadə ssenariləri təqdim olunur. Bu, həm yeni başlayanlar, həm də təcrübəli istifadəçilər üçün faydalı bələdçi olacaq. Əmrlər Fayl Sistemi İyerarxiyası Standartına (FHS) uyğun olaraq müxtəlif qovluqlarda (məsələn, </a:t>
            </a:r>
            <a:r>
              <a:rPr lang="en-US" sz="1400" b="1"/>
              <a:t>/bin, /sbin, /usr/bin</a:t>
            </a:r>
            <a:r>
              <a:rPr lang="en-US" sz="1400"/>
              <a:t>) yerləşir.</a:t>
            </a:r>
            <a:endParaRPr lang="az-Latn-AZ" sz="1400"/>
          </a:p>
          <a:p>
            <a:pPr>
              <a:lnSpc>
                <a:spcPct val="150000"/>
              </a:lnSpc>
            </a:pPr>
            <a:endParaRPr lang="az-Latn-AZ" sz="1400">
              <a:effectLst/>
            </a:endParaRPr>
          </a:p>
          <a:p>
            <a:r>
              <a:rPr lang="en-US" sz="1400" b="1">
                <a:solidFill>
                  <a:srgbClr val="00B050"/>
                </a:solidFill>
              </a:rPr>
              <a:t>Əmrlərin Kateqoriyaları</a:t>
            </a:r>
          </a:p>
          <a:p>
            <a:pPr marL="800100" lvl="1" indent="-342900">
              <a:lnSpc>
                <a:spcPct val="200000"/>
              </a:lnSpc>
              <a:buFont typeface="Wingdings" panose="05000000000000000000" pitchFamily="2" charset="2"/>
              <a:buChar char="q"/>
            </a:pPr>
            <a:r>
              <a:rPr lang="en-US" sz="1400" b="1"/>
              <a:t>Fayl və Qovluq İdarəetməsi</a:t>
            </a:r>
            <a:endParaRPr lang="en-US" sz="1400"/>
          </a:p>
          <a:p>
            <a:pPr marL="800100" lvl="1" indent="-342900">
              <a:lnSpc>
                <a:spcPct val="200000"/>
              </a:lnSpc>
              <a:buFont typeface="Wingdings" panose="05000000000000000000" pitchFamily="2" charset="2"/>
              <a:buChar char="q"/>
            </a:pPr>
            <a:r>
              <a:rPr lang="en-US" sz="1400" b="1"/>
              <a:t>Sistem Məlumatları və Monitorinq</a:t>
            </a:r>
            <a:endParaRPr lang="en-US" sz="1400"/>
          </a:p>
          <a:p>
            <a:pPr marL="800100" lvl="1" indent="-342900">
              <a:lnSpc>
                <a:spcPct val="200000"/>
              </a:lnSpc>
              <a:buFont typeface="Wingdings" panose="05000000000000000000" pitchFamily="2" charset="2"/>
              <a:buChar char="q"/>
            </a:pPr>
            <a:r>
              <a:rPr lang="en-US" sz="1400" b="1"/>
              <a:t>İstifadəçi və İcazə İdarəetməsi</a:t>
            </a:r>
            <a:endParaRPr lang="en-US" sz="1400"/>
          </a:p>
          <a:p>
            <a:pPr marL="800100" lvl="1" indent="-342900">
              <a:lnSpc>
                <a:spcPct val="200000"/>
              </a:lnSpc>
              <a:buFont typeface="Wingdings" panose="05000000000000000000" pitchFamily="2" charset="2"/>
              <a:buChar char="q"/>
            </a:pPr>
            <a:r>
              <a:rPr lang="en-US" sz="1400" b="1"/>
              <a:t>Şəbəkə Əməliyyatları</a:t>
            </a:r>
            <a:endParaRPr lang="en-US" sz="1400"/>
          </a:p>
          <a:p>
            <a:pPr marL="800100" lvl="1" indent="-342900">
              <a:lnSpc>
                <a:spcPct val="200000"/>
              </a:lnSpc>
              <a:buFont typeface="Wingdings" panose="05000000000000000000" pitchFamily="2" charset="2"/>
              <a:buChar char="q"/>
            </a:pPr>
            <a:r>
              <a:rPr lang="en-US" sz="1400" b="1"/>
              <a:t>Proses İdarəetməsi</a:t>
            </a:r>
            <a:endParaRPr lang="en-US" sz="1400"/>
          </a:p>
          <a:p>
            <a:pPr marL="800100" lvl="1" indent="-342900">
              <a:lnSpc>
                <a:spcPct val="200000"/>
              </a:lnSpc>
              <a:buFont typeface="Wingdings" panose="05000000000000000000" pitchFamily="2" charset="2"/>
              <a:buChar char="q"/>
            </a:pPr>
            <a:r>
              <a:rPr lang="en-US" sz="1400" b="1"/>
              <a:t>Paket İdarəetməsi</a:t>
            </a:r>
            <a:endParaRPr lang="en-US" sz="1400"/>
          </a:p>
          <a:p>
            <a:pPr marL="800100" lvl="1" indent="-342900">
              <a:lnSpc>
                <a:spcPct val="200000"/>
              </a:lnSpc>
              <a:buFont typeface="Wingdings" panose="05000000000000000000" pitchFamily="2" charset="2"/>
              <a:buChar char="q"/>
            </a:pPr>
            <a:r>
              <a:rPr lang="en-US" sz="1400" b="1"/>
              <a:t>Mətn Emalı və Axtarış</a:t>
            </a:r>
            <a:endParaRPr lang="en-US" sz="1400"/>
          </a:p>
          <a:p>
            <a:pPr marL="800100" lvl="1" indent="-342900">
              <a:lnSpc>
                <a:spcPct val="200000"/>
              </a:lnSpc>
              <a:buFont typeface="Wingdings" panose="05000000000000000000" pitchFamily="2" charset="2"/>
              <a:buChar char="q"/>
            </a:pPr>
            <a:r>
              <a:rPr lang="en-US" sz="1400" b="1"/>
              <a:t>Sistem Administrasiyası</a:t>
            </a:r>
            <a:endParaRPr lang="en-US" sz="1400"/>
          </a:p>
          <a:p>
            <a:pPr marL="800100" lvl="1" indent="-342900">
              <a:lnSpc>
                <a:spcPct val="200000"/>
              </a:lnSpc>
              <a:buFont typeface="Wingdings" panose="05000000000000000000" pitchFamily="2" charset="2"/>
              <a:buChar char="q"/>
            </a:pPr>
            <a:r>
              <a:rPr lang="en-US" sz="1400" b="1"/>
              <a:t>Digər Faydalı Əmrlər</a:t>
            </a:r>
            <a:endParaRPr lang="en-US" sz="1400"/>
          </a:p>
          <a:p>
            <a:pPr>
              <a:lnSpc>
                <a:spcPct val="150000"/>
              </a:lnSpc>
            </a:pPr>
            <a:endParaRPr lang="en-US" sz="1400">
              <a:effectLst/>
            </a:endParaRPr>
          </a:p>
        </p:txBody>
      </p:sp>
    </p:spTree>
    <p:extLst>
      <p:ext uri="{BB962C8B-B14F-4D97-AF65-F5344CB8AC3E}">
        <p14:creationId xmlns:p14="http://schemas.microsoft.com/office/powerpoint/2010/main" val="2055227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06B2C-1E11-92E0-F625-7D6928B315B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A641411-E56E-198F-32B8-C83D9B2FF534}"/>
              </a:ext>
            </a:extLst>
          </p:cNvPr>
          <p:cNvSpPr txBox="1"/>
          <p:nvPr/>
        </p:nvSpPr>
        <p:spPr>
          <a:xfrm>
            <a:off x="184727" y="76200"/>
            <a:ext cx="11822545" cy="6278642"/>
          </a:xfrm>
          <a:prstGeom prst="rect">
            <a:avLst/>
          </a:prstGeom>
          <a:noFill/>
        </p:spPr>
        <p:txBody>
          <a:bodyPr wrap="square">
            <a:spAutoFit/>
          </a:bodyPr>
          <a:lstStyle/>
          <a:p>
            <a:pPr marL="342900" indent="-342900">
              <a:buAutoNum type="arabicPeriod"/>
            </a:pPr>
            <a:r>
              <a:rPr lang="en-US" sz="1200" b="1"/>
              <a:t>Fayl və Qovluq İdarəetməsi</a:t>
            </a:r>
            <a:endParaRPr lang="az-Latn-AZ" sz="1200" b="1"/>
          </a:p>
          <a:p>
            <a:pPr marL="342900" indent="-342900">
              <a:buAutoNum type="arabicPeriod"/>
            </a:pPr>
            <a:endParaRPr lang="en-US" sz="1200" b="1"/>
          </a:p>
          <a:p>
            <a:r>
              <a:rPr lang="en-US" sz="1200"/>
              <a:t>Bu əmrlər fayl və qovluqlarla işləmək üçün istifadə olunur. Əksəriyyəti </a:t>
            </a:r>
            <a:r>
              <a:rPr lang="en-US" sz="1200" b="1"/>
              <a:t>/bin </a:t>
            </a:r>
            <a:r>
              <a:rPr lang="en-US" sz="1200"/>
              <a:t>və ya </a:t>
            </a:r>
            <a:r>
              <a:rPr lang="en-US" sz="1200" b="1"/>
              <a:t>/usr/bin </a:t>
            </a:r>
            <a:r>
              <a:rPr lang="en-US" sz="1200"/>
              <a:t>qovluqlarında yerləşir.</a:t>
            </a:r>
            <a:endParaRPr lang="az-Latn-AZ" sz="1200"/>
          </a:p>
          <a:p>
            <a:endParaRPr lang="az-Latn-AZ" sz="1200">
              <a:effectLst/>
            </a:endParaRPr>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r>
              <a:rPr lang="en-US" sz="1200">
                <a:latin typeface="-apple-system"/>
              </a:rPr>
              <a:t>Praktiki Nümunə:</a:t>
            </a:r>
            <a:r>
              <a:rPr lang="az-Latn-AZ" sz="1200">
                <a:latin typeface="-apple-system"/>
              </a:rPr>
              <a:t> </a:t>
            </a:r>
            <a:r>
              <a:rPr lang="en-US" sz="1200"/>
              <a:t>Bu, project qovluğu yaradır, içərisinə keçir, </a:t>
            </a:r>
            <a:r>
              <a:rPr lang="en-US" sz="1200" b="1"/>
              <a:t>README.md</a:t>
            </a:r>
            <a:r>
              <a:rPr lang="en-US" sz="1200"/>
              <a:t> faylı yaradır və qovluğun məzmununu göstərir</a:t>
            </a:r>
            <a:endParaRPr lang="en-US" sz="1200">
              <a:effectLst/>
            </a:endParaRPr>
          </a:p>
        </p:txBody>
      </p:sp>
      <p:graphicFrame>
        <p:nvGraphicFramePr>
          <p:cNvPr id="2" name="Table 1">
            <a:extLst>
              <a:ext uri="{FF2B5EF4-FFF2-40B4-BE49-F238E27FC236}">
                <a16:creationId xmlns:a16="http://schemas.microsoft.com/office/drawing/2014/main" id="{F3AA1061-F060-C8BB-5778-9A3E1713BE66}"/>
              </a:ext>
            </a:extLst>
          </p:cNvPr>
          <p:cNvGraphicFramePr>
            <a:graphicFrameLocks noGrp="1"/>
          </p:cNvGraphicFramePr>
          <p:nvPr>
            <p:extLst>
              <p:ext uri="{D42A27DB-BD31-4B8C-83A1-F6EECF244321}">
                <p14:modId xmlns:p14="http://schemas.microsoft.com/office/powerpoint/2010/main" val="3528891707"/>
              </p:ext>
            </p:extLst>
          </p:nvPr>
        </p:nvGraphicFramePr>
        <p:xfrm>
          <a:off x="203199" y="980296"/>
          <a:ext cx="11822546" cy="4729032"/>
        </p:xfrm>
        <a:graphic>
          <a:graphicData uri="http://schemas.openxmlformats.org/drawingml/2006/table">
            <a:tbl>
              <a:tblPr/>
              <a:tblGrid>
                <a:gridCol w="543764">
                  <a:extLst>
                    <a:ext uri="{9D8B030D-6E8A-4147-A177-3AD203B41FA5}">
                      <a16:colId xmlns:a16="http://schemas.microsoft.com/office/drawing/2014/main" val="3505918472"/>
                    </a:ext>
                  </a:extLst>
                </a:gridCol>
                <a:gridCol w="3035393">
                  <a:extLst>
                    <a:ext uri="{9D8B030D-6E8A-4147-A177-3AD203B41FA5}">
                      <a16:colId xmlns:a16="http://schemas.microsoft.com/office/drawing/2014/main" val="177069080"/>
                    </a:ext>
                  </a:extLst>
                </a:gridCol>
                <a:gridCol w="2105639">
                  <a:extLst>
                    <a:ext uri="{9D8B030D-6E8A-4147-A177-3AD203B41FA5}">
                      <a16:colId xmlns:a16="http://schemas.microsoft.com/office/drawing/2014/main" val="3379265380"/>
                    </a:ext>
                  </a:extLst>
                </a:gridCol>
                <a:gridCol w="2023434">
                  <a:extLst>
                    <a:ext uri="{9D8B030D-6E8A-4147-A177-3AD203B41FA5}">
                      <a16:colId xmlns:a16="http://schemas.microsoft.com/office/drawing/2014/main" val="2787609467"/>
                    </a:ext>
                  </a:extLst>
                </a:gridCol>
                <a:gridCol w="4114316">
                  <a:extLst>
                    <a:ext uri="{9D8B030D-6E8A-4147-A177-3AD203B41FA5}">
                      <a16:colId xmlns:a16="http://schemas.microsoft.com/office/drawing/2014/main" val="1408005031"/>
                    </a:ext>
                  </a:extLst>
                </a:gridCol>
              </a:tblGrid>
              <a:tr h="283741">
                <a:tc>
                  <a:txBody>
                    <a:bodyPr/>
                    <a:lstStyle/>
                    <a:p>
                      <a:pPr algn="ctr">
                        <a:buNone/>
                      </a:pPr>
                      <a:r>
                        <a:rPr lang="en-US" sz="1200" b="1"/>
                        <a:t>Əmr</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4853463"/>
                  </a:ext>
                </a:extLst>
              </a:tr>
              <a:tr h="455042">
                <a:tc>
                  <a:txBody>
                    <a:bodyPr/>
                    <a:lstStyle/>
                    <a:p>
                      <a:pPr>
                        <a:buNone/>
                      </a:pPr>
                      <a:r>
                        <a:rPr lang="en-US" sz="1200" b="1">
                          <a:solidFill>
                            <a:srgbClr val="0070C0"/>
                          </a:solidFill>
                          <a:latin typeface="Courier New" panose="02070309020205020404" pitchFamily="49" charset="0"/>
                        </a:rPr>
                        <a:t>ls</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Qovluğun məzmununu siyahıya alır.</a:t>
                      </a:r>
                      <a:r>
                        <a:rPr lang="az-Latn-AZ" sz="1200"/>
                        <a:t>s</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ls [seçim] [yol]</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ls -la /home</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Cari və ya göstərilən qovluqdakı fayl və qovluqları görmək. </a:t>
                      </a:r>
                      <a:r>
                        <a:rPr lang="en-US" sz="1200">
                          <a:latin typeface="Courier New" panose="02070309020205020404" pitchFamily="49" charset="0"/>
                        </a:rPr>
                        <a:t>-l</a:t>
                      </a:r>
                      <a:r>
                        <a:rPr lang="en-US" sz="1200"/>
                        <a:t> detallı siyahı, </a:t>
                      </a:r>
                      <a:r>
                        <a:rPr lang="en-US" sz="1200">
                          <a:latin typeface="Courier New" panose="02070309020205020404" pitchFamily="49" charset="0"/>
                        </a:rPr>
                        <a:t>-a</a:t>
                      </a:r>
                      <a:r>
                        <a:rPr lang="en-US" sz="1200"/>
                        <a:t> gizli faylları göstərir.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2699544"/>
                  </a:ext>
                </a:extLst>
              </a:tr>
              <a:tr h="369722">
                <a:tc>
                  <a:txBody>
                    <a:bodyPr/>
                    <a:lstStyle/>
                    <a:p>
                      <a:pPr>
                        <a:buNone/>
                      </a:pPr>
                      <a:r>
                        <a:rPr lang="en-US" sz="1200" b="1">
                          <a:solidFill>
                            <a:srgbClr val="0070C0"/>
                          </a:solidFill>
                          <a:latin typeface="Courier New" panose="02070309020205020404" pitchFamily="49" charset="0"/>
                        </a:rPr>
                        <a:t>cd</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Cari qovluğu dəyişir.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cd [yol]</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cd /var/log</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Başqa qovluğa keçmək. Məsələn, </a:t>
                      </a:r>
                      <a:r>
                        <a:rPr lang="en-US" sz="1200">
                          <a:latin typeface="Courier New" panose="02070309020205020404" pitchFamily="49" charset="0"/>
                        </a:rPr>
                        <a:t>cd ~</a:t>
                      </a:r>
                      <a:r>
                        <a:rPr lang="en-US" sz="1200"/>
                        <a:t> ev qovluğuna aparır.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407954"/>
                  </a:ext>
                </a:extLst>
              </a:tr>
              <a:tr h="369722">
                <a:tc>
                  <a:txBody>
                    <a:bodyPr/>
                    <a:lstStyle/>
                    <a:p>
                      <a:pPr>
                        <a:buNone/>
                      </a:pPr>
                      <a:r>
                        <a:rPr lang="en-US" sz="1200" b="1">
                          <a:solidFill>
                            <a:srgbClr val="0070C0"/>
                          </a:solidFill>
                          <a:latin typeface="Courier New" panose="02070309020205020404" pitchFamily="49" charset="0"/>
                        </a:rPr>
                        <a:t>pwd</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Cari iş qovluğunu göstərir.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pwd</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pwd</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Hazırda olduğunuz qovluğun tam yolunu (absolute path) öyrənmək.</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5639062"/>
                  </a:ext>
                </a:extLst>
              </a:tr>
              <a:tr h="540362">
                <a:tc>
                  <a:txBody>
                    <a:bodyPr/>
                    <a:lstStyle/>
                    <a:p>
                      <a:pPr>
                        <a:buNone/>
                      </a:pPr>
                      <a:r>
                        <a:rPr lang="en-US" sz="1200" b="1">
                          <a:solidFill>
                            <a:srgbClr val="0070C0"/>
                          </a:solidFill>
                          <a:latin typeface="Courier New" panose="02070309020205020404" pitchFamily="49" charset="0"/>
                        </a:rPr>
                        <a:t>mkdir</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qovluq yaradır.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mkdir [qovluq_adı]</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mkdir test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qovluq yaratmaq. </a:t>
                      </a:r>
                      <a:r>
                        <a:rPr lang="en-US" sz="1200">
                          <a:latin typeface="Courier New" panose="02070309020205020404" pitchFamily="49" charset="0"/>
                        </a:rPr>
                        <a:t>-p</a:t>
                      </a:r>
                      <a:r>
                        <a:rPr lang="en-US" sz="1200"/>
                        <a:t> ilə iç-içə qovluqlar yarada bilər (məsələn, </a:t>
                      </a:r>
                      <a:r>
                        <a:rPr lang="en-US" sz="1200">
                          <a:latin typeface="Courier New" panose="02070309020205020404" pitchFamily="49" charset="0"/>
                        </a:rPr>
                        <a:t>mkdir -p test/subtest</a:t>
                      </a:r>
                      <a:r>
                        <a:rPr lang="en-US" sz="1200"/>
                        <a:t>).</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4113468"/>
                  </a:ext>
                </a:extLst>
              </a:tr>
              <a:tr h="369722">
                <a:tc>
                  <a:txBody>
                    <a:bodyPr/>
                    <a:lstStyle/>
                    <a:p>
                      <a:pPr>
                        <a:buNone/>
                      </a:pPr>
                      <a:r>
                        <a:rPr lang="en-US" sz="1200" b="1">
                          <a:solidFill>
                            <a:srgbClr val="0070C0"/>
                          </a:solidFill>
                          <a:latin typeface="Courier New" panose="02070309020205020404" pitchFamily="49" charset="0"/>
                        </a:rPr>
                        <a:t>rmdir</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Boş qovluğu silir.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rmdir [qovluq_adı]</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rmdir test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Boş qovluqları silmək. Dolu qovluq üçün </a:t>
                      </a:r>
                      <a:r>
                        <a:rPr lang="en-US" sz="1200">
                          <a:latin typeface="Courier New" panose="02070309020205020404" pitchFamily="49" charset="0"/>
                        </a:rPr>
                        <a:t>rm -r</a:t>
                      </a:r>
                      <a:r>
                        <a:rPr lang="en-US" sz="1200"/>
                        <a:t> istifadə edin.</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8060278"/>
                  </a:ext>
                </a:extLst>
              </a:tr>
              <a:tr h="369722">
                <a:tc>
                  <a:txBody>
                    <a:bodyPr/>
                    <a:lstStyle/>
                    <a:p>
                      <a:pPr>
                        <a:buNone/>
                      </a:pPr>
                      <a:r>
                        <a:rPr lang="en-US" sz="1200" b="1">
                          <a:solidFill>
                            <a:srgbClr val="0070C0"/>
                          </a:solidFill>
                          <a:latin typeface="Courier New" panose="02070309020205020404" pitchFamily="49" charset="0"/>
                        </a:rPr>
                        <a:t>touch</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Boş fayl yaradır və ya faylın vaxt damğasını yeniləyir.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touch [fayl_adı]</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touch example.txt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fayl yaratmaq və ya mövcud faylın modifikasiya vaxtını yeniləmək.</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5947322"/>
                  </a:ext>
                </a:extLst>
              </a:tr>
              <a:tr h="284401">
                <a:tc>
                  <a:txBody>
                    <a:bodyPr/>
                    <a:lstStyle/>
                    <a:p>
                      <a:pPr>
                        <a:buNone/>
                      </a:pPr>
                      <a:r>
                        <a:rPr lang="en-US" sz="1200" b="1">
                          <a:solidFill>
                            <a:srgbClr val="0070C0"/>
                          </a:solidFill>
                          <a:latin typeface="Courier New" panose="02070309020205020404" pitchFamily="49" charset="0"/>
                        </a:rPr>
                        <a:t>cp</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ya qovluğu kopyalayır.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cp [qaynaq] [hədəf]</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cp file.txt /tmp/</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Faylları kopyalamaq. </a:t>
                      </a:r>
                      <a:r>
                        <a:rPr lang="en-US" sz="1200">
                          <a:latin typeface="Courier New" panose="02070309020205020404" pitchFamily="49" charset="0"/>
                        </a:rPr>
                        <a:t>-r</a:t>
                      </a:r>
                      <a:r>
                        <a:rPr lang="en-US" sz="1200"/>
                        <a:t> ilə qovluqları kopyalayır.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0352638"/>
                  </a:ext>
                </a:extLst>
              </a:tr>
              <a:tr h="284401">
                <a:tc>
                  <a:txBody>
                    <a:bodyPr/>
                    <a:lstStyle/>
                    <a:p>
                      <a:pPr>
                        <a:buNone/>
                      </a:pPr>
                      <a:r>
                        <a:rPr lang="en-US" sz="1200" b="1">
                          <a:solidFill>
                            <a:srgbClr val="0070C0"/>
                          </a:solidFill>
                          <a:latin typeface="Courier New" panose="02070309020205020404" pitchFamily="49" charset="0"/>
                        </a:rPr>
                        <a:t>mv</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ya qovluğu köçürür və ya adını dəyişir.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mv [qaynaq] [hədəf]</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mv file.txt newfile.txt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adını dəyişmək və ya başqa qovluğa köçürmək.</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4260797"/>
                  </a:ext>
                </a:extLst>
              </a:tr>
              <a:tr h="369722">
                <a:tc>
                  <a:txBody>
                    <a:bodyPr/>
                    <a:lstStyle/>
                    <a:p>
                      <a:pPr>
                        <a:buNone/>
                      </a:pPr>
                      <a:r>
                        <a:rPr lang="en-US" sz="1200" b="1">
                          <a:solidFill>
                            <a:srgbClr val="0070C0"/>
                          </a:solidFill>
                          <a:latin typeface="Courier New" panose="02070309020205020404" pitchFamily="49" charset="0"/>
                        </a:rPr>
                        <a:t>rm</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s-ES" sz="1200"/>
                        <a:t>Fayl və ya qovluğu silir.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rm [seçim] [fayl/qovluq]</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rm -r folder</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ya qovluq silmək. </a:t>
                      </a:r>
                      <a:r>
                        <a:rPr lang="en-US" sz="1200">
                          <a:latin typeface="Courier New" panose="02070309020205020404" pitchFamily="49" charset="0"/>
                        </a:rPr>
                        <a:t>-r</a:t>
                      </a:r>
                      <a:r>
                        <a:rPr lang="en-US" sz="1200"/>
                        <a:t> qovluqları, </a:t>
                      </a:r>
                      <a:r>
                        <a:rPr lang="en-US" sz="1200">
                          <a:latin typeface="Courier New" panose="02070309020205020404" pitchFamily="49" charset="0"/>
                        </a:rPr>
                        <a:t>-f</a:t>
                      </a:r>
                      <a:r>
                        <a:rPr lang="en-US" sz="1200"/>
                        <a:t> təsdiqsiz silir.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3049111"/>
                  </a:ext>
                </a:extLst>
              </a:tr>
              <a:tr h="455042">
                <a:tc>
                  <a:txBody>
                    <a:bodyPr/>
                    <a:lstStyle/>
                    <a:p>
                      <a:pPr>
                        <a:buNone/>
                      </a:pPr>
                      <a:r>
                        <a:rPr lang="en-US" sz="1200" b="1">
                          <a:solidFill>
                            <a:srgbClr val="0070C0"/>
                          </a:solidFill>
                          <a:latin typeface="Courier New" panose="02070309020205020404" pitchFamily="49" charset="0"/>
                        </a:rPr>
                        <a:t>find</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qovluqları axtarır.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find [yol] [kriteriya]</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find / -name "*.txt"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Faylları ad, ölçü və ya tipə görə tapmaq. Məsələn, </a:t>
                      </a:r>
                      <a:r>
                        <a:rPr lang="en-US" sz="1200">
                          <a:latin typeface="Courier New" panose="02070309020205020404" pitchFamily="49" charset="0"/>
                        </a:rPr>
                        <a:t>*.txt</a:t>
                      </a:r>
                      <a:r>
                        <a:rPr lang="en-US" sz="1200"/>
                        <a:t> fayllarını axtarır.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1427027"/>
                  </a:ext>
                </a:extLst>
              </a:tr>
              <a:tr h="369722">
                <a:tc>
                  <a:txBody>
                    <a:bodyPr/>
                    <a:lstStyle/>
                    <a:p>
                      <a:pPr>
                        <a:buNone/>
                      </a:pPr>
                      <a:r>
                        <a:rPr lang="en-US" sz="1200" b="1">
                          <a:solidFill>
                            <a:srgbClr val="0070C0"/>
                          </a:solidFill>
                          <a:latin typeface="Courier New" panose="02070309020205020404" pitchFamily="49" charset="0"/>
                        </a:rPr>
                        <a:t>ln</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Simvolik və ya sərt keçidlər (linklər) yaradır.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ln [-s] [qaynaq] [hədəf]</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ln -s /etc/file link</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Simvolik keçid (</a:t>
                      </a:r>
                      <a:r>
                        <a:rPr lang="en-US" sz="1200">
                          <a:latin typeface="Courier New" panose="02070309020205020404" pitchFamily="49" charset="0"/>
                        </a:rPr>
                        <a:t>-s</a:t>
                      </a:r>
                      <a:r>
                        <a:rPr lang="en-US" sz="1200"/>
                        <a:t>) yaratmaq, fayllara alternativ yol təmin etmək.</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962759"/>
                  </a:ext>
                </a:extLst>
              </a:tr>
            </a:tbl>
          </a:graphicData>
        </a:graphic>
      </p:graphicFrame>
      <p:pic>
        <p:nvPicPr>
          <p:cNvPr id="3" name="Picture 2">
            <a:extLst>
              <a:ext uri="{FF2B5EF4-FFF2-40B4-BE49-F238E27FC236}">
                <a16:creationId xmlns:a16="http://schemas.microsoft.com/office/drawing/2014/main" id="{C305CE33-1EE5-F37B-7C14-C780FCBDC6D1}"/>
              </a:ext>
            </a:extLst>
          </p:cNvPr>
          <p:cNvPicPr>
            <a:picLocks noChangeAspect="1"/>
          </p:cNvPicPr>
          <p:nvPr/>
        </p:nvPicPr>
        <p:blipFill>
          <a:blip r:embed="rId2"/>
          <a:stretch>
            <a:fillRect/>
          </a:stretch>
        </p:blipFill>
        <p:spPr>
          <a:xfrm>
            <a:off x="203199" y="6257841"/>
            <a:ext cx="4448796" cy="600159"/>
          </a:xfrm>
          <a:prstGeom prst="rect">
            <a:avLst/>
          </a:prstGeom>
        </p:spPr>
      </p:pic>
    </p:spTree>
    <p:extLst>
      <p:ext uri="{BB962C8B-B14F-4D97-AF65-F5344CB8AC3E}">
        <p14:creationId xmlns:p14="http://schemas.microsoft.com/office/powerpoint/2010/main" val="1901638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7AFED-FE56-FEA4-FB84-D52A68C9D11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11CC9F3-DFD3-8E8A-670A-895E2B4C7A15}"/>
              </a:ext>
            </a:extLst>
          </p:cNvPr>
          <p:cNvSpPr txBox="1"/>
          <p:nvPr/>
        </p:nvSpPr>
        <p:spPr>
          <a:xfrm>
            <a:off x="203200" y="111476"/>
            <a:ext cx="11822545" cy="5909310"/>
          </a:xfrm>
          <a:prstGeom prst="rect">
            <a:avLst/>
          </a:prstGeom>
          <a:noFill/>
        </p:spPr>
        <p:txBody>
          <a:bodyPr wrap="square">
            <a:spAutoFit/>
          </a:bodyPr>
          <a:lstStyle/>
          <a:p>
            <a:r>
              <a:rPr lang="en-US" b="1"/>
              <a:t>2. Sistem Məlumatları və Monitorinq</a:t>
            </a:r>
          </a:p>
          <a:p>
            <a:r>
              <a:rPr lang="en-US"/>
              <a:t>Bu əmrlər sistem resurslarını, prosesləri və vəziyyəti izləmək üçün istifadə olunur. Çoxu </a:t>
            </a:r>
            <a:r>
              <a:rPr lang="en-US" b="1"/>
              <a:t>/proc </a:t>
            </a:r>
            <a:r>
              <a:rPr lang="en-US"/>
              <a:t>və </a:t>
            </a:r>
            <a:r>
              <a:rPr lang="en-US" b="1"/>
              <a:t>/sys </a:t>
            </a:r>
            <a:r>
              <a:rPr lang="en-US"/>
              <a:t>ilə əlaqəlidir.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r>
              <a:rPr lang="en-US"/>
              <a:t>Praktiki Nümunə: Bu, kök qovluğunun disk istifadəsini və yaddaş vəziyyətini göstərir.</a:t>
            </a:r>
            <a:endParaRPr lang="en-US">
              <a:effectLst/>
            </a:endParaRPr>
          </a:p>
        </p:txBody>
      </p:sp>
      <p:graphicFrame>
        <p:nvGraphicFramePr>
          <p:cNvPr id="4" name="Table 3">
            <a:extLst>
              <a:ext uri="{FF2B5EF4-FFF2-40B4-BE49-F238E27FC236}">
                <a16:creationId xmlns:a16="http://schemas.microsoft.com/office/drawing/2014/main" id="{ED1E1EEF-AC75-DCC1-A748-C24184357D13}"/>
              </a:ext>
            </a:extLst>
          </p:cNvPr>
          <p:cNvGraphicFramePr>
            <a:graphicFrameLocks noGrp="1"/>
          </p:cNvGraphicFramePr>
          <p:nvPr>
            <p:extLst>
              <p:ext uri="{D42A27DB-BD31-4B8C-83A1-F6EECF244321}">
                <p14:modId xmlns:p14="http://schemas.microsoft.com/office/powerpoint/2010/main" val="1825242581"/>
              </p:ext>
            </p:extLst>
          </p:nvPr>
        </p:nvGraphicFramePr>
        <p:xfrm>
          <a:off x="203200" y="837214"/>
          <a:ext cx="11822545" cy="4574398"/>
        </p:xfrm>
        <a:graphic>
          <a:graphicData uri="http://schemas.openxmlformats.org/drawingml/2006/table">
            <a:tbl>
              <a:tblPr/>
              <a:tblGrid>
                <a:gridCol w="1818008">
                  <a:extLst>
                    <a:ext uri="{9D8B030D-6E8A-4147-A177-3AD203B41FA5}">
                      <a16:colId xmlns:a16="http://schemas.microsoft.com/office/drawing/2014/main" val="4186254429"/>
                    </a:ext>
                  </a:extLst>
                </a:gridCol>
                <a:gridCol w="2861610">
                  <a:extLst>
                    <a:ext uri="{9D8B030D-6E8A-4147-A177-3AD203B41FA5}">
                      <a16:colId xmlns:a16="http://schemas.microsoft.com/office/drawing/2014/main" val="1296379865"/>
                    </a:ext>
                  </a:extLst>
                </a:gridCol>
                <a:gridCol w="1818008">
                  <a:extLst>
                    <a:ext uri="{9D8B030D-6E8A-4147-A177-3AD203B41FA5}">
                      <a16:colId xmlns:a16="http://schemas.microsoft.com/office/drawing/2014/main" val="2129338400"/>
                    </a:ext>
                  </a:extLst>
                </a:gridCol>
                <a:gridCol w="1818008">
                  <a:extLst>
                    <a:ext uri="{9D8B030D-6E8A-4147-A177-3AD203B41FA5}">
                      <a16:colId xmlns:a16="http://schemas.microsoft.com/office/drawing/2014/main" val="2670572057"/>
                    </a:ext>
                  </a:extLst>
                </a:gridCol>
                <a:gridCol w="3506911">
                  <a:extLst>
                    <a:ext uri="{9D8B030D-6E8A-4147-A177-3AD203B41FA5}">
                      <a16:colId xmlns:a16="http://schemas.microsoft.com/office/drawing/2014/main" val="1973279493"/>
                    </a:ext>
                  </a:extLst>
                </a:gridCol>
              </a:tblGrid>
              <a:tr h="393700">
                <a:tc>
                  <a:txBody>
                    <a:bodyPr/>
                    <a:lstStyle/>
                    <a:p>
                      <a:pPr algn="ctr">
                        <a:buNone/>
                      </a:pPr>
                      <a:r>
                        <a:rPr lang="en-US" sz="1200" b="1"/>
                        <a:t>Əmr</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120162"/>
                  </a:ext>
                </a:extLst>
              </a:tr>
              <a:tr h="554582">
                <a:tc>
                  <a:txBody>
                    <a:bodyPr/>
                    <a:lstStyle/>
                    <a:p>
                      <a:pPr>
                        <a:buNone/>
                      </a:pPr>
                      <a:r>
                        <a:rPr lang="en-US" sz="1200" b="1">
                          <a:solidFill>
                            <a:srgbClr val="0070C0"/>
                          </a:solidFill>
                          <a:latin typeface="Courier New" panose="02070309020205020404" pitchFamily="49" charset="0"/>
                        </a:rPr>
                        <a:t>df</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Disk istifadəsini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df [seçim]</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df -h</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Diskdəki boş yerləri görmək. </a:t>
                      </a:r>
                      <a:r>
                        <a:rPr lang="en-US" sz="1200">
                          <a:latin typeface="Courier New" panose="02070309020205020404" pitchFamily="49" charset="0"/>
                        </a:rPr>
                        <a:t>-h</a:t>
                      </a:r>
                      <a:r>
                        <a:rPr lang="en-US" sz="1200"/>
                        <a:t> insan oxunaqlı formatda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458535"/>
                  </a:ext>
                </a:extLst>
              </a:tr>
              <a:tr h="682563">
                <a:tc>
                  <a:txBody>
                    <a:bodyPr/>
                    <a:lstStyle/>
                    <a:p>
                      <a:pPr>
                        <a:buNone/>
                      </a:pPr>
                      <a:r>
                        <a:rPr lang="en-US" sz="1200" b="1">
                          <a:solidFill>
                            <a:srgbClr val="0070C0"/>
                          </a:solidFill>
                          <a:latin typeface="Courier New" panose="02070309020205020404" pitchFamily="49" charset="0"/>
                        </a:rPr>
                        <a:t>du</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qovluqların ölçüsünü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du [seçim] [yol]</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du -sh /home</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Qovluqların ölçüsünü yoxlamaq. </a:t>
                      </a:r>
                      <a:r>
                        <a:rPr lang="en-US" sz="1200">
                          <a:latin typeface="Courier New" panose="02070309020205020404" pitchFamily="49" charset="0"/>
                        </a:rPr>
                        <a:t>-s</a:t>
                      </a:r>
                      <a:r>
                        <a:rPr lang="en-US" sz="1200"/>
                        <a:t> ümumi ölçünü, </a:t>
                      </a:r>
                      <a:r>
                        <a:rPr lang="en-US" sz="1200">
                          <a:latin typeface="Courier New" panose="02070309020205020404" pitchFamily="49" charset="0"/>
                        </a:rPr>
                        <a:t>-h</a:t>
                      </a:r>
                      <a:r>
                        <a:rPr lang="en-US" sz="1200"/>
                        <a:t> oxunaqlı formatı verir.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2563891"/>
                  </a:ext>
                </a:extLst>
              </a:tr>
              <a:tr h="554582">
                <a:tc>
                  <a:txBody>
                    <a:bodyPr/>
                    <a:lstStyle/>
                    <a:p>
                      <a:pPr>
                        <a:buNone/>
                      </a:pPr>
                      <a:r>
                        <a:rPr lang="en-US" sz="1200" b="1">
                          <a:solidFill>
                            <a:srgbClr val="0070C0"/>
                          </a:solidFill>
                          <a:latin typeface="Courier New" panose="02070309020205020404" pitchFamily="49" charset="0"/>
                        </a:rPr>
                        <a:t>free</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Yaddaş istifadəsini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free [seçim]</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free -m</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RAM və swap istifadəsini yoxlamaq. </a:t>
                      </a:r>
                      <a:r>
                        <a:rPr lang="en-US" sz="1200">
                          <a:latin typeface="Courier New" panose="02070309020205020404" pitchFamily="49" charset="0"/>
                        </a:rPr>
                        <a:t>-m</a:t>
                      </a:r>
                      <a:r>
                        <a:rPr lang="en-US" sz="1200"/>
                        <a:t> MB formatında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0687763"/>
                  </a:ext>
                </a:extLst>
              </a:tr>
              <a:tr h="426602">
                <a:tc>
                  <a:txBody>
                    <a:bodyPr/>
                    <a:lstStyle/>
                    <a:p>
                      <a:pPr>
                        <a:buNone/>
                      </a:pPr>
                      <a:r>
                        <a:rPr lang="en-US" sz="1200" b="1">
                          <a:solidFill>
                            <a:srgbClr val="0070C0"/>
                          </a:solidFill>
                          <a:latin typeface="Courier New" panose="02070309020205020404" pitchFamily="49" charset="0"/>
                        </a:rPr>
                        <a:t>top</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Real-time proses monitorinqi.</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top</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top</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İşləyən prosesləri, CPU və yaddaş istifadəsini izləmək.</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7643705"/>
                  </a:ext>
                </a:extLst>
              </a:tr>
              <a:tr h="426602">
                <a:tc>
                  <a:txBody>
                    <a:bodyPr/>
                    <a:lstStyle/>
                    <a:p>
                      <a:pPr>
                        <a:buNone/>
                      </a:pPr>
                      <a:r>
                        <a:rPr lang="en-US" sz="1200" b="1">
                          <a:solidFill>
                            <a:srgbClr val="0070C0"/>
                          </a:solidFill>
                          <a:latin typeface="Courier New" panose="02070309020205020404" pitchFamily="49" charset="0"/>
                        </a:rPr>
                        <a:t>htop</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Daha istifadəçi dostu proses monitorinqi.</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htop</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htop</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Prosesləri interaktiv idarə etmək (quraşdırılmalıdır).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577097"/>
                  </a:ext>
                </a:extLst>
              </a:tr>
              <a:tr h="682563">
                <a:tc>
                  <a:txBody>
                    <a:bodyPr/>
                    <a:lstStyle/>
                    <a:p>
                      <a:pPr>
                        <a:buNone/>
                      </a:pPr>
                      <a:r>
                        <a:rPr lang="en-US" sz="1200" b="1">
                          <a:solidFill>
                            <a:srgbClr val="0070C0"/>
                          </a:solidFill>
                          <a:latin typeface="Courier New" panose="02070309020205020404" pitchFamily="49" charset="0"/>
                        </a:rPr>
                        <a:t>uname</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Sistem məlumatlarını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uname [seçim]</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uname -a</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Kernel və sistem versiyasını öyrənmək. </a:t>
                      </a:r>
                      <a:r>
                        <a:rPr lang="en-US" sz="1200">
                          <a:latin typeface="Courier New" panose="02070309020205020404" pitchFamily="49" charset="0"/>
                        </a:rPr>
                        <a:t>-a</a:t>
                      </a:r>
                      <a:r>
                        <a:rPr lang="en-US" sz="1200"/>
                        <a:t> bütün detalları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295914"/>
                  </a:ext>
                </a:extLst>
              </a:tr>
              <a:tr h="426602">
                <a:tc>
                  <a:txBody>
                    <a:bodyPr/>
                    <a:lstStyle/>
                    <a:p>
                      <a:pPr>
                        <a:buNone/>
                      </a:pPr>
                      <a:r>
                        <a:rPr lang="en-US" sz="1200" b="1">
                          <a:solidFill>
                            <a:srgbClr val="0070C0"/>
                          </a:solidFill>
                          <a:latin typeface="Courier New" panose="02070309020205020404" pitchFamily="49" charset="0"/>
                        </a:rPr>
                        <a:t>cat /proc/cpuinfo</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CPU məlumatlarını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cat /proc/cpuinfo</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cat /proc/cpuinfo</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Prosessor detallarını (model, tezlik) yoxlamaq.</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800214"/>
                  </a:ext>
                </a:extLst>
              </a:tr>
              <a:tr h="426602">
                <a:tc>
                  <a:txBody>
                    <a:bodyPr/>
                    <a:lstStyle/>
                    <a:p>
                      <a:pPr>
                        <a:buNone/>
                      </a:pPr>
                      <a:r>
                        <a:rPr lang="en-US" sz="1200" b="1">
                          <a:solidFill>
                            <a:srgbClr val="0070C0"/>
                          </a:solidFill>
                          <a:latin typeface="Courier New" panose="02070309020205020404" pitchFamily="49" charset="0"/>
                        </a:rPr>
                        <a:t>cat /proc/meminfo</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Yaddaş məlumatlarını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cat /proc/meminfo</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cat /proc/meminfo</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Yaddaşın vəziyyətini (boş, istifadə olunmuş) yoxlamaq.</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1579020"/>
                  </a:ext>
                </a:extLst>
              </a:tr>
            </a:tbl>
          </a:graphicData>
        </a:graphic>
      </p:graphicFrame>
      <p:pic>
        <p:nvPicPr>
          <p:cNvPr id="6" name="Picture 5">
            <a:extLst>
              <a:ext uri="{FF2B5EF4-FFF2-40B4-BE49-F238E27FC236}">
                <a16:creationId xmlns:a16="http://schemas.microsoft.com/office/drawing/2014/main" id="{BCEDD89A-F6EE-0964-476A-6CE185F217F8}"/>
              </a:ext>
            </a:extLst>
          </p:cNvPr>
          <p:cNvPicPr>
            <a:picLocks noChangeAspect="1"/>
          </p:cNvPicPr>
          <p:nvPr/>
        </p:nvPicPr>
        <p:blipFill>
          <a:blip r:embed="rId2"/>
          <a:stretch>
            <a:fillRect/>
          </a:stretch>
        </p:blipFill>
        <p:spPr>
          <a:xfrm>
            <a:off x="280858" y="6058886"/>
            <a:ext cx="1857634" cy="362001"/>
          </a:xfrm>
          <a:prstGeom prst="rect">
            <a:avLst/>
          </a:prstGeom>
        </p:spPr>
      </p:pic>
    </p:spTree>
    <p:extLst>
      <p:ext uri="{BB962C8B-B14F-4D97-AF65-F5344CB8AC3E}">
        <p14:creationId xmlns:p14="http://schemas.microsoft.com/office/powerpoint/2010/main" val="700647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7BB9E-BF50-5E8F-6B5F-BDF1CBC6B9A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656D7A4-CACA-FFC9-0E1E-C079296673F4}"/>
              </a:ext>
            </a:extLst>
          </p:cNvPr>
          <p:cNvSpPr txBox="1"/>
          <p:nvPr/>
        </p:nvSpPr>
        <p:spPr>
          <a:xfrm>
            <a:off x="203200" y="244826"/>
            <a:ext cx="11822545" cy="5816977"/>
          </a:xfrm>
          <a:prstGeom prst="rect">
            <a:avLst/>
          </a:prstGeom>
          <a:noFill/>
        </p:spPr>
        <p:txBody>
          <a:bodyPr wrap="square">
            <a:spAutoFit/>
          </a:bodyPr>
          <a:lstStyle/>
          <a:p>
            <a:r>
              <a:rPr lang="en-US" sz="1200" b="1"/>
              <a:t>İstifadəçi və İcazə İdarəetməsi</a:t>
            </a:r>
            <a:endParaRPr lang="az-Latn-AZ" sz="1200" b="1"/>
          </a:p>
          <a:p>
            <a:endParaRPr lang="en-US" sz="1200" b="1"/>
          </a:p>
          <a:p>
            <a:r>
              <a:rPr lang="en-US" sz="1200"/>
              <a:t>Bu əmrlər istifadəçi hesabları və fayl icazələrini idarə etmək üçündür. Əksəriyyəti </a:t>
            </a:r>
            <a:r>
              <a:rPr lang="en-US" sz="1200" b="1"/>
              <a:t>/etc </a:t>
            </a:r>
            <a:r>
              <a:rPr lang="en-US" sz="1200"/>
              <a:t>ilə əlaqəlidir.</a:t>
            </a:r>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r>
              <a:rPr lang="en-US" sz="1200"/>
              <a:t>Praktiki Nümunə: Bu, yeni istifadəçi yaradır, parol təyin edir və faylın icazələrini yalnız sahibinə məxsus edir.</a:t>
            </a:r>
            <a:endParaRPr lang="en-US" sz="1200">
              <a:effectLst/>
            </a:endParaRPr>
          </a:p>
        </p:txBody>
      </p:sp>
      <p:graphicFrame>
        <p:nvGraphicFramePr>
          <p:cNvPr id="2" name="Table 1">
            <a:extLst>
              <a:ext uri="{FF2B5EF4-FFF2-40B4-BE49-F238E27FC236}">
                <a16:creationId xmlns:a16="http://schemas.microsoft.com/office/drawing/2014/main" id="{5001E7A0-0265-AE8A-F1D8-A4E9B9276CC3}"/>
              </a:ext>
            </a:extLst>
          </p:cNvPr>
          <p:cNvGraphicFramePr>
            <a:graphicFrameLocks noGrp="1"/>
          </p:cNvGraphicFramePr>
          <p:nvPr>
            <p:extLst>
              <p:ext uri="{D42A27DB-BD31-4B8C-83A1-F6EECF244321}">
                <p14:modId xmlns:p14="http://schemas.microsoft.com/office/powerpoint/2010/main" val="1706675695"/>
              </p:ext>
            </p:extLst>
          </p:nvPr>
        </p:nvGraphicFramePr>
        <p:xfrm>
          <a:off x="184727" y="1053082"/>
          <a:ext cx="11822544" cy="4560732"/>
        </p:xfrm>
        <a:graphic>
          <a:graphicData uri="http://schemas.openxmlformats.org/drawingml/2006/table">
            <a:tbl>
              <a:tblPr/>
              <a:tblGrid>
                <a:gridCol w="870255">
                  <a:extLst>
                    <a:ext uri="{9D8B030D-6E8A-4147-A177-3AD203B41FA5}">
                      <a16:colId xmlns:a16="http://schemas.microsoft.com/office/drawing/2014/main" val="3872705430"/>
                    </a:ext>
                  </a:extLst>
                </a:gridCol>
                <a:gridCol w="2502165">
                  <a:extLst>
                    <a:ext uri="{9D8B030D-6E8A-4147-A177-3AD203B41FA5}">
                      <a16:colId xmlns:a16="http://schemas.microsoft.com/office/drawing/2014/main" val="2597109136"/>
                    </a:ext>
                  </a:extLst>
                </a:gridCol>
                <a:gridCol w="2970043">
                  <a:extLst>
                    <a:ext uri="{9D8B030D-6E8A-4147-A177-3AD203B41FA5}">
                      <a16:colId xmlns:a16="http://schemas.microsoft.com/office/drawing/2014/main" val="767107510"/>
                    </a:ext>
                  </a:extLst>
                </a:gridCol>
                <a:gridCol w="2670073">
                  <a:extLst>
                    <a:ext uri="{9D8B030D-6E8A-4147-A177-3AD203B41FA5}">
                      <a16:colId xmlns:a16="http://schemas.microsoft.com/office/drawing/2014/main" val="750774587"/>
                    </a:ext>
                  </a:extLst>
                </a:gridCol>
                <a:gridCol w="2810008">
                  <a:extLst>
                    <a:ext uri="{9D8B030D-6E8A-4147-A177-3AD203B41FA5}">
                      <a16:colId xmlns:a16="http://schemas.microsoft.com/office/drawing/2014/main" val="1890200345"/>
                    </a:ext>
                  </a:extLst>
                </a:gridCol>
              </a:tblGrid>
              <a:tr h="432538">
                <a:tc>
                  <a:txBody>
                    <a:bodyPr/>
                    <a:lstStyle/>
                    <a:p>
                      <a:pPr algn="ctr">
                        <a:buNone/>
                      </a:pPr>
                      <a:r>
                        <a:rPr lang="en-US" sz="1200" b="1"/>
                        <a:t>Əmr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1356838"/>
                  </a:ext>
                </a:extLst>
              </a:tr>
              <a:tr h="390505">
                <a:tc>
                  <a:txBody>
                    <a:bodyPr/>
                    <a:lstStyle/>
                    <a:p>
                      <a:pPr>
                        <a:buNone/>
                      </a:pPr>
                      <a:r>
                        <a:rPr lang="en-US" sz="1200" b="1">
                          <a:solidFill>
                            <a:srgbClr val="0070C0"/>
                          </a:solidFill>
                          <a:latin typeface="Courier New" panose="02070309020205020404" pitchFamily="49" charset="0"/>
                        </a:rPr>
                        <a:t>whoami</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Cari istifadəçi adını göstərir.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whoami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whoami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Hazırkı istifadəçi adını öyrənmək.</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4865603"/>
                  </a:ext>
                </a:extLst>
              </a:tr>
              <a:tr h="557864">
                <a:tc>
                  <a:txBody>
                    <a:bodyPr/>
                    <a:lstStyle/>
                    <a:p>
                      <a:pPr>
                        <a:buNone/>
                      </a:pPr>
                      <a:r>
                        <a:rPr lang="en-US" sz="1200" b="1">
                          <a:solidFill>
                            <a:srgbClr val="0070C0"/>
                          </a:solidFill>
                          <a:latin typeface="Courier New" panose="02070309020205020404" pitchFamily="49" charset="0"/>
                        </a:rPr>
                        <a:t>id</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və qrup ID-lərini göstərir.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id [istifadəçi]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id codeurient</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İstifadəçinin UID, GID və qruplarını yoxlamaq.</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8673676"/>
                  </a:ext>
                </a:extLst>
              </a:tr>
              <a:tr h="557864">
                <a:tc>
                  <a:txBody>
                    <a:bodyPr/>
                    <a:lstStyle/>
                    <a:p>
                      <a:pPr>
                        <a:buNone/>
                      </a:pPr>
                      <a:r>
                        <a:rPr lang="en-US" sz="1200" b="1">
                          <a:solidFill>
                            <a:srgbClr val="0070C0"/>
                          </a:solidFill>
                          <a:latin typeface="Courier New" panose="02070309020205020404" pitchFamily="49" charset="0"/>
                        </a:rPr>
                        <a:t>sudo</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Root icazələri ilə əmr işlədir.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[əmr]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apt update</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Administrator icazələri tələb edən əmrləri işə salmaq.</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831598"/>
                  </a:ext>
                </a:extLst>
              </a:tr>
              <a:tr h="557864">
                <a:tc>
                  <a:txBody>
                    <a:bodyPr/>
                    <a:lstStyle/>
                    <a:p>
                      <a:pPr>
                        <a:buNone/>
                      </a:pPr>
                      <a:r>
                        <a:rPr lang="en-US" sz="1200" b="1">
                          <a:solidFill>
                            <a:srgbClr val="0070C0"/>
                          </a:solidFill>
                          <a:latin typeface="Courier New" panose="02070309020205020404" pitchFamily="49" charset="0"/>
                        </a:rPr>
                        <a:t>useradd</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istifadəçi yaradır.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useradd [seçim] [ad]</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useradd -m testuser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istifadəçi yaratmaq. </a:t>
                      </a:r>
                      <a:r>
                        <a:rPr lang="en-US" sz="1200">
                          <a:latin typeface="Courier New" panose="02070309020205020404" pitchFamily="49" charset="0"/>
                        </a:rPr>
                        <a:t>-m</a:t>
                      </a:r>
                      <a:r>
                        <a:rPr lang="en-US" sz="1200"/>
                        <a:t> ev qovluğu yaradır.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40832068"/>
                  </a:ext>
                </a:extLst>
              </a:tr>
              <a:tr h="390505">
                <a:tc>
                  <a:txBody>
                    <a:bodyPr/>
                    <a:lstStyle/>
                    <a:p>
                      <a:pPr>
                        <a:buNone/>
                      </a:pPr>
                      <a:r>
                        <a:rPr lang="en-US" sz="1200" b="1">
                          <a:solidFill>
                            <a:srgbClr val="0070C0"/>
                          </a:solidFill>
                          <a:latin typeface="Courier New" panose="02070309020205020404" pitchFamily="49" charset="0"/>
                        </a:rPr>
                        <a:t>passwd</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parolunu dəyişir.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passwd [istifadəçi]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passwd testuser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parolunu yeniləmək.</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6484132"/>
                  </a:ext>
                </a:extLst>
              </a:tr>
              <a:tr h="557864">
                <a:tc>
                  <a:txBody>
                    <a:bodyPr/>
                    <a:lstStyle/>
                    <a:p>
                      <a:pPr>
                        <a:buNone/>
                      </a:pPr>
                      <a:r>
                        <a:rPr lang="en-US" sz="1200" b="1">
                          <a:solidFill>
                            <a:srgbClr val="0070C0"/>
                          </a:solidFill>
                          <a:latin typeface="Courier New" panose="02070309020205020404" pitchFamily="49" charset="0"/>
                        </a:rPr>
                        <a:t>chown</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Fayl/qovluq sahibini dəyişir.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chown [seçim] [sahib] [fayl]</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chown codeurient file.txt</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Faylın sahibini dəyişmək. </a:t>
                      </a:r>
                      <a:r>
                        <a:rPr lang="en-US" sz="1200">
                          <a:latin typeface="Courier New" panose="02070309020205020404" pitchFamily="49" charset="0"/>
                        </a:rPr>
                        <a:t>-R</a:t>
                      </a:r>
                      <a:r>
                        <a:rPr lang="en-US" sz="1200"/>
                        <a:t> ilə qovluqlar üçün.</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3067674"/>
                  </a:ext>
                </a:extLst>
              </a:tr>
              <a:tr h="557864">
                <a:tc>
                  <a:txBody>
                    <a:bodyPr/>
                    <a:lstStyle/>
                    <a:p>
                      <a:pPr>
                        <a:buNone/>
                      </a:pPr>
                      <a:r>
                        <a:rPr lang="en-US" sz="1200" b="1">
                          <a:solidFill>
                            <a:srgbClr val="0070C0"/>
                          </a:solidFill>
                          <a:latin typeface="Courier New" panose="02070309020205020404" pitchFamily="49" charset="0"/>
                        </a:rPr>
                        <a:t>chmod</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icazələrini dəyişir.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chmod [seçim] [icazə] [fayl]</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chmod 755 script.sh</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icazələrini təyin etmək (məsələn, </a:t>
                      </a:r>
                      <a:r>
                        <a:rPr lang="en-US" sz="1200">
                          <a:latin typeface="Courier New" panose="02070309020205020404" pitchFamily="49" charset="0"/>
                        </a:rPr>
                        <a:t>755</a:t>
                      </a:r>
                      <a:r>
                        <a:rPr lang="en-US" sz="1200"/>
                        <a:t> = oxuma/icra).</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96374671"/>
                  </a:ext>
                </a:extLst>
              </a:tr>
              <a:tr h="557864">
                <a:tc>
                  <a:txBody>
                    <a:bodyPr/>
                    <a:lstStyle/>
                    <a:p>
                      <a:pPr>
                        <a:buNone/>
                      </a:pPr>
                      <a:r>
                        <a:rPr lang="en-US" sz="1200" b="1">
                          <a:solidFill>
                            <a:srgbClr val="0070C0"/>
                          </a:solidFill>
                          <a:latin typeface="Courier New" panose="02070309020205020404" pitchFamily="49" charset="0"/>
                        </a:rPr>
                        <a:t>su</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dəyişdirir.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 [istifadəçi]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 root</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Başqa istifadəçi (adətən root) kimi daxil olmaq.</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22907072"/>
                  </a:ext>
                </a:extLst>
              </a:tr>
            </a:tbl>
          </a:graphicData>
        </a:graphic>
      </p:graphicFrame>
      <p:pic>
        <p:nvPicPr>
          <p:cNvPr id="4" name="Picture 3">
            <a:extLst>
              <a:ext uri="{FF2B5EF4-FFF2-40B4-BE49-F238E27FC236}">
                <a16:creationId xmlns:a16="http://schemas.microsoft.com/office/drawing/2014/main" id="{C62E5EA7-BEA3-986A-5F31-EAEDB0CEC606}"/>
              </a:ext>
            </a:extLst>
          </p:cNvPr>
          <p:cNvPicPr>
            <a:picLocks noChangeAspect="1"/>
          </p:cNvPicPr>
          <p:nvPr/>
        </p:nvPicPr>
        <p:blipFill>
          <a:blip r:embed="rId2"/>
          <a:stretch>
            <a:fillRect/>
          </a:stretch>
        </p:blipFill>
        <p:spPr>
          <a:xfrm>
            <a:off x="203200" y="6127331"/>
            <a:ext cx="4267796" cy="485843"/>
          </a:xfrm>
          <a:prstGeom prst="rect">
            <a:avLst/>
          </a:prstGeom>
        </p:spPr>
      </p:pic>
    </p:spTree>
    <p:extLst>
      <p:ext uri="{BB962C8B-B14F-4D97-AF65-F5344CB8AC3E}">
        <p14:creationId xmlns:p14="http://schemas.microsoft.com/office/powerpoint/2010/main" val="2313691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D2E36-156F-3BCD-5086-A1AA48525EB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7CBB08F-98C3-90B8-3677-F82E3BD3AE9A}"/>
              </a:ext>
            </a:extLst>
          </p:cNvPr>
          <p:cNvSpPr txBox="1"/>
          <p:nvPr/>
        </p:nvSpPr>
        <p:spPr>
          <a:xfrm>
            <a:off x="203200" y="244826"/>
            <a:ext cx="11822545" cy="2492990"/>
          </a:xfrm>
          <a:prstGeom prst="rect">
            <a:avLst/>
          </a:prstGeom>
          <a:noFill/>
        </p:spPr>
        <p:txBody>
          <a:bodyPr wrap="square">
            <a:spAutoFit/>
          </a:bodyPr>
          <a:lstStyle/>
          <a:p>
            <a:r>
              <a:rPr lang="en-US" sz="1200" b="1">
                <a:solidFill>
                  <a:srgbClr val="FF0000"/>
                </a:solidFill>
              </a:rPr>
              <a:t>MULTICS (Multiplexed Information and Computing Service)</a:t>
            </a:r>
            <a:r>
              <a:rPr lang="en-US" sz="1200"/>
              <a:t>: </a:t>
            </a:r>
            <a:endParaRPr lang="az-Latn-AZ" sz="1200"/>
          </a:p>
          <a:p>
            <a:endParaRPr lang="az-Latn-AZ" sz="1200" b="1"/>
          </a:p>
          <a:p>
            <a:pPr marL="285750" indent="-285750">
              <a:buFont typeface="Arial" panose="020B0604020202020204" pitchFamily="34" charset="0"/>
              <a:buChar char="•"/>
            </a:pPr>
            <a:r>
              <a:rPr lang="en-US" sz="1200" b="1"/>
              <a:t>Nədir?</a:t>
            </a:r>
            <a:r>
              <a:rPr lang="en-US" sz="1200"/>
              <a:t> 1960-cı illərdə MIT, Bell Labs və General Electric-in birgə layihəsi olaraq hazırlanmış əməliyyat sistemidir. MULTICS, çox istifadəçili (multi-user) və çox tapşırıqlı (multitasking) sistem kimi dizayn edilmişdi.</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Xüsusiyyətləri</a:t>
            </a:r>
            <a:r>
              <a:rPr lang="en-US" sz="1200"/>
              <a:t>: </a:t>
            </a:r>
          </a:p>
          <a:p>
            <a:pPr marL="742950" lvl="1" indent="-285750">
              <a:lnSpc>
                <a:spcPct val="150000"/>
              </a:lnSpc>
              <a:buFont typeface="Wingdings" panose="05000000000000000000" pitchFamily="2" charset="2"/>
              <a:buChar char="q"/>
            </a:pPr>
            <a:r>
              <a:rPr lang="en-US" sz="1200"/>
              <a:t>Çox istifadəçi dəstəyi və zaman paylanması (time-sharing).</a:t>
            </a:r>
          </a:p>
          <a:p>
            <a:pPr marL="742950" lvl="1" indent="-285750">
              <a:lnSpc>
                <a:spcPct val="150000"/>
              </a:lnSpc>
              <a:buFont typeface="Wingdings" panose="05000000000000000000" pitchFamily="2" charset="2"/>
              <a:buChar char="q"/>
            </a:pPr>
            <a:r>
              <a:rPr lang="en-US" sz="1200"/>
              <a:t>Fayl sistemləri və təhlükəsizlik mexanizmləri.</a:t>
            </a:r>
          </a:p>
          <a:p>
            <a:pPr marL="742950" lvl="1" indent="-285750">
              <a:lnSpc>
                <a:spcPct val="150000"/>
              </a:lnSpc>
              <a:buFont typeface="Wingdings" panose="05000000000000000000" pitchFamily="2" charset="2"/>
              <a:buChar char="q"/>
            </a:pPr>
            <a:r>
              <a:rPr lang="en-US" sz="1200"/>
              <a:t>Yaddaşın virtualizasiyası kimi yeniliklər.</a:t>
            </a:r>
            <a:endParaRPr lang="az-Latn-AZ" sz="1200"/>
          </a:p>
          <a:p>
            <a:pPr marL="742950" lvl="1" indent="-285750">
              <a:lnSpc>
                <a:spcPct val="150000"/>
              </a:lnSpc>
              <a:buFont typeface="Wingdings" panose="05000000000000000000" pitchFamily="2" charset="2"/>
              <a:buChar char="q"/>
            </a:pPr>
            <a:endParaRPr lang="en-US" sz="1200"/>
          </a:p>
          <a:p>
            <a:pPr marL="285750" indent="-285750">
              <a:buFont typeface="Arial" panose="020B0604020202020204" pitchFamily="34" charset="0"/>
              <a:buChar char="•"/>
            </a:pPr>
            <a:r>
              <a:rPr lang="en-US" sz="1200" b="1"/>
              <a:t>Təsiri</a:t>
            </a:r>
            <a:r>
              <a:rPr lang="en-US" sz="1200"/>
              <a:t>: MULTICS, UNIX-in yaradılmasında birbaşa ilham mənbəyi oldu. Lakin MULTICS çox mürəkkəb və resurs tələb edən sistem idi, buna görə daha sadə bir alternativə ehtiyac yarandı.</a:t>
            </a:r>
          </a:p>
        </p:txBody>
      </p:sp>
      <p:pic>
        <p:nvPicPr>
          <p:cNvPr id="3" name="Picture 2">
            <a:extLst>
              <a:ext uri="{FF2B5EF4-FFF2-40B4-BE49-F238E27FC236}">
                <a16:creationId xmlns:a16="http://schemas.microsoft.com/office/drawing/2014/main" id="{16D7E8CA-B812-AC6D-910D-73D215522FF8}"/>
              </a:ext>
            </a:extLst>
          </p:cNvPr>
          <p:cNvPicPr>
            <a:picLocks noChangeAspect="1"/>
          </p:cNvPicPr>
          <p:nvPr/>
        </p:nvPicPr>
        <p:blipFill>
          <a:blip r:embed="rId2"/>
          <a:stretch>
            <a:fillRect/>
          </a:stretch>
        </p:blipFill>
        <p:spPr>
          <a:xfrm>
            <a:off x="0" y="2799784"/>
            <a:ext cx="5515745" cy="4058216"/>
          </a:xfrm>
          <a:prstGeom prst="rect">
            <a:avLst/>
          </a:prstGeom>
        </p:spPr>
      </p:pic>
      <p:pic>
        <p:nvPicPr>
          <p:cNvPr id="5" name="Picture 4">
            <a:extLst>
              <a:ext uri="{FF2B5EF4-FFF2-40B4-BE49-F238E27FC236}">
                <a16:creationId xmlns:a16="http://schemas.microsoft.com/office/drawing/2014/main" id="{B341EFF4-191E-957C-24D6-381EDA3B6796}"/>
              </a:ext>
            </a:extLst>
          </p:cNvPr>
          <p:cNvPicPr>
            <a:picLocks noChangeAspect="1"/>
          </p:cNvPicPr>
          <p:nvPr/>
        </p:nvPicPr>
        <p:blipFill>
          <a:blip r:embed="rId3"/>
          <a:stretch>
            <a:fillRect/>
          </a:stretch>
        </p:blipFill>
        <p:spPr>
          <a:xfrm>
            <a:off x="6381544" y="2799784"/>
            <a:ext cx="5810455" cy="4058216"/>
          </a:xfrm>
          <a:prstGeom prst="rect">
            <a:avLst/>
          </a:prstGeom>
        </p:spPr>
      </p:pic>
    </p:spTree>
    <p:extLst>
      <p:ext uri="{BB962C8B-B14F-4D97-AF65-F5344CB8AC3E}">
        <p14:creationId xmlns:p14="http://schemas.microsoft.com/office/powerpoint/2010/main" val="468364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A482B-CECF-9ACF-B3AB-9FE4DD8104F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843148E-E6F3-4791-EF94-C80FF12925DC}"/>
              </a:ext>
            </a:extLst>
          </p:cNvPr>
          <p:cNvSpPr txBox="1"/>
          <p:nvPr/>
        </p:nvSpPr>
        <p:spPr>
          <a:xfrm>
            <a:off x="184727" y="101951"/>
            <a:ext cx="11822545" cy="6186309"/>
          </a:xfrm>
          <a:prstGeom prst="rect">
            <a:avLst/>
          </a:prstGeom>
          <a:noFill/>
        </p:spPr>
        <p:txBody>
          <a:bodyPr wrap="square">
            <a:spAutoFit/>
          </a:bodyPr>
          <a:lstStyle/>
          <a:p>
            <a:r>
              <a:rPr lang="en-US" b="1"/>
              <a:t>Şəbəkə Əməliyyatları</a:t>
            </a:r>
            <a:endParaRPr lang="az-Latn-AZ" b="1"/>
          </a:p>
          <a:p>
            <a:endParaRPr lang="en-US" b="1"/>
          </a:p>
          <a:p>
            <a:r>
              <a:rPr lang="en-US"/>
              <a:t>Bu əmrlər şəbəkə ilə işləmək üçündür. Bəziləri </a:t>
            </a:r>
            <a:r>
              <a:rPr lang="en-US" b="1"/>
              <a:t>/sbin </a:t>
            </a:r>
            <a:r>
              <a:rPr lang="en-US"/>
              <a:t>və ya </a:t>
            </a:r>
            <a:r>
              <a:rPr lang="en-US" b="1"/>
              <a:t>/usr/sbin</a:t>
            </a:r>
            <a:r>
              <a:rPr lang="en-US"/>
              <a:t>-də yerləşir.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r>
              <a:rPr lang="en-US"/>
              <a:t>Praktiki Nümunə: Bu, Google-a 4 ping göndərir və cari IP ünvanını alır.</a:t>
            </a:r>
            <a:endParaRPr lang="en-US">
              <a:effectLst/>
            </a:endParaRPr>
          </a:p>
        </p:txBody>
      </p:sp>
      <p:graphicFrame>
        <p:nvGraphicFramePr>
          <p:cNvPr id="2" name="Table 1">
            <a:extLst>
              <a:ext uri="{FF2B5EF4-FFF2-40B4-BE49-F238E27FC236}">
                <a16:creationId xmlns:a16="http://schemas.microsoft.com/office/drawing/2014/main" id="{1F304E78-0D83-5730-3E13-7B96B268A77B}"/>
              </a:ext>
            </a:extLst>
          </p:cNvPr>
          <p:cNvGraphicFramePr>
            <a:graphicFrameLocks noGrp="1"/>
          </p:cNvGraphicFramePr>
          <p:nvPr>
            <p:extLst>
              <p:ext uri="{D42A27DB-BD31-4B8C-83A1-F6EECF244321}">
                <p14:modId xmlns:p14="http://schemas.microsoft.com/office/powerpoint/2010/main" val="803482919"/>
              </p:ext>
            </p:extLst>
          </p:nvPr>
        </p:nvGraphicFramePr>
        <p:xfrm>
          <a:off x="184725" y="1178778"/>
          <a:ext cx="11859645" cy="4487049"/>
        </p:xfrm>
        <a:graphic>
          <a:graphicData uri="http://schemas.openxmlformats.org/drawingml/2006/table">
            <a:tbl>
              <a:tblPr/>
              <a:tblGrid>
                <a:gridCol w="880309">
                  <a:extLst>
                    <a:ext uri="{9D8B030D-6E8A-4147-A177-3AD203B41FA5}">
                      <a16:colId xmlns:a16="http://schemas.microsoft.com/office/drawing/2014/main" val="2437429528"/>
                    </a:ext>
                  </a:extLst>
                </a:gridCol>
                <a:gridCol w="2784103">
                  <a:extLst>
                    <a:ext uri="{9D8B030D-6E8A-4147-A177-3AD203B41FA5}">
                      <a16:colId xmlns:a16="http://schemas.microsoft.com/office/drawing/2014/main" val="2026421287"/>
                    </a:ext>
                  </a:extLst>
                </a:gridCol>
                <a:gridCol w="1801059">
                  <a:extLst>
                    <a:ext uri="{9D8B030D-6E8A-4147-A177-3AD203B41FA5}">
                      <a16:colId xmlns:a16="http://schemas.microsoft.com/office/drawing/2014/main" val="4156562416"/>
                    </a:ext>
                  </a:extLst>
                </a:gridCol>
                <a:gridCol w="3182184">
                  <a:extLst>
                    <a:ext uri="{9D8B030D-6E8A-4147-A177-3AD203B41FA5}">
                      <a16:colId xmlns:a16="http://schemas.microsoft.com/office/drawing/2014/main" val="2822777420"/>
                    </a:ext>
                  </a:extLst>
                </a:gridCol>
                <a:gridCol w="3211990">
                  <a:extLst>
                    <a:ext uri="{9D8B030D-6E8A-4147-A177-3AD203B41FA5}">
                      <a16:colId xmlns:a16="http://schemas.microsoft.com/office/drawing/2014/main" val="2912151514"/>
                    </a:ext>
                  </a:extLst>
                </a:gridCol>
              </a:tblGrid>
              <a:tr h="353279">
                <a:tc>
                  <a:txBody>
                    <a:bodyPr/>
                    <a:lstStyle/>
                    <a:p>
                      <a:pPr algn="ctr">
                        <a:buNone/>
                      </a:pPr>
                      <a:r>
                        <a:rPr lang="en-US" sz="1200" b="1"/>
                        <a:t>Əmr</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755547"/>
                  </a:ext>
                </a:extLst>
              </a:tr>
              <a:tr h="543917">
                <a:tc>
                  <a:txBody>
                    <a:bodyPr/>
                    <a:lstStyle/>
                    <a:p>
                      <a:pPr>
                        <a:buNone/>
                      </a:pPr>
                      <a:r>
                        <a:rPr lang="en-US" sz="1200" b="1">
                          <a:solidFill>
                            <a:srgbClr val="0070C0"/>
                          </a:solidFill>
                          <a:latin typeface="Courier New" panose="02070309020205020404" pitchFamily="49" charset="0"/>
                        </a:rPr>
                        <a:t>ping</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bağlantısını yoxlayır.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ping [host]</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ping google.com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Serverə bağlantı testi. </a:t>
                      </a:r>
                      <a:r>
                        <a:rPr lang="en-US" sz="1200">
                          <a:latin typeface="Courier New" panose="02070309020205020404" pitchFamily="49" charset="0"/>
                        </a:rPr>
                        <a:t>-c</a:t>
                      </a:r>
                      <a:r>
                        <a:rPr lang="en-US" sz="1200"/>
                        <a:t> ilə say məhdudlaşdırılır.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8054204"/>
                  </a:ext>
                </a:extLst>
              </a:tr>
              <a:tr h="870268">
                <a:tc>
                  <a:txBody>
                    <a:bodyPr/>
                    <a:lstStyle/>
                    <a:p>
                      <a:pPr>
                        <a:buNone/>
                      </a:pPr>
                      <a:r>
                        <a:rPr lang="en-US" sz="1200" b="1">
                          <a:solidFill>
                            <a:srgbClr val="0070C0"/>
                          </a:solidFill>
                          <a:latin typeface="Courier New" panose="02070309020205020404" pitchFamily="49" charset="0"/>
                        </a:rPr>
                        <a:t>curl</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URL-dən məlumat alır.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curl [seçim] [url]</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curl https://example.com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Veb səhifə məzmununu yükləmək və ya API sorğuları göndərmək.</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902943"/>
                  </a:ext>
                </a:extLst>
              </a:tr>
              <a:tr h="543917">
                <a:tc>
                  <a:txBody>
                    <a:bodyPr/>
                    <a:lstStyle/>
                    <a:p>
                      <a:pPr>
                        <a:buNone/>
                      </a:pPr>
                      <a:r>
                        <a:rPr lang="en-US" sz="1200" b="1">
                          <a:solidFill>
                            <a:srgbClr val="0070C0"/>
                          </a:solidFill>
                          <a:latin typeface="Courier New" panose="02070309020205020404" pitchFamily="49" charset="0"/>
                        </a:rPr>
                        <a:t>wget</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Faylları internetdən yükləyir.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wget [seçim] [url]</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da-DK" sz="1200">
                          <a:latin typeface="Courier New" panose="02070309020205020404" pitchFamily="49" charset="0"/>
                        </a:rPr>
                        <a:t>wget https://example.com/file.zip</a:t>
                      </a:r>
                      <a:endParaRPr lang="da-DK"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Faylları yükləmək. </a:t>
                      </a:r>
                      <a:r>
                        <a:rPr lang="en-US" sz="1200">
                          <a:latin typeface="Courier New" panose="02070309020205020404" pitchFamily="49" charset="0"/>
                        </a:rPr>
                        <a:t>-r</a:t>
                      </a:r>
                      <a:r>
                        <a:rPr lang="en-US" sz="1200"/>
                        <a:t> ilə rekursiv yükləmə.</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3158440"/>
                  </a:ext>
                </a:extLst>
              </a:tr>
              <a:tr h="543917">
                <a:tc>
                  <a:txBody>
                    <a:bodyPr/>
                    <a:lstStyle/>
                    <a:p>
                      <a:pPr>
                        <a:buNone/>
                      </a:pPr>
                      <a:r>
                        <a:rPr lang="en-US" sz="1200" b="1">
                          <a:solidFill>
                            <a:srgbClr val="0070C0"/>
                          </a:solidFill>
                          <a:latin typeface="Courier New" panose="02070309020205020404" pitchFamily="49" charset="0"/>
                        </a:rPr>
                        <a:t>ifconfig</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interfeyslərini göstərir (köhnəlmiş).</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ifconfig</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ifconfig</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kartlarının vəziyyətini yoxlamaq.</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5104329"/>
                  </a:ext>
                </a:extLst>
              </a:tr>
              <a:tr h="543917">
                <a:tc>
                  <a:txBody>
                    <a:bodyPr/>
                    <a:lstStyle/>
                    <a:p>
                      <a:pPr>
                        <a:buNone/>
                      </a:pPr>
                      <a:r>
                        <a:rPr lang="en-US" sz="1200" b="1">
                          <a:solidFill>
                            <a:srgbClr val="0070C0"/>
                          </a:solidFill>
                          <a:latin typeface="Courier New" panose="02070309020205020404" pitchFamily="49" charset="0"/>
                        </a:rPr>
                        <a:t>ip</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interfeyslərini idarə edir.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ip [seçim]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ip addr</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IP ünvanlarını və interfeysləri yoxlamaq.</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7693290"/>
                  </a:ext>
                </a:extLst>
              </a:tr>
              <a:tr h="543917">
                <a:tc>
                  <a:txBody>
                    <a:bodyPr/>
                    <a:lstStyle/>
                    <a:p>
                      <a:pPr>
                        <a:buNone/>
                      </a:pPr>
                      <a:r>
                        <a:rPr lang="en-US" sz="1200" b="1">
                          <a:solidFill>
                            <a:srgbClr val="0070C0"/>
                          </a:solidFill>
                          <a:latin typeface="Courier New" panose="02070309020205020404" pitchFamily="49" charset="0"/>
                        </a:rPr>
                        <a:t>netstat</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bağlantılarını göstərir.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netstat [seçim]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netstat -tuln</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Açıq portları və bağlantıları görmək.</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5875752"/>
                  </a:ext>
                </a:extLst>
              </a:tr>
              <a:tr h="543917">
                <a:tc>
                  <a:txBody>
                    <a:bodyPr/>
                    <a:lstStyle/>
                    <a:p>
                      <a:pPr>
                        <a:buNone/>
                      </a:pPr>
                      <a:r>
                        <a:rPr lang="en-US" sz="1200" b="1">
                          <a:solidFill>
                            <a:srgbClr val="0070C0"/>
                          </a:solidFill>
                          <a:latin typeface="Courier New" panose="02070309020205020404" pitchFamily="49" charset="0"/>
                        </a:rPr>
                        <a:t>ss</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socketlərini göstərir (müasir).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ss [seçim]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ss -tuln</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Aktiv şəbəkə bağlantılarını və portları izləmək.</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9544045"/>
                  </a:ext>
                </a:extLst>
              </a:tr>
            </a:tbl>
          </a:graphicData>
        </a:graphic>
      </p:graphicFrame>
      <p:pic>
        <p:nvPicPr>
          <p:cNvPr id="4" name="Picture 3">
            <a:extLst>
              <a:ext uri="{FF2B5EF4-FFF2-40B4-BE49-F238E27FC236}">
                <a16:creationId xmlns:a16="http://schemas.microsoft.com/office/drawing/2014/main" id="{890BF2A5-7823-1A1B-345D-1380A713E6D2}"/>
              </a:ext>
            </a:extLst>
          </p:cNvPr>
          <p:cNvPicPr>
            <a:picLocks noChangeAspect="1"/>
          </p:cNvPicPr>
          <p:nvPr/>
        </p:nvPicPr>
        <p:blipFill>
          <a:blip r:embed="rId2"/>
          <a:stretch>
            <a:fillRect/>
          </a:stretch>
        </p:blipFill>
        <p:spPr>
          <a:xfrm>
            <a:off x="184725" y="6304160"/>
            <a:ext cx="4725059" cy="295316"/>
          </a:xfrm>
          <a:prstGeom prst="rect">
            <a:avLst/>
          </a:prstGeom>
        </p:spPr>
      </p:pic>
    </p:spTree>
    <p:extLst>
      <p:ext uri="{BB962C8B-B14F-4D97-AF65-F5344CB8AC3E}">
        <p14:creationId xmlns:p14="http://schemas.microsoft.com/office/powerpoint/2010/main" val="3690392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D294F5-F513-2251-E994-1EE59B5C4D7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902A07B-EC33-E37A-BB57-2A2FB88A1931}"/>
              </a:ext>
            </a:extLst>
          </p:cNvPr>
          <p:cNvSpPr txBox="1"/>
          <p:nvPr/>
        </p:nvSpPr>
        <p:spPr>
          <a:xfrm>
            <a:off x="203200" y="244826"/>
            <a:ext cx="11822545" cy="5909310"/>
          </a:xfrm>
          <a:prstGeom prst="rect">
            <a:avLst/>
          </a:prstGeom>
          <a:noFill/>
        </p:spPr>
        <p:txBody>
          <a:bodyPr wrap="square">
            <a:spAutoFit/>
          </a:bodyPr>
          <a:lstStyle/>
          <a:p>
            <a:r>
              <a:rPr lang="en-US" b="1"/>
              <a:t>Proses İdarəetməsi</a:t>
            </a:r>
          </a:p>
          <a:p>
            <a:r>
              <a:rPr lang="en-US"/>
              <a:t>Prosesləri izləmək və idarə etmək üçün əmrlər.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r>
              <a:rPr lang="en-US"/>
              <a:t>Praktiki Nümunə: Bu, Firefox prosesini tapır və dayandırır.</a:t>
            </a:r>
            <a:endParaRPr lang="en-US">
              <a:effectLst/>
            </a:endParaRPr>
          </a:p>
        </p:txBody>
      </p:sp>
      <p:graphicFrame>
        <p:nvGraphicFramePr>
          <p:cNvPr id="2" name="Table 1">
            <a:extLst>
              <a:ext uri="{FF2B5EF4-FFF2-40B4-BE49-F238E27FC236}">
                <a16:creationId xmlns:a16="http://schemas.microsoft.com/office/drawing/2014/main" id="{22EA16D2-D252-B7F7-9AEC-08D63B2803B4}"/>
              </a:ext>
            </a:extLst>
          </p:cNvPr>
          <p:cNvGraphicFramePr>
            <a:graphicFrameLocks noGrp="1"/>
          </p:cNvGraphicFramePr>
          <p:nvPr>
            <p:extLst>
              <p:ext uri="{D42A27DB-BD31-4B8C-83A1-F6EECF244321}">
                <p14:modId xmlns:p14="http://schemas.microsoft.com/office/powerpoint/2010/main" val="3124531426"/>
              </p:ext>
            </p:extLst>
          </p:nvPr>
        </p:nvGraphicFramePr>
        <p:xfrm>
          <a:off x="114300" y="1062607"/>
          <a:ext cx="11911445" cy="4441672"/>
        </p:xfrm>
        <a:graphic>
          <a:graphicData uri="http://schemas.openxmlformats.org/drawingml/2006/table">
            <a:tbl>
              <a:tblPr/>
              <a:tblGrid>
                <a:gridCol w="974800">
                  <a:extLst>
                    <a:ext uri="{9D8B030D-6E8A-4147-A177-3AD203B41FA5}">
                      <a16:colId xmlns:a16="http://schemas.microsoft.com/office/drawing/2014/main" val="3200617291"/>
                    </a:ext>
                  </a:extLst>
                </a:gridCol>
                <a:gridCol w="3181550">
                  <a:extLst>
                    <a:ext uri="{9D8B030D-6E8A-4147-A177-3AD203B41FA5}">
                      <a16:colId xmlns:a16="http://schemas.microsoft.com/office/drawing/2014/main" val="3396853012"/>
                    </a:ext>
                  </a:extLst>
                </a:gridCol>
                <a:gridCol w="2317122">
                  <a:extLst>
                    <a:ext uri="{9D8B030D-6E8A-4147-A177-3AD203B41FA5}">
                      <a16:colId xmlns:a16="http://schemas.microsoft.com/office/drawing/2014/main" val="1643587553"/>
                    </a:ext>
                  </a:extLst>
                </a:gridCol>
                <a:gridCol w="1869681">
                  <a:extLst>
                    <a:ext uri="{9D8B030D-6E8A-4147-A177-3AD203B41FA5}">
                      <a16:colId xmlns:a16="http://schemas.microsoft.com/office/drawing/2014/main" val="2708067894"/>
                    </a:ext>
                  </a:extLst>
                </a:gridCol>
                <a:gridCol w="3568292">
                  <a:extLst>
                    <a:ext uri="{9D8B030D-6E8A-4147-A177-3AD203B41FA5}">
                      <a16:colId xmlns:a16="http://schemas.microsoft.com/office/drawing/2014/main" val="1494352787"/>
                    </a:ext>
                  </a:extLst>
                </a:gridCol>
              </a:tblGrid>
              <a:tr h="375668">
                <a:tc>
                  <a:txBody>
                    <a:bodyPr/>
                    <a:lstStyle/>
                    <a:p>
                      <a:pPr algn="ctr">
                        <a:buNone/>
                      </a:pPr>
                      <a:r>
                        <a:rPr lang="en-US" sz="1400" b="1"/>
                        <a:t>Əmr</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Təsvir</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Sintaksis</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Nümunə</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İstifadə Ssenarisi</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6913658"/>
                  </a:ext>
                </a:extLst>
              </a:tr>
              <a:tr h="927334">
                <a:tc>
                  <a:txBody>
                    <a:bodyPr/>
                    <a:lstStyle/>
                    <a:p>
                      <a:pPr>
                        <a:buNone/>
                      </a:pPr>
                      <a:r>
                        <a:rPr lang="en-US" sz="1400" b="1">
                          <a:solidFill>
                            <a:srgbClr val="0070C0"/>
                          </a:solidFill>
                          <a:latin typeface="Courier New" panose="02070309020205020404" pitchFamily="49" charset="0"/>
                        </a:rPr>
                        <a:t>ps</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Aktiv prosesləri göstərir.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ps [seçim]</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ps aux</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Bütün prosesləri görmək. </a:t>
                      </a:r>
                      <a:r>
                        <a:rPr lang="en-US" sz="1400">
                          <a:latin typeface="Courier New" panose="02070309020205020404" pitchFamily="49" charset="0"/>
                        </a:rPr>
                        <a:t>aux</a:t>
                      </a:r>
                      <a:r>
                        <a:rPr lang="en-US" sz="1400"/>
                        <a:t> bütün istifadəçilərin proseslərini göstərir.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6704938"/>
                  </a:ext>
                </a:extLst>
              </a:tr>
              <a:tr h="713334">
                <a:tc>
                  <a:txBody>
                    <a:bodyPr/>
                    <a:lstStyle/>
                    <a:p>
                      <a:pPr>
                        <a:buNone/>
                      </a:pPr>
                      <a:r>
                        <a:rPr lang="en-US" sz="1400" b="1">
                          <a:solidFill>
                            <a:srgbClr val="0070C0"/>
                          </a:solidFill>
                          <a:latin typeface="Courier New" panose="02070309020205020404" pitchFamily="49" charset="0"/>
                        </a:rPr>
                        <a:t>kill</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Prosesi dayandırır.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kill [siqnal] [PID]</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kill -9 1234</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nb-NO" sz="1400"/>
                        <a:t>Prosesi zorla sonlandırmaq (</a:t>
                      </a:r>
                      <a:r>
                        <a:rPr lang="nb-NO" sz="1400">
                          <a:latin typeface="Courier New" panose="02070309020205020404" pitchFamily="49" charset="0"/>
                        </a:rPr>
                        <a:t>-9</a:t>
                      </a:r>
                      <a:r>
                        <a:rPr lang="nb-NO" sz="1400"/>
                        <a:t> = SIGKILL).</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4870752"/>
                  </a:ext>
                </a:extLst>
              </a:tr>
              <a:tr h="499334">
                <a:tc>
                  <a:txBody>
                    <a:bodyPr/>
                    <a:lstStyle/>
                    <a:p>
                      <a:pPr>
                        <a:buNone/>
                      </a:pPr>
                      <a:r>
                        <a:rPr lang="en-US" sz="1400" b="1">
                          <a:solidFill>
                            <a:srgbClr val="0070C0"/>
                          </a:solidFill>
                          <a:latin typeface="Courier New" panose="02070309020205020404" pitchFamily="49" charset="0"/>
                        </a:rPr>
                        <a:t>killall</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Prosesi adına görə dayandırır.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killall [ad]</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killall firefox</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Müəyyən proqramı bağlamaq.</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1817265"/>
                  </a:ext>
                </a:extLst>
              </a:tr>
              <a:tr h="499334">
                <a:tc>
                  <a:txBody>
                    <a:bodyPr/>
                    <a:lstStyle/>
                    <a:p>
                      <a:pPr>
                        <a:buNone/>
                      </a:pPr>
                      <a:r>
                        <a:rPr lang="en-US" sz="1400" b="1">
                          <a:solidFill>
                            <a:srgbClr val="0070C0"/>
                          </a:solidFill>
                          <a:latin typeface="Courier New" panose="02070309020205020404" pitchFamily="49" charset="0"/>
                        </a:rPr>
                        <a:t>jobs</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Arxa planda işləyən tapşırıqları göstərir.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jobs</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jobs</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Arxa planda işləyən prosesləri yoxlamaq.</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1024812"/>
                  </a:ext>
                </a:extLst>
              </a:tr>
              <a:tr h="713334">
                <a:tc>
                  <a:txBody>
                    <a:bodyPr/>
                    <a:lstStyle/>
                    <a:p>
                      <a:pPr>
                        <a:buNone/>
                      </a:pPr>
                      <a:r>
                        <a:rPr lang="en-US" sz="1400" b="1">
                          <a:solidFill>
                            <a:srgbClr val="0070C0"/>
                          </a:solidFill>
                          <a:latin typeface="Courier New" panose="02070309020205020404" pitchFamily="49" charset="0"/>
                        </a:rPr>
                        <a:t>bg</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Prosesi arxa planda davam etdirir.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bg [iş_id]</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bg %1</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Dayandırılmış prosesi arxa planda işə salmaq.</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4096137"/>
                  </a:ext>
                </a:extLst>
              </a:tr>
              <a:tr h="713334">
                <a:tc>
                  <a:txBody>
                    <a:bodyPr/>
                    <a:lstStyle/>
                    <a:p>
                      <a:pPr>
                        <a:buNone/>
                      </a:pPr>
                      <a:r>
                        <a:rPr lang="en-US" sz="1400" b="1">
                          <a:solidFill>
                            <a:srgbClr val="0070C0"/>
                          </a:solidFill>
                          <a:latin typeface="Courier New" panose="02070309020205020404" pitchFamily="49" charset="0"/>
                        </a:rPr>
                        <a:t>fg</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Prosesi ön plana gətirir.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fg [iş_id]</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fg %1</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Arxa plandakı prosesi ön plana gətirmək.</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52844013"/>
                  </a:ext>
                </a:extLst>
              </a:tr>
            </a:tbl>
          </a:graphicData>
        </a:graphic>
      </p:graphicFrame>
      <p:pic>
        <p:nvPicPr>
          <p:cNvPr id="4" name="Picture 3">
            <a:extLst>
              <a:ext uri="{FF2B5EF4-FFF2-40B4-BE49-F238E27FC236}">
                <a16:creationId xmlns:a16="http://schemas.microsoft.com/office/drawing/2014/main" id="{AD6BAB19-ED4C-24B5-A703-8C98543C8511}"/>
              </a:ext>
            </a:extLst>
          </p:cNvPr>
          <p:cNvPicPr>
            <a:picLocks noChangeAspect="1"/>
          </p:cNvPicPr>
          <p:nvPr/>
        </p:nvPicPr>
        <p:blipFill>
          <a:blip r:embed="rId2"/>
          <a:stretch>
            <a:fillRect/>
          </a:stretch>
        </p:blipFill>
        <p:spPr>
          <a:xfrm>
            <a:off x="203200" y="6154136"/>
            <a:ext cx="2076740" cy="514422"/>
          </a:xfrm>
          <a:prstGeom prst="rect">
            <a:avLst/>
          </a:prstGeom>
        </p:spPr>
      </p:pic>
    </p:spTree>
    <p:extLst>
      <p:ext uri="{BB962C8B-B14F-4D97-AF65-F5344CB8AC3E}">
        <p14:creationId xmlns:p14="http://schemas.microsoft.com/office/powerpoint/2010/main" val="1812390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25FD2-1780-86D7-EAFE-52CACCD4F1F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4669A3B-1957-38D0-29A8-1CE35C293E76}"/>
              </a:ext>
            </a:extLst>
          </p:cNvPr>
          <p:cNvSpPr txBox="1"/>
          <p:nvPr/>
        </p:nvSpPr>
        <p:spPr>
          <a:xfrm>
            <a:off x="203200" y="244826"/>
            <a:ext cx="11822545" cy="3416320"/>
          </a:xfrm>
          <a:prstGeom prst="rect">
            <a:avLst/>
          </a:prstGeom>
          <a:noFill/>
        </p:spPr>
        <p:txBody>
          <a:bodyPr wrap="square">
            <a:spAutoFit/>
          </a:bodyPr>
          <a:lstStyle/>
          <a:p>
            <a:r>
              <a:rPr lang="en-US" b="1"/>
              <a:t>Paket İdarəetməsi</a:t>
            </a:r>
            <a:endParaRPr lang="az-Latn-AZ" b="1"/>
          </a:p>
          <a:p>
            <a:endParaRPr lang="en-US" b="1"/>
          </a:p>
          <a:p>
            <a:r>
              <a:rPr lang="en-US"/>
              <a:t>Distribusiyaya xas paket menecerləri ilə proqram quraşdırma və idarəetmə.</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r>
              <a:rPr lang="en-US"/>
              <a:t>Praktiki Nümunə: Bu, paket siyahısını yeniləyir və htop quraşdırır.</a:t>
            </a:r>
            <a:endParaRPr lang="en-US">
              <a:effectLst/>
            </a:endParaRPr>
          </a:p>
        </p:txBody>
      </p:sp>
      <p:graphicFrame>
        <p:nvGraphicFramePr>
          <p:cNvPr id="2" name="Table 1">
            <a:extLst>
              <a:ext uri="{FF2B5EF4-FFF2-40B4-BE49-F238E27FC236}">
                <a16:creationId xmlns:a16="http://schemas.microsoft.com/office/drawing/2014/main" id="{BE35AC66-75B5-32E8-0B92-F2FA0BB33B59}"/>
              </a:ext>
            </a:extLst>
          </p:cNvPr>
          <p:cNvGraphicFramePr>
            <a:graphicFrameLocks noGrp="1"/>
          </p:cNvGraphicFramePr>
          <p:nvPr>
            <p:extLst>
              <p:ext uri="{D42A27DB-BD31-4B8C-83A1-F6EECF244321}">
                <p14:modId xmlns:p14="http://schemas.microsoft.com/office/powerpoint/2010/main" val="3646450752"/>
              </p:ext>
            </p:extLst>
          </p:nvPr>
        </p:nvGraphicFramePr>
        <p:xfrm>
          <a:off x="117065" y="1279049"/>
          <a:ext cx="11957869" cy="1371600"/>
        </p:xfrm>
        <a:graphic>
          <a:graphicData uri="http://schemas.openxmlformats.org/drawingml/2006/table">
            <a:tbl>
              <a:tblPr/>
              <a:tblGrid>
                <a:gridCol w="770255">
                  <a:extLst>
                    <a:ext uri="{9D8B030D-6E8A-4147-A177-3AD203B41FA5}">
                      <a16:colId xmlns:a16="http://schemas.microsoft.com/office/drawing/2014/main" val="253785460"/>
                    </a:ext>
                  </a:extLst>
                </a:gridCol>
                <a:gridCol w="2550668">
                  <a:extLst>
                    <a:ext uri="{9D8B030D-6E8A-4147-A177-3AD203B41FA5}">
                      <a16:colId xmlns:a16="http://schemas.microsoft.com/office/drawing/2014/main" val="3277963816"/>
                    </a:ext>
                  </a:extLst>
                </a:gridCol>
                <a:gridCol w="2243455">
                  <a:extLst>
                    <a:ext uri="{9D8B030D-6E8A-4147-A177-3AD203B41FA5}">
                      <a16:colId xmlns:a16="http://schemas.microsoft.com/office/drawing/2014/main" val="3121684024"/>
                    </a:ext>
                  </a:extLst>
                </a:gridCol>
                <a:gridCol w="2151380">
                  <a:extLst>
                    <a:ext uri="{9D8B030D-6E8A-4147-A177-3AD203B41FA5}">
                      <a16:colId xmlns:a16="http://schemas.microsoft.com/office/drawing/2014/main" val="3039261530"/>
                    </a:ext>
                  </a:extLst>
                </a:gridCol>
                <a:gridCol w="4242111">
                  <a:extLst>
                    <a:ext uri="{9D8B030D-6E8A-4147-A177-3AD203B41FA5}">
                      <a16:colId xmlns:a16="http://schemas.microsoft.com/office/drawing/2014/main" val="4053631918"/>
                    </a:ext>
                  </a:extLst>
                </a:gridCol>
              </a:tblGrid>
              <a:tr h="0">
                <a:tc>
                  <a:txBody>
                    <a:bodyPr/>
                    <a:lstStyle/>
                    <a:p>
                      <a:pPr algn="ctr">
                        <a:buNone/>
                      </a:pPr>
                      <a:r>
                        <a:rPr lang="en-US" sz="1200" b="1"/>
                        <a:t>Əmr</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8967679"/>
                  </a:ext>
                </a:extLst>
              </a:tr>
              <a:tr h="0">
                <a:tc>
                  <a:txBody>
                    <a:bodyPr/>
                    <a:lstStyle/>
                    <a:p>
                      <a:pPr>
                        <a:buNone/>
                      </a:pPr>
                      <a:r>
                        <a:rPr lang="en-US" sz="1200" b="1">
                          <a:solidFill>
                            <a:srgbClr val="0070C0"/>
                          </a:solidFill>
                          <a:latin typeface="Courier New" panose="02070309020205020404" pitchFamily="49" charset="0"/>
                        </a:rPr>
                        <a:t>apt</a:t>
                      </a:r>
                      <a:endParaRPr lang="en-US" sz="12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Debian/Ubuntu üçün paket meneceri.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apt [seçim] [paket]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apt install vim</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Paket quraşdırmaq, yeniləmək (</a:t>
                      </a:r>
                      <a:r>
                        <a:rPr lang="en-US" sz="1200">
                          <a:latin typeface="Courier New" panose="02070309020205020404" pitchFamily="49" charset="0"/>
                        </a:rPr>
                        <a:t>update</a:t>
                      </a:r>
                      <a:r>
                        <a:rPr lang="en-US" sz="1200"/>
                        <a:t>, </a:t>
                      </a:r>
                      <a:r>
                        <a:rPr lang="en-US" sz="1200">
                          <a:latin typeface="Courier New" panose="02070309020205020404" pitchFamily="49" charset="0"/>
                        </a:rPr>
                        <a:t>upgrade</a:t>
                      </a:r>
                      <a:r>
                        <a:rPr lang="en-US" sz="120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7032513"/>
                  </a:ext>
                </a:extLst>
              </a:tr>
              <a:tr h="0">
                <a:tc>
                  <a:txBody>
                    <a:bodyPr/>
                    <a:lstStyle/>
                    <a:p>
                      <a:pPr>
                        <a:buNone/>
                      </a:pPr>
                      <a:r>
                        <a:rPr lang="en-US" sz="1200" b="1">
                          <a:solidFill>
                            <a:srgbClr val="0070C0"/>
                          </a:solidFill>
                          <a:latin typeface="Courier New" panose="02070309020205020404" pitchFamily="49" charset="0"/>
                        </a:rPr>
                        <a:t>dnf</a:t>
                      </a:r>
                      <a:endParaRPr lang="en-US" sz="12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Fedora üçün paket meneceri.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dnf [seçim] [paket]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dnf install htop</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Paket idarəetməsi Fedora-da.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35669008"/>
                  </a:ext>
                </a:extLst>
              </a:tr>
              <a:tr h="0">
                <a:tc>
                  <a:txBody>
                    <a:bodyPr/>
                    <a:lstStyle/>
                    <a:p>
                      <a:pPr>
                        <a:buNone/>
                      </a:pPr>
                      <a:r>
                        <a:rPr lang="en-US" sz="1200" b="1">
                          <a:solidFill>
                            <a:srgbClr val="0070C0"/>
                          </a:solidFill>
                          <a:latin typeface="Courier New" panose="02070309020205020404" pitchFamily="49" charset="0"/>
                        </a:rPr>
                        <a:t>pacman</a:t>
                      </a:r>
                      <a:endParaRPr lang="en-US" sz="12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Arch Linux üçün paket meneceri.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pacman [seçim] [paket]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pacman -S htop</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Arch-da proqram quraşdırmaq.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1067170"/>
                  </a:ext>
                </a:extLst>
              </a:tr>
              <a:tr h="0">
                <a:tc>
                  <a:txBody>
                    <a:bodyPr/>
                    <a:lstStyle/>
                    <a:p>
                      <a:pPr>
                        <a:buNone/>
                      </a:pPr>
                      <a:r>
                        <a:rPr lang="en-US" sz="1200" b="1">
                          <a:solidFill>
                            <a:srgbClr val="0070C0"/>
                          </a:solidFill>
                          <a:latin typeface="Courier New" panose="02070309020205020404" pitchFamily="49" charset="0"/>
                        </a:rPr>
                        <a:t>snap</a:t>
                      </a:r>
                      <a:endParaRPr lang="en-US" sz="12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Snap paketlərini idarə edir.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snap [seçim] [paket]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snap install code</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Snap paketlərini quraşdırmaq (Ubuntu).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8068338"/>
                  </a:ext>
                </a:extLst>
              </a:tr>
            </a:tbl>
          </a:graphicData>
        </a:graphic>
      </p:graphicFrame>
      <p:pic>
        <p:nvPicPr>
          <p:cNvPr id="4" name="Picture 3">
            <a:extLst>
              <a:ext uri="{FF2B5EF4-FFF2-40B4-BE49-F238E27FC236}">
                <a16:creationId xmlns:a16="http://schemas.microsoft.com/office/drawing/2014/main" id="{9018F5CB-7636-3388-C105-BCB394903585}"/>
              </a:ext>
            </a:extLst>
          </p:cNvPr>
          <p:cNvPicPr>
            <a:picLocks noChangeAspect="1"/>
          </p:cNvPicPr>
          <p:nvPr/>
        </p:nvPicPr>
        <p:blipFill>
          <a:blip r:embed="rId2"/>
          <a:stretch>
            <a:fillRect/>
          </a:stretch>
        </p:blipFill>
        <p:spPr>
          <a:xfrm>
            <a:off x="117065" y="3794867"/>
            <a:ext cx="4344006" cy="371527"/>
          </a:xfrm>
          <a:prstGeom prst="rect">
            <a:avLst/>
          </a:prstGeom>
        </p:spPr>
      </p:pic>
    </p:spTree>
    <p:extLst>
      <p:ext uri="{BB962C8B-B14F-4D97-AF65-F5344CB8AC3E}">
        <p14:creationId xmlns:p14="http://schemas.microsoft.com/office/powerpoint/2010/main" val="4222320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3BA10-4914-9EFE-F10F-62C89A72254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66207E2-3AF4-28F6-1B9C-E0F56CD45F69}"/>
              </a:ext>
            </a:extLst>
          </p:cNvPr>
          <p:cNvSpPr txBox="1"/>
          <p:nvPr/>
        </p:nvSpPr>
        <p:spPr>
          <a:xfrm>
            <a:off x="184728" y="254351"/>
            <a:ext cx="11822545" cy="5909310"/>
          </a:xfrm>
          <a:prstGeom prst="rect">
            <a:avLst/>
          </a:prstGeom>
          <a:noFill/>
        </p:spPr>
        <p:txBody>
          <a:bodyPr wrap="square">
            <a:spAutoFit/>
          </a:bodyPr>
          <a:lstStyle/>
          <a:p>
            <a:r>
              <a:rPr lang="en-US" b="1"/>
              <a:t>Mətn Emalı və Axtarış</a:t>
            </a:r>
            <a:endParaRPr lang="az-Latn-AZ" b="1"/>
          </a:p>
          <a:p>
            <a:endParaRPr lang="en-US" b="1"/>
          </a:p>
          <a:p>
            <a:r>
              <a:rPr lang="en-US"/>
              <a:t>Mətn fayllarını redaktə etmək və axtarış üçün əmrlər.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p>
          <a:p>
            <a:r>
              <a:rPr lang="az-Latn-AZ"/>
              <a:t>Praktiki Nümunə: Bu, log fayllarında "error" sözünü axtarır və nəticələri səhifələrlə göstərir.</a:t>
            </a:r>
          </a:p>
        </p:txBody>
      </p:sp>
      <p:graphicFrame>
        <p:nvGraphicFramePr>
          <p:cNvPr id="2" name="Table 1">
            <a:extLst>
              <a:ext uri="{FF2B5EF4-FFF2-40B4-BE49-F238E27FC236}">
                <a16:creationId xmlns:a16="http://schemas.microsoft.com/office/drawing/2014/main" id="{AF828B45-63E9-7952-7EE8-9AD389F5FE2A}"/>
              </a:ext>
            </a:extLst>
          </p:cNvPr>
          <p:cNvGraphicFramePr>
            <a:graphicFrameLocks noGrp="1"/>
          </p:cNvGraphicFramePr>
          <p:nvPr>
            <p:extLst>
              <p:ext uri="{D42A27DB-BD31-4B8C-83A1-F6EECF244321}">
                <p14:modId xmlns:p14="http://schemas.microsoft.com/office/powerpoint/2010/main" val="2105600035"/>
              </p:ext>
            </p:extLst>
          </p:nvPr>
        </p:nvGraphicFramePr>
        <p:xfrm>
          <a:off x="184728" y="1253329"/>
          <a:ext cx="11822544" cy="4351341"/>
        </p:xfrm>
        <a:graphic>
          <a:graphicData uri="http://schemas.openxmlformats.org/drawingml/2006/table">
            <a:tbl>
              <a:tblPr/>
              <a:tblGrid>
                <a:gridCol w="730294">
                  <a:extLst>
                    <a:ext uri="{9D8B030D-6E8A-4147-A177-3AD203B41FA5}">
                      <a16:colId xmlns:a16="http://schemas.microsoft.com/office/drawing/2014/main" val="81177492"/>
                    </a:ext>
                  </a:extLst>
                </a:gridCol>
                <a:gridCol w="2624926">
                  <a:extLst>
                    <a:ext uri="{9D8B030D-6E8A-4147-A177-3AD203B41FA5}">
                      <a16:colId xmlns:a16="http://schemas.microsoft.com/office/drawing/2014/main" val="726841249"/>
                    </a:ext>
                  </a:extLst>
                </a:gridCol>
                <a:gridCol w="3176676">
                  <a:extLst>
                    <a:ext uri="{9D8B030D-6E8A-4147-A177-3AD203B41FA5}">
                      <a16:colId xmlns:a16="http://schemas.microsoft.com/office/drawing/2014/main" val="3307315663"/>
                    </a:ext>
                  </a:extLst>
                </a:gridCol>
                <a:gridCol w="3176676">
                  <a:extLst>
                    <a:ext uri="{9D8B030D-6E8A-4147-A177-3AD203B41FA5}">
                      <a16:colId xmlns:a16="http://schemas.microsoft.com/office/drawing/2014/main" val="66152240"/>
                    </a:ext>
                  </a:extLst>
                </a:gridCol>
                <a:gridCol w="2113972">
                  <a:extLst>
                    <a:ext uri="{9D8B030D-6E8A-4147-A177-3AD203B41FA5}">
                      <a16:colId xmlns:a16="http://schemas.microsoft.com/office/drawing/2014/main" val="3189759512"/>
                    </a:ext>
                  </a:extLst>
                </a:gridCol>
              </a:tblGrid>
              <a:tr h="267775">
                <a:tc>
                  <a:txBody>
                    <a:bodyPr/>
                    <a:lstStyle/>
                    <a:p>
                      <a:pPr algn="ctr">
                        <a:buNone/>
                      </a:pPr>
                      <a:r>
                        <a:rPr lang="en-US" sz="1300" b="1"/>
                        <a:t>Əmr</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300" b="1"/>
                        <a:t>Təsvir</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300" b="1"/>
                        <a:t>Sintaksis</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300" b="1"/>
                        <a:t>Nümunə</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300" b="1"/>
                        <a:t>İstifadə Ssenarisi</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4410507"/>
                  </a:ext>
                </a:extLst>
              </a:tr>
              <a:tr h="669437">
                <a:tc>
                  <a:txBody>
                    <a:bodyPr/>
                    <a:lstStyle/>
                    <a:p>
                      <a:pPr>
                        <a:buNone/>
                      </a:pPr>
                      <a:r>
                        <a:rPr lang="en-US" sz="1300" b="1">
                          <a:solidFill>
                            <a:srgbClr val="0070C0"/>
                          </a:solidFill>
                          <a:latin typeface="Courier New" panose="02070309020205020404" pitchFamily="49" charset="0"/>
                        </a:rPr>
                        <a:t>cat</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Faylın məzmununu göstərir.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cat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cat /etc/passwd</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Faylın məzmununu terminalda göstərmək.</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5881536"/>
                  </a:ext>
                </a:extLst>
              </a:tr>
              <a:tr h="669437">
                <a:tc>
                  <a:txBody>
                    <a:bodyPr/>
                    <a:lstStyle/>
                    <a:p>
                      <a:pPr>
                        <a:buNone/>
                      </a:pPr>
                      <a:r>
                        <a:rPr lang="en-US" sz="1300" b="1">
                          <a:solidFill>
                            <a:srgbClr val="0070C0"/>
                          </a:solidFill>
                          <a:latin typeface="Courier New" panose="02070309020205020404" pitchFamily="49" charset="0"/>
                        </a:rPr>
                        <a:t>less</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Faylı səhifələrlə göstərir.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less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less /var/log/syslog</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Böyük faylları oxumaq.</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3226199"/>
                  </a:ext>
                </a:extLst>
              </a:tr>
              <a:tr h="468606">
                <a:tc>
                  <a:txBody>
                    <a:bodyPr/>
                    <a:lstStyle/>
                    <a:p>
                      <a:pPr>
                        <a:buNone/>
                      </a:pPr>
                      <a:r>
                        <a:rPr lang="en-US" sz="1300" b="1">
                          <a:solidFill>
                            <a:srgbClr val="0070C0"/>
                          </a:solidFill>
                          <a:latin typeface="Courier New" panose="02070309020205020404" pitchFamily="49" charset="0"/>
                        </a:rPr>
                        <a:t>nano</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Sadə mətn redaktoru.</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nano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nano config.txt</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Faylları redaktə etmək.</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9131781"/>
                  </a:ext>
                </a:extLst>
              </a:tr>
              <a:tr h="468606">
                <a:tc>
                  <a:txBody>
                    <a:bodyPr/>
                    <a:lstStyle/>
                    <a:p>
                      <a:pPr>
                        <a:buNone/>
                      </a:pPr>
                      <a:r>
                        <a:rPr lang="en-US" sz="1300" b="1">
                          <a:solidFill>
                            <a:srgbClr val="0070C0"/>
                          </a:solidFill>
                          <a:latin typeface="Courier New" panose="02070309020205020404" pitchFamily="49" charset="0"/>
                        </a:rPr>
                        <a:t>vim</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Güclü mətn redaktoru.</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vim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vim script.sh</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Mürəkkəb redaktə üçün.</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5716556"/>
                  </a:ext>
                </a:extLst>
              </a:tr>
              <a:tr h="669437">
                <a:tc>
                  <a:txBody>
                    <a:bodyPr/>
                    <a:lstStyle/>
                    <a:p>
                      <a:pPr>
                        <a:buNone/>
                      </a:pPr>
                      <a:r>
                        <a:rPr lang="en-US" sz="1300" b="1">
                          <a:solidFill>
                            <a:srgbClr val="0070C0"/>
                          </a:solidFill>
                          <a:latin typeface="Courier New" panose="02070309020205020404" pitchFamily="49" charset="0"/>
                        </a:rPr>
                        <a:t>grep</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Faylda və ya çıxışda mətn axtarır.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grep [seçim] [nümunə]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grep "error" /var/log/syslog</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Loglarda axtarış etmək. </a:t>
                      </a:r>
                      <a:r>
                        <a:rPr lang="en-US" sz="1300">
                          <a:latin typeface="Courier New" panose="02070309020205020404" pitchFamily="49" charset="0"/>
                        </a:rPr>
                        <a:t>-r</a:t>
                      </a:r>
                      <a:r>
                        <a:rPr lang="en-US" sz="1300"/>
                        <a:t> rekursiv axtarır.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8028286"/>
                  </a:ext>
                </a:extLst>
              </a:tr>
              <a:tr h="468606">
                <a:tc>
                  <a:txBody>
                    <a:bodyPr/>
                    <a:lstStyle/>
                    <a:p>
                      <a:pPr>
                        <a:buNone/>
                      </a:pPr>
                      <a:r>
                        <a:rPr lang="en-US" sz="1300" b="1">
                          <a:solidFill>
                            <a:srgbClr val="0070C0"/>
                          </a:solidFill>
                          <a:latin typeface="Courier New" panose="02070309020205020404" pitchFamily="49" charset="0"/>
                        </a:rPr>
                        <a:t>awk</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Mətn emalı və filtrləmə.</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awk [şablon]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awk '{print $1}' file.txt</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Mətn sütunlarını ayırmaq.</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4539591"/>
                  </a:ext>
                </a:extLst>
              </a:tr>
              <a:tr h="669437">
                <a:tc>
                  <a:txBody>
                    <a:bodyPr/>
                    <a:lstStyle/>
                    <a:p>
                      <a:pPr>
                        <a:buNone/>
                      </a:pPr>
                      <a:r>
                        <a:rPr lang="en-US" sz="1300" b="1">
                          <a:solidFill>
                            <a:srgbClr val="0070C0"/>
                          </a:solidFill>
                          <a:latin typeface="Courier New" panose="02070309020205020404" pitchFamily="49" charset="0"/>
                        </a:rPr>
                        <a:t>sed</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Mətn dəyişdirmə və emalı.</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sed [seçim]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sed 's/old/new/g' file.txt</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Faylda mətn əvəzləmək.</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72015263"/>
                  </a:ext>
                </a:extLst>
              </a:tr>
            </a:tbl>
          </a:graphicData>
        </a:graphic>
      </p:graphicFrame>
      <p:pic>
        <p:nvPicPr>
          <p:cNvPr id="4" name="Picture 3">
            <a:extLst>
              <a:ext uri="{FF2B5EF4-FFF2-40B4-BE49-F238E27FC236}">
                <a16:creationId xmlns:a16="http://schemas.microsoft.com/office/drawing/2014/main" id="{06D878A3-0570-D31B-F654-239784287D79}"/>
              </a:ext>
            </a:extLst>
          </p:cNvPr>
          <p:cNvPicPr>
            <a:picLocks noChangeAspect="1"/>
          </p:cNvPicPr>
          <p:nvPr/>
        </p:nvPicPr>
        <p:blipFill>
          <a:blip r:embed="rId2"/>
          <a:stretch>
            <a:fillRect/>
          </a:stretch>
        </p:blipFill>
        <p:spPr>
          <a:xfrm>
            <a:off x="184728" y="6220810"/>
            <a:ext cx="3077004" cy="333422"/>
          </a:xfrm>
          <a:prstGeom prst="rect">
            <a:avLst/>
          </a:prstGeom>
        </p:spPr>
      </p:pic>
    </p:spTree>
    <p:extLst>
      <p:ext uri="{BB962C8B-B14F-4D97-AF65-F5344CB8AC3E}">
        <p14:creationId xmlns:p14="http://schemas.microsoft.com/office/powerpoint/2010/main" val="3858998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142A3B-A68E-2188-BEB7-26A3CC29449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605DB45-FFDB-A6D5-9258-826A880BF2AF}"/>
              </a:ext>
            </a:extLst>
          </p:cNvPr>
          <p:cNvSpPr txBox="1"/>
          <p:nvPr/>
        </p:nvSpPr>
        <p:spPr>
          <a:xfrm>
            <a:off x="203200" y="244826"/>
            <a:ext cx="11822545" cy="6186309"/>
          </a:xfrm>
          <a:prstGeom prst="rect">
            <a:avLst/>
          </a:prstGeom>
          <a:noFill/>
        </p:spPr>
        <p:txBody>
          <a:bodyPr wrap="square">
            <a:spAutoFit/>
          </a:bodyPr>
          <a:lstStyle/>
          <a:p>
            <a:r>
              <a:rPr lang="en-US" b="1"/>
              <a:t>Sistem Administrasiyası</a:t>
            </a:r>
            <a:endParaRPr lang="az-Latn-AZ" b="1"/>
          </a:p>
          <a:p>
            <a:endParaRPr lang="en-US" b="1"/>
          </a:p>
          <a:p>
            <a:r>
              <a:rPr lang="en-US"/>
              <a:t>Sistem idarəetməsi üçün əmrlər, çoxu </a:t>
            </a:r>
            <a:r>
              <a:rPr lang="en-US" b="1"/>
              <a:t>/sbin</a:t>
            </a:r>
            <a:r>
              <a:rPr lang="en-US"/>
              <a:t>-də yerləşir.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sz="1600">
              <a:effectLst/>
            </a:endParaRPr>
          </a:p>
          <a:p>
            <a:endParaRPr lang="az-Latn-AZ" sz="1600">
              <a:effectLst/>
            </a:endParaRPr>
          </a:p>
          <a:p>
            <a:r>
              <a:rPr lang="en-US" sz="1600"/>
              <a:t>Praktiki Nümunə:  Bu, USB diski mount edir, məzmununu göstərir və sonra ayırır.</a:t>
            </a:r>
            <a:endParaRPr lang="en-US" sz="1600">
              <a:effectLst/>
            </a:endParaRPr>
          </a:p>
        </p:txBody>
      </p:sp>
      <p:graphicFrame>
        <p:nvGraphicFramePr>
          <p:cNvPr id="2" name="Table 1">
            <a:extLst>
              <a:ext uri="{FF2B5EF4-FFF2-40B4-BE49-F238E27FC236}">
                <a16:creationId xmlns:a16="http://schemas.microsoft.com/office/drawing/2014/main" id="{F2B0B616-F0DE-75B0-34EE-F97693CD0B08}"/>
              </a:ext>
            </a:extLst>
          </p:cNvPr>
          <p:cNvGraphicFramePr>
            <a:graphicFrameLocks noGrp="1"/>
          </p:cNvGraphicFramePr>
          <p:nvPr>
            <p:extLst>
              <p:ext uri="{D42A27DB-BD31-4B8C-83A1-F6EECF244321}">
                <p14:modId xmlns:p14="http://schemas.microsoft.com/office/powerpoint/2010/main" val="713242962"/>
              </p:ext>
            </p:extLst>
          </p:nvPr>
        </p:nvGraphicFramePr>
        <p:xfrm>
          <a:off x="203200" y="1365998"/>
          <a:ext cx="11703050" cy="4351339"/>
        </p:xfrm>
        <a:graphic>
          <a:graphicData uri="http://schemas.openxmlformats.org/drawingml/2006/table">
            <a:tbl>
              <a:tblPr/>
              <a:tblGrid>
                <a:gridCol w="1070762">
                  <a:extLst>
                    <a:ext uri="{9D8B030D-6E8A-4147-A177-3AD203B41FA5}">
                      <a16:colId xmlns:a16="http://schemas.microsoft.com/office/drawing/2014/main" val="1808197154"/>
                    </a:ext>
                  </a:extLst>
                </a:gridCol>
                <a:gridCol w="2947696">
                  <a:extLst>
                    <a:ext uri="{9D8B030D-6E8A-4147-A177-3AD203B41FA5}">
                      <a16:colId xmlns:a16="http://schemas.microsoft.com/office/drawing/2014/main" val="2523866976"/>
                    </a:ext>
                  </a:extLst>
                </a:gridCol>
                <a:gridCol w="2427748">
                  <a:extLst>
                    <a:ext uri="{9D8B030D-6E8A-4147-A177-3AD203B41FA5}">
                      <a16:colId xmlns:a16="http://schemas.microsoft.com/office/drawing/2014/main" val="2128678061"/>
                    </a:ext>
                  </a:extLst>
                </a:gridCol>
                <a:gridCol w="2323364">
                  <a:extLst>
                    <a:ext uri="{9D8B030D-6E8A-4147-A177-3AD203B41FA5}">
                      <a16:colId xmlns:a16="http://schemas.microsoft.com/office/drawing/2014/main" val="3532547660"/>
                    </a:ext>
                  </a:extLst>
                </a:gridCol>
                <a:gridCol w="2933480">
                  <a:extLst>
                    <a:ext uri="{9D8B030D-6E8A-4147-A177-3AD203B41FA5}">
                      <a16:colId xmlns:a16="http://schemas.microsoft.com/office/drawing/2014/main" val="2563668934"/>
                    </a:ext>
                  </a:extLst>
                </a:gridCol>
              </a:tblGrid>
              <a:tr h="316461">
                <a:tc>
                  <a:txBody>
                    <a:bodyPr/>
                    <a:lstStyle/>
                    <a:p>
                      <a:pPr algn="ctr">
                        <a:buNone/>
                      </a:pPr>
                      <a:r>
                        <a:rPr lang="en-US" sz="1400" b="1"/>
                        <a:t>Əmr</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Təsvir</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Sintaksis</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Nümunə</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İstifadə Ssenarisi</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4706921"/>
                  </a:ext>
                </a:extLst>
              </a:tr>
              <a:tr h="553807">
                <a:tc>
                  <a:txBody>
                    <a:bodyPr/>
                    <a:lstStyle/>
                    <a:p>
                      <a:pPr>
                        <a:buNone/>
                      </a:pPr>
                      <a:r>
                        <a:rPr lang="en-US" sz="1400" b="1">
                          <a:solidFill>
                            <a:srgbClr val="0070C0"/>
                          </a:solidFill>
                          <a:latin typeface="Courier New" panose="02070309020205020404" pitchFamily="49" charset="0"/>
                        </a:rPr>
                        <a:t>reboot</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Sistemi yenidən başlatır.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reboot</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sudo reboot</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Sistemi yenidən yükləmək.</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6512316"/>
                  </a:ext>
                </a:extLst>
              </a:tr>
              <a:tr h="1028498">
                <a:tc>
                  <a:txBody>
                    <a:bodyPr/>
                    <a:lstStyle/>
                    <a:p>
                      <a:pPr>
                        <a:buNone/>
                      </a:pPr>
                      <a:r>
                        <a:rPr lang="en-US" sz="1400" b="1">
                          <a:solidFill>
                            <a:srgbClr val="0070C0"/>
                          </a:solidFill>
                          <a:latin typeface="Courier New" panose="02070309020205020404" pitchFamily="49" charset="0"/>
                        </a:rPr>
                        <a:t>shutdown</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Sistemi bağlayır və ya yenidən başlatır.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shutdown [seçim]</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sudo shutdown -h now</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Sistemi dərhal bağlamaq (</a:t>
                      </a:r>
                      <a:r>
                        <a:rPr lang="en-US" sz="1400">
                          <a:latin typeface="Courier New" panose="02070309020205020404" pitchFamily="49" charset="0"/>
                        </a:rPr>
                        <a:t>-h</a:t>
                      </a:r>
                      <a:r>
                        <a:rPr lang="en-US" sz="1400"/>
                        <a:t>) və ya yenidən başlatmaq (</a:t>
                      </a:r>
                      <a:r>
                        <a:rPr lang="en-US" sz="1400">
                          <a:latin typeface="Courier New" panose="02070309020205020404" pitchFamily="49" charset="0"/>
                        </a:rPr>
                        <a:t>-r</a:t>
                      </a:r>
                      <a:r>
                        <a:rPr lang="en-US" sz="1400"/>
                        <a:t>).</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1744847"/>
                  </a:ext>
                </a:extLst>
              </a:tr>
              <a:tr h="791152">
                <a:tc>
                  <a:txBody>
                    <a:bodyPr/>
                    <a:lstStyle/>
                    <a:p>
                      <a:pPr>
                        <a:buNone/>
                      </a:pPr>
                      <a:r>
                        <a:rPr lang="en-US" sz="1400" b="1">
                          <a:solidFill>
                            <a:srgbClr val="0070C0"/>
                          </a:solidFill>
                          <a:latin typeface="Courier New" panose="02070309020205020404" pitchFamily="49" charset="0"/>
                        </a:rPr>
                        <a:t>fsck</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 sistemini yoxlayır və bərpa edir.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fsck [cihaz]</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sudo fsck /dev/sda1</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Diskdə səhvləri yoxlamaq.</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8629653"/>
                  </a:ext>
                </a:extLst>
              </a:tr>
              <a:tr h="553807">
                <a:tc>
                  <a:txBody>
                    <a:bodyPr/>
                    <a:lstStyle/>
                    <a:p>
                      <a:pPr>
                        <a:buNone/>
                      </a:pPr>
                      <a:r>
                        <a:rPr lang="en-US" sz="1400" b="1">
                          <a:solidFill>
                            <a:srgbClr val="0070C0"/>
                          </a:solidFill>
                          <a:latin typeface="Courier New" panose="02070309020205020404" pitchFamily="49" charset="0"/>
                        </a:rPr>
                        <a:t>mount</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 sistemini mount edir.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mount [cihaz] [nöqtə]</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mount /dev/sdb1 /mnt</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Xarici diski mount etmək.</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1462095"/>
                  </a:ext>
                </a:extLst>
              </a:tr>
              <a:tr h="553807">
                <a:tc>
                  <a:txBody>
                    <a:bodyPr/>
                    <a:lstStyle/>
                    <a:p>
                      <a:pPr>
                        <a:buNone/>
                      </a:pPr>
                      <a:r>
                        <a:rPr lang="en-US" sz="1400" b="1">
                          <a:solidFill>
                            <a:srgbClr val="0070C0"/>
                          </a:solidFill>
                          <a:latin typeface="Courier New" panose="02070309020205020404" pitchFamily="49" charset="0"/>
                        </a:rPr>
                        <a:t>umount</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 sistemini ayırır.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umount [nöqtə/cihaz]</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umount /mnt</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Mount edilmiş cihazı ayırmaq.</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3563674"/>
                  </a:ext>
                </a:extLst>
              </a:tr>
              <a:tr h="553807">
                <a:tc>
                  <a:txBody>
                    <a:bodyPr/>
                    <a:lstStyle/>
                    <a:p>
                      <a:pPr>
                        <a:buNone/>
                      </a:pPr>
                      <a:r>
                        <a:rPr lang="en-US" sz="1400" b="1">
                          <a:solidFill>
                            <a:srgbClr val="0070C0"/>
                          </a:solidFill>
                          <a:latin typeface="Courier New" panose="02070309020205020404" pitchFamily="49" charset="0"/>
                        </a:rPr>
                        <a:t>dmesg</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Kernel loglarını göstərir.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dmesg [seçim]</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`dmesg</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grep usb`</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4691589"/>
                  </a:ext>
                </a:extLst>
              </a:tr>
            </a:tbl>
          </a:graphicData>
        </a:graphic>
      </p:graphicFrame>
      <p:pic>
        <p:nvPicPr>
          <p:cNvPr id="4" name="Picture 3">
            <a:extLst>
              <a:ext uri="{FF2B5EF4-FFF2-40B4-BE49-F238E27FC236}">
                <a16:creationId xmlns:a16="http://schemas.microsoft.com/office/drawing/2014/main" id="{F2985BE8-76E8-83EC-CA97-0ABD58A5314F}"/>
              </a:ext>
            </a:extLst>
          </p:cNvPr>
          <p:cNvPicPr>
            <a:picLocks noChangeAspect="1"/>
          </p:cNvPicPr>
          <p:nvPr/>
        </p:nvPicPr>
        <p:blipFill>
          <a:blip r:embed="rId2"/>
          <a:stretch>
            <a:fillRect/>
          </a:stretch>
        </p:blipFill>
        <p:spPr>
          <a:xfrm>
            <a:off x="203200" y="6391210"/>
            <a:ext cx="3400900" cy="466790"/>
          </a:xfrm>
          <a:prstGeom prst="rect">
            <a:avLst/>
          </a:prstGeom>
        </p:spPr>
      </p:pic>
    </p:spTree>
    <p:extLst>
      <p:ext uri="{BB962C8B-B14F-4D97-AF65-F5344CB8AC3E}">
        <p14:creationId xmlns:p14="http://schemas.microsoft.com/office/powerpoint/2010/main" val="4251797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333328-FF21-CC17-0857-8CE56705B56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D5C76E6-B264-42B5-67B6-7945D7CBF388}"/>
              </a:ext>
            </a:extLst>
          </p:cNvPr>
          <p:cNvSpPr txBox="1"/>
          <p:nvPr/>
        </p:nvSpPr>
        <p:spPr>
          <a:xfrm>
            <a:off x="203200" y="244826"/>
            <a:ext cx="11822545" cy="6001643"/>
          </a:xfrm>
          <a:prstGeom prst="rect">
            <a:avLst/>
          </a:prstGeom>
          <a:noFill/>
        </p:spPr>
        <p:txBody>
          <a:bodyPr wrap="square">
            <a:spAutoFit/>
          </a:bodyPr>
          <a:lstStyle/>
          <a:p>
            <a:r>
              <a:rPr lang="en-US" sz="1200"/>
              <a:t>"</a:t>
            </a:r>
            <a:r>
              <a:rPr lang="en-US" sz="1200" b="1">
                <a:solidFill>
                  <a:srgbClr val="FF0000"/>
                </a:solidFill>
              </a:rPr>
              <a:t>Mount</a:t>
            </a:r>
            <a:r>
              <a:rPr lang="en-US" sz="1200"/>
              <a:t>" və "</a:t>
            </a:r>
            <a:r>
              <a:rPr lang="en-US" sz="1200" b="1">
                <a:solidFill>
                  <a:srgbClr val="FF0000"/>
                </a:solidFill>
              </a:rPr>
              <a:t>Unmount</a:t>
            </a:r>
            <a:r>
              <a:rPr lang="en-US" sz="1200"/>
              <a:t>" əmrləri Linux və digər UNIX əsaslı əməliyyat sistemlərində istifadə edilən əmr və proseslərdir. Bu əmrlər, fayl sistemlərinin və ya cihazların işləmə rejimlərini idarə etməyə kömək edir.</a:t>
            </a:r>
            <a:endParaRPr lang="az-Latn-AZ" sz="1200"/>
          </a:p>
          <a:p>
            <a:endParaRPr lang="en-US" sz="1200"/>
          </a:p>
          <a:p>
            <a:pPr marL="342900" indent="-342900">
              <a:buAutoNum type="arabicPeriod"/>
            </a:pPr>
            <a:r>
              <a:rPr lang="en-US" sz="1200" b="1"/>
              <a:t>Mount etmək:</a:t>
            </a:r>
            <a:endParaRPr lang="az-Latn-AZ" sz="1200" b="1"/>
          </a:p>
          <a:p>
            <a:pPr marL="342900" indent="-342900">
              <a:buAutoNum type="arabicPeriod"/>
            </a:pPr>
            <a:endParaRPr lang="en-US" sz="1200" b="1"/>
          </a:p>
          <a:p>
            <a:r>
              <a:rPr lang="en-US" sz="1200"/>
              <a:t>"Mount" etmək, bir cihazın</a:t>
            </a:r>
            <a:r>
              <a:rPr lang="az-Latn-AZ" sz="1200"/>
              <a:t>, diskin </a:t>
            </a:r>
            <a:r>
              <a:rPr lang="en-US" sz="1200"/>
              <a:t>və ya fayl sisteminin</a:t>
            </a:r>
            <a:r>
              <a:rPr lang="az-Latn-AZ" sz="1200"/>
              <a:t> (</a:t>
            </a:r>
            <a:r>
              <a:rPr lang="en-US" sz="1200"/>
              <a:t>bölmənin</a:t>
            </a:r>
            <a:r>
              <a:rPr lang="az-Latn-AZ" sz="1200"/>
              <a:t>)</a:t>
            </a:r>
            <a:r>
              <a:rPr lang="en-US" sz="1200"/>
              <a:t> əməliyyat sistemi tərəfindən istifadə edilə bilməsi üçün müəyyən bir qovluğa</a:t>
            </a:r>
            <a:r>
              <a:rPr lang="az-Latn-AZ" sz="1200"/>
              <a:t>, diskə, bölməyə</a:t>
            </a:r>
            <a:r>
              <a:rPr lang="en-US" sz="1200"/>
              <a:t> (mount point) əlavə edilməsi prosesidir. Bu, əsasən, xarici bir disk, USB flash yaddaş, şəbəkə sürücüsü və ya digər saxlama vasitələrinin əməliyyat sisteminə daxil edilməsi üçün istifadə edilir. Mount əməliyyatı, cihazın fayl sistemini müəyyən bir mövqeyə (nöqtəyə) qoşur, beləliklə istifadəçilər və proqramlar o cihazdakı fayllara daxil ola bilərlər.</a:t>
            </a:r>
            <a:endParaRPr lang="az-Latn-AZ" sz="1200"/>
          </a:p>
          <a:p>
            <a:endParaRPr lang="en-US" sz="1200"/>
          </a:p>
          <a:p>
            <a:r>
              <a:rPr lang="en-US" sz="1200"/>
              <a:t>Məsələn, xarici bir disk </a:t>
            </a:r>
            <a:r>
              <a:rPr lang="en-US" sz="1200" b="1"/>
              <a:t>/dev/sdb1 </a:t>
            </a:r>
            <a:r>
              <a:rPr lang="en-US" sz="1200"/>
              <a:t>cihazını</a:t>
            </a:r>
            <a:r>
              <a:rPr lang="en-US" sz="1200" b="1"/>
              <a:t> /mnt </a:t>
            </a:r>
            <a:r>
              <a:rPr lang="en-US" sz="1200"/>
              <a:t>qovluğuna mount etmək üçün:</a:t>
            </a:r>
            <a:endParaRPr lang="az-Latn-AZ" sz="1200"/>
          </a:p>
          <a:p>
            <a:endParaRPr lang="az-Latn-AZ" sz="1200"/>
          </a:p>
          <a:p>
            <a:endParaRPr lang="az-Latn-AZ" sz="1200"/>
          </a:p>
          <a:p>
            <a:endParaRPr lang="az-Latn-AZ" sz="1200"/>
          </a:p>
          <a:p>
            <a:r>
              <a:rPr lang="en-US" sz="1200"/>
              <a:t>Bu əməliyyat, </a:t>
            </a:r>
            <a:r>
              <a:rPr lang="en-US" sz="1200" b="1"/>
              <a:t>/dev/sdb1 </a:t>
            </a:r>
            <a:r>
              <a:rPr lang="en-US" sz="1200"/>
              <a:t>cihazını </a:t>
            </a:r>
            <a:r>
              <a:rPr lang="en-US" sz="1200" b="1"/>
              <a:t>/mnt </a:t>
            </a:r>
            <a:r>
              <a:rPr lang="en-US" sz="1200"/>
              <a:t>nöqtəsinə qoşur. Artıq </a:t>
            </a:r>
            <a:r>
              <a:rPr lang="en-US" sz="1200" b="1"/>
              <a:t>/mnt </a:t>
            </a:r>
            <a:r>
              <a:rPr lang="en-US" sz="1200"/>
              <a:t>içərisində həmin diskə aid olan faylları görə bilərsiniz.</a:t>
            </a:r>
            <a:endParaRPr lang="az-Latn-AZ" sz="1200"/>
          </a:p>
          <a:p>
            <a:endParaRPr lang="az-Latn-AZ" sz="1200"/>
          </a:p>
          <a:p>
            <a:endParaRPr lang="az-Latn-AZ" sz="1200"/>
          </a:p>
          <a:p>
            <a:endParaRPr lang="az-Latn-AZ" sz="1200"/>
          </a:p>
          <a:p>
            <a:endParaRPr lang="az-Latn-AZ" sz="1200"/>
          </a:p>
          <a:p>
            <a:r>
              <a:rPr lang="en-US" sz="1200" b="1">
                <a:solidFill>
                  <a:srgbClr val="00B050"/>
                </a:solidFill>
              </a:rPr>
              <a:t>Mounting-in məqsədi və istifadə sahələri</a:t>
            </a:r>
            <a:r>
              <a:rPr lang="en-US" sz="1200" b="1"/>
              <a:t>:</a:t>
            </a:r>
            <a:endParaRPr lang="az-Latn-AZ" sz="1200" b="1"/>
          </a:p>
          <a:p>
            <a:endParaRPr lang="en-US" sz="1200" b="1"/>
          </a:p>
          <a:p>
            <a:pPr marL="628650" lvl="1" indent="-171450">
              <a:buFont typeface="Wingdings" panose="05000000000000000000" pitchFamily="2" charset="2"/>
              <a:buChar char="q"/>
            </a:pPr>
            <a:r>
              <a:rPr lang="en-US" sz="1200" b="1"/>
              <a:t>Fayllara Giriş</a:t>
            </a:r>
            <a:r>
              <a:rPr lang="en-US" sz="1200"/>
              <a:t>: Mounting əməliyyatı, bir diskdəki və ya bölmədəki fayllara daxil olmağa imkan verir. Məsələn, xarici bir USB sürücüsünü sistemə qoşduqda, onu /mnt/usb və ya /media/usb kimi bir yolda quraşdırırsınız və oradakı fayllara əlçatanlıq əldə edirsiniz.</a:t>
            </a:r>
            <a:endParaRPr lang="az-Latn-AZ" sz="1200"/>
          </a:p>
          <a:p>
            <a:pPr marL="628650" lvl="1" indent="-171450">
              <a:buFont typeface="Wingdings" panose="05000000000000000000" pitchFamily="2" charset="2"/>
              <a:buChar char="q"/>
            </a:pPr>
            <a:endParaRPr lang="en-US" sz="1200"/>
          </a:p>
          <a:p>
            <a:pPr marL="628650" lvl="1" indent="-171450">
              <a:buFont typeface="Wingdings" panose="05000000000000000000" pitchFamily="2" charset="2"/>
              <a:buChar char="q"/>
            </a:pPr>
            <a:r>
              <a:rPr lang="en-US" sz="1200" b="1"/>
              <a:t>Fərqli Disklərdən Faydalanmaq</a:t>
            </a:r>
            <a:r>
              <a:rPr lang="en-US" sz="1200"/>
              <a:t>: Əməliyyat sistemi, bir neçə diski və ya bölməni paralel işlədə bilər. Məsələn, sizdə ayrı-ayrı disk sürücülərində yerləşən əməliyyat sistemi, proqramlar, sənədlər və ya ehtiyat nüsxələr ola bilər. Hər biri müxtəlif mount nöqtələrinə quraşdırılaraq asanlıqla istifadə edilə bilər.</a:t>
            </a:r>
            <a:endParaRPr lang="az-Latn-AZ" sz="1200"/>
          </a:p>
          <a:p>
            <a:pPr marL="628650" lvl="1" indent="-171450">
              <a:buFont typeface="Wingdings" panose="05000000000000000000" pitchFamily="2" charset="2"/>
              <a:buChar char="q"/>
            </a:pPr>
            <a:endParaRPr lang="en-US" sz="1200"/>
          </a:p>
          <a:p>
            <a:pPr marL="628650" lvl="1" indent="-171450">
              <a:buFont typeface="Wingdings" panose="05000000000000000000" pitchFamily="2" charset="2"/>
              <a:buChar char="q"/>
            </a:pPr>
            <a:r>
              <a:rPr lang="en-US" sz="1200" b="1"/>
              <a:t>Fayl Sistemi İnteqrasiyası</a:t>
            </a:r>
            <a:r>
              <a:rPr lang="en-US" sz="1200"/>
              <a:t>: Cihazların fayl sistemlərini sistemə tanıtmaq üçün mounting edilir. Bu, həmçinin virtual fayl sistemlərinə də aiddir, məsələn, şəbəkə üzərindən bağlanmış fayl sistemləri.</a:t>
            </a:r>
            <a:endParaRPr lang="az-Latn-AZ" sz="1200"/>
          </a:p>
          <a:p>
            <a:pPr marL="628650" lvl="1" indent="-171450">
              <a:buFont typeface="Wingdings" panose="05000000000000000000" pitchFamily="2" charset="2"/>
              <a:buChar char="q"/>
            </a:pPr>
            <a:endParaRPr lang="en-US" sz="1200"/>
          </a:p>
          <a:p>
            <a:pPr marL="628650" lvl="1" indent="-171450">
              <a:buFont typeface="Wingdings" panose="05000000000000000000" pitchFamily="2" charset="2"/>
              <a:buChar char="q"/>
            </a:pPr>
            <a:r>
              <a:rPr lang="en-US" sz="1200" b="1"/>
              <a:t>Daimi Quraşdırma</a:t>
            </a:r>
            <a:r>
              <a:rPr lang="en-US" sz="1200"/>
              <a:t>: Quraşdırılan fayl sistemlərinin avtomatik olaraq yenidən başlatmada da istifadəsi üçün /etc/fstab faylına daimi olaraq əlavə edilə bilər. Bu, əməliyyat sistemi yenidən başladıqda, müəyyən cihazların avtomatik olaraq quraşdırılmasına imkan verir.</a:t>
            </a:r>
            <a:endParaRPr lang="az-Latn-AZ" sz="1200"/>
          </a:p>
          <a:p>
            <a:endParaRPr lang="en-US" sz="1200"/>
          </a:p>
        </p:txBody>
      </p:sp>
      <p:pic>
        <p:nvPicPr>
          <p:cNvPr id="3" name="Picture 2">
            <a:extLst>
              <a:ext uri="{FF2B5EF4-FFF2-40B4-BE49-F238E27FC236}">
                <a16:creationId xmlns:a16="http://schemas.microsoft.com/office/drawing/2014/main" id="{5118937B-9339-9B50-A0FF-EBF3491924B6}"/>
              </a:ext>
            </a:extLst>
          </p:cNvPr>
          <p:cNvPicPr>
            <a:picLocks noChangeAspect="1"/>
          </p:cNvPicPr>
          <p:nvPr/>
        </p:nvPicPr>
        <p:blipFill>
          <a:blip r:embed="rId2"/>
          <a:stretch>
            <a:fillRect/>
          </a:stretch>
        </p:blipFill>
        <p:spPr>
          <a:xfrm>
            <a:off x="203200" y="2209843"/>
            <a:ext cx="1609950" cy="295316"/>
          </a:xfrm>
          <a:prstGeom prst="rect">
            <a:avLst/>
          </a:prstGeom>
        </p:spPr>
      </p:pic>
    </p:spTree>
    <p:extLst>
      <p:ext uri="{BB962C8B-B14F-4D97-AF65-F5344CB8AC3E}">
        <p14:creationId xmlns:p14="http://schemas.microsoft.com/office/powerpoint/2010/main" val="3769929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0EBCE6-8289-BFDB-FBC4-6E409EF3911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366C894-60CC-F6A2-2E06-6641983BC94F}"/>
              </a:ext>
            </a:extLst>
          </p:cNvPr>
          <p:cNvSpPr txBox="1"/>
          <p:nvPr/>
        </p:nvSpPr>
        <p:spPr>
          <a:xfrm>
            <a:off x="0" y="161789"/>
            <a:ext cx="12034982" cy="5909310"/>
          </a:xfrm>
          <a:prstGeom prst="rect">
            <a:avLst/>
          </a:prstGeom>
          <a:noFill/>
        </p:spPr>
        <p:txBody>
          <a:bodyPr wrap="square">
            <a:spAutoFit/>
          </a:bodyPr>
          <a:lstStyle/>
          <a:p>
            <a:r>
              <a:rPr lang="az-Latn-AZ" sz="1200"/>
              <a:t>Məsələn, </a:t>
            </a:r>
            <a:r>
              <a:rPr lang="en-US" sz="1200" b="1"/>
              <a:t>/boot </a:t>
            </a:r>
            <a:r>
              <a:rPr lang="az-Latn-AZ" sz="1200"/>
              <a:t>adlı bölmədə əgər az yaddaş varsa, </a:t>
            </a:r>
            <a:r>
              <a:rPr lang="az-Latn-AZ" sz="1200" b="1"/>
              <a:t>apt-get update </a:t>
            </a:r>
            <a:r>
              <a:rPr lang="az-Latn-AZ" sz="1200"/>
              <a:t>dedikdə yenilənmələr yüklənməyəcək. Əgər </a:t>
            </a:r>
            <a:r>
              <a:rPr lang="en-US" sz="1200" b="1"/>
              <a:t>/boot </a:t>
            </a:r>
            <a:r>
              <a:rPr lang="az-Latn-AZ" sz="1200"/>
              <a:t>bölməsinin yaddaşını artırmaq mümkün olmursa onda yeni bölmə yaradaraq köhnə </a:t>
            </a:r>
            <a:r>
              <a:rPr lang="en-US" sz="1200" b="1"/>
              <a:t>/boot </a:t>
            </a:r>
            <a:r>
              <a:rPr lang="en-US" sz="1200"/>
              <a:t>-da </a:t>
            </a:r>
            <a:r>
              <a:rPr lang="az-Latn-AZ" sz="1200"/>
              <a:t>olan dataları yeni </a:t>
            </a:r>
            <a:r>
              <a:rPr lang="en-US" sz="1200"/>
              <a:t>/yeni_boot </a:t>
            </a:r>
            <a:r>
              <a:rPr lang="az-Latn-AZ" sz="1200"/>
              <a:t>bölməsinə köçürə (mount) və həmin yeni bölmənin artıq bu update yenilənmələrini qəbul etməsi gərəkdiyini sistemə deyə bilərik.</a:t>
            </a:r>
          </a:p>
          <a:p>
            <a:endParaRPr lang="az-Latn-AZ" sz="1200"/>
          </a:p>
          <a:p>
            <a:endParaRPr lang="az-Latn-AZ" sz="1200"/>
          </a:p>
          <a:p>
            <a:r>
              <a:rPr lang="en-US" sz="1200"/>
              <a:t>Əgər </a:t>
            </a:r>
            <a:r>
              <a:rPr lang="en-US" sz="1200" b="1"/>
              <a:t>/boot </a:t>
            </a:r>
            <a:r>
              <a:rPr lang="en-US" sz="1200"/>
              <a:t>bölməsini yeni bir bölmə ilə </a:t>
            </a:r>
            <a:r>
              <a:rPr lang="en-US" sz="1200" b="1"/>
              <a:t>mount</a:t>
            </a:r>
            <a:r>
              <a:rPr lang="en-US" sz="1200"/>
              <a:t> edib, </a:t>
            </a:r>
            <a:r>
              <a:rPr lang="az-Latn-AZ" sz="1200"/>
              <a:t>yeni olanı</a:t>
            </a:r>
            <a:r>
              <a:rPr lang="en-US" sz="1200"/>
              <a:t> </a:t>
            </a:r>
            <a:r>
              <a:rPr lang="en-US" sz="1200" b="1"/>
              <a:t>/boot </a:t>
            </a:r>
            <a:r>
              <a:rPr lang="en-US" sz="1200"/>
              <a:t>olaraq təyin </a:t>
            </a:r>
            <a:r>
              <a:rPr lang="az-Latn-AZ" sz="1200"/>
              <a:t>ediriksə</a:t>
            </a:r>
            <a:r>
              <a:rPr lang="en-US" sz="1200"/>
              <a:t>, bunun necə işlədiyini və </a:t>
            </a:r>
            <a:r>
              <a:rPr lang="en-US" sz="1200" b="1"/>
              <a:t>apt-get update </a:t>
            </a:r>
            <a:r>
              <a:rPr lang="en-US" sz="1200"/>
              <a:t>əməliyyatı ilə əlaqədar nələr baş verəcəyini izah edim.</a:t>
            </a:r>
            <a:endParaRPr lang="az-Latn-AZ" sz="1200"/>
          </a:p>
          <a:p>
            <a:endParaRPr lang="az-Latn-AZ" sz="1200"/>
          </a:p>
          <a:p>
            <a:endParaRPr lang="az-Latn-AZ" sz="1200"/>
          </a:p>
          <a:p>
            <a:r>
              <a:rPr lang="en-US" sz="1200"/>
              <a:t>Əgər yeni bir bölmə yaratdınız və bu yeni bölməni /boot olaraq mount etdinizsə, bu zaman əməliyyat sisteminiz artıq /boot qovluğunda olan məlumatları yeni bölmədən oxuyacaq. Bu da o deməkdir ki, bütün kernel və boot ilə əlaqəli fayllar artıq yeni bölməyə yerləşəcək.</a:t>
            </a:r>
          </a:p>
          <a:p>
            <a:pPr marL="742950" lvl="1" indent="-285750">
              <a:lnSpc>
                <a:spcPct val="150000"/>
              </a:lnSpc>
              <a:buFont typeface="Arial" panose="020B0604020202020204" pitchFamily="34" charset="0"/>
              <a:buChar char="•"/>
            </a:pPr>
            <a:r>
              <a:rPr lang="en-US" sz="1200"/>
              <a:t>Əgər əvvəllər /boot bölməsi dolmuşdusa, onu başqa bir diskə və ya bölməyə köçürməyiniz yaxşı bir həll yoludur.</a:t>
            </a:r>
          </a:p>
          <a:p>
            <a:pPr marL="742950" lvl="1" indent="-285750">
              <a:lnSpc>
                <a:spcPct val="150000"/>
              </a:lnSpc>
              <a:buFont typeface="Arial" panose="020B0604020202020204" pitchFamily="34" charset="0"/>
              <a:buChar char="•"/>
            </a:pPr>
            <a:r>
              <a:rPr lang="en-US" sz="1200"/>
              <a:t>Mount əməliyyatı vasitəsilə /boot qovluğunun köhnə faylları yeni bölmənin içərisində görünəcək.</a:t>
            </a:r>
          </a:p>
          <a:p>
            <a:endParaRPr lang="az-Latn-AZ" sz="1200"/>
          </a:p>
          <a:p>
            <a:r>
              <a:rPr lang="az-Latn-AZ" sz="1200" b="1">
                <a:highlight>
                  <a:srgbClr val="FFFF00"/>
                </a:highlight>
              </a:rPr>
              <a:t>Vacib qeyd</a:t>
            </a:r>
            <a:r>
              <a:rPr lang="az-Latn-AZ" sz="1200"/>
              <a:t>: Əgər bir cihazın hər zaman eyni qovluğa avtomatik qoşulmasını istəyirsinizsə, /etc/fstab faylında onu qeyd etməlisiniz.</a:t>
            </a:r>
          </a:p>
          <a:p>
            <a:pPr marL="628650" lvl="1" indent="-171450">
              <a:lnSpc>
                <a:spcPct val="150000"/>
              </a:lnSpc>
              <a:buFont typeface="Arial" panose="020B0604020202020204" pitchFamily="34" charset="0"/>
              <a:buChar char="•"/>
            </a:pPr>
            <a:r>
              <a:rPr lang="az-Latn-AZ" sz="1200" b="1"/>
              <a:t>/etc/fstab </a:t>
            </a:r>
            <a:r>
              <a:rPr lang="az-Latn-AZ" sz="1200"/>
              <a:t>faylının düzgün konfiqurasiyası: Əmin olun ki, /etc/fstab faylında yeni /boot bölməsi düzgün qeyd edilib. Məsələn: İlk olaraq faylı açırıq.</a:t>
            </a:r>
          </a:p>
          <a:p>
            <a:endParaRPr lang="az-Latn-AZ" sz="1200"/>
          </a:p>
          <a:p>
            <a:endParaRPr lang="az-Latn-AZ" sz="1200"/>
          </a:p>
          <a:p>
            <a:endParaRPr lang="az-Latn-AZ" sz="1200"/>
          </a:p>
          <a:p>
            <a:endParaRPr lang="az-Latn-AZ" sz="1200"/>
          </a:p>
          <a:p>
            <a:pPr marL="628650" lvl="1" indent="-171450">
              <a:buFont typeface="Arial" panose="020B0604020202020204" pitchFamily="34" charset="0"/>
              <a:buChar char="•"/>
            </a:pPr>
            <a:r>
              <a:rPr lang="en-US" sz="1200"/>
              <a:t>Faylın sonunda yeni bir xətt əlavə </a:t>
            </a:r>
            <a:r>
              <a:rPr lang="az-Latn-AZ" sz="1200"/>
              <a:t>edirik</a:t>
            </a:r>
            <a:r>
              <a:rPr lang="en-US" sz="1200"/>
              <a:t>:</a:t>
            </a:r>
            <a:r>
              <a:rPr lang="az-Latn-AZ" sz="1200"/>
              <a:t> </a:t>
            </a:r>
            <a:r>
              <a:rPr lang="en-US" sz="1200" b="1"/>
              <a:t>/dev/sdX1 </a:t>
            </a:r>
            <a:r>
              <a:rPr lang="az-Latn-AZ" sz="1200"/>
              <a:t>olan yerdə həmin bölmənin </a:t>
            </a:r>
            <a:r>
              <a:rPr lang="az-Latn-AZ" sz="1200" b="1" i="1"/>
              <a:t>identifikatoruda</a:t>
            </a:r>
            <a:r>
              <a:rPr lang="az-Latn-AZ" sz="1200"/>
              <a:t> dayana bilər. Buna diqqət edin.</a:t>
            </a:r>
          </a:p>
          <a:p>
            <a:endParaRPr lang="az-Latn-AZ" sz="1200"/>
          </a:p>
          <a:p>
            <a:endParaRPr lang="az-Latn-AZ" sz="1200"/>
          </a:p>
          <a:p>
            <a:endParaRPr lang="az-Latn-AZ" sz="1200"/>
          </a:p>
          <a:p>
            <a:endParaRPr lang="az-Latn-AZ" sz="1200"/>
          </a:p>
          <a:p>
            <a:pPr marL="628650" lvl="1" indent="-171450">
              <a:buFont typeface="Arial" panose="020B0604020202020204" pitchFamily="34" charset="0"/>
              <a:buChar char="•"/>
            </a:pPr>
            <a:r>
              <a:rPr lang="en-US" sz="1200" b="1"/>
              <a:t>Kernelin yüklənməsi</a:t>
            </a:r>
            <a:r>
              <a:rPr lang="en-US" sz="1200"/>
              <a:t>: Hər hansı yeni kernel və ya boot faylını yüklədikdən sonra, əgər lazımdırsa, </a:t>
            </a:r>
            <a:r>
              <a:rPr lang="en-US" sz="1200" b="1">
                <a:solidFill>
                  <a:srgbClr val="FF0000"/>
                </a:solidFill>
              </a:rPr>
              <a:t>update-grub</a:t>
            </a:r>
            <a:r>
              <a:rPr lang="en-US" sz="1200"/>
              <a:t> əmrini işlədin ki, GRUB özünə uyğun olaraq yeni kernel və boot parametrlərini tanısın:</a:t>
            </a:r>
            <a:endParaRPr lang="az-Latn-AZ" sz="1200"/>
          </a:p>
          <a:p>
            <a:endParaRPr lang="az-Latn-AZ" sz="1200"/>
          </a:p>
          <a:p>
            <a:endParaRPr lang="az-Latn-AZ" sz="1200"/>
          </a:p>
          <a:p>
            <a:endParaRPr lang="az-Latn-AZ" sz="1200"/>
          </a:p>
          <a:p>
            <a:endParaRPr lang="az-Latn-AZ" sz="1200"/>
          </a:p>
          <a:p>
            <a:r>
              <a:rPr lang="az-Latn-AZ" sz="1200"/>
              <a:t>Bu mövzu haqqında olan praktiki nümunə, Kibertəhlükəsizlik dərsinin `</a:t>
            </a:r>
            <a:r>
              <a:rPr lang="en-US" sz="1200"/>
              <a:t> </a:t>
            </a:r>
            <a:r>
              <a:rPr lang="en-US" sz="1200" b="1"/>
              <a:t>2 kali command and etc.pptx </a:t>
            </a:r>
            <a:r>
              <a:rPr lang="az-Latn-AZ" sz="1200"/>
              <a:t>` faylında qeyd edilmişdir.</a:t>
            </a:r>
            <a:endParaRPr lang="en-US" sz="1200"/>
          </a:p>
        </p:txBody>
      </p:sp>
      <p:pic>
        <p:nvPicPr>
          <p:cNvPr id="5" name="Picture 4">
            <a:extLst>
              <a:ext uri="{FF2B5EF4-FFF2-40B4-BE49-F238E27FC236}">
                <a16:creationId xmlns:a16="http://schemas.microsoft.com/office/drawing/2014/main" id="{6C6809B1-12AA-E82E-D743-8004716E20B0}"/>
              </a:ext>
            </a:extLst>
          </p:cNvPr>
          <p:cNvPicPr>
            <a:picLocks noChangeAspect="1"/>
          </p:cNvPicPr>
          <p:nvPr/>
        </p:nvPicPr>
        <p:blipFill>
          <a:blip r:embed="rId2"/>
          <a:stretch>
            <a:fillRect/>
          </a:stretch>
        </p:blipFill>
        <p:spPr>
          <a:xfrm>
            <a:off x="157018" y="3135031"/>
            <a:ext cx="1838582" cy="371527"/>
          </a:xfrm>
          <a:prstGeom prst="rect">
            <a:avLst/>
          </a:prstGeom>
        </p:spPr>
      </p:pic>
      <p:pic>
        <p:nvPicPr>
          <p:cNvPr id="8" name="Picture 7">
            <a:extLst>
              <a:ext uri="{FF2B5EF4-FFF2-40B4-BE49-F238E27FC236}">
                <a16:creationId xmlns:a16="http://schemas.microsoft.com/office/drawing/2014/main" id="{9266A6C9-5DD8-5E76-4A0F-F765492FACA3}"/>
              </a:ext>
            </a:extLst>
          </p:cNvPr>
          <p:cNvPicPr>
            <a:picLocks noChangeAspect="1"/>
          </p:cNvPicPr>
          <p:nvPr/>
        </p:nvPicPr>
        <p:blipFill>
          <a:blip r:embed="rId3"/>
          <a:stretch>
            <a:fillRect/>
          </a:stretch>
        </p:blipFill>
        <p:spPr>
          <a:xfrm>
            <a:off x="0" y="4001275"/>
            <a:ext cx="3505689" cy="352474"/>
          </a:xfrm>
          <a:prstGeom prst="rect">
            <a:avLst/>
          </a:prstGeom>
        </p:spPr>
      </p:pic>
      <p:pic>
        <p:nvPicPr>
          <p:cNvPr id="10" name="Picture 9">
            <a:extLst>
              <a:ext uri="{FF2B5EF4-FFF2-40B4-BE49-F238E27FC236}">
                <a16:creationId xmlns:a16="http://schemas.microsoft.com/office/drawing/2014/main" id="{94317C7F-316B-8AA2-A94C-46E2A18C63FD}"/>
              </a:ext>
            </a:extLst>
          </p:cNvPr>
          <p:cNvPicPr>
            <a:picLocks noChangeAspect="1"/>
          </p:cNvPicPr>
          <p:nvPr/>
        </p:nvPicPr>
        <p:blipFill>
          <a:blip r:embed="rId4"/>
          <a:stretch>
            <a:fillRect/>
          </a:stretch>
        </p:blipFill>
        <p:spPr>
          <a:xfrm>
            <a:off x="0" y="5105116"/>
            <a:ext cx="1400370" cy="285790"/>
          </a:xfrm>
          <a:prstGeom prst="rect">
            <a:avLst/>
          </a:prstGeom>
        </p:spPr>
      </p:pic>
    </p:spTree>
    <p:extLst>
      <p:ext uri="{BB962C8B-B14F-4D97-AF65-F5344CB8AC3E}">
        <p14:creationId xmlns:p14="http://schemas.microsoft.com/office/powerpoint/2010/main" val="1213259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09F36E-3F75-C47F-9A85-C5CF847BB2B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79D38EA-F618-8A6D-3A1F-34CAC8D93C69}"/>
              </a:ext>
            </a:extLst>
          </p:cNvPr>
          <p:cNvSpPr txBox="1"/>
          <p:nvPr/>
        </p:nvSpPr>
        <p:spPr>
          <a:xfrm>
            <a:off x="203200" y="244826"/>
            <a:ext cx="11822545" cy="2308324"/>
          </a:xfrm>
          <a:prstGeom prst="rect">
            <a:avLst/>
          </a:prstGeom>
          <a:noFill/>
        </p:spPr>
        <p:txBody>
          <a:bodyPr wrap="square">
            <a:spAutoFit/>
          </a:bodyPr>
          <a:lstStyle/>
          <a:p>
            <a:pPr marL="228600" indent="-228600">
              <a:buAutoNum type="arabicPeriod" startAt="2"/>
            </a:pPr>
            <a:r>
              <a:rPr lang="en-US" sz="1200" b="1"/>
              <a:t>Unmount etmək:</a:t>
            </a:r>
            <a:endParaRPr lang="az-Latn-AZ" sz="1200" b="1"/>
          </a:p>
          <a:p>
            <a:pPr marL="228600" indent="-228600">
              <a:buAutoNum type="arabicPeriod" startAt="2"/>
            </a:pPr>
            <a:endParaRPr lang="en-US" sz="1200" b="1"/>
          </a:p>
          <a:p>
            <a:r>
              <a:rPr lang="en-US" sz="1200"/>
              <a:t>"Unmount" etmək, daha əvvəl mount edilmiş bir fayl sistemini və ya cihazı əməliyyat sistemindən ayırmaq deməkdir. Bu əməliyyat, cihazın və ya fayl sisteminin istifadəyə qapanması və ona daha sonra daxil olmanın qarşısını alır. Cihaz və ya fayl sisteminin ayırılması, xüsusən yazma əməliyyatları tamamlanmamışsa və ya cihaz istifadə edilməyibsə, məlumat itkisinə səbəb ola bilər.</a:t>
            </a:r>
            <a:endParaRPr lang="az-Latn-AZ" sz="1200"/>
          </a:p>
          <a:p>
            <a:endParaRPr lang="en-US" sz="1200"/>
          </a:p>
          <a:p>
            <a:r>
              <a:rPr lang="en-US" sz="1200"/>
              <a:t>Məsələn, /mnt nöqtəsində mount edilmiş cihazı ayırmaq üçün:</a:t>
            </a:r>
            <a:r>
              <a:rPr lang="az-Latn-AZ" sz="1200"/>
              <a:t>  </a:t>
            </a:r>
          </a:p>
          <a:p>
            <a:endParaRPr lang="az-Latn-AZ" sz="1200"/>
          </a:p>
          <a:p>
            <a:endParaRPr lang="az-Latn-AZ" sz="1200"/>
          </a:p>
          <a:p>
            <a:endParaRPr lang="az-Latn-AZ" sz="1200"/>
          </a:p>
          <a:p>
            <a:r>
              <a:rPr lang="az-Latn-AZ" sz="1200"/>
              <a:t>Bu əmr, </a:t>
            </a:r>
            <a:r>
              <a:rPr lang="az-Latn-AZ" sz="1200" b="1"/>
              <a:t>/mnt </a:t>
            </a:r>
            <a:r>
              <a:rPr lang="az-Latn-AZ" sz="1200"/>
              <a:t>nöqtəsini cihazdan ayırır və cihaz artıq həmin nöqtə vasitəsilə istifadə edilə bilməz.</a:t>
            </a:r>
            <a:endParaRPr lang="en-US" sz="1200"/>
          </a:p>
          <a:p>
            <a:endParaRPr lang="en-US" sz="1200"/>
          </a:p>
        </p:txBody>
      </p:sp>
      <p:pic>
        <p:nvPicPr>
          <p:cNvPr id="5" name="Picture 4">
            <a:extLst>
              <a:ext uri="{FF2B5EF4-FFF2-40B4-BE49-F238E27FC236}">
                <a16:creationId xmlns:a16="http://schemas.microsoft.com/office/drawing/2014/main" id="{7D943C94-3A45-CC8C-0800-A3B89E82EE4A}"/>
              </a:ext>
            </a:extLst>
          </p:cNvPr>
          <p:cNvPicPr>
            <a:picLocks noChangeAspect="1"/>
          </p:cNvPicPr>
          <p:nvPr/>
        </p:nvPicPr>
        <p:blipFill>
          <a:blip r:embed="rId2"/>
          <a:stretch>
            <a:fillRect/>
          </a:stretch>
        </p:blipFill>
        <p:spPr>
          <a:xfrm>
            <a:off x="203200" y="1668442"/>
            <a:ext cx="1066949" cy="314369"/>
          </a:xfrm>
          <a:prstGeom prst="rect">
            <a:avLst/>
          </a:prstGeom>
        </p:spPr>
      </p:pic>
    </p:spTree>
    <p:extLst>
      <p:ext uri="{BB962C8B-B14F-4D97-AF65-F5344CB8AC3E}">
        <p14:creationId xmlns:p14="http://schemas.microsoft.com/office/powerpoint/2010/main" val="289780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82A4F-247C-A0CD-73A1-37921920D10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A1689C3-12D7-78B0-4FE1-C80EC43FCF14}"/>
              </a:ext>
            </a:extLst>
          </p:cNvPr>
          <p:cNvSpPr txBox="1"/>
          <p:nvPr/>
        </p:nvSpPr>
        <p:spPr>
          <a:xfrm>
            <a:off x="203200" y="244826"/>
            <a:ext cx="11822545" cy="4247317"/>
          </a:xfrm>
          <a:prstGeom prst="rect">
            <a:avLst/>
          </a:prstGeom>
          <a:noFill/>
        </p:spPr>
        <p:txBody>
          <a:bodyPr wrap="square">
            <a:spAutoFit/>
          </a:bodyPr>
          <a:lstStyle/>
          <a:p>
            <a:r>
              <a:rPr lang="en-US">
                <a:latin typeface="-apple-system"/>
              </a:rPr>
              <a:t>Digər Faydalı Əmrlər</a:t>
            </a:r>
            <a:endParaRPr lang="az-Latn-AZ">
              <a:latin typeface="-apple-system"/>
            </a:endParaRPr>
          </a:p>
          <a:p>
            <a:endParaRPr lang="az-Latn-AZ">
              <a:latin typeface="-apple-system"/>
            </a:endParaRPr>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r>
              <a:rPr lang="en-US"/>
              <a:t>Praktiki Nümunə:  Bu, ev qovluğunu sıxılmış arxivə çevirir.</a:t>
            </a:r>
          </a:p>
        </p:txBody>
      </p:sp>
      <p:graphicFrame>
        <p:nvGraphicFramePr>
          <p:cNvPr id="2" name="Table 1">
            <a:extLst>
              <a:ext uri="{FF2B5EF4-FFF2-40B4-BE49-F238E27FC236}">
                <a16:creationId xmlns:a16="http://schemas.microsoft.com/office/drawing/2014/main" id="{B229F2B7-3EC2-61FB-74CD-48783AC333D3}"/>
              </a:ext>
            </a:extLst>
          </p:cNvPr>
          <p:cNvGraphicFramePr>
            <a:graphicFrameLocks noGrp="1"/>
          </p:cNvGraphicFramePr>
          <p:nvPr>
            <p:extLst>
              <p:ext uri="{D42A27DB-BD31-4B8C-83A1-F6EECF244321}">
                <p14:modId xmlns:p14="http://schemas.microsoft.com/office/powerpoint/2010/main" val="1039351137"/>
              </p:ext>
            </p:extLst>
          </p:nvPr>
        </p:nvGraphicFramePr>
        <p:xfrm>
          <a:off x="203200" y="1058069"/>
          <a:ext cx="11714926" cy="2682240"/>
        </p:xfrm>
        <a:graphic>
          <a:graphicData uri="http://schemas.openxmlformats.org/drawingml/2006/table">
            <a:tbl>
              <a:tblPr/>
              <a:tblGrid>
                <a:gridCol w="1149668">
                  <a:extLst>
                    <a:ext uri="{9D8B030D-6E8A-4147-A177-3AD203B41FA5}">
                      <a16:colId xmlns:a16="http://schemas.microsoft.com/office/drawing/2014/main" val="1513098652"/>
                    </a:ext>
                  </a:extLst>
                </a:gridCol>
                <a:gridCol w="2771585">
                  <a:extLst>
                    <a:ext uri="{9D8B030D-6E8A-4147-A177-3AD203B41FA5}">
                      <a16:colId xmlns:a16="http://schemas.microsoft.com/office/drawing/2014/main" val="979049879"/>
                    </a:ext>
                  </a:extLst>
                </a:gridCol>
                <a:gridCol w="2137093">
                  <a:extLst>
                    <a:ext uri="{9D8B030D-6E8A-4147-A177-3AD203B41FA5}">
                      <a16:colId xmlns:a16="http://schemas.microsoft.com/office/drawing/2014/main" val="4171207994"/>
                    </a:ext>
                  </a:extLst>
                </a:gridCol>
                <a:gridCol w="3519805">
                  <a:extLst>
                    <a:ext uri="{9D8B030D-6E8A-4147-A177-3AD203B41FA5}">
                      <a16:colId xmlns:a16="http://schemas.microsoft.com/office/drawing/2014/main" val="695549320"/>
                    </a:ext>
                  </a:extLst>
                </a:gridCol>
                <a:gridCol w="2136775">
                  <a:extLst>
                    <a:ext uri="{9D8B030D-6E8A-4147-A177-3AD203B41FA5}">
                      <a16:colId xmlns:a16="http://schemas.microsoft.com/office/drawing/2014/main" val="855585136"/>
                    </a:ext>
                  </a:extLst>
                </a:gridCol>
              </a:tblGrid>
              <a:tr h="0">
                <a:tc>
                  <a:txBody>
                    <a:bodyPr/>
                    <a:lstStyle/>
                    <a:p>
                      <a:pPr algn="ctr">
                        <a:buNone/>
                      </a:pPr>
                      <a:r>
                        <a:rPr lang="en-US" sz="1400" b="1"/>
                        <a:t>Əmr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Təsvir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Sintaksis</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Nümunə</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İstifadə Ssenarisi</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0303128"/>
                  </a:ext>
                </a:extLst>
              </a:tr>
              <a:tr h="0">
                <a:tc>
                  <a:txBody>
                    <a:bodyPr/>
                    <a:lstStyle/>
                    <a:p>
                      <a:pPr>
                        <a:buNone/>
                      </a:pPr>
                      <a:r>
                        <a:rPr lang="en-US" sz="1400" b="1">
                          <a:solidFill>
                            <a:srgbClr val="0070C0"/>
                          </a:solidFill>
                          <a:latin typeface="Courier New" panose="02070309020205020404" pitchFamily="49" charset="0"/>
                        </a:rPr>
                        <a:t>man</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Əmrlərin təlimat səhifəsini göstərir.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man [əmr]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man ls</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Əmrin istifadə təlimatını oxumaq.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0032385"/>
                  </a:ext>
                </a:extLst>
              </a:tr>
              <a:tr h="0">
                <a:tc>
                  <a:txBody>
                    <a:bodyPr/>
                    <a:lstStyle/>
                    <a:p>
                      <a:pPr>
                        <a:buNone/>
                      </a:pPr>
                      <a:r>
                        <a:rPr lang="en-US" sz="1400" b="1">
                          <a:solidFill>
                            <a:srgbClr val="0070C0"/>
                          </a:solidFill>
                          <a:latin typeface="Courier New" panose="02070309020205020404" pitchFamily="49" charset="0"/>
                        </a:rPr>
                        <a:t>history</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Əvvəlki əmrləri göstərir.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history</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history</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Əvvəl işlədilən əmrləri yoxlamaq.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5562441"/>
                  </a:ext>
                </a:extLst>
              </a:tr>
              <a:tr h="0">
                <a:tc>
                  <a:txBody>
                    <a:bodyPr/>
                    <a:lstStyle/>
                    <a:p>
                      <a:pPr>
                        <a:buNone/>
                      </a:pPr>
                      <a:r>
                        <a:rPr lang="en-US" sz="1400" b="1">
                          <a:solidFill>
                            <a:srgbClr val="0070C0"/>
                          </a:solidFill>
                          <a:latin typeface="Courier New" panose="02070309020205020404" pitchFamily="49" charset="0"/>
                        </a:rPr>
                        <a:t>alias</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Əmr üçün qısa ad təyin edir.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alias [ad]=[əmr]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alias ll='ls -l'</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Uzun əmrləri qısaltmaq.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869748"/>
                  </a:ext>
                </a:extLst>
              </a:tr>
              <a:tr h="0">
                <a:tc>
                  <a:txBody>
                    <a:bodyPr/>
                    <a:lstStyle/>
                    <a:p>
                      <a:pPr>
                        <a:buNone/>
                      </a:pPr>
                      <a:r>
                        <a:rPr lang="en-US" sz="1400" b="1">
                          <a:solidFill>
                            <a:srgbClr val="0070C0"/>
                          </a:solidFill>
                          <a:latin typeface="Courier New" panose="02070309020205020404" pitchFamily="49" charset="0"/>
                        </a:rPr>
                        <a:t>tar</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Faylları arxivləşdirir və ya açır.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tar [seçim] [fayl]</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tar -czvf archive.tar.gz folder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Faylları sıxmaq (</a:t>
                      </a:r>
                      <a:r>
                        <a:rPr lang="en-US" sz="1400">
                          <a:latin typeface="Courier New" panose="02070309020205020404" pitchFamily="49" charset="0"/>
                        </a:rPr>
                        <a:t>-z</a:t>
                      </a:r>
                      <a:r>
                        <a:rPr lang="en-US" sz="1400"/>
                        <a:t>) və ya açmaq (</a:t>
                      </a:r>
                      <a:r>
                        <a:rPr lang="en-US" sz="1400">
                          <a:latin typeface="Courier New" panose="02070309020205020404" pitchFamily="49" charset="0"/>
                        </a:rPr>
                        <a:t>-x</a:t>
                      </a:r>
                      <a:r>
                        <a:rPr lang="en-US" sz="140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5064363"/>
                  </a:ext>
                </a:extLst>
              </a:tr>
              <a:tr h="0">
                <a:tc>
                  <a:txBody>
                    <a:bodyPr/>
                    <a:lstStyle/>
                    <a:p>
                      <a:pPr>
                        <a:buNone/>
                      </a:pPr>
                      <a:r>
                        <a:rPr lang="en-US" sz="1400" b="1">
                          <a:solidFill>
                            <a:srgbClr val="0070C0"/>
                          </a:solidFill>
                          <a:latin typeface="Courier New" panose="02070309020205020404" pitchFamily="49" charset="0"/>
                        </a:rPr>
                        <a:t>zip</a:t>
                      </a:r>
                      <a:r>
                        <a:rPr lang="en-US" sz="1400" b="1">
                          <a:solidFill>
                            <a:srgbClr val="0070C0"/>
                          </a:solidFill>
                        </a:rPr>
                        <a:t>/</a:t>
                      </a:r>
                      <a:r>
                        <a:rPr lang="en-US" sz="1400" b="1">
                          <a:solidFill>
                            <a:srgbClr val="0070C0"/>
                          </a:solidFill>
                          <a:latin typeface="Courier New" panose="02070309020205020404" pitchFamily="49" charset="0"/>
                        </a:rPr>
                        <a:t>unzip</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ZIP arxivləri yaradır/açır.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zip/unzip [fayl]</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zip files.zip file1 file2</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Faylları ZIP formatında sıxmaq/açmaq.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9657857"/>
                  </a:ext>
                </a:extLst>
              </a:tr>
            </a:tbl>
          </a:graphicData>
        </a:graphic>
      </p:graphicFrame>
      <p:pic>
        <p:nvPicPr>
          <p:cNvPr id="4" name="Picture 3">
            <a:extLst>
              <a:ext uri="{FF2B5EF4-FFF2-40B4-BE49-F238E27FC236}">
                <a16:creationId xmlns:a16="http://schemas.microsoft.com/office/drawing/2014/main" id="{EBBBFB2A-9EAB-A3AF-37AE-27ECC185CCA0}"/>
              </a:ext>
            </a:extLst>
          </p:cNvPr>
          <p:cNvPicPr>
            <a:picLocks noChangeAspect="1"/>
          </p:cNvPicPr>
          <p:nvPr/>
        </p:nvPicPr>
        <p:blipFill>
          <a:blip r:embed="rId2"/>
          <a:stretch>
            <a:fillRect/>
          </a:stretch>
        </p:blipFill>
        <p:spPr>
          <a:xfrm>
            <a:off x="203200" y="4553552"/>
            <a:ext cx="3810532" cy="371527"/>
          </a:xfrm>
          <a:prstGeom prst="rect">
            <a:avLst/>
          </a:prstGeom>
        </p:spPr>
      </p:pic>
    </p:spTree>
    <p:extLst>
      <p:ext uri="{BB962C8B-B14F-4D97-AF65-F5344CB8AC3E}">
        <p14:creationId xmlns:p14="http://schemas.microsoft.com/office/powerpoint/2010/main" val="1590728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0817E-0F6A-75EC-10A1-84546CECAFF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35BB653-979C-B546-1DAD-805DF77C3381}"/>
              </a:ext>
            </a:extLst>
          </p:cNvPr>
          <p:cNvSpPr txBox="1"/>
          <p:nvPr/>
        </p:nvSpPr>
        <p:spPr>
          <a:xfrm>
            <a:off x="203200" y="244826"/>
            <a:ext cx="11822545" cy="4662815"/>
          </a:xfrm>
          <a:prstGeom prst="rect">
            <a:avLst/>
          </a:prstGeom>
          <a:noFill/>
        </p:spPr>
        <p:txBody>
          <a:bodyPr wrap="square">
            <a:spAutoFit/>
          </a:bodyPr>
          <a:lstStyle/>
          <a:p>
            <a:r>
              <a:rPr lang="en-US" b="1"/>
              <a:t>Əmrləri Birləşdirmə və Operatorlar</a:t>
            </a:r>
            <a:endParaRPr lang="az-Latn-AZ" b="1"/>
          </a:p>
          <a:p>
            <a:endParaRPr lang="en-US" b="1"/>
          </a:p>
          <a:p>
            <a:pPr marL="742950" lvl="1" indent="-285750">
              <a:lnSpc>
                <a:spcPct val="150000"/>
              </a:lnSpc>
              <a:buFont typeface="Arial" panose="020B0604020202020204" pitchFamily="34" charset="0"/>
              <a:buChar char="•"/>
            </a:pPr>
            <a:r>
              <a:rPr lang="en-US" b="1"/>
              <a:t>Pipe (|)</a:t>
            </a:r>
            <a:r>
              <a:rPr lang="en-US"/>
              <a:t>: Bir əmrin çıxışını digərinə göndərir.    Nümunə: </a:t>
            </a:r>
            <a:r>
              <a:rPr lang="en-US" b="1"/>
              <a:t>ls -l | grep txt </a:t>
            </a:r>
            <a:r>
              <a:rPr lang="en-US"/>
              <a:t>(yalnız .txt fayllarını göstərir).</a:t>
            </a:r>
          </a:p>
          <a:p>
            <a:pPr marL="742950" lvl="1" indent="-285750">
              <a:lnSpc>
                <a:spcPct val="150000"/>
              </a:lnSpc>
              <a:buFont typeface="Arial" panose="020B0604020202020204" pitchFamily="34" charset="0"/>
              <a:buChar char="•"/>
            </a:pPr>
            <a:r>
              <a:rPr lang="en-US" b="1"/>
              <a:t>Redirect (&gt;)</a:t>
            </a:r>
            <a:r>
              <a:rPr lang="en-US"/>
              <a:t>: Çıxışı fayla yazır.  		        Nümunə: </a:t>
            </a:r>
            <a:r>
              <a:rPr lang="en-US" b="1"/>
              <a:t>ls &gt; files.txt </a:t>
            </a:r>
            <a:r>
              <a:rPr lang="en-US"/>
              <a:t>(siyahını fayla yazır).</a:t>
            </a:r>
          </a:p>
          <a:p>
            <a:pPr marL="742950" lvl="1" indent="-285750">
              <a:lnSpc>
                <a:spcPct val="150000"/>
              </a:lnSpc>
              <a:buFont typeface="Arial" panose="020B0604020202020204" pitchFamily="34" charset="0"/>
              <a:buChar char="•"/>
            </a:pPr>
            <a:r>
              <a:rPr lang="en-US" b="1"/>
              <a:t>Append (&gt;&gt;)</a:t>
            </a:r>
            <a:r>
              <a:rPr lang="en-US"/>
              <a:t>: Çıxışı fayla əlavə edir. 	        Nümunə: </a:t>
            </a:r>
            <a:r>
              <a:rPr lang="en-US" b="1"/>
              <a:t>echo "new line" &gt;&gt; log.txt</a:t>
            </a:r>
            <a:r>
              <a:rPr lang="en-US"/>
              <a:t>.</a:t>
            </a:r>
          </a:p>
          <a:p>
            <a:pPr marL="742950" lvl="1" indent="-285750">
              <a:lnSpc>
                <a:spcPct val="150000"/>
              </a:lnSpc>
              <a:buFont typeface="Arial" panose="020B0604020202020204" pitchFamily="34" charset="0"/>
              <a:buChar char="•"/>
            </a:pPr>
            <a:r>
              <a:rPr lang="en-US" b="1"/>
              <a:t>Background (&amp;)</a:t>
            </a:r>
            <a:r>
              <a:rPr lang="en-US"/>
              <a:t>: Prosesi arxa planda işə salır.  Nümunə: </a:t>
            </a:r>
            <a:r>
              <a:rPr lang="en-US" b="1"/>
              <a:t>firefox &amp;</a:t>
            </a:r>
            <a:r>
              <a:rPr lang="en-US"/>
              <a:t>.</a:t>
            </a:r>
          </a:p>
          <a:p>
            <a:pPr marL="742950" lvl="1" indent="-285750">
              <a:lnSpc>
                <a:spcPct val="150000"/>
              </a:lnSpc>
              <a:buFont typeface="Arial" panose="020B0604020202020204" pitchFamily="34" charset="0"/>
              <a:buChar char="•"/>
            </a:pPr>
            <a:r>
              <a:rPr lang="en-US" b="1"/>
              <a:t>Sudo</a:t>
            </a:r>
            <a:r>
              <a:rPr lang="en-US"/>
              <a:t>: Root icazələri ilə əmr işlədir. 	        Nümunə: sudo apt update.</a:t>
            </a:r>
            <a:endParaRPr lang="az-Latn-AZ"/>
          </a:p>
          <a:p>
            <a:endParaRPr lang="az-Latn-AZ"/>
          </a:p>
          <a:p>
            <a:endParaRPr lang="az-Latn-AZ"/>
          </a:p>
          <a:p>
            <a:r>
              <a:rPr lang="en-US" b="1"/>
              <a:t>Fayla yazmaq (&gt;)</a:t>
            </a:r>
            <a:r>
              <a:rPr lang="en-US"/>
              <a:t>: Bu əməliyyat bir fayla yazma zamanı həmin faylı tamamilə yeniləyir. Yəni, fayla yazılan yeni məlumat əvvəlki məlumatları silir və yalnız yeni məlumat qalır.</a:t>
            </a:r>
          </a:p>
          <a:p>
            <a:endParaRPr lang="en-US"/>
          </a:p>
          <a:p>
            <a:r>
              <a:rPr lang="en-US" b="1"/>
              <a:t>Fayla əlavə etmək (&gt;&gt;)</a:t>
            </a:r>
            <a:r>
              <a:rPr lang="en-US"/>
              <a:t>: Bu əməliyyat faylın mövcud məzmununu silmir, əksinə yeni məlumatı həmin fayla əlavə edir. Yəni, yeni məlumat əvvəlki məlumatların sonuna gəlir.</a:t>
            </a:r>
          </a:p>
        </p:txBody>
      </p:sp>
    </p:spTree>
    <p:extLst>
      <p:ext uri="{BB962C8B-B14F-4D97-AF65-F5344CB8AC3E}">
        <p14:creationId xmlns:p14="http://schemas.microsoft.com/office/powerpoint/2010/main" val="128941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9AEA6-01FA-AE2B-33F2-2A7704FC857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1001295-C190-D7EF-A649-9D74FBCC9391}"/>
              </a:ext>
            </a:extLst>
          </p:cNvPr>
          <p:cNvSpPr txBox="1"/>
          <p:nvPr/>
        </p:nvSpPr>
        <p:spPr>
          <a:xfrm>
            <a:off x="203200" y="244826"/>
            <a:ext cx="11822545" cy="1938992"/>
          </a:xfrm>
          <a:prstGeom prst="rect">
            <a:avLst/>
          </a:prstGeom>
          <a:noFill/>
        </p:spPr>
        <p:txBody>
          <a:bodyPr wrap="square">
            <a:spAutoFit/>
          </a:bodyPr>
          <a:lstStyle/>
          <a:p>
            <a:r>
              <a:rPr lang="en-US" sz="1200" b="1">
                <a:solidFill>
                  <a:srgbClr val="FF0000"/>
                </a:solidFill>
                <a:latin typeface="-apple-system"/>
              </a:rPr>
              <a:t>UNICS (Uniplexed Information and Computing Service):</a:t>
            </a:r>
          </a:p>
          <a:p>
            <a:endParaRPr lang="en-US" sz="1200">
              <a:latin typeface="-apple-system"/>
            </a:endParaRPr>
          </a:p>
          <a:p>
            <a:pPr marL="285750" indent="-285750">
              <a:buFont typeface="Arial" panose="020B0604020202020204" pitchFamily="34" charset="0"/>
              <a:buChar char="•"/>
            </a:pPr>
            <a:r>
              <a:rPr lang="en-US" sz="1200">
                <a:latin typeface="-apple-system"/>
              </a:rPr>
              <a:t>1970-ci illərdə Bell Laboratoriyalarında </a:t>
            </a:r>
            <a:r>
              <a:rPr lang="en-US" sz="1200" b="1">
                <a:latin typeface="-apple-system"/>
              </a:rPr>
              <a:t>Ken Thompson </a:t>
            </a:r>
            <a:r>
              <a:rPr lang="en-US" sz="1200">
                <a:latin typeface="-apple-system"/>
              </a:rPr>
              <a:t>və </a:t>
            </a:r>
            <a:r>
              <a:rPr lang="en-US" sz="1200" b="1">
                <a:latin typeface="-apple-system"/>
              </a:rPr>
              <a:t>Dennis Ritchie </a:t>
            </a:r>
            <a:r>
              <a:rPr lang="en-US" sz="1200">
                <a:latin typeface="-apple-system"/>
              </a:rPr>
              <a:t>tərəfindən MULTICS-ə alternativ olaraq hazırlanmış sadələşdirilmiş sistemdir. Adı "</a:t>
            </a:r>
            <a:r>
              <a:rPr lang="en-US" sz="1200" b="1">
                <a:latin typeface="-apple-system"/>
              </a:rPr>
              <a:t>UNICS</a:t>
            </a:r>
            <a:r>
              <a:rPr lang="en-US" sz="1200">
                <a:latin typeface="-apple-system"/>
              </a:rPr>
              <a:t>" MULTICS-ə zarafatla </a:t>
            </a:r>
            <a:r>
              <a:rPr lang="az-Latn-AZ" sz="1200">
                <a:latin typeface="-apple-system"/>
              </a:rPr>
              <a:t>adlandırılmışdır</a:t>
            </a:r>
            <a:r>
              <a:rPr lang="en-US" sz="1200">
                <a:latin typeface="-apple-system"/>
              </a:rPr>
              <a:t> (uniplexed – tək istifadəçi mənasına gəlir).</a:t>
            </a:r>
            <a:endParaRPr lang="az-Latn-AZ" sz="1200">
              <a:latin typeface="-apple-system"/>
            </a:endParaRPr>
          </a:p>
          <a:p>
            <a:pPr marL="285750" indent="-285750">
              <a:buFont typeface="Arial" panose="020B0604020202020204" pitchFamily="34" charset="0"/>
              <a:buChar char="•"/>
            </a:pPr>
            <a:endParaRPr lang="en-US" sz="1200">
              <a:latin typeface="-apple-system"/>
            </a:endParaRPr>
          </a:p>
          <a:p>
            <a:pPr marL="285750" indent="-285750">
              <a:buFont typeface="Arial" panose="020B0604020202020204" pitchFamily="34" charset="0"/>
              <a:buChar char="•"/>
            </a:pPr>
            <a:r>
              <a:rPr lang="en-US" sz="1200" b="1">
                <a:latin typeface="-apple-system"/>
              </a:rPr>
              <a:t>Xüsusiyyətləri</a:t>
            </a:r>
            <a:r>
              <a:rPr lang="en-US" sz="1200">
                <a:latin typeface="-apple-system"/>
              </a:rPr>
              <a:t>: Əvvəlcə tək istifadəçi üçün nəzərdə tutulsa da, sonradan çox istifadəçi dəstəyi əlavə edildi.</a:t>
            </a:r>
            <a:endParaRPr lang="az-Latn-AZ" sz="1200">
              <a:latin typeface="-apple-system"/>
            </a:endParaRPr>
          </a:p>
          <a:p>
            <a:pPr marL="285750" indent="-285750">
              <a:buFont typeface="Arial" panose="020B0604020202020204" pitchFamily="34" charset="0"/>
              <a:buChar char="•"/>
            </a:pPr>
            <a:endParaRPr lang="en-US" sz="1200">
              <a:latin typeface="-apple-system"/>
            </a:endParaRPr>
          </a:p>
          <a:p>
            <a:pPr marL="285750" indent="-285750">
              <a:buFont typeface="Arial" panose="020B0604020202020204" pitchFamily="34" charset="0"/>
              <a:buChar char="•"/>
            </a:pPr>
            <a:r>
              <a:rPr lang="en-US" sz="1200" b="1">
                <a:latin typeface="-apple-system"/>
              </a:rPr>
              <a:t>Təsiri</a:t>
            </a:r>
            <a:r>
              <a:rPr lang="en-US" sz="1200">
                <a:latin typeface="-apple-system"/>
              </a:rPr>
              <a:t>: UNICS, UNIX-in prototipi hesab olunur. Sadəliyi və effektivliyi ilə diqqət çəkdi.</a:t>
            </a:r>
            <a:endParaRPr lang="az-Latn-AZ" sz="1200">
              <a:latin typeface="-apple-system"/>
            </a:endParaRPr>
          </a:p>
          <a:p>
            <a:endParaRPr lang="az-Latn-AZ" sz="1200">
              <a:latin typeface="-apple-system"/>
            </a:endParaRPr>
          </a:p>
          <a:p>
            <a:endParaRPr lang="en-US" sz="1200"/>
          </a:p>
        </p:txBody>
      </p:sp>
      <p:pic>
        <p:nvPicPr>
          <p:cNvPr id="4" name="Picture 3">
            <a:extLst>
              <a:ext uri="{FF2B5EF4-FFF2-40B4-BE49-F238E27FC236}">
                <a16:creationId xmlns:a16="http://schemas.microsoft.com/office/drawing/2014/main" id="{1986297E-A9AB-CC40-69A9-D1AB89CE0F5A}"/>
              </a:ext>
            </a:extLst>
          </p:cNvPr>
          <p:cNvPicPr>
            <a:picLocks noChangeAspect="1"/>
          </p:cNvPicPr>
          <p:nvPr/>
        </p:nvPicPr>
        <p:blipFill>
          <a:blip r:embed="rId2"/>
          <a:stretch>
            <a:fillRect/>
          </a:stretch>
        </p:blipFill>
        <p:spPr>
          <a:xfrm>
            <a:off x="0" y="2791987"/>
            <a:ext cx="3296110" cy="4086795"/>
          </a:xfrm>
          <a:prstGeom prst="rect">
            <a:avLst/>
          </a:prstGeom>
        </p:spPr>
      </p:pic>
      <p:pic>
        <p:nvPicPr>
          <p:cNvPr id="6" name="Picture 5">
            <a:extLst>
              <a:ext uri="{FF2B5EF4-FFF2-40B4-BE49-F238E27FC236}">
                <a16:creationId xmlns:a16="http://schemas.microsoft.com/office/drawing/2014/main" id="{7D8CB026-5698-C19B-7921-75E43D29024C}"/>
              </a:ext>
            </a:extLst>
          </p:cNvPr>
          <p:cNvPicPr>
            <a:picLocks noChangeAspect="1"/>
          </p:cNvPicPr>
          <p:nvPr/>
        </p:nvPicPr>
        <p:blipFill>
          <a:blip r:embed="rId3"/>
          <a:stretch>
            <a:fillRect/>
          </a:stretch>
        </p:blipFill>
        <p:spPr>
          <a:xfrm>
            <a:off x="5899957" y="2791987"/>
            <a:ext cx="6292043" cy="4086795"/>
          </a:xfrm>
          <a:prstGeom prst="rect">
            <a:avLst/>
          </a:prstGeom>
        </p:spPr>
      </p:pic>
    </p:spTree>
    <p:extLst>
      <p:ext uri="{BB962C8B-B14F-4D97-AF65-F5344CB8AC3E}">
        <p14:creationId xmlns:p14="http://schemas.microsoft.com/office/powerpoint/2010/main" val="3971146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525741-0DCF-B73A-A5F3-C848297C20A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215E894-216B-D860-8A3A-8FA1DD68AEDA}"/>
              </a:ext>
            </a:extLst>
          </p:cNvPr>
          <p:cNvSpPr txBox="1"/>
          <p:nvPr/>
        </p:nvSpPr>
        <p:spPr>
          <a:xfrm>
            <a:off x="0" y="151179"/>
            <a:ext cx="12191999" cy="6555641"/>
          </a:xfrm>
          <a:prstGeom prst="rect">
            <a:avLst/>
          </a:prstGeom>
          <a:noFill/>
        </p:spPr>
        <p:txBody>
          <a:bodyPr wrap="square">
            <a:spAutoFit/>
          </a:bodyPr>
          <a:lstStyle/>
          <a:p>
            <a:r>
              <a:rPr lang="en-US" sz="1050" b="1">
                <a:solidFill>
                  <a:srgbClr val="FF0000"/>
                </a:solidFill>
                <a:latin typeface="-apple-system"/>
              </a:rPr>
              <a:t>Linux-da Disk Bölmələri ilə Bağlı Terminlər</a:t>
            </a:r>
          </a:p>
          <a:p>
            <a:endParaRPr lang="en-US" sz="1050">
              <a:latin typeface="-apple-system"/>
            </a:endParaRPr>
          </a:p>
          <a:p>
            <a:r>
              <a:rPr lang="en-US" sz="1050" b="1"/>
              <a:t>1. </a:t>
            </a:r>
            <a:r>
              <a:rPr lang="en-US" sz="1050" b="1">
                <a:solidFill>
                  <a:srgbClr val="00B050"/>
                </a:solidFill>
              </a:rPr>
              <a:t>MBR (Master Boot Record)</a:t>
            </a:r>
          </a:p>
          <a:p>
            <a:pPr marL="628650" lvl="1" indent="-171450">
              <a:buFont typeface="Arial" panose="020B0604020202020204" pitchFamily="34" charset="0"/>
              <a:buChar char="•"/>
            </a:pPr>
            <a:r>
              <a:rPr lang="en-US" sz="1050" b="1"/>
              <a:t>Nədir?</a:t>
            </a:r>
            <a:r>
              <a:rPr lang="en-US" sz="1050"/>
              <a:t> Bu, köhnə bir bölmə cədvəli formatıdır. 1980-ci illərdən bəri istifadə olunur.</a:t>
            </a:r>
          </a:p>
          <a:p>
            <a:pPr marL="628650" lvl="1" indent="-171450">
              <a:buFont typeface="Arial" panose="020B0604020202020204" pitchFamily="34" charset="0"/>
              <a:buChar char="•"/>
            </a:pPr>
            <a:r>
              <a:rPr lang="en-US" sz="1050" b="1"/>
              <a:t>Nə zaman istifadə edilir?</a:t>
            </a:r>
            <a:r>
              <a:rPr lang="en-US" sz="1050"/>
              <a:t> Əgər diskin həcmi 2TB-dan kiçikdirsə, MBR istifadə etmək olar. Ancaq daha böyük disklər üçün uyğun deyil.</a:t>
            </a:r>
          </a:p>
          <a:p>
            <a:r>
              <a:rPr lang="en-US" sz="1050" b="1"/>
              <a:t>Əsas xüsusiyyətləri:</a:t>
            </a:r>
            <a:endParaRPr lang="en-US" sz="1050"/>
          </a:p>
          <a:p>
            <a:pPr marL="628650" lvl="1" indent="-171450">
              <a:buFont typeface="Arial" panose="020B0604020202020204" pitchFamily="34" charset="0"/>
              <a:buChar char="•"/>
            </a:pPr>
            <a:r>
              <a:rPr lang="en-US" sz="1050" b="1"/>
              <a:t>4 əsas bölmə</a:t>
            </a:r>
            <a:r>
              <a:rPr lang="en-US" sz="1050"/>
              <a:t> yaratmağa imkan verir. Məsələn, bir diskdə maksimum 4 ayrı bölmə yarada bilərsən.</a:t>
            </a:r>
          </a:p>
          <a:p>
            <a:pPr marL="628650" lvl="1" indent="-171450">
              <a:buFont typeface="Arial" panose="020B0604020202020204" pitchFamily="34" charset="0"/>
              <a:buChar char="•"/>
            </a:pPr>
            <a:r>
              <a:rPr lang="en-US" sz="1050" b="1"/>
              <a:t>Genişləndirilmiş (extended) bölmə</a:t>
            </a:r>
            <a:r>
              <a:rPr lang="en-US" sz="1050"/>
              <a:t> yaratmaqla əlavə loqik bölmələr əlavə edə bilərsən, amma maksimum 4 əsas və ya 3 əsas + 1 genişləndirilmiş bölmə olacaq.</a:t>
            </a:r>
            <a:endParaRPr lang="az-Latn-AZ" sz="1050"/>
          </a:p>
          <a:p>
            <a:pPr marL="628650" lvl="1" indent="-171450">
              <a:buFont typeface="Arial" panose="020B0604020202020204" pitchFamily="34" charset="0"/>
              <a:buChar char="•"/>
            </a:pPr>
            <a:endParaRPr lang="en-US" sz="1050"/>
          </a:p>
          <a:p>
            <a:r>
              <a:rPr lang="en-US" sz="1050" b="1"/>
              <a:t>2. </a:t>
            </a:r>
            <a:r>
              <a:rPr lang="en-US" sz="1050" b="1">
                <a:solidFill>
                  <a:srgbClr val="00B050"/>
                </a:solidFill>
              </a:rPr>
              <a:t>GPT (GUID Partition Table)</a:t>
            </a:r>
          </a:p>
          <a:p>
            <a:pPr marL="628650" lvl="1" indent="-171450">
              <a:buFont typeface="Arial" panose="020B0604020202020204" pitchFamily="34" charset="0"/>
              <a:buChar char="•"/>
            </a:pPr>
            <a:r>
              <a:rPr lang="en-US" sz="1050" b="1"/>
              <a:t>Nədir?</a:t>
            </a:r>
            <a:r>
              <a:rPr lang="en-US" sz="1050"/>
              <a:t> Bu, daha müasir və geniş istifadə edilən bir formatdır.</a:t>
            </a:r>
          </a:p>
          <a:p>
            <a:pPr marL="628650" lvl="1" indent="-171450">
              <a:buFont typeface="Arial" panose="020B0604020202020204" pitchFamily="34" charset="0"/>
              <a:buChar char="•"/>
            </a:pPr>
            <a:r>
              <a:rPr lang="en-US" sz="1050" b="1"/>
              <a:t>Nə zaman istifadə edilir?</a:t>
            </a:r>
            <a:r>
              <a:rPr lang="en-US" sz="1050"/>
              <a:t> Əgər diskin həcmi 2TB-dan böyükdürsə və ya müasir sistemlərdən istifadə edirsənsə (məsələn, UEFI sistemləri), GPT istifadə edilməlidir.</a:t>
            </a:r>
          </a:p>
          <a:p>
            <a:r>
              <a:rPr lang="en-US" sz="1050" b="1"/>
              <a:t>Əsas xüsusiyyətləri:</a:t>
            </a:r>
            <a:endParaRPr lang="en-US" sz="1050"/>
          </a:p>
          <a:p>
            <a:pPr marL="628650" lvl="1" indent="-171450">
              <a:buFont typeface="Arial" panose="020B0604020202020204" pitchFamily="34" charset="0"/>
              <a:buChar char="•"/>
            </a:pPr>
            <a:r>
              <a:rPr lang="en-US" sz="1050" b="1"/>
              <a:t>128 bölmə</a:t>
            </a:r>
            <a:r>
              <a:rPr lang="en-US" sz="1050"/>
              <a:t> yaratmağa imkan verir. Yəni, MBR-dən daha çox bölmə əlavə etmək mümkündür.</a:t>
            </a:r>
          </a:p>
          <a:p>
            <a:pPr marL="628650" lvl="1" indent="-171450">
              <a:buFont typeface="Arial" panose="020B0604020202020204" pitchFamily="34" charset="0"/>
              <a:buChar char="•"/>
            </a:pPr>
            <a:r>
              <a:rPr lang="en-US" sz="1050"/>
              <a:t>Çox böyük diskləri (18 exabayt qədər) dəstəkləyir.</a:t>
            </a:r>
            <a:endParaRPr lang="az-Latn-AZ" sz="1050"/>
          </a:p>
          <a:p>
            <a:pPr marL="628650" lvl="1" indent="-171450">
              <a:buFont typeface="Arial" panose="020B0604020202020204" pitchFamily="34" charset="0"/>
              <a:buChar char="•"/>
            </a:pPr>
            <a:endParaRPr lang="en-US" sz="1050"/>
          </a:p>
          <a:p>
            <a:r>
              <a:rPr lang="en-US" sz="1050" b="1"/>
              <a:t>3. </a:t>
            </a:r>
            <a:r>
              <a:rPr lang="en-US" sz="1050" b="1">
                <a:solidFill>
                  <a:srgbClr val="00B050"/>
                </a:solidFill>
              </a:rPr>
              <a:t>Primary Partition (Əsas Bölmə)</a:t>
            </a:r>
          </a:p>
          <a:p>
            <a:pPr marL="628650" lvl="1" indent="-171450">
              <a:buFont typeface="Arial" panose="020B0604020202020204" pitchFamily="34" charset="0"/>
              <a:buChar char="•"/>
            </a:pPr>
            <a:r>
              <a:rPr lang="en-US" sz="1050" b="1"/>
              <a:t>Nədir?</a:t>
            </a:r>
            <a:r>
              <a:rPr lang="en-US" sz="1050"/>
              <a:t> Bu, diskdə birbaşa yaradılan əsas bölmələrdir.</a:t>
            </a:r>
          </a:p>
          <a:p>
            <a:pPr marL="628650" lvl="1" indent="-171450">
              <a:buFont typeface="Arial" panose="020B0604020202020204" pitchFamily="34" charset="0"/>
              <a:buChar char="•"/>
            </a:pPr>
            <a:r>
              <a:rPr lang="en-US" sz="1050" b="1"/>
              <a:t>Nə zaman istifadə edilir?</a:t>
            </a:r>
            <a:r>
              <a:rPr lang="en-US" sz="1050"/>
              <a:t> MBR sistemində maksimum 4 əsas bölmə yarada bilərsən. Diskin əsas bölmələrində əməliyyat sistemi quraşdırmaq üçün istifadə edilir.</a:t>
            </a:r>
            <a:endParaRPr lang="az-Latn-AZ" sz="1050"/>
          </a:p>
          <a:p>
            <a:pPr marL="628650" lvl="1" indent="-171450">
              <a:buFont typeface="Arial" panose="020B0604020202020204" pitchFamily="34" charset="0"/>
              <a:buChar char="•"/>
            </a:pPr>
            <a:endParaRPr lang="en-US" sz="1050"/>
          </a:p>
          <a:p>
            <a:r>
              <a:rPr lang="en-US" sz="1050" b="1"/>
              <a:t>4. </a:t>
            </a:r>
            <a:r>
              <a:rPr lang="en-US" sz="1050" b="1">
                <a:solidFill>
                  <a:srgbClr val="00B050"/>
                </a:solidFill>
              </a:rPr>
              <a:t>Extended Partition (Genişləndirilmiş Bölmə)</a:t>
            </a:r>
          </a:p>
          <a:p>
            <a:pPr marL="628650" lvl="1" indent="-171450">
              <a:buFont typeface="Arial" panose="020B0604020202020204" pitchFamily="34" charset="0"/>
              <a:buChar char="•"/>
            </a:pPr>
            <a:r>
              <a:rPr lang="en-US" sz="1050" b="1"/>
              <a:t>Nədir?</a:t>
            </a:r>
            <a:r>
              <a:rPr lang="en-US" sz="1050"/>
              <a:t> Bu, yalnız MBR formatında olan disklərdə istifadə edilən bir bölmə növüdür. Bir növ "konteyner" kimidir.</a:t>
            </a:r>
          </a:p>
          <a:p>
            <a:pPr marL="628650" lvl="1" indent="-171450">
              <a:buFont typeface="Arial" panose="020B0604020202020204" pitchFamily="34" charset="0"/>
              <a:buChar char="•"/>
            </a:pPr>
            <a:r>
              <a:rPr lang="en-US" sz="1050" b="1"/>
              <a:t>Nə zaman istifadə edilir?</a:t>
            </a:r>
            <a:r>
              <a:rPr lang="en-US" sz="1050"/>
              <a:t> Əgər diskinizdə 4-dən çox bölmə yaratmaq istəyirsinizsə, </a:t>
            </a:r>
            <a:r>
              <a:rPr lang="en-US" sz="1050" b="1"/>
              <a:t>bir əsas bölmə</a:t>
            </a:r>
            <a:r>
              <a:rPr lang="en-US" sz="1050"/>
              <a:t>ni </a:t>
            </a:r>
            <a:r>
              <a:rPr lang="en-US" sz="1050" b="1"/>
              <a:t>genişləndirilmiş bölmə</a:t>
            </a:r>
            <a:r>
              <a:rPr lang="en-US" sz="1050"/>
              <a:t> olaraq təyin edib, burada çox sayda </a:t>
            </a:r>
            <a:r>
              <a:rPr lang="en-US" sz="1050" b="1"/>
              <a:t>loqik bölmə</a:t>
            </a:r>
            <a:r>
              <a:rPr lang="en-US" sz="1050"/>
              <a:t> yarada bilərsiniz.</a:t>
            </a:r>
            <a:endParaRPr lang="az-Latn-AZ" sz="1050"/>
          </a:p>
          <a:p>
            <a:pPr marL="628650" lvl="1" indent="-171450">
              <a:buFont typeface="Arial" panose="020B0604020202020204" pitchFamily="34" charset="0"/>
              <a:buChar char="•"/>
            </a:pPr>
            <a:endParaRPr lang="en-US" sz="1050"/>
          </a:p>
          <a:p>
            <a:r>
              <a:rPr lang="en-US" sz="1050" b="1"/>
              <a:t>5. </a:t>
            </a:r>
            <a:r>
              <a:rPr lang="en-US" sz="1050" b="1">
                <a:solidFill>
                  <a:srgbClr val="00B050"/>
                </a:solidFill>
              </a:rPr>
              <a:t>Logical Partition (Loqik Bölmə)</a:t>
            </a:r>
          </a:p>
          <a:p>
            <a:pPr marL="628650" lvl="1" indent="-171450">
              <a:buFont typeface="Arial" panose="020B0604020202020204" pitchFamily="34" charset="0"/>
              <a:buChar char="•"/>
            </a:pPr>
            <a:r>
              <a:rPr lang="en-US" sz="1050" b="1"/>
              <a:t>Nədir?</a:t>
            </a:r>
            <a:r>
              <a:rPr lang="en-US" sz="1050"/>
              <a:t> Genişləndirilmiş bölmənin daxilindəki alt bölmələrdir.</a:t>
            </a:r>
          </a:p>
          <a:p>
            <a:pPr marL="628650" lvl="1" indent="-171450">
              <a:buFont typeface="Arial" panose="020B0604020202020204" pitchFamily="34" charset="0"/>
              <a:buChar char="•"/>
            </a:pPr>
            <a:r>
              <a:rPr lang="en-US" sz="1050" b="1"/>
              <a:t>Nə zaman istifadə edilir?</a:t>
            </a:r>
            <a:r>
              <a:rPr lang="en-US" sz="1050"/>
              <a:t> Yalnız MBR istifadə edən sistemlərdə genişləndirilmiş bölmənin daxilində yaradılır.</a:t>
            </a:r>
            <a:endParaRPr lang="az-Latn-AZ" sz="1050"/>
          </a:p>
          <a:p>
            <a:pPr marL="628650" lvl="1" indent="-171450">
              <a:buFont typeface="Arial" panose="020B0604020202020204" pitchFamily="34" charset="0"/>
              <a:buChar char="•"/>
            </a:pPr>
            <a:endParaRPr lang="en-US" sz="1050"/>
          </a:p>
          <a:p>
            <a:r>
              <a:rPr lang="en-US" sz="1050" b="1"/>
              <a:t>6. </a:t>
            </a:r>
            <a:r>
              <a:rPr lang="en-US" sz="1050" b="1">
                <a:solidFill>
                  <a:srgbClr val="00B050"/>
                </a:solidFill>
              </a:rPr>
              <a:t>Swap (Virtual Yaddaş)</a:t>
            </a:r>
          </a:p>
          <a:p>
            <a:pPr marL="628650" lvl="1" indent="-171450">
              <a:buFont typeface="Arial" panose="020B0604020202020204" pitchFamily="34" charset="0"/>
              <a:buChar char="•"/>
            </a:pPr>
            <a:r>
              <a:rPr lang="en-US" sz="1050" b="1"/>
              <a:t>Nədir?</a:t>
            </a:r>
            <a:r>
              <a:rPr lang="en-US" sz="1050"/>
              <a:t> Swap, "virtual yaddaş" kimi işləyən xüsusi bir bölmədir. Yəni, RAM (əməliyyat yaddaşı) dolarsa, kompüter bu bölməni istifadə edərək məlumatı "yazmağa" başlayır.</a:t>
            </a:r>
          </a:p>
          <a:p>
            <a:pPr marL="628650" lvl="1" indent="-171450">
              <a:buFont typeface="Arial" panose="020B0604020202020204" pitchFamily="34" charset="0"/>
              <a:buChar char="•"/>
            </a:pPr>
            <a:r>
              <a:rPr lang="en-US" sz="1050" b="1"/>
              <a:t>Nə zaman istifadə edilir?</a:t>
            </a:r>
            <a:r>
              <a:rPr lang="en-US" sz="1050"/>
              <a:t> Əgər kompüterdə RAM azdır və ya çox sayda proqram işləyirsə, swap bölməsi istifadə olunur.</a:t>
            </a:r>
            <a:endParaRPr lang="az-Latn-AZ" sz="1050"/>
          </a:p>
          <a:p>
            <a:pPr marL="628650" lvl="1" indent="-171450">
              <a:buFont typeface="Arial" panose="020B0604020202020204" pitchFamily="34" charset="0"/>
              <a:buChar char="•"/>
            </a:pPr>
            <a:endParaRPr lang="en-US" sz="1050"/>
          </a:p>
          <a:p>
            <a:r>
              <a:rPr lang="en-US" sz="1050" b="1"/>
              <a:t>7. </a:t>
            </a:r>
            <a:r>
              <a:rPr lang="en-US" sz="1050" b="1">
                <a:solidFill>
                  <a:srgbClr val="00B050"/>
                </a:solidFill>
              </a:rPr>
              <a:t>LVM (Logical Volume Manager)</a:t>
            </a:r>
          </a:p>
          <a:p>
            <a:pPr marL="628650" lvl="1" indent="-171450">
              <a:buFont typeface="Arial" panose="020B0604020202020204" pitchFamily="34" charset="0"/>
              <a:buChar char="•"/>
            </a:pPr>
            <a:r>
              <a:rPr lang="en-US" sz="1050" b="1"/>
              <a:t>Nədir?</a:t>
            </a:r>
            <a:r>
              <a:rPr lang="en-US" sz="1050"/>
              <a:t> Bu, dinamik bölmə idarəetmə sistemidir. Yəni, diskləri daha çevik şəkildə idarə etməyə imkan verir.</a:t>
            </a:r>
          </a:p>
          <a:p>
            <a:pPr marL="628650" lvl="1" indent="-171450">
              <a:buFont typeface="Arial" panose="020B0604020202020204" pitchFamily="34" charset="0"/>
              <a:buChar char="•"/>
            </a:pPr>
            <a:r>
              <a:rPr lang="en-US" sz="1050" b="1"/>
              <a:t>Nə zaman istifadə edilir?</a:t>
            </a:r>
            <a:r>
              <a:rPr lang="en-US" sz="1050"/>
              <a:t> Diski genişləndirmək və ya kiçiltmək lazım olduqda, LVM daha rahat istifadə edilir. Məsələn, bir bölmənin ölçüsünü dəyişmək istəyirsənsə, LVM bu işləri çox asanlaşdırır.</a:t>
            </a:r>
            <a:endParaRPr lang="az-Latn-AZ" sz="1050"/>
          </a:p>
          <a:p>
            <a:pPr marL="628650" lvl="1" indent="-171450">
              <a:buFont typeface="Arial" panose="020B0604020202020204" pitchFamily="34" charset="0"/>
              <a:buChar char="•"/>
            </a:pPr>
            <a:endParaRPr lang="en-US" sz="1050"/>
          </a:p>
          <a:p>
            <a:r>
              <a:rPr lang="en-US" sz="1050" b="1"/>
              <a:t>8. </a:t>
            </a:r>
            <a:r>
              <a:rPr lang="en-US" sz="1050" b="1">
                <a:solidFill>
                  <a:srgbClr val="00B050"/>
                </a:solidFill>
              </a:rPr>
              <a:t>RAID (Redundant Array of Independent Disks)</a:t>
            </a:r>
          </a:p>
          <a:p>
            <a:pPr marL="628650" lvl="1" indent="-171450">
              <a:buFont typeface="Arial" panose="020B0604020202020204" pitchFamily="34" charset="0"/>
              <a:buChar char="•"/>
            </a:pPr>
            <a:r>
              <a:rPr lang="en-US" sz="1050" b="1"/>
              <a:t>Nədir?</a:t>
            </a:r>
            <a:r>
              <a:rPr lang="en-US" sz="1050"/>
              <a:t> Bu, bir neçə diski birləşdirərək, disk performansını artırmaq və ya məlumat təhlükəsizliyini təmin etmək məqsədilə istifadə edilən texnologiyadır.</a:t>
            </a:r>
          </a:p>
          <a:p>
            <a:pPr marL="628650" lvl="1" indent="-171450">
              <a:buFont typeface="Arial" panose="020B0604020202020204" pitchFamily="34" charset="0"/>
              <a:buChar char="•"/>
            </a:pPr>
            <a:r>
              <a:rPr lang="en-US" sz="1050" b="1"/>
              <a:t>Nə zaman istifadə edilir?</a:t>
            </a:r>
            <a:r>
              <a:rPr lang="en-US" sz="1050"/>
              <a:t> RAID, xüsusilə serverlərdə və ya çox böyük məlumat saxlama sistemlərində istifadə olunur. Məsələn, RAID 1 məlumatı iki diskə eyni anda yazaraq məlumat itkisinin qarşısını alır, RAID 0 isə sürəti artırır.</a:t>
            </a:r>
          </a:p>
        </p:txBody>
      </p:sp>
    </p:spTree>
    <p:extLst>
      <p:ext uri="{BB962C8B-B14F-4D97-AF65-F5344CB8AC3E}">
        <p14:creationId xmlns:p14="http://schemas.microsoft.com/office/powerpoint/2010/main" val="3921960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80F95-F49D-3810-C3EC-D541D3DE9B3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093A8CB-E353-D414-F390-AAE0C8F73F16}"/>
              </a:ext>
            </a:extLst>
          </p:cNvPr>
          <p:cNvSpPr txBox="1"/>
          <p:nvPr/>
        </p:nvSpPr>
        <p:spPr>
          <a:xfrm>
            <a:off x="203200" y="244826"/>
            <a:ext cx="11822545" cy="3600986"/>
          </a:xfrm>
          <a:prstGeom prst="rect">
            <a:avLst/>
          </a:prstGeom>
          <a:noFill/>
        </p:spPr>
        <p:txBody>
          <a:bodyPr wrap="square">
            <a:spAutoFit/>
          </a:bodyPr>
          <a:lstStyle/>
          <a:p>
            <a:r>
              <a:rPr lang="en-US" sz="1200"/>
              <a:t>Sistemdəki disk quruluşunun </a:t>
            </a:r>
            <a:r>
              <a:rPr lang="en-US" sz="1200" b="1"/>
              <a:t>MBR</a:t>
            </a:r>
            <a:r>
              <a:rPr lang="en-US" sz="1200"/>
              <a:t> (Master Boot Record) və ya </a:t>
            </a:r>
            <a:r>
              <a:rPr lang="en-US" sz="1200" b="1"/>
              <a:t>GPT</a:t>
            </a:r>
            <a:r>
              <a:rPr lang="en-US" sz="1200"/>
              <a:t> (GUID Partition Table) </a:t>
            </a:r>
            <a:r>
              <a:rPr lang="az-Latn-AZ" sz="1200"/>
              <a:t>və.s </a:t>
            </a:r>
            <a:r>
              <a:rPr lang="en-US" sz="1200"/>
              <a:t>olduğunu tapmaq üçün aşağıdakı üsulları izləyə bilərsən:</a:t>
            </a:r>
            <a:endParaRPr lang="az-Latn-AZ" sz="1200"/>
          </a:p>
          <a:p>
            <a:endParaRPr lang="az-Latn-AZ" sz="1200"/>
          </a:p>
          <a:p>
            <a:pPr marL="171450" indent="-171450">
              <a:buFont typeface="Arial" panose="020B0604020202020204" pitchFamily="34" charset="0"/>
              <a:buChar char="•"/>
            </a:pPr>
            <a:r>
              <a:rPr lang="en-US" sz="1200" b="1">
                <a:solidFill>
                  <a:srgbClr val="FF0000"/>
                </a:solidFill>
              </a:rPr>
              <a:t>lsblk</a:t>
            </a:r>
            <a:r>
              <a:rPr lang="az-Latn-AZ" sz="1200" b="1">
                <a:solidFill>
                  <a:srgbClr val="FF0000"/>
                </a:solidFill>
              </a:rPr>
              <a:t>	</a:t>
            </a:r>
            <a:r>
              <a:rPr lang="en-US" sz="1200"/>
              <a:t> əmrindən </a:t>
            </a:r>
            <a:r>
              <a:rPr lang="en-US" sz="1200" b="1"/>
              <a:t>diskin tipi</a:t>
            </a:r>
            <a:r>
              <a:rPr lang="en-US" sz="1200"/>
              <a:t>ni (MBR və ya GPT) birbaşa görə bilməzsən. Ancaq daha detallı məlumatı əldə etmək üçün lsblk əmrini əlavə parametrlərlə istifadə edə bilərsən.</a:t>
            </a:r>
            <a:endParaRPr lang="az-Latn-AZ" sz="1200"/>
          </a:p>
          <a:p>
            <a:endParaRPr lang="az-Latn-AZ" sz="1200"/>
          </a:p>
          <a:p>
            <a:pPr marL="171450" indent="-171450">
              <a:buFont typeface="Arial" panose="020B0604020202020204" pitchFamily="34" charset="0"/>
              <a:buChar char="•"/>
            </a:pPr>
            <a:r>
              <a:rPr lang="en-US" sz="1200" b="1">
                <a:solidFill>
                  <a:srgbClr val="FF0000"/>
                </a:solidFill>
              </a:rPr>
              <a:t>parted</a:t>
            </a:r>
            <a:r>
              <a:rPr lang="en-US" sz="1200"/>
              <a:t> aləti daha ətraflı disk və bölmə cədvəli məlumatı verir. Bu alət vasitəsilə, disk formatını öyrənmək mümkündür.</a:t>
            </a:r>
            <a:r>
              <a:rPr lang="az-Latn-AZ" sz="1200"/>
              <a:t> </a:t>
            </a:r>
            <a:r>
              <a:rPr lang="en-US" sz="1200"/>
              <a:t>Burada /dev/sda diskin adıdır (əgər başqa disk istifadə edirsənsə, adını uyğun olaraq dəyişdirə bilərsən). Bu əmrin nəticəsində, disk formatı haqqında məlumat verəcək, məsələn:</a:t>
            </a:r>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pPr marL="171450" indent="-171450">
              <a:buFont typeface="Arial" panose="020B0604020202020204" pitchFamily="34" charset="0"/>
              <a:buChar char="•"/>
            </a:pPr>
            <a:r>
              <a:rPr lang="en-US" sz="1200" b="1">
                <a:solidFill>
                  <a:srgbClr val="FF0000"/>
                </a:solidFill>
              </a:rPr>
              <a:t>gdisk</a:t>
            </a:r>
            <a:r>
              <a:rPr lang="en-US" sz="1200"/>
              <a:t> aləti daha mükəmməl bir vasitədir və MBR və GPT formatları haqqında çox detallı məlumat verir. Bu aləti istifadə edərək, disk formatını belə yoxlaya bilərsən:</a:t>
            </a:r>
            <a:r>
              <a:rPr lang="az-Latn-AZ" sz="1200"/>
              <a:t> Bu əmrdən sonra, diskin formatı haqqında GPT və ya MBR məlumatını çıxara biləcəksən. </a:t>
            </a:r>
            <a:r>
              <a:rPr lang="az-Latn-AZ" sz="1200" b="1">
                <a:highlight>
                  <a:srgbClr val="FFFF00"/>
                </a:highlight>
              </a:rPr>
              <a:t>ARDI NÖVBƏTİ SLAYDDA</a:t>
            </a:r>
            <a:r>
              <a:rPr lang="az-Latn-AZ" sz="1200"/>
              <a:t>. </a:t>
            </a:r>
          </a:p>
          <a:p>
            <a:endParaRPr lang="az-Latn-AZ" sz="1200"/>
          </a:p>
          <a:p>
            <a:endParaRPr lang="az-Latn-AZ" sz="1200"/>
          </a:p>
          <a:p>
            <a:endParaRPr lang="az-Latn-AZ" sz="1200"/>
          </a:p>
          <a:p>
            <a:endParaRPr lang="en-US" sz="1200"/>
          </a:p>
        </p:txBody>
      </p:sp>
      <p:pic>
        <p:nvPicPr>
          <p:cNvPr id="3" name="Picture 2">
            <a:extLst>
              <a:ext uri="{FF2B5EF4-FFF2-40B4-BE49-F238E27FC236}">
                <a16:creationId xmlns:a16="http://schemas.microsoft.com/office/drawing/2014/main" id="{92431878-BED8-248B-F6D9-C50411A67438}"/>
              </a:ext>
            </a:extLst>
          </p:cNvPr>
          <p:cNvPicPr>
            <a:picLocks noChangeAspect="1"/>
          </p:cNvPicPr>
          <p:nvPr/>
        </p:nvPicPr>
        <p:blipFill>
          <a:blip r:embed="rId2"/>
          <a:stretch>
            <a:fillRect/>
          </a:stretch>
        </p:blipFill>
        <p:spPr>
          <a:xfrm>
            <a:off x="203200" y="1538112"/>
            <a:ext cx="2229161" cy="438211"/>
          </a:xfrm>
          <a:prstGeom prst="rect">
            <a:avLst/>
          </a:prstGeom>
        </p:spPr>
      </p:pic>
      <p:pic>
        <p:nvPicPr>
          <p:cNvPr id="5" name="Picture 4">
            <a:extLst>
              <a:ext uri="{FF2B5EF4-FFF2-40B4-BE49-F238E27FC236}">
                <a16:creationId xmlns:a16="http://schemas.microsoft.com/office/drawing/2014/main" id="{BD0B3CE4-555A-016B-2C15-5B280B430A34}"/>
              </a:ext>
            </a:extLst>
          </p:cNvPr>
          <p:cNvPicPr>
            <a:picLocks noChangeAspect="1"/>
          </p:cNvPicPr>
          <p:nvPr/>
        </p:nvPicPr>
        <p:blipFill>
          <a:blip r:embed="rId3"/>
          <a:stretch>
            <a:fillRect/>
          </a:stretch>
        </p:blipFill>
        <p:spPr>
          <a:xfrm>
            <a:off x="203200" y="3114631"/>
            <a:ext cx="1895740" cy="314369"/>
          </a:xfrm>
          <a:prstGeom prst="rect">
            <a:avLst/>
          </a:prstGeom>
        </p:spPr>
      </p:pic>
    </p:spTree>
    <p:extLst>
      <p:ext uri="{BB962C8B-B14F-4D97-AF65-F5344CB8AC3E}">
        <p14:creationId xmlns:p14="http://schemas.microsoft.com/office/powerpoint/2010/main" val="1737218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BEF0A-7092-9250-494D-E9683A50C51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F5BD752-505E-C34A-1EB1-03CF8AFDD002}"/>
              </a:ext>
            </a:extLst>
          </p:cNvPr>
          <p:cNvSpPr txBox="1"/>
          <p:nvPr/>
        </p:nvSpPr>
        <p:spPr>
          <a:xfrm>
            <a:off x="73891" y="151179"/>
            <a:ext cx="8894618" cy="6001643"/>
          </a:xfrm>
          <a:prstGeom prst="rect">
            <a:avLst/>
          </a:prstGeom>
          <a:noFill/>
        </p:spPr>
        <p:txBody>
          <a:bodyPr wrap="square">
            <a:spAutoFit/>
          </a:bodyPr>
          <a:lstStyle/>
          <a:p>
            <a:r>
              <a:rPr lang="en-US" sz="1200"/>
              <a:t>Bu nəticələrə əsasən, diskinin hal-hazırda MBR (Master Boot Record) formatında olduğunu görürsən. Burada bəzi mühüm məqamları izah edim:</a:t>
            </a:r>
          </a:p>
          <a:p>
            <a:endParaRPr lang="en-US" sz="1200"/>
          </a:p>
          <a:p>
            <a:r>
              <a:rPr lang="az-Latn-AZ" sz="1200"/>
              <a:t>1) </a:t>
            </a:r>
            <a:r>
              <a:rPr lang="en-US" sz="1200" b="1">
                <a:solidFill>
                  <a:srgbClr val="00B050"/>
                </a:solidFill>
              </a:rPr>
              <a:t>GPT və MBR cədvəlinin əlaqəsi</a:t>
            </a:r>
            <a:r>
              <a:rPr lang="en-US" sz="1200"/>
              <a:t>:</a:t>
            </a:r>
            <a:endParaRPr lang="az-Latn-AZ" sz="1200"/>
          </a:p>
          <a:p>
            <a:pPr marL="228600" indent="-228600">
              <a:buAutoNum type="arabicParenR"/>
            </a:pPr>
            <a:endParaRPr lang="en-US" sz="1200"/>
          </a:p>
          <a:p>
            <a:pPr marL="171450" indent="-171450">
              <a:buFont typeface="Arial" panose="020B0604020202020204" pitchFamily="34" charset="0"/>
              <a:buChar char="•"/>
            </a:pPr>
            <a:r>
              <a:rPr lang="en-US" sz="1200"/>
              <a:t>"Found invalid GPT and valid MBR" mesajı göstərir ki, diskdə GPT cədvəli varsa da, o düzgün deyil və sistem MBR cədvəlini düzgün tanıyır. Beləliklə, disk hal-hazırda MBR formatında işləyir, amma GPT formatı ilə əlaqəli səhvlər də mövcuddur.</a:t>
            </a:r>
          </a:p>
          <a:p>
            <a:endParaRPr lang="en-US" sz="1200"/>
          </a:p>
          <a:p>
            <a:r>
              <a:rPr lang="az-Latn-AZ" sz="1200"/>
              <a:t>2) </a:t>
            </a:r>
            <a:r>
              <a:rPr lang="en-US" sz="1200" b="1">
                <a:solidFill>
                  <a:srgbClr val="00B050"/>
                </a:solidFill>
              </a:rPr>
              <a:t>MBR haqqında məlumat</a:t>
            </a:r>
            <a:r>
              <a:rPr lang="en-US" sz="1200"/>
              <a:t>:</a:t>
            </a:r>
            <a:endParaRPr lang="az-Latn-AZ" sz="1200"/>
          </a:p>
          <a:p>
            <a:endParaRPr lang="en-US" sz="1200"/>
          </a:p>
          <a:p>
            <a:pPr marL="171450" indent="-171450">
              <a:buFont typeface="Arial" panose="020B0604020202020204" pitchFamily="34" charset="0"/>
              <a:buChar char="•"/>
            </a:pPr>
            <a:r>
              <a:rPr lang="en-US" sz="1200"/>
              <a:t>"MBR: MBR only" – Bu, diskin MBR formatında olduğunu təsdiq edir.</a:t>
            </a:r>
          </a:p>
          <a:p>
            <a:endParaRPr lang="en-US" sz="1200"/>
          </a:p>
          <a:p>
            <a:r>
              <a:rPr lang="az-Latn-AZ" sz="1200"/>
              <a:t>3) </a:t>
            </a:r>
            <a:r>
              <a:rPr lang="en-US" sz="1200" b="1">
                <a:solidFill>
                  <a:srgbClr val="00B050"/>
                </a:solidFill>
              </a:rPr>
              <a:t>Diskin ölçüsü</a:t>
            </a:r>
            <a:r>
              <a:rPr lang="en-US" sz="1200"/>
              <a:t>:</a:t>
            </a:r>
            <a:endParaRPr lang="az-Latn-AZ" sz="1200"/>
          </a:p>
          <a:p>
            <a:endParaRPr lang="en-US" sz="1200"/>
          </a:p>
          <a:p>
            <a:pPr marL="171450" indent="-171450">
              <a:buFont typeface="Arial" panose="020B0604020202020204" pitchFamily="34" charset="0"/>
              <a:buChar char="•"/>
            </a:pPr>
            <a:r>
              <a:rPr lang="en-US" sz="1200"/>
              <a:t>Diskin ölçüsü 150 GiB (gigabayt) olduğu halda, MBR cədvəlinin tələblərinə uyğun işləyir. Ancaq qeyd edim ki, MBR yalnız 2TB-a qədər olan diskləri dəstəkləyir. Bu halda disk 150 GB olduğu üçün MBR istifadə etmək mümkündür.</a:t>
            </a:r>
          </a:p>
          <a:p>
            <a:endParaRPr lang="en-US" sz="1200"/>
          </a:p>
          <a:p>
            <a:r>
              <a:rPr lang="az-Latn-AZ" sz="1200"/>
              <a:t>4) </a:t>
            </a:r>
            <a:r>
              <a:rPr lang="en-US" sz="1200" b="1">
                <a:solidFill>
                  <a:srgbClr val="00B050"/>
                </a:solidFill>
              </a:rPr>
              <a:t>"Warning! Secondary partition table overlaps the last partition by 33 blocks!"</a:t>
            </a:r>
            <a:r>
              <a:rPr lang="en-US" sz="1200"/>
              <a:t>:</a:t>
            </a:r>
            <a:endParaRPr lang="az-Latn-AZ" sz="1200"/>
          </a:p>
          <a:p>
            <a:endParaRPr lang="en-US" sz="1200"/>
          </a:p>
          <a:p>
            <a:pPr marL="171450" indent="-171450">
              <a:buFont typeface="Arial" panose="020B0604020202020204" pitchFamily="34" charset="0"/>
              <a:buChar char="•"/>
            </a:pPr>
            <a:r>
              <a:rPr lang="en-US" sz="1200"/>
              <a:t>Bu xəbərdarlıq GPT bölmə cədvəlindəki səhvləri göstərir. Burada ikinci cədvəl ilə sonuncu bölmənin bir-birinə qarışdığı qeyd olunub. Bu, GPT cədvəlindəki zədələnmiş bir hissə olduğunu göstərir.</a:t>
            </a:r>
          </a:p>
          <a:p>
            <a:endParaRPr lang="en-US" sz="1200"/>
          </a:p>
          <a:p>
            <a:r>
              <a:rPr lang="az-Latn-AZ" sz="1200"/>
              <a:t>5) </a:t>
            </a:r>
            <a:r>
              <a:rPr lang="en-US" sz="1200" b="1">
                <a:solidFill>
                  <a:srgbClr val="00B050"/>
                </a:solidFill>
              </a:rPr>
              <a:t>Bölmələr (Partitions)</a:t>
            </a:r>
            <a:r>
              <a:rPr lang="en-US" sz="1200"/>
              <a:t>:</a:t>
            </a:r>
            <a:endParaRPr lang="az-Latn-AZ" sz="1200"/>
          </a:p>
          <a:p>
            <a:endParaRPr lang="en-US" sz="1200"/>
          </a:p>
          <a:p>
            <a:pPr marL="171450" indent="-171450">
              <a:buFont typeface="Arial" panose="020B0604020202020204" pitchFamily="34" charset="0"/>
              <a:buChar char="•"/>
            </a:pPr>
            <a:r>
              <a:rPr lang="en-US" sz="1200" b="1"/>
              <a:t>3 bölmə var</a:t>
            </a:r>
            <a:r>
              <a:rPr lang="en-US" sz="1200"/>
              <a:t>:</a:t>
            </a:r>
          </a:p>
          <a:p>
            <a:pPr marL="628650" lvl="1" indent="-171450">
              <a:buFont typeface="Wingdings" panose="05000000000000000000" pitchFamily="2" charset="2"/>
              <a:buChar char="q"/>
            </a:pPr>
            <a:r>
              <a:rPr lang="en-US" sz="1200"/>
              <a:t>sda1: 487 MB (Linux fayl sistemi üçün istifadə olunur).</a:t>
            </a:r>
          </a:p>
          <a:p>
            <a:pPr marL="628650" lvl="1" indent="-171450">
              <a:buFont typeface="Wingdings" panose="05000000000000000000" pitchFamily="2" charset="2"/>
              <a:buChar char="q"/>
            </a:pPr>
            <a:r>
              <a:rPr lang="en-US" sz="1200"/>
              <a:t>sda3: 21.2 GiB (Linux fayl sistemi, /boot bölməsi kimi istifadə olunur).</a:t>
            </a:r>
          </a:p>
          <a:p>
            <a:pPr marL="628650" lvl="1" indent="-171450">
              <a:buFont typeface="Wingdings" panose="05000000000000000000" pitchFamily="2" charset="2"/>
              <a:buChar char="q"/>
            </a:pPr>
            <a:r>
              <a:rPr lang="en-US" sz="1200"/>
              <a:t>sda5: 128.3 GiB (Linux LVM bölməsi, burada LVM ilə bölmələr yaradılıb).</a:t>
            </a:r>
          </a:p>
          <a:p>
            <a:endParaRPr lang="en-US" sz="1200"/>
          </a:p>
          <a:p>
            <a:r>
              <a:rPr lang="az-Latn-AZ" sz="1200"/>
              <a:t>6) </a:t>
            </a:r>
            <a:r>
              <a:rPr lang="en-US" sz="1200" b="1">
                <a:solidFill>
                  <a:srgbClr val="00B050"/>
                </a:solidFill>
              </a:rPr>
              <a:t>LVM (Logical Volume Management)</a:t>
            </a:r>
            <a:r>
              <a:rPr lang="en-US" sz="1200"/>
              <a:t>:</a:t>
            </a:r>
            <a:endParaRPr lang="az-Latn-AZ" sz="1200"/>
          </a:p>
          <a:p>
            <a:endParaRPr lang="en-US" sz="1200"/>
          </a:p>
          <a:p>
            <a:pPr marL="171450" indent="-171450">
              <a:buFont typeface="Arial" panose="020B0604020202020204" pitchFamily="34" charset="0"/>
              <a:buChar char="•"/>
            </a:pPr>
            <a:r>
              <a:rPr lang="en-US" sz="1200"/>
              <a:t>sda5 bölməsi LVM istifadə edərək qurulub və burada bir neçə loqik bölmə var (/, /home, /var, /tmp, və swap).</a:t>
            </a:r>
          </a:p>
        </p:txBody>
      </p:sp>
      <p:pic>
        <p:nvPicPr>
          <p:cNvPr id="8" name="Picture 7">
            <a:extLst>
              <a:ext uri="{FF2B5EF4-FFF2-40B4-BE49-F238E27FC236}">
                <a16:creationId xmlns:a16="http://schemas.microsoft.com/office/drawing/2014/main" id="{C9D1C5CF-2A7A-A78A-46BB-0F977C1CCDA7}"/>
              </a:ext>
            </a:extLst>
          </p:cNvPr>
          <p:cNvPicPr>
            <a:picLocks noChangeAspect="1"/>
          </p:cNvPicPr>
          <p:nvPr/>
        </p:nvPicPr>
        <p:blipFill>
          <a:blip r:embed="rId2"/>
          <a:stretch>
            <a:fillRect/>
          </a:stretch>
        </p:blipFill>
        <p:spPr>
          <a:xfrm>
            <a:off x="9079345" y="3689215"/>
            <a:ext cx="3112655" cy="3168785"/>
          </a:xfrm>
          <a:prstGeom prst="rect">
            <a:avLst/>
          </a:prstGeom>
        </p:spPr>
      </p:pic>
    </p:spTree>
    <p:extLst>
      <p:ext uri="{BB962C8B-B14F-4D97-AF65-F5344CB8AC3E}">
        <p14:creationId xmlns:p14="http://schemas.microsoft.com/office/powerpoint/2010/main" val="2390516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6A5ED6-2420-56C0-DFCB-1E9CEDD181D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5E8BC61-EF68-6D6A-4354-36D952AFD36E}"/>
              </a:ext>
            </a:extLst>
          </p:cNvPr>
          <p:cNvSpPr txBox="1"/>
          <p:nvPr/>
        </p:nvSpPr>
        <p:spPr>
          <a:xfrm>
            <a:off x="203200" y="244826"/>
            <a:ext cx="11822545" cy="4524315"/>
          </a:xfrm>
          <a:prstGeom prst="rect">
            <a:avLst/>
          </a:prstGeom>
          <a:noFill/>
        </p:spPr>
        <p:txBody>
          <a:bodyPr wrap="square">
            <a:spAutoFit/>
          </a:bodyPr>
          <a:lstStyle/>
          <a:p>
            <a:r>
              <a:rPr lang="en-US" sz="1200" b="1">
                <a:solidFill>
                  <a:srgbClr val="FF0000"/>
                </a:solidFill>
              </a:rPr>
              <a:t>blkid</a:t>
            </a:r>
            <a:r>
              <a:rPr lang="en-US" sz="1200"/>
              <a:t> əmrini istifadə edərək də bölmələrin formatını yoxlaya bilərsən. Bu əmrdə </a:t>
            </a:r>
            <a:r>
              <a:rPr lang="en-US" sz="1200" b="1"/>
              <a:t>GPT</a:t>
            </a:r>
            <a:r>
              <a:rPr lang="en-US" sz="1200"/>
              <a:t> və ya </a:t>
            </a:r>
            <a:r>
              <a:rPr lang="en-US" sz="1200" b="1"/>
              <a:t>MBR</a:t>
            </a:r>
            <a:r>
              <a:rPr lang="en-US" sz="1200"/>
              <a:t> haqqında bilgilər olmasa da, bir çox fayl sistemləri (məsələn, ext4, swap, ntfs və s.) haqqında məlumat alacaqsan.</a:t>
            </a:r>
            <a:endParaRPr lang="az-Latn-AZ" sz="1200"/>
          </a:p>
          <a:p>
            <a:endParaRPr lang="az-Latn-AZ" sz="1200"/>
          </a:p>
          <a:p>
            <a:endParaRPr lang="az-Latn-AZ" sz="1200"/>
          </a:p>
          <a:p>
            <a:endParaRPr lang="az-Latn-AZ" sz="1200"/>
          </a:p>
          <a:p>
            <a:endParaRPr lang="az-Latn-AZ" sz="1200"/>
          </a:p>
          <a:p>
            <a:endParaRPr lang="az-Latn-AZ" sz="1200"/>
          </a:p>
          <a:p>
            <a:r>
              <a:rPr lang="en-US" sz="1200" b="1">
                <a:solidFill>
                  <a:srgbClr val="FF0000"/>
                </a:solidFill>
              </a:rPr>
              <a:t>fdisk</a:t>
            </a:r>
            <a:r>
              <a:rPr lang="en-US" sz="1200"/>
              <a:t> də istifadə edərək, MBR disk formatını yoxlaya bilərsən. </a:t>
            </a:r>
            <a:endParaRPr lang="az-Latn-AZ" sz="1200"/>
          </a:p>
          <a:p>
            <a:endParaRPr lang="en-US" sz="1200"/>
          </a:p>
          <a:p>
            <a:endParaRPr lang="az-Latn-AZ" sz="1200"/>
          </a:p>
          <a:p>
            <a:endParaRPr lang="az-Latn-AZ" sz="1200"/>
          </a:p>
          <a:p>
            <a:endParaRPr lang="az-Latn-AZ" sz="1200"/>
          </a:p>
          <a:p>
            <a:endParaRPr lang="az-Latn-AZ" sz="1200"/>
          </a:p>
          <a:p>
            <a:r>
              <a:rPr lang="en-US" sz="1200" b="1">
                <a:solidFill>
                  <a:srgbClr val="FF0000"/>
                </a:solidFill>
              </a:rPr>
              <a:t>ls /sys/firmware/efi </a:t>
            </a:r>
            <a:r>
              <a:rPr lang="en-US" sz="1200" b="1"/>
              <a:t>ilə UEFI Yoxlamaq</a:t>
            </a:r>
          </a:p>
          <a:p>
            <a:pPr marL="171450" indent="-171450">
              <a:lnSpc>
                <a:spcPct val="150000"/>
              </a:lnSpc>
              <a:buFont typeface="Arial" panose="020B0604020202020204" pitchFamily="34" charset="0"/>
              <a:buChar char="•"/>
            </a:pPr>
            <a:r>
              <a:rPr lang="en-US" sz="1200"/>
              <a:t>Əgər sistem UEFI (Unified Extensible Firmware Interface) ilə işləyirsə, bu, deməkdir ki, sistemin </a:t>
            </a:r>
            <a:r>
              <a:rPr lang="en-US" sz="1200" b="1"/>
              <a:t>GPT</a:t>
            </a:r>
            <a:r>
              <a:rPr lang="en-US" sz="1200"/>
              <a:t> formatında bölmələri olmalıdır (çünki UEFI yalnız GPT disklərini dəstəkləyir). UEFI sisteminə keçid edildiyini belə yoxlaya bilərsən:</a:t>
            </a:r>
            <a:r>
              <a:rPr lang="az-Latn-AZ" sz="1200"/>
              <a:t> Əgər bu qovluq varsa, demək ki, sistemin UEFI ilə başladığına görə GPT formatında bölmələr istifadə olunur.</a:t>
            </a:r>
            <a:endParaRPr lang="en-US" sz="1200"/>
          </a:p>
          <a:p>
            <a:endParaRPr lang="az-Latn-AZ" sz="1200"/>
          </a:p>
          <a:p>
            <a:endParaRPr lang="az-Latn-AZ" sz="1200"/>
          </a:p>
          <a:p>
            <a:endParaRPr lang="az-Latn-AZ" sz="1200"/>
          </a:p>
          <a:p>
            <a:endParaRPr lang="az-Latn-AZ" sz="1200"/>
          </a:p>
          <a:p>
            <a:endParaRPr lang="az-Latn-AZ" sz="1200"/>
          </a:p>
          <a:p>
            <a:endParaRPr lang="az-Latn-AZ" sz="1200"/>
          </a:p>
          <a:p>
            <a:endParaRPr lang="en-US" sz="1200"/>
          </a:p>
        </p:txBody>
      </p:sp>
      <p:pic>
        <p:nvPicPr>
          <p:cNvPr id="3" name="Picture 2">
            <a:extLst>
              <a:ext uri="{FF2B5EF4-FFF2-40B4-BE49-F238E27FC236}">
                <a16:creationId xmlns:a16="http://schemas.microsoft.com/office/drawing/2014/main" id="{ACA66711-C4AF-9EC7-F31F-88BD132AA720}"/>
              </a:ext>
            </a:extLst>
          </p:cNvPr>
          <p:cNvPicPr>
            <a:picLocks noChangeAspect="1"/>
          </p:cNvPicPr>
          <p:nvPr/>
        </p:nvPicPr>
        <p:blipFill>
          <a:blip r:embed="rId2"/>
          <a:stretch>
            <a:fillRect/>
          </a:stretch>
        </p:blipFill>
        <p:spPr>
          <a:xfrm>
            <a:off x="203200" y="713120"/>
            <a:ext cx="1133633" cy="381053"/>
          </a:xfrm>
          <a:prstGeom prst="rect">
            <a:avLst/>
          </a:prstGeom>
        </p:spPr>
      </p:pic>
      <p:pic>
        <p:nvPicPr>
          <p:cNvPr id="8" name="Picture 7">
            <a:extLst>
              <a:ext uri="{FF2B5EF4-FFF2-40B4-BE49-F238E27FC236}">
                <a16:creationId xmlns:a16="http://schemas.microsoft.com/office/drawing/2014/main" id="{4B32A150-AEB4-8501-5ACA-D10260E1092D}"/>
              </a:ext>
            </a:extLst>
          </p:cNvPr>
          <p:cNvPicPr>
            <a:picLocks noChangeAspect="1"/>
          </p:cNvPicPr>
          <p:nvPr/>
        </p:nvPicPr>
        <p:blipFill>
          <a:blip r:embed="rId3"/>
          <a:stretch>
            <a:fillRect/>
          </a:stretch>
        </p:blipFill>
        <p:spPr>
          <a:xfrm>
            <a:off x="203200" y="1814500"/>
            <a:ext cx="1943371" cy="447737"/>
          </a:xfrm>
          <a:prstGeom prst="rect">
            <a:avLst/>
          </a:prstGeom>
        </p:spPr>
      </p:pic>
      <p:pic>
        <p:nvPicPr>
          <p:cNvPr id="10" name="Picture 9">
            <a:extLst>
              <a:ext uri="{FF2B5EF4-FFF2-40B4-BE49-F238E27FC236}">
                <a16:creationId xmlns:a16="http://schemas.microsoft.com/office/drawing/2014/main" id="{2D8901B6-AF7F-4A7D-266A-BD1F460FAA5A}"/>
              </a:ext>
            </a:extLst>
          </p:cNvPr>
          <p:cNvPicPr>
            <a:picLocks noChangeAspect="1"/>
          </p:cNvPicPr>
          <p:nvPr/>
        </p:nvPicPr>
        <p:blipFill>
          <a:blip r:embed="rId4"/>
          <a:stretch>
            <a:fillRect/>
          </a:stretch>
        </p:blipFill>
        <p:spPr>
          <a:xfrm>
            <a:off x="203200" y="3480145"/>
            <a:ext cx="1914792" cy="362001"/>
          </a:xfrm>
          <a:prstGeom prst="rect">
            <a:avLst/>
          </a:prstGeom>
        </p:spPr>
      </p:pic>
    </p:spTree>
    <p:extLst>
      <p:ext uri="{BB962C8B-B14F-4D97-AF65-F5344CB8AC3E}">
        <p14:creationId xmlns:p14="http://schemas.microsoft.com/office/powerpoint/2010/main" val="4734864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36CD9-FB30-B69B-40D5-5101D27B5AF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5782F23-0AA0-9571-BE75-75FC6715AEC5}"/>
              </a:ext>
            </a:extLst>
          </p:cNvPr>
          <p:cNvSpPr txBox="1"/>
          <p:nvPr/>
        </p:nvSpPr>
        <p:spPr>
          <a:xfrm>
            <a:off x="203200" y="244826"/>
            <a:ext cx="11822545" cy="6017032"/>
          </a:xfrm>
          <a:prstGeom prst="rect">
            <a:avLst/>
          </a:prstGeom>
          <a:noFill/>
        </p:spPr>
        <p:txBody>
          <a:bodyPr wrap="square">
            <a:spAutoFit/>
          </a:bodyPr>
          <a:lstStyle/>
          <a:p>
            <a:r>
              <a:rPr lang="en-US" sz="1100" b="1">
                <a:highlight>
                  <a:srgbClr val="FFFF00"/>
                </a:highlight>
              </a:rPr>
              <a:t>Bütün bu əmrləri eyni anda çalışdırmaq və nəticələrini birdən göstərmək üçün terminalda bir neçə üsuldan istifadə edə bilərsən</a:t>
            </a:r>
            <a:r>
              <a:rPr lang="en-US" sz="1100"/>
              <a:t>.</a:t>
            </a:r>
            <a:endParaRPr lang="az-Latn-AZ" sz="1100"/>
          </a:p>
          <a:p>
            <a:endParaRPr lang="az-Latn-AZ" sz="1100">
              <a:latin typeface="-apple-system"/>
            </a:endParaRPr>
          </a:p>
          <a:p>
            <a:endParaRPr lang="az-Latn-AZ" sz="1100">
              <a:latin typeface="-apple-system"/>
            </a:endParaRPr>
          </a:p>
          <a:p>
            <a:r>
              <a:rPr lang="en-US" sz="1100">
                <a:latin typeface="-apple-system"/>
              </a:rPr>
              <a:t>1. </a:t>
            </a:r>
            <a:r>
              <a:rPr lang="en-US" sz="1100" b="1">
                <a:solidFill>
                  <a:srgbClr val="FF0000"/>
                </a:solidFill>
                <a:latin typeface="-apple-system"/>
              </a:rPr>
              <a:t>&amp;&amp;</a:t>
            </a:r>
            <a:r>
              <a:rPr lang="en-US" sz="1100">
                <a:latin typeface="-apple-system"/>
              </a:rPr>
              <a:t> operatoru ilə bir neçə əmri eyni anda sırayla işlədə bilərsən. Bir əmrin uğurla bitməsi vəziyyətində növbəti əmr çalışacaq. </a:t>
            </a:r>
            <a:r>
              <a:rPr lang="az-Latn-AZ" sz="1100">
                <a:latin typeface="-apple-system"/>
              </a:rPr>
              <a:t>Bu əmrlərin hamısı sırayla icra ediləcək. Hər biri tamamlandıqca növbəti əmr başlayacaq. Nəzərinizə çatdırım: Əgər əmrlərdən biri xətaya səbəb olarsa, növbəti əmr işə düşməyəcək: </a:t>
            </a:r>
            <a:r>
              <a:rPr lang="az-Latn-AZ" sz="1100" b="1">
                <a:highlight>
                  <a:srgbClr val="00FF00"/>
                </a:highlight>
              </a:rPr>
              <a:t>sudo parted /dev/sda print &amp;&amp; sudo gdisk -l /dev/sda &amp;&amp; sudo blkid &amp;&amp; sudo fdisk -l /dev/sda</a:t>
            </a:r>
          </a:p>
          <a:p>
            <a:endParaRPr lang="az-Latn-AZ" sz="1100">
              <a:latin typeface="-apple-system"/>
            </a:endParaRPr>
          </a:p>
          <a:p>
            <a:endParaRPr lang="az-Latn-AZ" sz="1100"/>
          </a:p>
          <a:p>
            <a:endParaRPr lang="az-Latn-AZ" sz="1100"/>
          </a:p>
          <a:p>
            <a:endParaRPr lang="az-Latn-AZ" sz="1100"/>
          </a:p>
          <a:p>
            <a:endParaRPr lang="az-Latn-AZ" sz="1100"/>
          </a:p>
          <a:p>
            <a:endParaRPr lang="az-Latn-AZ" sz="1100"/>
          </a:p>
          <a:p>
            <a:r>
              <a:rPr lang="az-Latn-AZ" sz="1100"/>
              <a:t>2. </a:t>
            </a:r>
            <a:r>
              <a:rPr lang="en-US" sz="1100" b="1">
                <a:solidFill>
                  <a:srgbClr val="FF0000"/>
                </a:solidFill>
              </a:rPr>
              <a:t>;</a:t>
            </a:r>
            <a:r>
              <a:rPr lang="en-US" sz="1100"/>
              <a:t> - Əgər əmrlərin ardıcıl olaraq işləməsini istəyirsinizsə və birinin uğursuz olması digər əmrlərin işləməsinə mane olmamalıdırsa, onda ; operatoru istifadə edə bilərsiniz: Bu şəkildə, əmrlər bir-birinə müdaxilə etmədən sırayla icra olunacaq. Hər hansısa bir əmr uğursuz olsa da, qalanları işləyəcək</a:t>
            </a:r>
            <a:r>
              <a:rPr lang="az-Latn-AZ" sz="1100"/>
              <a:t>: </a:t>
            </a:r>
            <a:r>
              <a:rPr lang="az-Latn-AZ" sz="1100" b="1">
                <a:highlight>
                  <a:srgbClr val="00FF00"/>
                </a:highlight>
              </a:rPr>
              <a:t>sudo parted /dev/sda print; sudo gdisk -l /dev/sda; sudo blkid; sudo fdisk -l /dev/sda</a:t>
            </a:r>
          </a:p>
          <a:p>
            <a:endParaRPr lang="az-Latn-AZ" sz="1100"/>
          </a:p>
          <a:p>
            <a:endParaRPr lang="az-Latn-AZ" sz="1100"/>
          </a:p>
          <a:p>
            <a:endParaRPr lang="az-Latn-AZ" sz="1100"/>
          </a:p>
          <a:p>
            <a:endParaRPr lang="az-Latn-AZ" sz="1100"/>
          </a:p>
          <a:p>
            <a:endParaRPr lang="az-Latn-AZ" sz="1100"/>
          </a:p>
          <a:p>
            <a:r>
              <a:rPr lang="az-Latn-AZ" sz="1100"/>
              <a:t>3. </a:t>
            </a:r>
            <a:r>
              <a:rPr lang="az-Latn-AZ" sz="1100" b="1">
                <a:solidFill>
                  <a:srgbClr val="FF0000"/>
                </a:solidFill>
              </a:rPr>
              <a:t>tee</a:t>
            </a:r>
            <a:r>
              <a:rPr lang="az-Latn-AZ" sz="1100"/>
              <a:t> - Əgər əmrlərin çıxışını bir faylda saxlamaq və eyni zamanda ekranda göstərmək istəyirsənsə, tee istifadə edə bilərsən. Məsələn: tee əmrlərin çıxışını həm ekranda göstərir, həm də output.txt adlı faylda saxlayır:</a:t>
            </a:r>
            <a:r>
              <a:rPr lang="az-Latn-AZ" sz="1100" b="1">
                <a:highlight>
                  <a:srgbClr val="00FF00"/>
                </a:highlight>
              </a:rPr>
              <a:t> (sudo parted /dev/sda print &amp;&amp; sudo gdisk -l /dev/sda &amp;&amp; sudo blkid &amp;&amp; sudo fdisk -l /dev/sda) | tee output.txt</a:t>
            </a:r>
          </a:p>
          <a:p>
            <a:endParaRPr lang="az-Latn-AZ" sz="1100"/>
          </a:p>
          <a:p>
            <a:endParaRPr lang="az-Latn-AZ" sz="1100"/>
          </a:p>
          <a:p>
            <a:endParaRPr lang="az-Latn-AZ" sz="1100"/>
          </a:p>
          <a:p>
            <a:endParaRPr lang="az-Latn-AZ" sz="1100"/>
          </a:p>
          <a:p>
            <a:endParaRPr lang="az-Latn-AZ" sz="1100"/>
          </a:p>
          <a:p>
            <a:r>
              <a:rPr lang="az-Latn-AZ" sz="1100"/>
              <a:t>4. </a:t>
            </a:r>
            <a:r>
              <a:rPr lang="az-Latn-AZ" sz="1100" b="1">
                <a:solidFill>
                  <a:srgbClr val="FF0000"/>
                </a:solidFill>
              </a:rPr>
              <a:t>&amp;</a:t>
            </a:r>
            <a:r>
              <a:rPr lang="az-Latn-AZ" sz="1100"/>
              <a:t> - Əgər bir neçə əmri paralel olaraq çalışdırmaq istəyirsənsə (hər biri eyni anda icra olunsun), onda &amp; operatorundan istifadə edə bilərsən: Bu əmrdə, bütün əmrlər eyni anda başlayacaq və paralel işləyəcək. Lakin bu halda hər birinin nəticəsi ayrı-ayrı ekranda görsənəcək: </a:t>
            </a:r>
            <a:r>
              <a:rPr lang="az-Latn-AZ" sz="1100" b="1">
                <a:highlight>
                  <a:srgbClr val="00FF00"/>
                </a:highlight>
              </a:rPr>
              <a:t>sudo parted /dev/sda print &amp; sudo gdisk -l /dev/sda &amp; sudo blkid &amp; sudo fdisk -l /dev/sda &amp;</a:t>
            </a:r>
          </a:p>
          <a:p>
            <a:endParaRPr lang="az-Latn-AZ" sz="1100"/>
          </a:p>
          <a:p>
            <a:endParaRPr lang="az-Latn-AZ" sz="1100"/>
          </a:p>
          <a:p>
            <a:endParaRPr lang="az-Latn-AZ" sz="1100"/>
          </a:p>
          <a:p>
            <a:endParaRPr lang="az-Latn-AZ" sz="1100"/>
          </a:p>
          <a:p>
            <a:endParaRPr lang="az-Latn-AZ" sz="1100"/>
          </a:p>
          <a:p>
            <a:r>
              <a:rPr lang="az-Latn-AZ" sz="1100"/>
              <a:t>5. </a:t>
            </a:r>
            <a:r>
              <a:rPr lang="az-Latn-AZ" sz="1100" b="1">
                <a:solidFill>
                  <a:srgbClr val="FF0000"/>
                </a:solidFill>
              </a:rPr>
              <a:t>time</a:t>
            </a:r>
            <a:r>
              <a:rPr lang="az-Latn-AZ" sz="1100"/>
              <a:t> - Əgər icra edilən əmrlərin nə qədər vaxt apardığını görmək istəyirsənsə, time əmrindən istifadə edə bilərsən: </a:t>
            </a:r>
          </a:p>
          <a:p>
            <a:r>
              <a:rPr lang="az-Latn-AZ" sz="1100" b="1">
                <a:highlight>
                  <a:srgbClr val="00FF00"/>
                </a:highlight>
              </a:rPr>
              <a:t>time sudo parted /dev/sda print &amp;&amp; time sudo gdisk -l /dev/sda &amp;&amp; time sudo blkid &amp;&amp; time sudo fdisk -l /dev/sda</a:t>
            </a:r>
          </a:p>
          <a:p>
            <a:endParaRPr lang="en-US" sz="1100"/>
          </a:p>
        </p:txBody>
      </p:sp>
      <p:pic>
        <p:nvPicPr>
          <p:cNvPr id="3" name="Picture 2">
            <a:extLst>
              <a:ext uri="{FF2B5EF4-FFF2-40B4-BE49-F238E27FC236}">
                <a16:creationId xmlns:a16="http://schemas.microsoft.com/office/drawing/2014/main" id="{693FE7C5-2FB4-681B-F670-C917D558F682}"/>
              </a:ext>
            </a:extLst>
          </p:cNvPr>
          <p:cNvPicPr>
            <a:picLocks noChangeAspect="1"/>
          </p:cNvPicPr>
          <p:nvPr/>
        </p:nvPicPr>
        <p:blipFill>
          <a:blip r:embed="rId2"/>
          <a:stretch>
            <a:fillRect/>
          </a:stretch>
        </p:blipFill>
        <p:spPr>
          <a:xfrm>
            <a:off x="212436" y="1192388"/>
            <a:ext cx="5772727" cy="378188"/>
          </a:xfrm>
          <a:prstGeom prst="rect">
            <a:avLst/>
          </a:prstGeom>
        </p:spPr>
      </p:pic>
      <p:pic>
        <p:nvPicPr>
          <p:cNvPr id="5" name="Picture 4">
            <a:extLst>
              <a:ext uri="{FF2B5EF4-FFF2-40B4-BE49-F238E27FC236}">
                <a16:creationId xmlns:a16="http://schemas.microsoft.com/office/drawing/2014/main" id="{AF8FA920-91F2-A285-DFBF-D35843E66DE5}"/>
              </a:ext>
            </a:extLst>
          </p:cNvPr>
          <p:cNvPicPr>
            <a:picLocks noChangeAspect="1"/>
          </p:cNvPicPr>
          <p:nvPr/>
        </p:nvPicPr>
        <p:blipFill>
          <a:blip r:embed="rId3"/>
          <a:stretch>
            <a:fillRect/>
          </a:stretch>
        </p:blipFill>
        <p:spPr>
          <a:xfrm>
            <a:off x="212436" y="2518137"/>
            <a:ext cx="4932219" cy="383020"/>
          </a:xfrm>
          <a:prstGeom prst="rect">
            <a:avLst/>
          </a:prstGeom>
        </p:spPr>
      </p:pic>
      <p:pic>
        <p:nvPicPr>
          <p:cNvPr id="8" name="Picture 7">
            <a:extLst>
              <a:ext uri="{FF2B5EF4-FFF2-40B4-BE49-F238E27FC236}">
                <a16:creationId xmlns:a16="http://schemas.microsoft.com/office/drawing/2014/main" id="{2E622DC6-9D13-83D9-C272-C69E227A5E5F}"/>
              </a:ext>
            </a:extLst>
          </p:cNvPr>
          <p:cNvPicPr>
            <a:picLocks noChangeAspect="1"/>
          </p:cNvPicPr>
          <p:nvPr/>
        </p:nvPicPr>
        <p:blipFill>
          <a:blip r:embed="rId4"/>
          <a:stretch>
            <a:fillRect/>
          </a:stretch>
        </p:blipFill>
        <p:spPr>
          <a:xfrm>
            <a:off x="212436" y="3851475"/>
            <a:ext cx="5883564" cy="353140"/>
          </a:xfrm>
          <a:prstGeom prst="rect">
            <a:avLst/>
          </a:prstGeom>
        </p:spPr>
      </p:pic>
      <p:pic>
        <p:nvPicPr>
          <p:cNvPr id="10" name="Picture 9">
            <a:extLst>
              <a:ext uri="{FF2B5EF4-FFF2-40B4-BE49-F238E27FC236}">
                <a16:creationId xmlns:a16="http://schemas.microsoft.com/office/drawing/2014/main" id="{32B03299-B7DA-D330-D194-B84432528C31}"/>
              </a:ext>
            </a:extLst>
          </p:cNvPr>
          <p:cNvPicPr>
            <a:picLocks noChangeAspect="1"/>
          </p:cNvPicPr>
          <p:nvPr/>
        </p:nvPicPr>
        <p:blipFill>
          <a:blip r:embed="rId5"/>
          <a:stretch>
            <a:fillRect/>
          </a:stretch>
        </p:blipFill>
        <p:spPr>
          <a:xfrm>
            <a:off x="212436" y="4898507"/>
            <a:ext cx="5080000" cy="334729"/>
          </a:xfrm>
          <a:prstGeom prst="rect">
            <a:avLst/>
          </a:prstGeom>
        </p:spPr>
      </p:pic>
      <p:pic>
        <p:nvPicPr>
          <p:cNvPr id="12" name="Picture 11">
            <a:extLst>
              <a:ext uri="{FF2B5EF4-FFF2-40B4-BE49-F238E27FC236}">
                <a16:creationId xmlns:a16="http://schemas.microsoft.com/office/drawing/2014/main" id="{C1981E94-29B6-3202-C2F4-7A8CD741474A}"/>
              </a:ext>
            </a:extLst>
          </p:cNvPr>
          <p:cNvPicPr>
            <a:picLocks noChangeAspect="1"/>
          </p:cNvPicPr>
          <p:nvPr/>
        </p:nvPicPr>
        <p:blipFill>
          <a:blip r:embed="rId6"/>
          <a:stretch>
            <a:fillRect/>
          </a:stretch>
        </p:blipFill>
        <p:spPr>
          <a:xfrm>
            <a:off x="212436" y="6094821"/>
            <a:ext cx="6400800" cy="342655"/>
          </a:xfrm>
          <a:prstGeom prst="rect">
            <a:avLst/>
          </a:prstGeom>
        </p:spPr>
      </p:pic>
    </p:spTree>
    <p:extLst>
      <p:ext uri="{BB962C8B-B14F-4D97-AF65-F5344CB8AC3E}">
        <p14:creationId xmlns:p14="http://schemas.microsoft.com/office/powerpoint/2010/main" val="3580281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077B4-8F82-6BDD-74B0-A3FE36B3B05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4605AA8-F9C1-41E8-312B-C30A4C10C642}"/>
              </a:ext>
            </a:extLst>
          </p:cNvPr>
          <p:cNvSpPr txBox="1"/>
          <p:nvPr/>
        </p:nvSpPr>
        <p:spPr>
          <a:xfrm>
            <a:off x="1" y="86463"/>
            <a:ext cx="12191999" cy="6583277"/>
          </a:xfrm>
          <a:prstGeom prst="rect">
            <a:avLst/>
          </a:prstGeom>
          <a:noFill/>
        </p:spPr>
        <p:txBody>
          <a:bodyPr wrap="square">
            <a:spAutoFit/>
          </a:bodyPr>
          <a:lstStyle/>
          <a:p>
            <a:r>
              <a:rPr lang="en-US" sz="1100" b="1"/>
              <a:t>UEFI</a:t>
            </a:r>
            <a:r>
              <a:rPr lang="en-US" sz="1100"/>
              <a:t>, </a:t>
            </a:r>
            <a:r>
              <a:rPr lang="en-US" sz="1100" b="1"/>
              <a:t>MBR</a:t>
            </a:r>
            <a:r>
              <a:rPr lang="en-US" sz="1100"/>
              <a:t>, </a:t>
            </a:r>
            <a:r>
              <a:rPr lang="en-US" sz="1100" b="1"/>
              <a:t>GPT</a:t>
            </a:r>
            <a:r>
              <a:rPr lang="en-US" sz="1100"/>
              <a:t>, </a:t>
            </a:r>
            <a:r>
              <a:rPr lang="en-US" sz="1100" b="1"/>
              <a:t>LVM</a:t>
            </a:r>
            <a:r>
              <a:rPr lang="en-US" sz="1100"/>
              <a:t> və digər disk bölmələri haqqında bəzi fərqli anlayışları birləşdirmək bəzən qarışıq ola bilər, amma mən bunu sadələşdirmək üçün izah edəcəm. Hər biri fərqli məqsəd daşıyır və sistemin iş prinsipi ilə əlaqəlidir. UEFI və bu digər texnologiyalar (MBR, GPT, LVM) bir-biri ilə sıx əlaqəlidir, amma bir-birindən fərqlidir.</a:t>
            </a:r>
            <a:endParaRPr lang="az-Latn-AZ" sz="1100"/>
          </a:p>
          <a:p>
            <a:endParaRPr lang="en-US" sz="1100"/>
          </a:p>
          <a:p>
            <a:pPr marL="228600" indent="-228600">
              <a:buAutoNum type="arabicPeriod"/>
            </a:pPr>
            <a:r>
              <a:rPr lang="en-US" sz="1100" b="1">
                <a:solidFill>
                  <a:srgbClr val="FF0000"/>
                </a:solidFill>
              </a:rPr>
              <a:t>UEFI (Unified Extensible Firmware Interface) və Disk Bölmələri</a:t>
            </a:r>
            <a:r>
              <a:rPr lang="en-US" sz="1100" b="1"/>
              <a:t>: </a:t>
            </a:r>
            <a:r>
              <a:rPr lang="en-US" sz="1100"/>
              <a:t>UEFI, bir </a:t>
            </a:r>
            <a:r>
              <a:rPr lang="en-US" sz="1100" b="1"/>
              <a:t>sistem firmware</a:t>
            </a:r>
            <a:r>
              <a:rPr lang="en-US" sz="1100"/>
              <a:t> (sistemi yükləyən əsas proqram) növüdür. O, </a:t>
            </a:r>
            <a:r>
              <a:rPr lang="en-US" sz="1100" b="1"/>
              <a:t>BIOS</a:t>
            </a:r>
            <a:r>
              <a:rPr lang="en-US" sz="1100"/>
              <a:t>-un yerini alıb və müasir kompüterlərdə istifadə olunur. UEFI ilə bağlı olan disk bölmələri </a:t>
            </a:r>
            <a:r>
              <a:rPr lang="en-US" sz="1100" b="1"/>
              <a:t>GPT</a:t>
            </a:r>
            <a:r>
              <a:rPr lang="en-US" sz="1100"/>
              <a:t> formatı ilə əlaqəlidir. UEFI-nin xüsusiyyətləri və disk bölmələri ilə əlaqəsi aşağıdakı kimidir:</a:t>
            </a:r>
            <a:endParaRPr lang="az-Latn-AZ" sz="1100"/>
          </a:p>
          <a:p>
            <a:endParaRPr lang="en-US" sz="1100"/>
          </a:p>
          <a:p>
            <a:r>
              <a:rPr lang="en-US" sz="1100" b="1">
                <a:solidFill>
                  <a:srgbClr val="00B050"/>
                </a:solidFill>
              </a:rPr>
              <a:t>UEFI və Disk Formatı</a:t>
            </a:r>
            <a:r>
              <a:rPr lang="en-US" sz="1100" b="1"/>
              <a:t>:</a:t>
            </a:r>
          </a:p>
          <a:p>
            <a:pPr marL="628650" lvl="1" indent="-171450">
              <a:lnSpc>
                <a:spcPct val="150000"/>
              </a:lnSpc>
              <a:buFont typeface="Arial" panose="020B0604020202020204" pitchFamily="34" charset="0"/>
              <a:buChar char="•"/>
            </a:pPr>
            <a:r>
              <a:rPr lang="en-US" sz="1100" b="1"/>
              <a:t>UEFI</a:t>
            </a:r>
            <a:r>
              <a:rPr lang="en-US" sz="1100"/>
              <a:t> yalnız </a:t>
            </a:r>
            <a:r>
              <a:rPr lang="en-US" sz="1100" b="1"/>
              <a:t>GPT</a:t>
            </a:r>
            <a:r>
              <a:rPr lang="en-US" sz="1100"/>
              <a:t> formatını dəstəkləyir. Yəni, əgər sistem </a:t>
            </a:r>
            <a:r>
              <a:rPr lang="en-US" sz="1100" b="1"/>
              <a:t>UEFI ilə başlayırsa</a:t>
            </a:r>
            <a:r>
              <a:rPr lang="en-US" sz="1100"/>
              <a:t>, disk </a:t>
            </a:r>
            <a:r>
              <a:rPr lang="en-US" sz="1100" b="1"/>
              <a:t>GPT</a:t>
            </a:r>
            <a:r>
              <a:rPr lang="en-US" sz="1100"/>
              <a:t> formatında olmalıdır.</a:t>
            </a:r>
          </a:p>
          <a:p>
            <a:pPr marL="628650" lvl="1" indent="-171450">
              <a:lnSpc>
                <a:spcPct val="150000"/>
              </a:lnSpc>
              <a:buFont typeface="Arial" panose="020B0604020202020204" pitchFamily="34" charset="0"/>
              <a:buChar char="•"/>
            </a:pPr>
            <a:r>
              <a:rPr lang="en-US" sz="1100" b="1"/>
              <a:t>BIOS</a:t>
            </a:r>
            <a:r>
              <a:rPr lang="en-US" sz="1100"/>
              <a:t> (köhnə sistemlərdə istifadə edilən firmware) isə yalnız </a:t>
            </a:r>
            <a:r>
              <a:rPr lang="en-US" sz="1100" b="1"/>
              <a:t>MBR</a:t>
            </a:r>
            <a:r>
              <a:rPr lang="en-US" sz="1100"/>
              <a:t> (Master Boot Record) formatını dəstəkləyir.</a:t>
            </a:r>
            <a:endParaRPr lang="az-Latn-AZ" sz="1100"/>
          </a:p>
          <a:p>
            <a:endParaRPr lang="en-US" sz="1100"/>
          </a:p>
          <a:p>
            <a:r>
              <a:rPr lang="en-US" sz="1100" b="1">
                <a:solidFill>
                  <a:srgbClr val="00B050"/>
                </a:solidFill>
              </a:rPr>
              <a:t>Buna görə</a:t>
            </a:r>
            <a:r>
              <a:rPr lang="en-US" sz="1100"/>
              <a:t>:</a:t>
            </a:r>
          </a:p>
          <a:p>
            <a:pPr marL="628650" lvl="1" indent="-171450">
              <a:lnSpc>
                <a:spcPct val="150000"/>
              </a:lnSpc>
              <a:buFont typeface="Arial" panose="020B0604020202020204" pitchFamily="34" charset="0"/>
              <a:buChar char="•"/>
            </a:pPr>
            <a:r>
              <a:rPr lang="en-US" sz="1100" b="1"/>
              <a:t>UEFI</a:t>
            </a:r>
            <a:r>
              <a:rPr lang="en-US" sz="1100"/>
              <a:t> sistemi seçdiyində, </a:t>
            </a:r>
            <a:r>
              <a:rPr lang="en-US" sz="1100" b="1"/>
              <a:t>GPT</a:t>
            </a:r>
            <a:r>
              <a:rPr lang="en-US" sz="1100"/>
              <a:t> bölmə cədvəlini seçməlisən.</a:t>
            </a:r>
          </a:p>
          <a:p>
            <a:pPr marL="628650" lvl="1" indent="-171450">
              <a:lnSpc>
                <a:spcPct val="150000"/>
              </a:lnSpc>
              <a:buFont typeface="Arial" panose="020B0604020202020204" pitchFamily="34" charset="0"/>
              <a:buChar char="•"/>
            </a:pPr>
            <a:r>
              <a:rPr lang="en-US" sz="1100" b="1"/>
              <a:t>BIOS</a:t>
            </a:r>
            <a:r>
              <a:rPr lang="en-US" sz="1100"/>
              <a:t> ilə işləyirsənsə, </a:t>
            </a:r>
            <a:r>
              <a:rPr lang="en-US" sz="1100" b="1"/>
              <a:t>MBR</a:t>
            </a:r>
            <a:r>
              <a:rPr lang="en-US" sz="1100"/>
              <a:t> istifadə ediləcək.</a:t>
            </a:r>
            <a:endParaRPr lang="az-Latn-AZ" sz="1100"/>
          </a:p>
          <a:p>
            <a:endParaRPr lang="en-US" sz="1100"/>
          </a:p>
          <a:p>
            <a:r>
              <a:rPr lang="en-US" sz="1100"/>
              <a:t>Bu o deməkdir ki, </a:t>
            </a:r>
            <a:r>
              <a:rPr lang="en-US" sz="1100" b="1"/>
              <a:t>UEFI</a:t>
            </a:r>
            <a:r>
              <a:rPr lang="en-US" sz="1100"/>
              <a:t> ilə </a:t>
            </a:r>
            <a:r>
              <a:rPr lang="en-US" sz="1100" b="1"/>
              <a:t>GPT</a:t>
            </a:r>
            <a:r>
              <a:rPr lang="en-US" sz="1100"/>
              <a:t> mütləq əlaqəlidir. Əgər </a:t>
            </a:r>
            <a:r>
              <a:rPr lang="en-US" sz="1100" b="1"/>
              <a:t>UEFI</a:t>
            </a:r>
            <a:r>
              <a:rPr lang="en-US" sz="1100"/>
              <a:t> sistemini quraşdırırsansa, bölməni </a:t>
            </a:r>
            <a:r>
              <a:rPr lang="en-US" sz="1100" b="1"/>
              <a:t>GPT</a:t>
            </a:r>
            <a:r>
              <a:rPr lang="en-US" sz="1100"/>
              <a:t> ilə yaratmalısan.</a:t>
            </a:r>
            <a:endParaRPr lang="az-Latn-AZ" sz="1100"/>
          </a:p>
          <a:p>
            <a:endParaRPr lang="en-US" sz="1100"/>
          </a:p>
          <a:p>
            <a:r>
              <a:rPr lang="en-US" sz="1100" b="1">
                <a:solidFill>
                  <a:srgbClr val="00B050"/>
                </a:solidFill>
              </a:rPr>
              <a:t>UEFI ilə Disk Bölməsi Seçimi</a:t>
            </a:r>
            <a:r>
              <a:rPr lang="en-US" sz="1100" b="1"/>
              <a:t>:</a:t>
            </a:r>
          </a:p>
          <a:p>
            <a:pPr marL="628650" lvl="1" indent="-171450">
              <a:lnSpc>
                <a:spcPct val="150000"/>
              </a:lnSpc>
              <a:buFont typeface="Arial" panose="020B0604020202020204" pitchFamily="34" charset="0"/>
              <a:buChar char="•"/>
            </a:pPr>
            <a:r>
              <a:rPr lang="en-US" sz="1100"/>
              <a:t>UEFI ilə sistem quraşdıranda, disk </a:t>
            </a:r>
            <a:r>
              <a:rPr lang="en-US" sz="1100" b="1"/>
              <a:t>GPT</a:t>
            </a:r>
            <a:r>
              <a:rPr lang="en-US" sz="1100"/>
              <a:t> formatında olacaq, çünki </a:t>
            </a:r>
            <a:r>
              <a:rPr lang="en-US" sz="1100" b="1"/>
              <a:t>UEFI</a:t>
            </a:r>
            <a:r>
              <a:rPr lang="en-US" sz="1100"/>
              <a:t> </a:t>
            </a:r>
            <a:r>
              <a:rPr lang="en-US" sz="1100" b="1"/>
              <a:t>MBR</a:t>
            </a:r>
            <a:r>
              <a:rPr lang="en-US" sz="1100"/>
              <a:t> formatını dəstəkləmir.</a:t>
            </a:r>
          </a:p>
          <a:p>
            <a:pPr marL="628650" lvl="1" indent="-171450">
              <a:lnSpc>
                <a:spcPct val="150000"/>
              </a:lnSpc>
              <a:buFont typeface="Arial" panose="020B0604020202020204" pitchFamily="34" charset="0"/>
              <a:buChar char="•"/>
            </a:pPr>
            <a:r>
              <a:rPr lang="en-US" sz="1100" b="1"/>
              <a:t>MBR</a:t>
            </a:r>
            <a:r>
              <a:rPr lang="en-US" sz="1100"/>
              <a:t> istifadə edərək, </a:t>
            </a:r>
            <a:r>
              <a:rPr lang="en-US" sz="1100" b="1"/>
              <a:t>BIOS</a:t>
            </a:r>
            <a:r>
              <a:rPr lang="en-US" sz="1100"/>
              <a:t> ilə quraşdırma edə bilərsən.</a:t>
            </a:r>
            <a:endParaRPr lang="az-Latn-AZ" sz="1100"/>
          </a:p>
          <a:p>
            <a:endParaRPr lang="az-Latn-AZ" sz="1100"/>
          </a:p>
          <a:p>
            <a:endParaRPr lang="az-Latn-AZ" sz="1100"/>
          </a:p>
          <a:p>
            <a:r>
              <a:rPr lang="az-Latn-AZ" sz="1100"/>
              <a:t>Birdə </a:t>
            </a:r>
            <a:r>
              <a:rPr lang="az-Latn-AZ" sz="1100" b="1">
                <a:solidFill>
                  <a:srgbClr val="FF0000"/>
                </a:solidFill>
              </a:rPr>
              <a:t>EFİ</a:t>
            </a:r>
            <a:r>
              <a:rPr lang="az-Latn-AZ" sz="1100"/>
              <a:t> anlayışı vardır: </a:t>
            </a:r>
            <a:r>
              <a:rPr lang="en-US" sz="1100" b="1" i="1"/>
              <a:t>UEFI (Unified Extensible Firmware Interface) </a:t>
            </a:r>
            <a:r>
              <a:rPr lang="en-US" sz="1100"/>
              <a:t>və </a:t>
            </a:r>
            <a:r>
              <a:rPr lang="en-US" sz="1100" b="1" i="1"/>
              <a:t>EFI</a:t>
            </a:r>
            <a:r>
              <a:rPr lang="en-US" sz="1100" i="1"/>
              <a:t> (</a:t>
            </a:r>
            <a:r>
              <a:rPr lang="en-US" sz="1100" b="1" i="1"/>
              <a:t>Extensible Firmware Interface</a:t>
            </a:r>
            <a:r>
              <a:rPr lang="en-US" sz="1100" i="1"/>
              <a:t>) </a:t>
            </a:r>
            <a:r>
              <a:rPr lang="en-US" sz="1100"/>
              <a:t>arasında əsas fərq onların inkişaf mərhələsi və standartlaşdırma ilə əlaqədardır. Ümumiyyətlə, </a:t>
            </a:r>
            <a:r>
              <a:rPr lang="en-US" sz="1100" b="1"/>
              <a:t>UEFI</a:t>
            </a:r>
            <a:r>
              <a:rPr lang="en-US" sz="1100"/>
              <a:t>, </a:t>
            </a:r>
            <a:r>
              <a:rPr lang="en-US" sz="1100" b="1"/>
              <a:t>EFI</a:t>
            </a:r>
            <a:r>
              <a:rPr lang="en-US" sz="1100"/>
              <a:t>-nin inkişaf etdirilmiş və genişləndirilmiş versiyasıdır.</a:t>
            </a:r>
            <a:endParaRPr lang="az-Latn-AZ" sz="1100"/>
          </a:p>
          <a:p>
            <a:endParaRPr lang="en-US" sz="1100"/>
          </a:p>
          <a:p>
            <a:pPr marL="628650" lvl="1" indent="-171450">
              <a:buFont typeface="Wingdings" panose="05000000000000000000" pitchFamily="2" charset="2"/>
              <a:buChar char="q"/>
            </a:pPr>
            <a:r>
              <a:rPr lang="en-US" sz="1100" b="1"/>
              <a:t>EFI</a:t>
            </a:r>
            <a:r>
              <a:rPr lang="en-US" sz="1100"/>
              <a:t>: EFI, Intel tərəfindən 1990-cı illərin ortalarında inkişaf etdirilmişdir. Bu, daha əvvəlki BIOS texnologiyasına alternativ olaraq təklif edilmiş bir interfeysdir. EFI, əməliyyat sistemləri ilə hardware arasında əlaqə qurmağa kömək edir. Amma əvvəlki versiyalarında bəzi məhdudiyyətlər var idi.</a:t>
            </a:r>
          </a:p>
          <a:p>
            <a:pPr marL="628650" lvl="1" indent="-171450">
              <a:buFont typeface="Wingdings" panose="05000000000000000000" pitchFamily="2" charset="2"/>
              <a:buChar char="q"/>
            </a:pPr>
            <a:endParaRPr lang="en-US" sz="1100"/>
          </a:p>
          <a:p>
            <a:pPr marL="628650" lvl="1" indent="-171450">
              <a:buFont typeface="Wingdings" panose="05000000000000000000" pitchFamily="2" charset="2"/>
              <a:buChar char="q"/>
            </a:pPr>
            <a:r>
              <a:rPr lang="en-US" sz="1100" b="1"/>
              <a:t>UEFI</a:t>
            </a:r>
            <a:r>
              <a:rPr lang="en-US" sz="1100"/>
              <a:t>: UEFI, EFI-nin inkişaf etdirilmiş və daha çox xüsusiyyətlərə sahib olan bir versiyasıdır. UEFI, 2005-ci ildə Intel tərəfindən hazırlanmış və sonra çox sayda istehsalçı tərəfindən qəbul edilərək standartlaşdırılmışdır. UEFI daha geniş imkanlar və təhlükəsizlik tədbirləri təqdim edir.</a:t>
            </a:r>
            <a:endParaRPr lang="az-Latn-AZ" sz="1100"/>
          </a:p>
          <a:p>
            <a:pPr lvl="1"/>
            <a:endParaRPr lang="az-Latn-AZ" sz="1100"/>
          </a:p>
          <a:p>
            <a:r>
              <a:rPr lang="en-US" sz="1100" b="1">
                <a:highlight>
                  <a:srgbClr val="FFFF00"/>
                </a:highlight>
              </a:rPr>
              <a:t>Praktik Məsləhətlər</a:t>
            </a:r>
            <a:r>
              <a:rPr lang="en-US" sz="1100"/>
              <a:t>: </a:t>
            </a:r>
          </a:p>
          <a:p>
            <a:pPr marL="628650" lvl="1" indent="-171450">
              <a:lnSpc>
                <a:spcPct val="150000"/>
              </a:lnSpc>
              <a:buFont typeface="Arial" panose="020B0604020202020204" pitchFamily="34" charset="0"/>
              <a:buChar char="•"/>
            </a:pPr>
            <a:r>
              <a:rPr lang="en-US" sz="1100" b="1"/>
              <a:t>UEFI/Legacy</a:t>
            </a:r>
            <a:r>
              <a:rPr lang="en-US" sz="1100"/>
              <a:t>: Sistem UEFI ilə işləyirsə, GPT və EFI bölməsi istifadə edin; Legacy üçün MBR uyğundur.</a:t>
            </a:r>
          </a:p>
          <a:p>
            <a:pPr marL="628650" lvl="1" indent="-171450">
              <a:lnSpc>
                <a:spcPct val="150000"/>
              </a:lnSpc>
              <a:buFont typeface="Arial" panose="020B0604020202020204" pitchFamily="34" charset="0"/>
              <a:buChar char="•"/>
            </a:pPr>
            <a:r>
              <a:rPr lang="en-US" sz="1100" b="1"/>
              <a:t>Swap ölçüsü</a:t>
            </a:r>
            <a:r>
              <a:rPr lang="en-US" sz="1100"/>
              <a:t>: Əgər </a:t>
            </a:r>
            <a:r>
              <a:rPr lang="en-US" sz="1100" b="1" i="1"/>
              <a:t>hibernation</a:t>
            </a:r>
            <a:r>
              <a:rPr lang="en-US" sz="1100"/>
              <a:t> istifadə edəcəksinizsə</a:t>
            </a:r>
            <a:r>
              <a:rPr lang="az-Latn-AZ" sz="1100"/>
              <a:t> (bu haqqda növbəti slaydda)</a:t>
            </a:r>
            <a:r>
              <a:rPr lang="en-US" sz="1100"/>
              <a:t>, swap ölçüsü RAM-dan böyük olmalıdır.</a:t>
            </a:r>
          </a:p>
          <a:p>
            <a:pPr marL="628650" lvl="1" indent="-171450">
              <a:lnSpc>
                <a:spcPct val="150000"/>
              </a:lnSpc>
              <a:buFont typeface="Arial" panose="020B0604020202020204" pitchFamily="34" charset="0"/>
              <a:buChar char="•"/>
            </a:pPr>
            <a:r>
              <a:rPr lang="en-US" sz="1100" b="1"/>
              <a:t>LVM istifadəsi</a:t>
            </a:r>
            <a:r>
              <a:rPr lang="en-US" sz="1100"/>
              <a:t>: Böyük və çevik sistemlər üçün LVM tövsiyə olunur.</a:t>
            </a:r>
          </a:p>
        </p:txBody>
      </p:sp>
    </p:spTree>
    <p:extLst>
      <p:ext uri="{BB962C8B-B14F-4D97-AF65-F5344CB8AC3E}">
        <p14:creationId xmlns:p14="http://schemas.microsoft.com/office/powerpoint/2010/main" val="1764800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EA2E0F-10CB-3180-06F6-30CC6F41AC9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D7C5E3B-6705-B413-CBBF-20FD5553844A}"/>
              </a:ext>
            </a:extLst>
          </p:cNvPr>
          <p:cNvSpPr txBox="1"/>
          <p:nvPr/>
        </p:nvSpPr>
        <p:spPr>
          <a:xfrm>
            <a:off x="0" y="243512"/>
            <a:ext cx="12192000" cy="6370975"/>
          </a:xfrm>
          <a:prstGeom prst="rect">
            <a:avLst/>
          </a:prstGeom>
          <a:noFill/>
        </p:spPr>
        <p:txBody>
          <a:bodyPr wrap="square">
            <a:spAutoFit/>
          </a:bodyPr>
          <a:lstStyle/>
          <a:p>
            <a:r>
              <a:rPr lang="en-US" sz="1200" b="1">
                <a:solidFill>
                  <a:srgbClr val="FF0000"/>
                </a:solidFill>
              </a:rPr>
              <a:t>hibernasiya</a:t>
            </a:r>
            <a:r>
              <a:rPr lang="en-US" sz="1200"/>
              <a:t> rejimində, RAM-dəki bütün məlumatlar avtomatik olaraq swap sahəsinə (diskdəki xüsusi bir bölmə və ya fayl) yazılır. Bu prosesin məqsədi, kompüteri tamamilə söndürsəniz belə, əvvəlki iş vəziyyətinizi (açıq proqramlar, sənədlər və proseslər) qorumaqdır.</a:t>
            </a:r>
          </a:p>
          <a:p>
            <a:endParaRPr lang="en-US" sz="1200"/>
          </a:p>
          <a:p>
            <a:r>
              <a:rPr lang="en-US" sz="1200" b="1">
                <a:solidFill>
                  <a:srgbClr val="FF0000"/>
                </a:solidFill>
              </a:rPr>
              <a:t>Hibernasiya rejimi necə işləyir?</a:t>
            </a:r>
          </a:p>
          <a:p>
            <a:r>
              <a:rPr lang="en-US" sz="1200"/>
              <a:t>Kompüter hibernasiya rejiminə keçərkən, sistemin RAM-də olan bütün məlumatları, yəni işləyən tətbiqlər, sənədlər, açıq fayllar və sistemin cari vəziyyəti, swap sahəsinə (ya da xüsusi olaraq yaradılmış hibernasiya faylına) yazılır. Bu zaman RAM-ın enerji istehlakı sıfırlanır və cihaz tamamilə bağlanır. Kompüter yenidən açıldıqda, swap sahəsində saxlanılan bu məlumatlar RAM-a yüklənir və sizə son işlədiyiniz vəziyyətdə qalma imkanı verir.</a:t>
            </a:r>
          </a:p>
          <a:p>
            <a:endParaRPr lang="en-US" sz="1200"/>
          </a:p>
          <a:p>
            <a:r>
              <a:rPr lang="en-US" sz="1200" b="1">
                <a:solidFill>
                  <a:srgbClr val="FF0000"/>
                </a:solidFill>
              </a:rPr>
              <a:t>Hibernasiyanın məqsədi nədir?</a:t>
            </a:r>
          </a:p>
          <a:p>
            <a:endParaRPr lang="en-US" sz="1200"/>
          </a:p>
          <a:p>
            <a:r>
              <a:rPr lang="en-US" sz="1200"/>
              <a:t>1) </a:t>
            </a:r>
            <a:r>
              <a:rPr lang="en-US" sz="1200" b="1">
                <a:solidFill>
                  <a:srgbClr val="00B050"/>
                </a:solidFill>
              </a:rPr>
              <a:t>Enerji qənaəti:</a:t>
            </a:r>
          </a:p>
          <a:p>
            <a:pPr marL="628650" lvl="1" indent="-171450">
              <a:buFont typeface="Arial" panose="020B0604020202020204" pitchFamily="34" charset="0"/>
              <a:buChar char="•"/>
            </a:pPr>
            <a:r>
              <a:rPr lang="en-US" sz="1200"/>
              <a:t>Hibernasiya rejimi, laptop və ya portativ cihazlarda çox faydalıdır. Kompüter tamamilə söndürülür, beləliklə enerji istehlakı sıfırlanır, amma iş vəziyyətiniz qorunur. Bu, batareya gücünü qorumağa kömək edir, çünki "sleep" (yuxu) rejimində olduğu kimi enerji istifadə olunmur.</a:t>
            </a:r>
          </a:p>
          <a:p>
            <a:endParaRPr lang="en-US" sz="1200"/>
          </a:p>
          <a:p>
            <a:r>
              <a:rPr lang="en-US" sz="1200"/>
              <a:t>2) </a:t>
            </a:r>
            <a:r>
              <a:rPr lang="en-US" sz="1200" b="1">
                <a:solidFill>
                  <a:srgbClr val="00B050"/>
                </a:solidFill>
              </a:rPr>
              <a:t>Sistemin sürətli bərpası:</a:t>
            </a:r>
          </a:p>
          <a:p>
            <a:pPr marL="628650" lvl="1" indent="-171450">
              <a:buFont typeface="Arial" panose="020B0604020202020204" pitchFamily="34" charset="0"/>
              <a:buChar char="•"/>
            </a:pPr>
            <a:r>
              <a:rPr lang="en-US" sz="1200"/>
              <a:t>Hibernasiya rejimindən sonra kompüter açıldığında əvvəlki vəziyyətə dərhal qayıdır. Bütün açıq sənədlər və tətbiqlər olduğu kimi qalır. Bu, sizə təkrardan uzun müddət işləyən proqramları açmadan və ya faylları yükləmədən işə davam etməyə imkan verir.</a:t>
            </a:r>
          </a:p>
          <a:p>
            <a:endParaRPr lang="en-US" sz="1200"/>
          </a:p>
          <a:p>
            <a:r>
              <a:rPr lang="en-US" sz="1200"/>
              <a:t>3) </a:t>
            </a:r>
            <a:r>
              <a:rPr lang="en-US" sz="1200" b="1">
                <a:solidFill>
                  <a:srgbClr val="00B050"/>
                </a:solidFill>
              </a:rPr>
              <a:t>İnternet və sistem yeniləmələri:</a:t>
            </a:r>
          </a:p>
          <a:p>
            <a:pPr marL="628650" lvl="1" indent="-171450">
              <a:buFont typeface="Arial" panose="020B0604020202020204" pitchFamily="34" charset="0"/>
              <a:buChar char="•"/>
            </a:pPr>
            <a:r>
              <a:rPr lang="en-US" sz="1200"/>
              <a:t>Yuxu rejimində bəzi proseslər dayandırılır, amma hibernasiya rejimində bütün proseslər diskə yazıldığı üçün onları bərpa etdikdən sonra yenə əvvəlki iş mühitinə qayıdırsınız. Məsələn, internetə bağlısınızsa, hibernasiyadan sonra bu bağlantılar da avtomatik olaraq bərpa olunur.</a:t>
            </a:r>
          </a:p>
          <a:p>
            <a:endParaRPr lang="en-US" sz="1200"/>
          </a:p>
          <a:p>
            <a:r>
              <a:rPr lang="en-US" sz="1200" b="1"/>
              <a:t>Hibernasiya ilə "Sleep" arasındakı fərqlər</a:t>
            </a:r>
          </a:p>
          <a:p>
            <a:pPr marL="628650" lvl="1" indent="-171450">
              <a:buFont typeface="Arial" panose="020B0604020202020204" pitchFamily="34" charset="0"/>
              <a:buChar char="•"/>
            </a:pPr>
            <a:r>
              <a:rPr lang="en-US" sz="1200"/>
              <a:t>Sleep (Yuxu) rejimində, RAM-dəki məlumatlar qorunur, amma kompüter aktiv qalır və enerji istehlakı bir qədər davam edir. Yuxu rejimi daha sürətli bərpa olunur, lakin cihazın enerjisi tükənərsə, məlumatlar itə bilər.</a:t>
            </a:r>
          </a:p>
          <a:p>
            <a:pPr marL="628650" lvl="1" indent="-171450">
              <a:buFont typeface="Arial" panose="020B0604020202020204" pitchFamily="34" charset="0"/>
              <a:buChar char="•"/>
            </a:pPr>
            <a:r>
              <a:rPr lang="en-US" sz="1200"/>
              <a:t>Hibernasiya rejimində isə, bütün məlumatlar diskinizə yazılır və kompüter tamamilə söndürülür. Bu rejim enerji qənaətində daha effektiv olsa da, bərpa prosesi bir qədər uzun çəkə bilər.</a:t>
            </a:r>
          </a:p>
          <a:p>
            <a:endParaRPr lang="en-US" sz="1200"/>
          </a:p>
          <a:p>
            <a:r>
              <a:rPr lang="en-US" sz="1200" b="1"/>
              <a:t>Hibernasiya istifadəsi hansı hallarda faydalıdır?</a:t>
            </a:r>
          </a:p>
          <a:p>
            <a:pPr marL="628650" lvl="1" indent="-171450">
              <a:buFont typeface="Arial" panose="020B0604020202020204" pitchFamily="34" charset="0"/>
              <a:buChar char="•"/>
            </a:pPr>
            <a:r>
              <a:rPr lang="en-US" sz="1200"/>
              <a:t>Laptoplar və portativ cihazlar: Yolda və ya bataryada işləyərkən enerji qənaəti vacibdir. Hibernasiya rejimi ilə cihazı tam söndürə bilər, amma bütün işlərinizi qoruyarsınız.</a:t>
            </a:r>
          </a:p>
          <a:p>
            <a:pPr marL="628650" lvl="1" indent="-171450">
              <a:buFont typeface="Arial" panose="020B0604020202020204" pitchFamily="34" charset="0"/>
              <a:buChar char="•"/>
            </a:pPr>
            <a:r>
              <a:rPr lang="en-US" sz="1200"/>
              <a:t>Uzun müddət fasilə verən istifadəçilər: Kompüterdəki açıq işləri saxlayıb bir neçə gün sonra işə davam etmək istəyirsinizsə, hibernasiya bu halda faydalıdır.</a:t>
            </a:r>
          </a:p>
          <a:p>
            <a:pPr marL="628650" lvl="1" indent="-171450">
              <a:buFont typeface="Arial" panose="020B0604020202020204" pitchFamily="34" charset="0"/>
              <a:buChar char="•"/>
            </a:pPr>
            <a:r>
              <a:rPr lang="en-US" sz="1200"/>
              <a:t>Daha stabil və uzunmüddətli istifadə: Yuxu rejimində olduğu kimi, hibernasiya rejimi də hər zaman iş vəziyyətini qoruyur, amma bu, daha enerjiyə qənaətcil və uzunmüddətli bir həlldir.</a:t>
            </a:r>
          </a:p>
          <a:p>
            <a:endParaRPr lang="en-US" sz="1200"/>
          </a:p>
          <a:p>
            <a:r>
              <a:rPr lang="en-US" sz="1200"/>
              <a:t>Beləliklə, hibernasiya rejiminin əsas məqsədi, kompüterin tamamilə söndürülməsindən sonra belə, istifadəçinin iş vəziyyətini qorumaqdır. Bu rejim həm enerji qənaətini təmin edir, həm də kompüterin açılmasından sonra daha sürətli işə başlamağa imkan verir.</a:t>
            </a:r>
          </a:p>
        </p:txBody>
      </p:sp>
    </p:spTree>
    <p:extLst>
      <p:ext uri="{BB962C8B-B14F-4D97-AF65-F5344CB8AC3E}">
        <p14:creationId xmlns:p14="http://schemas.microsoft.com/office/powerpoint/2010/main" val="42288596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876BA-B159-D378-FB45-0EF037DD353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80EF672-618C-B4BF-4CE5-E2F68D06E218}"/>
              </a:ext>
            </a:extLst>
          </p:cNvPr>
          <p:cNvSpPr txBox="1"/>
          <p:nvPr/>
        </p:nvSpPr>
        <p:spPr>
          <a:xfrm>
            <a:off x="0" y="97045"/>
            <a:ext cx="12191999" cy="6647974"/>
          </a:xfrm>
          <a:prstGeom prst="rect">
            <a:avLst/>
          </a:prstGeom>
          <a:noFill/>
        </p:spPr>
        <p:txBody>
          <a:bodyPr wrap="square">
            <a:spAutoFit/>
          </a:bodyPr>
          <a:lstStyle/>
          <a:p>
            <a:r>
              <a:rPr lang="en-US" sz="1200" b="1">
                <a:solidFill>
                  <a:srgbClr val="FF0000"/>
                </a:solidFill>
                <a:latin typeface="-apple-system"/>
              </a:rPr>
              <a:t>Windows-da Hibernasiyaya Keçmək</a:t>
            </a:r>
            <a:r>
              <a:rPr lang="en-US" sz="1200">
                <a:latin typeface="-apple-system"/>
              </a:rPr>
              <a:t>: Hibernasiya funksiyasını aktivləşdirin (əgər aktiv deyilsə):</a:t>
            </a:r>
          </a:p>
          <a:p>
            <a:endParaRPr lang="en-US" sz="1200">
              <a:latin typeface="-apple-system"/>
            </a:endParaRPr>
          </a:p>
          <a:p>
            <a:r>
              <a:rPr lang="az-Latn-AZ" sz="1200">
                <a:latin typeface="-apple-system"/>
              </a:rPr>
              <a:t>1) </a:t>
            </a:r>
            <a:r>
              <a:rPr lang="en-US" sz="1200">
                <a:latin typeface="-apple-system"/>
              </a:rPr>
              <a:t>Windows 10 və 11-də hibernasiya funksiyası bəzən default olaraq deaktiv olunur. Onu aktivləşdirmək üçün:</a:t>
            </a:r>
          </a:p>
          <a:p>
            <a:pPr marL="742950" lvl="1" indent="-285750">
              <a:lnSpc>
                <a:spcPct val="150000"/>
              </a:lnSpc>
              <a:buFont typeface="Arial" panose="020B0604020202020204" pitchFamily="34" charset="0"/>
              <a:buChar char="•"/>
            </a:pPr>
            <a:r>
              <a:rPr lang="en-US" sz="1200">
                <a:latin typeface="-apple-system"/>
              </a:rPr>
              <a:t>    Başlat menyusuna sağ klikləyin və "</a:t>
            </a:r>
            <a:r>
              <a:rPr lang="en-US" sz="1200" b="1">
                <a:latin typeface="-apple-system"/>
              </a:rPr>
              <a:t>Command Prompt </a:t>
            </a:r>
            <a:r>
              <a:rPr lang="en-US" sz="1200">
                <a:latin typeface="-apple-system"/>
              </a:rPr>
              <a:t>(Admin)" və ya "</a:t>
            </a:r>
            <a:r>
              <a:rPr lang="en-US" sz="1200" b="1">
                <a:latin typeface="-apple-system"/>
              </a:rPr>
              <a:t>Windows PowerShell </a:t>
            </a:r>
            <a:r>
              <a:rPr lang="en-US" sz="1200">
                <a:latin typeface="-apple-system"/>
              </a:rPr>
              <a:t>(Admin)" seçin.</a:t>
            </a:r>
          </a:p>
          <a:p>
            <a:pPr marL="742950" lvl="1" indent="-285750">
              <a:lnSpc>
                <a:spcPct val="150000"/>
              </a:lnSpc>
              <a:buFont typeface="Arial" panose="020B0604020202020204" pitchFamily="34" charset="0"/>
              <a:buChar char="•"/>
            </a:pPr>
            <a:r>
              <a:rPr lang="en-US" sz="1200">
                <a:latin typeface="-apple-system"/>
              </a:rPr>
              <a:t>    Komanda pəncərəsində bu əmri yazın və Enter-ə basın:</a:t>
            </a:r>
            <a:r>
              <a:rPr lang="az-Latn-AZ" sz="1200">
                <a:latin typeface="-apple-system"/>
              </a:rPr>
              <a:t> Bu əmrlə hibernasiya funksiyasını aktiv edirsiniz.</a:t>
            </a:r>
          </a:p>
          <a:p>
            <a:endParaRPr lang="az-Latn-AZ" sz="1200">
              <a:latin typeface="-apple-system"/>
            </a:endParaRPr>
          </a:p>
          <a:p>
            <a:endParaRPr lang="az-Latn-AZ" sz="1200"/>
          </a:p>
          <a:p>
            <a:endParaRPr lang="az-Latn-AZ" sz="1200"/>
          </a:p>
          <a:p>
            <a:r>
              <a:rPr lang="az-Latn-AZ" sz="1200"/>
              <a:t>2) </a:t>
            </a:r>
            <a:r>
              <a:rPr lang="en-US" sz="1200" b="1"/>
              <a:t>Hibernasiya rejiminə keçmək</a:t>
            </a:r>
            <a:r>
              <a:rPr lang="en-US" sz="1200"/>
              <a:t>:</a:t>
            </a:r>
          </a:p>
          <a:p>
            <a:pPr marL="742950" lvl="1" indent="-285750">
              <a:lnSpc>
                <a:spcPct val="150000"/>
              </a:lnSpc>
              <a:buFont typeface="Arial" panose="020B0604020202020204" pitchFamily="34" charset="0"/>
              <a:buChar char="•"/>
            </a:pPr>
            <a:r>
              <a:rPr lang="en-US" sz="1200"/>
              <a:t>Başlat menyusuna sağ klikləyin və </a:t>
            </a:r>
            <a:r>
              <a:rPr lang="en-US" sz="1200" b="1"/>
              <a:t>"Shut down or sign out"</a:t>
            </a:r>
            <a:r>
              <a:rPr lang="en-US" sz="1200"/>
              <a:t> seçin.</a:t>
            </a:r>
          </a:p>
          <a:p>
            <a:pPr marL="742950" lvl="1" indent="-285750">
              <a:lnSpc>
                <a:spcPct val="150000"/>
              </a:lnSpc>
              <a:buFont typeface="Arial" panose="020B0604020202020204" pitchFamily="34" charset="0"/>
              <a:buChar char="•"/>
            </a:pPr>
            <a:r>
              <a:rPr lang="en-US" sz="1200" b="1"/>
              <a:t>"Hibernate"</a:t>
            </a:r>
            <a:r>
              <a:rPr lang="en-US" sz="1200"/>
              <a:t> seçimini seçin (əgər hibernasiya funksiyası aktivdirsə).</a:t>
            </a:r>
            <a:endParaRPr lang="az-Latn-AZ" sz="1200"/>
          </a:p>
          <a:p>
            <a:pPr marL="742950" lvl="1" indent="-285750">
              <a:lnSpc>
                <a:spcPct val="150000"/>
              </a:lnSpc>
              <a:buFont typeface="Arial" panose="020B0604020202020204" pitchFamily="34" charset="0"/>
              <a:buChar char="•"/>
            </a:pPr>
            <a:endParaRPr lang="en-US" sz="1200"/>
          </a:p>
          <a:p>
            <a:r>
              <a:rPr lang="az-Latn-AZ" sz="1200"/>
              <a:t>3) </a:t>
            </a:r>
            <a:r>
              <a:rPr lang="en-US" sz="1200"/>
              <a:t>Alternativ olaraq, </a:t>
            </a:r>
            <a:r>
              <a:rPr lang="en-US" sz="1200" b="1"/>
              <a:t>"Shift"</a:t>
            </a:r>
            <a:r>
              <a:rPr lang="en-US" sz="1200"/>
              <a:t> düyməsini basılı tutaraq </a:t>
            </a:r>
            <a:r>
              <a:rPr lang="en-US" sz="1200" b="1"/>
              <a:t>"Shut down"</a:t>
            </a:r>
            <a:r>
              <a:rPr lang="en-US" sz="1200"/>
              <a:t> düyməsinə klikləyərək kompüteri hibernasiya rejiminə keçi</a:t>
            </a:r>
            <a:r>
              <a:rPr lang="az-Latn-AZ" sz="1200"/>
              <a:t>rmək olar</a:t>
            </a:r>
            <a:r>
              <a:rPr lang="en-US" sz="1200"/>
              <a:t>.</a:t>
            </a:r>
          </a:p>
          <a:p>
            <a:endParaRPr lang="az-Latn-AZ" sz="1200"/>
          </a:p>
          <a:p>
            <a:endParaRPr lang="az-Latn-AZ" sz="1200"/>
          </a:p>
          <a:p>
            <a:endParaRPr lang="az-Latn-AZ" sz="1200"/>
          </a:p>
          <a:p>
            <a:r>
              <a:rPr lang="en-US" sz="1200" b="1">
                <a:solidFill>
                  <a:srgbClr val="FF0000"/>
                </a:solidFill>
              </a:rPr>
              <a:t>Linux-da Hibernasiyaya Keçmək</a:t>
            </a:r>
            <a:r>
              <a:rPr lang="az-Latn-AZ" sz="1200" b="1"/>
              <a:t>:</a:t>
            </a:r>
          </a:p>
          <a:p>
            <a:endParaRPr lang="en-US" sz="1200" b="1"/>
          </a:p>
          <a:p>
            <a:r>
              <a:rPr lang="az-Latn-AZ" sz="1200" b="1"/>
              <a:t>a) </a:t>
            </a:r>
            <a:r>
              <a:rPr lang="en-US" sz="1200" b="1"/>
              <a:t>Swap sahəsi və ya swap </a:t>
            </a:r>
            <a:r>
              <a:rPr lang="az-Latn-AZ" sz="1200" b="1"/>
              <a:t>sənədinin</a:t>
            </a:r>
            <a:r>
              <a:rPr lang="en-US" sz="1200" b="1"/>
              <a:t> olub-olmamasını yoxlayın</a:t>
            </a:r>
            <a:r>
              <a:rPr lang="en-US" sz="1200"/>
              <a:t>:</a:t>
            </a:r>
            <a:r>
              <a:rPr lang="az-Latn-AZ" sz="1200"/>
              <a:t> </a:t>
            </a:r>
            <a:r>
              <a:rPr lang="en-US" sz="1200"/>
              <a:t>Linux-da hibernasiya funksiyasının işləməsi üçün </a:t>
            </a:r>
            <a:r>
              <a:rPr lang="en-US" sz="1200" b="1"/>
              <a:t>swap</a:t>
            </a:r>
            <a:r>
              <a:rPr lang="en-US" sz="1200"/>
              <a:t> sahəsi (və ya swap faylı) lazımdır və bu sahənin RAM-dan daha böyük olması vacibdir. Swap sahəsi olarsa, hibernasiya funksiyasını aktivləşdirmək üçün əlavə konfiqurasiya lazım ola bilər.</a:t>
            </a:r>
            <a:endParaRPr lang="az-Latn-AZ" sz="1200"/>
          </a:p>
          <a:p>
            <a:pPr marL="628650" lvl="1" indent="-171450">
              <a:buFont typeface="Arial" panose="020B0604020202020204" pitchFamily="34" charset="0"/>
              <a:buChar char="•"/>
            </a:pPr>
            <a:endParaRPr lang="en-US" sz="1200"/>
          </a:p>
          <a:p>
            <a:r>
              <a:rPr lang="az-Latn-AZ" sz="1200" b="1"/>
              <a:t>b) Hibernasiya funksiyasını aktivləşdirmək</a:t>
            </a:r>
            <a:r>
              <a:rPr lang="az-Latn-AZ" sz="1200"/>
              <a:t>: Hibernasiya funksiyası bəzən əvvəlcədən aktivləşdirilməyib. Onu aktivləşdirmək üçün sudo əmri ilə terminalda aşağıdakı əmri icra edin:</a:t>
            </a:r>
          </a:p>
          <a:p>
            <a:pPr marL="171450" indent="-171450">
              <a:buFont typeface="Arial" panose="020B0604020202020204" pitchFamily="34" charset="0"/>
              <a:buChar char="•"/>
            </a:pPr>
            <a:endParaRPr lang="az-Latn-AZ" sz="1200"/>
          </a:p>
          <a:p>
            <a:pPr marL="171450" indent="-171450">
              <a:buFont typeface="Arial" panose="020B0604020202020204" pitchFamily="34" charset="0"/>
              <a:buChar char="•"/>
            </a:pPr>
            <a:endParaRPr lang="az-Latn-AZ" sz="1200"/>
          </a:p>
          <a:p>
            <a:pPr marL="171450" indent="-171450">
              <a:buFont typeface="Arial" panose="020B0604020202020204" pitchFamily="34" charset="0"/>
              <a:buChar char="•"/>
            </a:pPr>
            <a:endParaRPr lang="az-Latn-AZ" sz="1200"/>
          </a:p>
          <a:p>
            <a:r>
              <a:rPr lang="az-Latn-AZ" sz="1200" b="1"/>
              <a:t>c) Hibernasiya rejiminə keçmək</a:t>
            </a:r>
            <a:r>
              <a:rPr lang="az-Latn-AZ" sz="1200"/>
              <a:t>: Hibernasiya rejiminə keçmək üçün terminalda aşağıdakı əmri istifadə edə bilərsiniz:</a:t>
            </a:r>
          </a:p>
          <a:p>
            <a:endParaRPr lang="az-Latn-AZ" sz="1200"/>
          </a:p>
          <a:p>
            <a:endParaRPr lang="az-Latn-AZ" sz="1200"/>
          </a:p>
          <a:p>
            <a:endParaRPr lang="az-Latn-AZ" sz="1200"/>
          </a:p>
          <a:p>
            <a:r>
              <a:rPr lang="az-Latn-AZ" sz="1200" b="1"/>
              <a:t>d) Alternativ olaraq</a:t>
            </a:r>
            <a:r>
              <a:rPr lang="az-Latn-AZ" sz="1200"/>
              <a:t>: bəzi Linux sistemlərində hibernasiya, kompüterin açılması ilə əlaqəli qısa yol düymələrinə də əlavə edilə bilər.</a:t>
            </a:r>
          </a:p>
          <a:p>
            <a:endParaRPr lang="az-Latn-AZ" sz="1200"/>
          </a:p>
          <a:p>
            <a:r>
              <a:rPr lang="en-US" sz="1200" b="1">
                <a:highlight>
                  <a:srgbClr val="FFFF00"/>
                </a:highlight>
              </a:rPr>
              <a:t>Qeyd</a:t>
            </a:r>
            <a:r>
              <a:rPr lang="en-US" sz="1200">
                <a:highlight>
                  <a:srgbClr val="FFFF00"/>
                </a:highlight>
              </a:rPr>
              <a:t>: Hibernasiya funksiyasının işləməsi üçün bəzən sistemin müəyyən parametrlərini dəyişmək (swap sahəsinin ölçüsünü uyğunlaşdırmaq və ya kernel konfiqurasiyalarını yeniləmək) lazım ola bilər. Həmçinin, hər əməliyyat sistemində fərqli paylamalar üçün bu üsullar dəyişə bilər.</a:t>
            </a:r>
          </a:p>
        </p:txBody>
      </p:sp>
      <p:pic>
        <p:nvPicPr>
          <p:cNvPr id="3" name="Picture 2">
            <a:extLst>
              <a:ext uri="{FF2B5EF4-FFF2-40B4-BE49-F238E27FC236}">
                <a16:creationId xmlns:a16="http://schemas.microsoft.com/office/drawing/2014/main" id="{3647D9D5-8616-7995-F2CD-63CF4824B809}"/>
              </a:ext>
            </a:extLst>
          </p:cNvPr>
          <p:cNvPicPr>
            <a:picLocks noChangeAspect="1"/>
          </p:cNvPicPr>
          <p:nvPr/>
        </p:nvPicPr>
        <p:blipFill>
          <a:blip r:embed="rId2"/>
          <a:stretch>
            <a:fillRect/>
          </a:stretch>
        </p:blipFill>
        <p:spPr>
          <a:xfrm>
            <a:off x="203200" y="1238178"/>
            <a:ext cx="1895740" cy="371527"/>
          </a:xfrm>
          <a:prstGeom prst="rect">
            <a:avLst/>
          </a:prstGeom>
        </p:spPr>
      </p:pic>
      <p:pic>
        <p:nvPicPr>
          <p:cNvPr id="5" name="Picture 4">
            <a:extLst>
              <a:ext uri="{FF2B5EF4-FFF2-40B4-BE49-F238E27FC236}">
                <a16:creationId xmlns:a16="http://schemas.microsoft.com/office/drawing/2014/main" id="{9C70FE35-8793-C472-AB20-7F883C1F4388}"/>
              </a:ext>
            </a:extLst>
          </p:cNvPr>
          <p:cNvPicPr>
            <a:picLocks noChangeAspect="1"/>
          </p:cNvPicPr>
          <p:nvPr/>
        </p:nvPicPr>
        <p:blipFill>
          <a:blip r:embed="rId3"/>
          <a:stretch>
            <a:fillRect/>
          </a:stretch>
        </p:blipFill>
        <p:spPr>
          <a:xfrm>
            <a:off x="203200" y="4634929"/>
            <a:ext cx="2695951" cy="247685"/>
          </a:xfrm>
          <a:prstGeom prst="rect">
            <a:avLst/>
          </a:prstGeom>
        </p:spPr>
      </p:pic>
      <p:pic>
        <p:nvPicPr>
          <p:cNvPr id="8" name="Picture 7">
            <a:extLst>
              <a:ext uri="{FF2B5EF4-FFF2-40B4-BE49-F238E27FC236}">
                <a16:creationId xmlns:a16="http://schemas.microsoft.com/office/drawing/2014/main" id="{2737FCFA-EB00-D968-B8FB-EE7E8358C401}"/>
              </a:ext>
            </a:extLst>
          </p:cNvPr>
          <p:cNvPicPr>
            <a:picLocks noChangeAspect="1"/>
          </p:cNvPicPr>
          <p:nvPr/>
        </p:nvPicPr>
        <p:blipFill>
          <a:blip r:embed="rId4"/>
          <a:stretch>
            <a:fillRect/>
          </a:stretch>
        </p:blipFill>
        <p:spPr>
          <a:xfrm>
            <a:off x="203200" y="5381664"/>
            <a:ext cx="1914792" cy="238158"/>
          </a:xfrm>
          <a:prstGeom prst="rect">
            <a:avLst/>
          </a:prstGeom>
        </p:spPr>
      </p:pic>
    </p:spTree>
    <p:extLst>
      <p:ext uri="{BB962C8B-B14F-4D97-AF65-F5344CB8AC3E}">
        <p14:creationId xmlns:p14="http://schemas.microsoft.com/office/powerpoint/2010/main" val="37805566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088D5-AF3D-45D3-40AE-3B43783C8F1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8223A6E-F893-9FB8-3BA4-B0893FECF300}"/>
              </a:ext>
            </a:extLst>
          </p:cNvPr>
          <p:cNvSpPr txBox="1"/>
          <p:nvPr/>
        </p:nvSpPr>
        <p:spPr>
          <a:xfrm>
            <a:off x="203200" y="244826"/>
            <a:ext cx="11822545" cy="2677656"/>
          </a:xfrm>
          <a:prstGeom prst="rect">
            <a:avLst/>
          </a:prstGeom>
          <a:noFill/>
        </p:spPr>
        <p:txBody>
          <a:bodyPr wrap="square">
            <a:spAutoFit/>
          </a:bodyPr>
          <a:lstStyle/>
          <a:p>
            <a:r>
              <a:rPr lang="en-US" sz="1200" b="1">
                <a:solidFill>
                  <a:srgbClr val="FF0000"/>
                </a:solidFill>
              </a:rPr>
              <a:t>2. MBR (Master Boot Record) vs GPT (GUID Partition Table)</a:t>
            </a:r>
            <a:r>
              <a:rPr lang="en-US" sz="1200" b="1"/>
              <a:t>:</a:t>
            </a:r>
            <a:endParaRPr lang="az-Latn-AZ" sz="1200" b="1"/>
          </a:p>
          <a:p>
            <a:endParaRPr lang="en-US" sz="1200" b="1"/>
          </a:p>
          <a:p>
            <a:r>
              <a:rPr lang="en-US" sz="1200" b="1"/>
              <a:t>MBR</a:t>
            </a:r>
            <a:r>
              <a:rPr lang="en-US" sz="1200"/>
              <a:t> və </a:t>
            </a:r>
            <a:r>
              <a:rPr lang="en-US" sz="1200" b="1"/>
              <a:t>GPT</a:t>
            </a:r>
            <a:r>
              <a:rPr lang="en-US" sz="1200"/>
              <a:t> disk formatlarıdır, </a:t>
            </a:r>
            <a:r>
              <a:rPr lang="en-US" sz="1200" b="1"/>
              <a:t>UEFI</a:t>
            </a:r>
            <a:r>
              <a:rPr lang="en-US" sz="1200"/>
              <a:t> və </a:t>
            </a:r>
            <a:r>
              <a:rPr lang="en-US" sz="1200" b="1"/>
              <a:t>BIOS</a:t>
            </a:r>
            <a:r>
              <a:rPr lang="en-US" sz="1200"/>
              <a:t> ilə əlaqəli deyil, amma onların işinə təsir edir.</a:t>
            </a:r>
          </a:p>
          <a:p>
            <a:pPr marL="628650" lvl="1" indent="-171450">
              <a:lnSpc>
                <a:spcPct val="150000"/>
              </a:lnSpc>
              <a:buFont typeface="Arial" panose="020B0604020202020204" pitchFamily="34" charset="0"/>
              <a:buChar char="•"/>
            </a:pPr>
            <a:r>
              <a:rPr lang="en-US" sz="1200" b="1"/>
              <a:t>MBR</a:t>
            </a:r>
            <a:r>
              <a:rPr lang="en-US" sz="1200"/>
              <a:t>: Köhnə disk formatıdır. Bu, 2TB-dan kiçik disklər üçün işləyir və maksimum 4 əsas bölmə yaradır.</a:t>
            </a:r>
          </a:p>
          <a:p>
            <a:pPr marL="628650" lvl="1" indent="-171450">
              <a:lnSpc>
                <a:spcPct val="150000"/>
              </a:lnSpc>
              <a:buFont typeface="Arial" panose="020B0604020202020204" pitchFamily="34" charset="0"/>
              <a:buChar char="•"/>
            </a:pPr>
            <a:r>
              <a:rPr lang="en-US" sz="1200" b="1"/>
              <a:t>GPT</a:t>
            </a:r>
            <a:r>
              <a:rPr lang="en-US" sz="1200"/>
              <a:t>: Daha müasir bir formatdır, </a:t>
            </a:r>
            <a:r>
              <a:rPr lang="en-US" sz="1200" b="1"/>
              <a:t>2TB-dan böyük diskləri dəstəkləyir</a:t>
            </a:r>
            <a:r>
              <a:rPr lang="en-US" sz="1200"/>
              <a:t> və </a:t>
            </a:r>
            <a:r>
              <a:rPr lang="en-US" sz="1200" b="1"/>
              <a:t>128-ə qədər bölmə</a:t>
            </a:r>
            <a:r>
              <a:rPr lang="en-US" sz="1200"/>
              <a:t> yaradır. GPT, </a:t>
            </a:r>
            <a:r>
              <a:rPr lang="en-US" sz="1200" b="1"/>
              <a:t>UEFI</a:t>
            </a:r>
            <a:r>
              <a:rPr lang="en-US" sz="1200"/>
              <a:t> sistemləri ilə uyğundur.</a:t>
            </a:r>
            <a:endParaRPr lang="az-Latn-AZ" sz="1200"/>
          </a:p>
          <a:p>
            <a:pPr lvl="1"/>
            <a:endParaRPr lang="en-US" sz="1200"/>
          </a:p>
          <a:p>
            <a:r>
              <a:rPr lang="en-US" sz="1200" b="1"/>
              <a:t>Hər iki formatın seçilməsi:</a:t>
            </a:r>
          </a:p>
          <a:p>
            <a:pPr marL="628650" lvl="1" indent="-171450">
              <a:lnSpc>
                <a:spcPct val="150000"/>
              </a:lnSpc>
              <a:buFont typeface="Arial" panose="020B0604020202020204" pitchFamily="34" charset="0"/>
              <a:buChar char="•"/>
            </a:pPr>
            <a:r>
              <a:rPr lang="en-US" sz="1200"/>
              <a:t>Əgər </a:t>
            </a:r>
            <a:r>
              <a:rPr lang="en-US" sz="1200" b="1"/>
              <a:t>UEFI</a:t>
            </a:r>
            <a:r>
              <a:rPr lang="en-US" sz="1200"/>
              <a:t> ilə quraşdırma edirsənsə, disk </a:t>
            </a:r>
            <a:r>
              <a:rPr lang="en-US" sz="1200" b="1"/>
              <a:t>GPT</a:t>
            </a:r>
            <a:r>
              <a:rPr lang="en-US" sz="1200"/>
              <a:t> formatında olmalıdır.</a:t>
            </a:r>
          </a:p>
          <a:p>
            <a:pPr marL="628650" lvl="1" indent="-171450">
              <a:lnSpc>
                <a:spcPct val="150000"/>
              </a:lnSpc>
              <a:buFont typeface="Arial" panose="020B0604020202020204" pitchFamily="34" charset="0"/>
              <a:buChar char="•"/>
            </a:pPr>
            <a:r>
              <a:rPr lang="en-US" sz="1200"/>
              <a:t>Əgər </a:t>
            </a:r>
            <a:r>
              <a:rPr lang="en-US" sz="1200" b="1"/>
              <a:t>BIOS</a:t>
            </a:r>
            <a:r>
              <a:rPr lang="en-US" sz="1200"/>
              <a:t> ilə quraşdırma edirsənsə, disk </a:t>
            </a:r>
            <a:r>
              <a:rPr lang="en-US" sz="1200" b="1"/>
              <a:t>MBR</a:t>
            </a:r>
            <a:r>
              <a:rPr lang="en-US" sz="1200"/>
              <a:t> formatında olacaq.</a:t>
            </a:r>
          </a:p>
          <a:p>
            <a:endParaRPr lang="az-Latn-AZ"/>
          </a:p>
          <a:p>
            <a:endParaRPr lang="az-Latn-AZ"/>
          </a:p>
        </p:txBody>
      </p:sp>
    </p:spTree>
    <p:extLst>
      <p:ext uri="{BB962C8B-B14F-4D97-AF65-F5344CB8AC3E}">
        <p14:creationId xmlns:p14="http://schemas.microsoft.com/office/powerpoint/2010/main" val="2372603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ED2F0-F94A-E44B-8073-648C14FD7CB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1FA5693-243D-A55B-B1D5-3FCF6DBE8240}"/>
              </a:ext>
            </a:extLst>
          </p:cNvPr>
          <p:cNvSpPr txBox="1"/>
          <p:nvPr/>
        </p:nvSpPr>
        <p:spPr>
          <a:xfrm>
            <a:off x="203200" y="244826"/>
            <a:ext cx="11822545" cy="4939814"/>
          </a:xfrm>
          <a:prstGeom prst="rect">
            <a:avLst/>
          </a:prstGeom>
          <a:noFill/>
        </p:spPr>
        <p:txBody>
          <a:bodyPr wrap="square">
            <a:spAutoFit/>
          </a:bodyPr>
          <a:lstStyle/>
          <a:p>
            <a:r>
              <a:rPr lang="en-US" sz="1400" b="1">
                <a:solidFill>
                  <a:srgbClr val="FF0000"/>
                </a:solidFill>
              </a:rPr>
              <a:t>3. LVM (Logical Volume Management):</a:t>
            </a:r>
            <a:endParaRPr lang="az-Latn-AZ" sz="1400" b="1">
              <a:solidFill>
                <a:srgbClr val="FF0000"/>
              </a:solidFill>
            </a:endParaRPr>
          </a:p>
          <a:p>
            <a:endParaRPr lang="en-US" sz="1400" b="1"/>
          </a:p>
          <a:p>
            <a:r>
              <a:rPr lang="en-US" sz="1400" b="1"/>
              <a:t>LVM</a:t>
            </a:r>
            <a:r>
              <a:rPr lang="en-US" sz="1400"/>
              <a:t> (Logical Volume Management) diskdəki bölmələri daha çevik və dinamik şəkildə idarə etmək üçün istifadə olunan bir sistemdir. LVM, </a:t>
            </a:r>
            <a:r>
              <a:rPr lang="en-US" sz="1400" b="1"/>
              <a:t>MBR</a:t>
            </a:r>
            <a:r>
              <a:rPr lang="en-US" sz="1400"/>
              <a:t> və </a:t>
            </a:r>
            <a:r>
              <a:rPr lang="en-US" sz="1400" b="1"/>
              <a:t>GPT</a:t>
            </a:r>
            <a:r>
              <a:rPr lang="en-US" sz="1400"/>
              <a:t> formatlarından müstəqildir. Yəni, LVM istifadə etmək üçün diskin formatı </a:t>
            </a:r>
            <a:r>
              <a:rPr lang="en-US" sz="1400" b="1"/>
              <a:t>MBR</a:t>
            </a:r>
            <a:r>
              <a:rPr lang="en-US" sz="1400"/>
              <a:t> və ya </a:t>
            </a:r>
            <a:r>
              <a:rPr lang="en-US" sz="1400" b="1"/>
              <a:t>GPT</a:t>
            </a:r>
            <a:r>
              <a:rPr lang="en-US" sz="1400"/>
              <a:t> ola bilər, amma bu formatları idarə etmək üçün LVM ayrı bir sistemdir.</a:t>
            </a:r>
            <a:endParaRPr lang="az-Latn-AZ" sz="1400"/>
          </a:p>
          <a:p>
            <a:endParaRPr lang="en-US" sz="1400"/>
          </a:p>
          <a:p>
            <a:r>
              <a:rPr lang="en-US" sz="1400" b="1">
                <a:solidFill>
                  <a:srgbClr val="00B050"/>
                </a:solidFill>
              </a:rPr>
              <a:t>LVM-in xüsusiyyətləri</a:t>
            </a:r>
            <a:r>
              <a:rPr lang="en-US" sz="1400" b="1"/>
              <a:t>:</a:t>
            </a:r>
          </a:p>
          <a:p>
            <a:pPr marL="742950" lvl="1" indent="-285750">
              <a:lnSpc>
                <a:spcPct val="150000"/>
              </a:lnSpc>
              <a:buFont typeface="Arial" panose="020B0604020202020204" pitchFamily="34" charset="0"/>
              <a:buChar char="•"/>
            </a:pPr>
            <a:r>
              <a:rPr lang="en-US" sz="1400" b="1"/>
              <a:t>LVM</a:t>
            </a:r>
            <a:r>
              <a:rPr lang="en-US" sz="1400"/>
              <a:t> ilə bir neçə fiziki diski birləşdirərək, bir neçə "loqik" bölmə yaratmaq mümkündür.</a:t>
            </a:r>
          </a:p>
          <a:p>
            <a:pPr marL="742950" lvl="1" indent="-285750">
              <a:lnSpc>
                <a:spcPct val="150000"/>
              </a:lnSpc>
              <a:buFont typeface="Arial" panose="020B0604020202020204" pitchFamily="34" charset="0"/>
              <a:buChar char="•"/>
            </a:pPr>
            <a:r>
              <a:rPr lang="en-US" sz="1400"/>
              <a:t>LVM, disk sahəsinin </a:t>
            </a:r>
            <a:r>
              <a:rPr lang="en-US" sz="1400" b="1"/>
              <a:t>dinamik</a:t>
            </a:r>
            <a:r>
              <a:rPr lang="en-US" sz="1400"/>
              <a:t> olaraq artırılmasına və ya azaldılmasına imkan verir.</a:t>
            </a:r>
          </a:p>
          <a:p>
            <a:pPr marL="742950" lvl="1" indent="-285750">
              <a:lnSpc>
                <a:spcPct val="150000"/>
              </a:lnSpc>
              <a:buFont typeface="Arial" panose="020B0604020202020204" pitchFamily="34" charset="0"/>
              <a:buChar char="•"/>
            </a:pPr>
            <a:r>
              <a:rPr lang="en-US" sz="1400"/>
              <a:t>Bu, xüsusilə böyük serverlərdə və ya məlumat bazası sistemlərində faydalıdır.</a:t>
            </a:r>
          </a:p>
          <a:p>
            <a:pPr marL="742950" lvl="1" indent="-285750">
              <a:lnSpc>
                <a:spcPct val="150000"/>
              </a:lnSpc>
              <a:buFont typeface="Arial" panose="020B0604020202020204" pitchFamily="34" charset="0"/>
              <a:buChar char="•"/>
            </a:pPr>
            <a:r>
              <a:rPr lang="en-US" sz="1400" b="1"/>
              <a:t>LVM</a:t>
            </a:r>
            <a:r>
              <a:rPr lang="en-US" sz="1400"/>
              <a:t>-in istifadə edildiyi hallarda, bölmələr </a:t>
            </a:r>
            <a:r>
              <a:rPr lang="en-US" sz="1400" b="1"/>
              <a:t>LVM bölmələri</a:t>
            </a:r>
            <a:r>
              <a:rPr lang="en-US" sz="1400"/>
              <a:t> olacaq (yəni, sda5 kimi). LVM, diskinə əlavə etdiyi "virtual" bölmələr vasitəsilə disk sahəsini daha çevik idarə etməyə imkan verir.</a:t>
            </a:r>
            <a:endParaRPr lang="az-Latn-AZ" sz="1400"/>
          </a:p>
          <a:p>
            <a:endParaRPr lang="az-Latn-AZ" sz="1400"/>
          </a:p>
          <a:p>
            <a:endParaRPr lang="az-Latn-AZ" sz="1400"/>
          </a:p>
          <a:p>
            <a:endParaRPr lang="en-US" sz="1400"/>
          </a:p>
          <a:p>
            <a:r>
              <a:rPr lang="en-US" sz="1400" b="1">
                <a:solidFill>
                  <a:srgbClr val="00B050"/>
                </a:solidFill>
              </a:rPr>
              <a:t>LVM necə istifadə edilir?</a:t>
            </a:r>
            <a:endParaRPr lang="az-Latn-AZ" sz="1400" b="1">
              <a:solidFill>
                <a:srgbClr val="00B050"/>
              </a:solidFill>
            </a:endParaRPr>
          </a:p>
          <a:p>
            <a:endParaRPr lang="en-US" sz="1400" b="1">
              <a:solidFill>
                <a:srgbClr val="00B050"/>
              </a:solidFill>
            </a:endParaRPr>
          </a:p>
          <a:p>
            <a:r>
              <a:rPr lang="en-US" sz="1400"/>
              <a:t>LVM istifadə etmək istəyirsənsə, disk formatının </a:t>
            </a:r>
            <a:r>
              <a:rPr lang="en-US" sz="1400" b="1"/>
              <a:t>GPT</a:t>
            </a:r>
            <a:r>
              <a:rPr lang="en-US" sz="1400"/>
              <a:t> və ya </a:t>
            </a:r>
            <a:r>
              <a:rPr lang="en-US" sz="1400" b="1"/>
              <a:t>MBR</a:t>
            </a:r>
            <a:r>
              <a:rPr lang="en-US" sz="1400"/>
              <a:t> olmasından asılı olmayaraq, diski </a:t>
            </a:r>
            <a:r>
              <a:rPr lang="en-US" sz="1400" b="1"/>
              <a:t>LVM</a:t>
            </a:r>
            <a:r>
              <a:rPr lang="en-US" sz="1400"/>
              <a:t>-ə çevirməklə "logical" bölmələr yarada bilərsən.</a:t>
            </a:r>
            <a:endParaRPr lang="az-Latn-AZ" sz="1400"/>
          </a:p>
          <a:p>
            <a:endParaRPr lang="az-Latn-AZ" sz="1400"/>
          </a:p>
          <a:p>
            <a:endParaRPr lang="az-Latn-AZ" sz="1400"/>
          </a:p>
          <a:p>
            <a:r>
              <a:rPr lang="en-US" sz="1400" b="1"/>
              <a:t>LVM alətləri</a:t>
            </a:r>
            <a:r>
              <a:rPr lang="en-US" sz="1400"/>
              <a:t>: </a:t>
            </a:r>
            <a:r>
              <a:rPr lang="en-US" sz="1400" b="1">
                <a:solidFill>
                  <a:srgbClr val="FF0000"/>
                </a:solidFill>
              </a:rPr>
              <a:t>lvcreate</a:t>
            </a:r>
            <a:r>
              <a:rPr lang="en-US" sz="1400"/>
              <a:t>, </a:t>
            </a:r>
            <a:r>
              <a:rPr lang="en-US" sz="1400" b="1">
                <a:solidFill>
                  <a:srgbClr val="FF0000"/>
                </a:solidFill>
              </a:rPr>
              <a:t>vgcreate</a:t>
            </a:r>
            <a:r>
              <a:rPr lang="en-US" sz="1400"/>
              <a:t>, </a:t>
            </a:r>
            <a:r>
              <a:rPr lang="en-US" sz="1400" b="1">
                <a:solidFill>
                  <a:srgbClr val="FF0000"/>
                </a:solidFill>
              </a:rPr>
              <a:t>pvcreate</a:t>
            </a:r>
            <a:r>
              <a:rPr lang="en-US" sz="1400"/>
              <a:t> kimi </a:t>
            </a:r>
            <a:r>
              <a:rPr lang="az-Latn-AZ" sz="1400"/>
              <a:t>və.s </a:t>
            </a:r>
            <a:r>
              <a:rPr lang="en-US" sz="1400"/>
              <a:t>əmrlər </a:t>
            </a:r>
            <a:r>
              <a:rPr lang="en-US" sz="1400" b="1"/>
              <a:t>LVM</a:t>
            </a:r>
            <a:r>
              <a:rPr lang="en-US" sz="1400"/>
              <a:t> bölmələri üçün</a:t>
            </a:r>
            <a:r>
              <a:rPr lang="az-Latn-AZ" sz="1400"/>
              <a:t> istifadə edilir</a:t>
            </a:r>
            <a:r>
              <a:rPr lang="en-US" sz="1400"/>
              <a:t>.</a:t>
            </a:r>
          </a:p>
        </p:txBody>
      </p:sp>
    </p:spTree>
    <p:extLst>
      <p:ext uri="{BB962C8B-B14F-4D97-AF65-F5344CB8AC3E}">
        <p14:creationId xmlns:p14="http://schemas.microsoft.com/office/powerpoint/2010/main" val="1011584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ED757-E970-FE46-A11F-A0D302E5668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140A69B-CD93-1E29-278A-76DCBD178EEB}"/>
              </a:ext>
            </a:extLst>
          </p:cNvPr>
          <p:cNvSpPr txBox="1"/>
          <p:nvPr/>
        </p:nvSpPr>
        <p:spPr>
          <a:xfrm>
            <a:off x="119270" y="244826"/>
            <a:ext cx="12014420" cy="3108543"/>
          </a:xfrm>
          <a:prstGeom prst="rect">
            <a:avLst/>
          </a:prstGeom>
          <a:noFill/>
        </p:spPr>
        <p:txBody>
          <a:bodyPr wrap="square">
            <a:spAutoFit/>
          </a:bodyPr>
          <a:lstStyle/>
          <a:p>
            <a:r>
              <a:rPr lang="en-US" sz="1400" b="1">
                <a:solidFill>
                  <a:srgbClr val="FF0000"/>
                </a:solidFill>
              </a:rPr>
              <a:t>UNIX</a:t>
            </a:r>
            <a:r>
              <a:rPr lang="en-US" sz="1400"/>
              <a:t>: </a:t>
            </a:r>
          </a:p>
          <a:p>
            <a:pPr marL="285750" indent="-285750">
              <a:buFont typeface="Arial" panose="020B0604020202020204" pitchFamily="34" charset="0"/>
              <a:buChar char="•"/>
            </a:pPr>
            <a:endParaRPr lang="en-US" sz="1400" b="1"/>
          </a:p>
          <a:p>
            <a:pPr marL="285750" indent="-285750">
              <a:buFont typeface="Arial" panose="020B0604020202020204" pitchFamily="34" charset="0"/>
              <a:buChar char="•"/>
            </a:pPr>
            <a:r>
              <a:rPr lang="en-US" sz="1400" b="1"/>
              <a:t>Nədir?</a:t>
            </a:r>
            <a:r>
              <a:rPr lang="en-US" sz="1400"/>
              <a:t> UNICS-dən inkişaf etdirilərək 1970-ci illərdə Ken Thompson, Dennis Ritchie və digərləri tərəfindən yaradılmış əməliyyat sistemidir. UNIX, müasir əməliyyat sistemlərinin əsasını qoyan bir çox konsepsiyanı təqdim etdi.</a:t>
            </a:r>
          </a:p>
          <a:p>
            <a:pPr marL="285750" indent="-285750">
              <a:buFont typeface="Arial" panose="020B0604020202020204" pitchFamily="34" charset="0"/>
              <a:buChar char="•"/>
            </a:pPr>
            <a:endParaRPr lang="en-US" sz="1400"/>
          </a:p>
          <a:p>
            <a:pPr marL="285750" indent="-285750">
              <a:buFont typeface="Arial" panose="020B0604020202020204" pitchFamily="34" charset="0"/>
              <a:buChar char="•"/>
            </a:pPr>
            <a:r>
              <a:rPr lang="en-US" sz="1400" b="1"/>
              <a:t>Xüsusiyyətləri</a:t>
            </a:r>
            <a:r>
              <a:rPr lang="en-US" sz="1400"/>
              <a:t>: </a:t>
            </a:r>
          </a:p>
          <a:p>
            <a:pPr marL="742950" lvl="1" indent="-285750">
              <a:lnSpc>
                <a:spcPct val="150000"/>
              </a:lnSpc>
              <a:buFont typeface="Wingdings" panose="05000000000000000000" pitchFamily="2" charset="2"/>
              <a:buChar char="q"/>
            </a:pPr>
            <a:r>
              <a:rPr lang="en-US" sz="1400"/>
              <a:t>Çox istifadəçi və çox tapşırıqlı dəstək.</a:t>
            </a:r>
          </a:p>
          <a:p>
            <a:pPr marL="742950" lvl="1" indent="-285750">
              <a:lnSpc>
                <a:spcPct val="150000"/>
              </a:lnSpc>
              <a:buFont typeface="Wingdings" panose="05000000000000000000" pitchFamily="2" charset="2"/>
              <a:buChar char="q"/>
            </a:pPr>
            <a:r>
              <a:rPr lang="en-US" sz="1400"/>
              <a:t>Modul dizayn (kiçik, bir-birindən asılı olmayan proqramlar).</a:t>
            </a:r>
          </a:p>
          <a:p>
            <a:pPr marL="742950" lvl="1" indent="-285750">
              <a:lnSpc>
                <a:spcPct val="150000"/>
              </a:lnSpc>
              <a:buFont typeface="Wingdings" panose="05000000000000000000" pitchFamily="2" charset="2"/>
              <a:buChar char="q"/>
            </a:pPr>
            <a:r>
              <a:rPr lang="en-US" sz="1400"/>
              <a:t>"Hər şey fayldır" prinsipi (fayllar, qovluqlar, cihazlar hamısı fayl kimi təmsil olunur).</a:t>
            </a:r>
          </a:p>
          <a:p>
            <a:pPr marL="742950" lvl="1" indent="-285750">
              <a:lnSpc>
                <a:spcPct val="150000"/>
              </a:lnSpc>
              <a:buFont typeface="Wingdings" panose="05000000000000000000" pitchFamily="2" charset="2"/>
              <a:buChar char="q"/>
            </a:pPr>
            <a:r>
              <a:rPr lang="en-US" sz="1400"/>
              <a:t>C proqramlaşdırma dili ilə yazılmışdı, bu da portativliyi artırdı.</a:t>
            </a:r>
          </a:p>
          <a:p>
            <a:pPr lvl="1"/>
            <a:endParaRPr lang="en-US" sz="1400"/>
          </a:p>
          <a:p>
            <a:pPr marL="0" lvl="1"/>
            <a:r>
              <a:rPr lang="en-US" sz="1400" b="1"/>
              <a:t>Təsiri</a:t>
            </a:r>
            <a:r>
              <a:rPr lang="en-US" sz="1400"/>
              <a:t>: UNIX, müasir əməliyyat sistemlərinin (Linux, macOS, BSD) əsasını qoydu. Müxtəlif versiyaları (System V, BSD) və ticari varyantları (Solaris, AIX, HP-UX) yarandı.</a:t>
            </a:r>
          </a:p>
        </p:txBody>
      </p:sp>
      <p:pic>
        <p:nvPicPr>
          <p:cNvPr id="3" name="Picture 2">
            <a:extLst>
              <a:ext uri="{FF2B5EF4-FFF2-40B4-BE49-F238E27FC236}">
                <a16:creationId xmlns:a16="http://schemas.microsoft.com/office/drawing/2014/main" id="{E09877B1-AD37-806D-9735-04C70B5FC71E}"/>
              </a:ext>
            </a:extLst>
          </p:cNvPr>
          <p:cNvPicPr>
            <a:picLocks noChangeAspect="1"/>
          </p:cNvPicPr>
          <p:nvPr/>
        </p:nvPicPr>
        <p:blipFill>
          <a:blip r:embed="rId2"/>
          <a:stretch>
            <a:fillRect/>
          </a:stretch>
        </p:blipFill>
        <p:spPr>
          <a:xfrm>
            <a:off x="4331765" y="3777673"/>
            <a:ext cx="3528469" cy="29172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467200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D36A6-EDAF-A838-705D-A0090C47247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C2F81E7-67E4-CF6B-F39A-D83D54DA5DFF}"/>
              </a:ext>
            </a:extLst>
          </p:cNvPr>
          <p:cNvSpPr txBox="1"/>
          <p:nvPr/>
        </p:nvSpPr>
        <p:spPr>
          <a:xfrm>
            <a:off x="203200" y="244826"/>
            <a:ext cx="11822545" cy="6065378"/>
          </a:xfrm>
          <a:prstGeom prst="rect">
            <a:avLst/>
          </a:prstGeom>
          <a:noFill/>
        </p:spPr>
        <p:txBody>
          <a:bodyPr wrap="square">
            <a:spAutoFit/>
          </a:bodyPr>
          <a:lstStyle/>
          <a:p>
            <a:r>
              <a:rPr lang="en-US" sz="1200" b="1"/>
              <a:t>Linux-da Ümumi Fayl Sistemləri</a:t>
            </a:r>
            <a:endParaRPr lang="az-Latn-AZ" sz="1200" b="1"/>
          </a:p>
          <a:p>
            <a:endParaRPr lang="en-US" sz="1200" b="1"/>
          </a:p>
          <a:p>
            <a:r>
              <a:rPr lang="en-US" sz="1200"/>
              <a:t>Disk bölmələri formatlanarkən müəyyən fayl sistemləri ilə konfiqurasiya edilir. Linux-da ən çox istifadə olunan fayl sistemləri:</a:t>
            </a:r>
            <a:endParaRPr lang="az-Latn-AZ" sz="1200"/>
          </a:p>
          <a:p>
            <a:endParaRPr lang="az-Latn-AZ" sz="1200">
              <a:effectLst/>
            </a:endParaRPr>
          </a:p>
          <a:p>
            <a:pPr marL="742950" lvl="1" indent="-285750">
              <a:lnSpc>
                <a:spcPct val="150000"/>
              </a:lnSpc>
              <a:buFont typeface="Wingdings" panose="05000000000000000000" pitchFamily="2" charset="2"/>
              <a:buChar char="q"/>
            </a:pPr>
            <a:r>
              <a:rPr lang="en-US" sz="1200" b="1"/>
              <a:t>ext4</a:t>
            </a:r>
            <a:r>
              <a:rPr lang="en-US" sz="1200"/>
              <a:t>: Linux-un standart fayl sistemi, etibarlı və sürətlidir.</a:t>
            </a:r>
          </a:p>
          <a:p>
            <a:pPr marL="742950" lvl="1" indent="-285750">
              <a:lnSpc>
                <a:spcPct val="150000"/>
              </a:lnSpc>
              <a:buFont typeface="Wingdings" panose="05000000000000000000" pitchFamily="2" charset="2"/>
              <a:buChar char="q"/>
            </a:pPr>
            <a:r>
              <a:rPr lang="en-US" sz="1200" b="1"/>
              <a:t>ext3/ext2</a:t>
            </a:r>
            <a:r>
              <a:rPr lang="en-US" sz="1200"/>
              <a:t>: ext4-dən köhnə, lakin hələ də istifadə olunan fayl sistemləri.</a:t>
            </a:r>
          </a:p>
          <a:p>
            <a:pPr marL="742950" lvl="1" indent="-285750">
              <a:lnSpc>
                <a:spcPct val="150000"/>
              </a:lnSpc>
              <a:buFont typeface="Wingdings" panose="05000000000000000000" pitchFamily="2" charset="2"/>
              <a:buChar char="q"/>
            </a:pPr>
            <a:r>
              <a:rPr lang="en-US" sz="1200" b="1"/>
              <a:t>Btrfs</a:t>
            </a:r>
            <a:r>
              <a:rPr lang="en-US" sz="1200"/>
              <a:t>: Müasir fayl sistemi, snapshot və sıxılma kimi xüsusiyyətlərə malikdir.</a:t>
            </a:r>
          </a:p>
          <a:p>
            <a:pPr marL="742950" lvl="1" indent="-285750">
              <a:lnSpc>
                <a:spcPct val="150000"/>
              </a:lnSpc>
              <a:buFont typeface="Wingdings" panose="05000000000000000000" pitchFamily="2" charset="2"/>
              <a:buChar char="q"/>
            </a:pPr>
            <a:r>
              <a:rPr lang="en-US" sz="1200" b="1"/>
              <a:t>XFS</a:t>
            </a:r>
            <a:r>
              <a:rPr lang="en-US" sz="1200"/>
              <a:t>: Yüksək performanslı fayl sistemi, xüsusilə böyük fayllar üçün uyğundur.</a:t>
            </a:r>
          </a:p>
          <a:p>
            <a:pPr marL="742950" lvl="1" indent="-285750">
              <a:lnSpc>
                <a:spcPct val="150000"/>
              </a:lnSpc>
              <a:buFont typeface="Wingdings" panose="05000000000000000000" pitchFamily="2" charset="2"/>
              <a:buChar char="q"/>
            </a:pPr>
            <a:r>
              <a:rPr lang="en-US" sz="1200" b="1"/>
              <a:t>ZFS</a:t>
            </a:r>
            <a:r>
              <a:rPr lang="en-US" sz="1200"/>
              <a:t>: Təkmilləşdirilmiş xüsusiyyətlərə malik, lakin resurs tələb edən fayl sistemi.</a:t>
            </a:r>
          </a:p>
          <a:p>
            <a:pPr marL="742950" lvl="1" indent="-285750">
              <a:lnSpc>
                <a:spcPct val="150000"/>
              </a:lnSpc>
              <a:buFont typeface="Wingdings" panose="05000000000000000000" pitchFamily="2" charset="2"/>
              <a:buChar char="q"/>
            </a:pPr>
            <a:r>
              <a:rPr lang="en-US" sz="1200" b="1"/>
              <a:t>FAT32/exFAT</a:t>
            </a:r>
            <a:r>
              <a:rPr lang="en-US" sz="1200"/>
              <a:t>: Windows ilə uyğunluq üçün, xarici disklərdə istifadə olunur.</a:t>
            </a:r>
          </a:p>
          <a:p>
            <a:pPr marL="742950" lvl="1" indent="-285750">
              <a:lnSpc>
                <a:spcPct val="150000"/>
              </a:lnSpc>
              <a:buFont typeface="Wingdings" panose="05000000000000000000" pitchFamily="2" charset="2"/>
              <a:buChar char="q"/>
            </a:pPr>
            <a:r>
              <a:rPr lang="en-US" sz="1200" b="1"/>
              <a:t>NTFS</a:t>
            </a:r>
            <a:r>
              <a:rPr lang="en-US" sz="1200"/>
              <a:t>: Windows fayl sistemi, Linux-da oxuma/yazma dəstəyi var.</a:t>
            </a:r>
            <a:r>
              <a:rPr lang="az-Latn-AZ" sz="1200"/>
              <a:t> Və.s</a:t>
            </a:r>
          </a:p>
          <a:p>
            <a:endParaRPr lang="az-Latn-AZ" sz="1200">
              <a:effectLst/>
            </a:endParaRPr>
          </a:p>
          <a:p>
            <a:endParaRPr lang="az-Latn-AZ" sz="1200">
              <a:effectLst/>
            </a:endParaRPr>
          </a:p>
          <a:p>
            <a:endParaRPr lang="az-Latn-AZ" sz="1200"/>
          </a:p>
          <a:p>
            <a:r>
              <a:rPr lang="en-US" sz="1200" b="1"/>
              <a:t>Bir Linux sistemində sadə bir bölmə sxemi belə ola bilər</a:t>
            </a:r>
            <a:r>
              <a:rPr lang="en-US" sz="1200"/>
              <a:t>:</a:t>
            </a:r>
          </a:p>
          <a:p>
            <a:endParaRPr lang="en-US" sz="1200"/>
          </a:p>
          <a:p>
            <a:pPr marL="628650" lvl="1" indent="-171450">
              <a:lnSpc>
                <a:spcPct val="150000"/>
              </a:lnSpc>
              <a:buFont typeface="Wingdings" panose="05000000000000000000" pitchFamily="2" charset="2"/>
              <a:buChar char="q"/>
            </a:pPr>
            <a:r>
              <a:rPr lang="en-US" sz="1200"/>
              <a:t>/dev/sda1: /boot (1 GB, ext4)</a:t>
            </a:r>
          </a:p>
          <a:p>
            <a:pPr marL="628650" lvl="1" indent="-171450">
              <a:lnSpc>
                <a:spcPct val="150000"/>
              </a:lnSpc>
              <a:buFont typeface="Wingdings" panose="05000000000000000000" pitchFamily="2" charset="2"/>
              <a:buChar char="q"/>
            </a:pPr>
            <a:r>
              <a:rPr lang="en-US" sz="1200"/>
              <a:t>/dev/sda2: / (20-50 GB, ext4)</a:t>
            </a:r>
          </a:p>
          <a:p>
            <a:pPr marL="628650" lvl="1" indent="-171450">
              <a:lnSpc>
                <a:spcPct val="150000"/>
              </a:lnSpc>
              <a:buFont typeface="Wingdings" panose="05000000000000000000" pitchFamily="2" charset="2"/>
              <a:buChar char="q"/>
            </a:pPr>
            <a:r>
              <a:rPr lang="en-US" sz="1200"/>
              <a:t>/dev/sda3: /home (qalan yer, ext4)</a:t>
            </a:r>
          </a:p>
          <a:p>
            <a:pPr marL="628650" lvl="1" indent="-171450">
              <a:lnSpc>
                <a:spcPct val="150000"/>
              </a:lnSpc>
              <a:buFont typeface="Wingdings" panose="05000000000000000000" pitchFamily="2" charset="2"/>
              <a:buChar char="q"/>
            </a:pPr>
            <a:r>
              <a:rPr lang="en-US" sz="1200"/>
              <a:t>/dev/sda4: Swap (RAM ölçüsünə uyğun, məsələn, 4 GB)</a:t>
            </a:r>
          </a:p>
          <a:p>
            <a:endParaRPr lang="az-Latn-AZ" sz="1200"/>
          </a:p>
          <a:p>
            <a:endParaRPr lang="az-Latn-AZ" sz="1200"/>
          </a:p>
          <a:p>
            <a:endParaRPr lang="en-US" sz="1200"/>
          </a:p>
          <a:p>
            <a:r>
              <a:rPr lang="en-US" sz="1200" b="1"/>
              <a:t>UEFI sistemləri üçün əlavə olaraq</a:t>
            </a:r>
            <a:r>
              <a:rPr lang="en-US" sz="1200"/>
              <a:t>:</a:t>
            </a:r>
          </a:p>
          <a:p>
            <a:pPr marL="628650" lvl="1" indent="-171450">
              <a:lnSpc>
                <a:spcPct val="150000"/>
              </a:lnSpc>
              <a:buFont typeface="Wingdings" panose="05000000000000000000" pitchFamily="2" charset="2"/>
              <a:buChar char="q"/>
            </a:pPr>
            <a:r>
              <a:rPr lang="en-US" sz="1200"/>
              <a:t>/dev/sda1: EFI System Partition (100-300 MB, FAT32)</a:t>
            </a:r>
          </a:p>
          <a:p>
            <a:pPr marL="0" lvl="1">
              <a:lnSpc>
                <a:spcPct val="150000"/>
              </a:lnSpc>
            </a:pPr>
            <a:endParaRPr lang="en-US" sz="1200">
              <a:effectLst/>
            </a:endParaRPr>
          </a:p>
        </p:txBody>
      </p:sp>
    </p:spTree>
    <p:extLst>
      <p:ext uri="{BB962C8B-B14F-4D97-AF65-F5344CB8AC3E}">
        <p14:creationId xmlns:p14="http://schemas.microsoft.com/office/powerpoint/2010/main" val="5862280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3FAED-CC55-6F1A-3B5B-2A42412414B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C5983CE-2DEF-599E-32FD-1929FFC25EB3}"/>
              </a:ext>
            </a:extLst>
          </p:cNvPr>
          <p:cNvSpPr txBox="1"/>
          <p:nvPr/>
        </p:nvSpPr>
        <p:spPr>
          <a:xfrm>
            <a:off x="203200" y="244826"/>
            <a:ext cx="11822545" cy="3970318"/>
          </a:xfrm>
          <a:prstGeom prst="rect">
            <a:avLst/>
          </a:prstGeom>
          <a:noFill/>
        </p:spPr>
        <p:txBody>
          <a:bodyPr wrap="square">
            <a:spAutoFit/>
          </a:bodyPr>
          <a:lstStyle/>
          <a:p>
            <a:r>
              <a:rPr lang="en-US" sz="1200" b="1">
                <a:solidFill>
                  <a:srgbClr val="FF0000"/>
                </a:solidFill>
              </a:rPr>
              <a:t>Logical Volume Manager (LVM) nədir?</a:t>
            </a:r>
          </a:p>
          <a:p>
            <a:endParaRPr lang="en-US" sz="1200" b="1"/>
          </a:p>
          <a:p>
            <a:r>
              <a:rPr lang="en-US" sz="1200"/>
              <a:t>LVM, Linux əməliyyat sistemində disk və yaddaş qurğularını idarə etmək üçün bir alətdir. Əsas məqsədi diskləri daha elastik şəkildə idarə etməkdir. Yəni, diskinizi çox böyük bir virtual sahəyə çevirir və ondan rahatca istifadə etməyə imkan verir.</a:t>
            </a:r>
          </a:p>
          <a:p>
            <a:endParaRPr lang="en-US" sz="1200"/>
          </a:p>
          <a:p>
            <a:r>
              <a:rPr lang="en-US" sz="1200" b="1">
                <a:solidFill>
                  <a:srgbClr val="0070C0"/>
                </a:solidFill>
              </a:rPr>
              <a:t>Əsas anlayışlar</a:t>
            </a:r>
            <a:r>
              <a:rPr lang="en-US" sz="1200" b="1"/>
              <a:t>:</a:t>
            </a:r>
            <a:endParaRPr lang="en-US" sz="1200"/>
          </a:p>
          <a:p>
            <a:pPr marL="171450" indent="-171450">
              <a:lnSpc>
                <a:spcPct val="150000"/>
              </a:lnSpc>
              <a:buFont typeface="Wingdings" panose="05000000000000000000" pitchFamily="2" charset="2"/>
              <a:buChar char="q"/>
            </a:pPr>
            <a:r>
              <a:rPr lang="en-US" sz="1200" b="1"/>
              <a:t>Fiziki Həcm (Physical Volume - PV)</a:t>
            </a:r>
            <a:r>
              <a:rPr lang="en-US" sz="1200"/>
              <a:t>: Bu, diskinizin əsas hissəsidir. Məsələn, bir sərt disk və ya onun bir hissəsi.</a:t>
            </a:r>
          </a:p>
          <a:p>
            <a:pPr marL="171450" indent="-171450">
              <a:lnSpc>
                <a:spcPct val="150000"/>
              </a:lnSpc>
              <a:buFont typeface="Wingdings" panose="05000000000000000000" pitchFamily="2" charset="2"/>
              <a:buChar char="q"/>
            </a:pPr>
            <a:r>
              <a:rPr lang="en-US" sz="1200" b="1"/>
              <a:t>Həcm Qrupu (Volume Group - VG)</a:t>
            </a:r>
            <a:r>
              <a:rPr lang="en-US" sz="1200"/>
              <a:t>: Bir neçə fiziki həcmi birləşdirərək daha böyük bir "disk" yaradır. Yəni, bir neçə fiziki diski bir araya gətirib daha böyük bir disk yaratmaq mümkündür.</a:t>
            </a:r>
          </a:p>
          <a:p>
            <a:pPr marL="171450" indent="-171450">
              <a:lnSpc>
                <a:spcPct val="150000"/>
              </a:lnSpc>
              <a:buFont typeface="Wingdings" panose="05000000000000000000" pitchFamily="2" charset="2"/>
              <a:buChar char="q"/>
            </a:pPr>
            <a:r>
              <a:rPr lang="en-US" sz="1200" b="1"/>
              <a:t>Loqik Həcm (Logical Volume - LV)</a:t>
            </a:r>
            <a:r>
              <a:rPr lang="en-US" sz="1200"/>
              <a:t>: VG içindəki verilənləri idarə edən hissələrdir. Məsələn, /home və ya /root kimi bölmələr. Hər biri bir virtual disk kimi işləyir.</a:t>
            </a:r>
          </a:p>
          <a:p>
            <a:endParaRPr lang="en-US" sz="1200"/>
          </a:p>
          <a:p>
            <a:endParaRPr lang="en-US" sz="1200"/>
          </a:p>
          <a:p>
            <a:r>
              <a:rPr lang="en-US" sz="1200" b="1">
                <a:solidFill>
                  <a:srgbClr val="0070C0"/>
                </a:solidFill>
              </a:rPr>
              <a:t>LVM-in üstünlükləri</a:t>
            </a:r>
            <a:r>
              <a:rPr lang="en-US" sz="1200" b="1"/>
              <a:t>:</a:t>
            </a:r>
          </a:p>
          <a:p>
            <a:pPr marL="171450" indent="-171450">
              <a:lnSpc>
                <a:spcPct val="150000"/>
              </a:lnSpc>
              <a:buFont typeface="Wingdings" panose="05000000000000000000" pitchFamily="2" charset="2"/>
              <a:buChar char="q"/>
            </a:pPr>
            <a:r>
              <a:rPr lang="en-US" sz="1200" b="1"/>
              <a:t>Diskləri birləşdirmək</a:t>
            </a:r>
            <a:r>
              <a:rPr lang="en-US" sz="1200"/>
              <a:t>: Bir neçə fiziki diski birləşdirib böyük bir virtual disk yaratmaq mümkündür.</a:t>
            </a:r>
          </a:p>
          <a:p>
            <a:pPr marL="171450" indent="-171450">
              <a:lnSpc>
                <a:spcPct val="150000"/>
              </a:lnSpc>
              <a:buFont typeface="Wingdings" panose="05000000000000000000" pitchFamily="2" charset="2"/>
              <a:buChar char="q"/>
            </a:pPr>
            <a:r>
              <a:rPr lang="en-US" sz="1200" b="1"/>
              <a:t>Dinamik olaraq genişləndirmək</a:t>
            </a:r>
            <a:r>
              <a:rPr lang="en-US" sz="1200"/>
              <a:t>: Yəni, disk sahəsini asanlıqla artırmaq və ya azaltmaq mümkündür.</a:t>
            </a:r>
          </a:p>
          <a:p>
            <a:pPr marL="171450" indent="-171450">
              <a:lnSpc>
                <a:spcPct val="150000"/>
              </a:lnSpc>
              <a:buFont typeface="Wingdings" panose="05000000000000000000" pitchFamily="2" charset="2"/>
              <a:buChar char="q"/>
            </a:pPr>
            <a:r>
              <a:rPr lang="en-US" sz="1200" b="1"/>
              <a:t>Snapshot</a:t>
            </a:r>
            <a:r>
              <a:rPr lang="en-US" sz="1200"/>
              <a:t>: Fayl sisteminin dondurulmuş surətini yaratmaq imkanı verir. Bu, yedəkləmə zamanı sistemin işləməyə davam etməsinə imkan yaradır.</a:t>
            </a:r>
          </a:p>
          <a:p>
            <a:endParaRPr lang="en-US" sz="1200"/>
          </a:p>
          <a:p>
            <a:endParaRPr lang="en-US" sz="1200"/>
          </a:p>
          <a:p>
            <a:endParaRPr lang="en-US" sz="1200"/>
          </a:p>
        </p:txBody>
      </p:sp>
    </p:spTree>
    <p:extLst>
      <p:ext uri="{BB962C8B-B14F-4D97-AF65-F5344CB8AC3E}">
        <p14:creationId xmlns:p14="http://schemas.microsoft.com/office/powerpoint/2010/main" val="37672444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741E36-568B-2079-A1FA-1982978F648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5292E16-EF4E-AED6-AF9D-FC5CFC46A8E0}"/>
              </a:ext>
            </a:extLst>
          </p:cNvPr>
          <p:cNvSpPr txBox="1"/>
          <p:nvPr/>
        </p:nvSpPr>
        <p:spPr>
          <a:xfrm>
            <a:off x="203200" y="244826"/>
            <a:ext cx="11822545" cy="5816977"/>
          </a:xfrm>
          <a:prstGeom prst="rect">
            <a:avLst/>
          </a:prstGeom>
          <a:noFill/>
        </p:spPr>
        <p:txBody>
          <a:bodyPr wrap="square">
            <a:spAutoFit/>
          </a:bodyPr>
          <a:lstStyle/>
          <a:p>
            <a:r>
              <a:rPr lang="en-US" sz="1200" b="1">
                <a:solidFill>
                  <a:srgbClr val="FF0000"/>
                </a:solidFill>
              </a:rPr>
              <a:t>RAID və Disklərin Birləşməsi</a:t>
            </a:r>
            <a:endParaRPr lang="az-Latn-AZ" sz="1200" b="1">
              <a:solidFill>
                <a:srgbClr val="FF0000"/>
              </a:solidFill>
            </a:endParaRPr>
          </a:p>
          <a:p>
            <a:endParaRPr lang="en-US" sz="1200" b="1">
              <a:solidFill>
                <a:srgbClr val="FF0000"/>
              </a:solidFill>
            </a:endParaRPr>
          </a:p>
          <a:p>
            <a:r>
              <a:rPr lang="en-US" sz="1200" b="1"/>
              <a:t>RAID</a:t>
            </a:r>
            <a:r>
              <a:rPr lang="en-US" sz="1200"/>
              <a:t> (Redundant Array of Independent Disks) - </a:t>
            </a:r>
            <a:r>
              <a:rPr lang="en-US" sz="1200" b="1"/>
              <a:t>Bir neçə diskin birləşdirilməsi</a:t>
            </a:r>
            <a:r>
              <a:rPr lang="en-US" sz="1200"/>
              <a:t> konsepti ilə işləyir, amma burada "</a:t>
            </a:r>
            <a:r>
              <a:rPr lang="en-US" sz="1200" b="1"/>
              <a:t>birləşmə</a:t>
            </a:r>
            <a:r>
              <a:rPr lang="en-US" sz="1200"/>
              <a:t>"nin məqsədi </a:t>
            </a:r>
            <a:r>
              <a:rPr lang="en-US" sz="1200" b="1"/>
              <a:t>performansı artırmaq</a:t>
            </a:r>
            <a:r>
              <a:rPr lang="en-US" sz="1200"/>
              <a:t> və ya məlumatın etibarlılığını artırmaqdır. Birləşmə dedikdə, bu yalnız bir neçə disk üzərində məlumatın eyni vaxtda yazılmasını və ya bir neçə nüsxəsinin yaradılmasını nəzərdə tutur.</a:t>
            </a:r>
            <a:endParaRPr lang="az-Latn-AZ" sz="1200"/>
          </a:p>
          <a:p>
            <a:endParaRPr lang="az-Latn-AZ" sz="1200"/>
          </a:p>
          <a:p>
            <a:pPr marL="228600" indent="-228600">
              <a:buAutoNum type="arabicPeriod"/>
            </a:pPr>
            <a:r>
              <a:rPr lang="en-US" sz="1200" b="1"/>
              <a:t>Disklərin birləşməsi:</a:t>
            </a:r>
            <a:endParaRPr lang="az-Latn-AZ" sz="1200" b="1"/>
          </a:p>
          <a:p>
            <a:pPr marL="228600" indent="-228600">
              <a:buAutoNum type="arabicPeriod"/>
            </a:pPr>
            <a:endParaRPr lang="en-US" sz="1200" b="1"/>
          </a:p>
          <a:p>
            <a:r>
              <a:rPr lang="en-US" sz="1200"/>
              <a:t>Bu, RAID konfiqurasiyası ilə əlaqədar bir neçə fiziki diskin birləşdirilməsi deməkdir. Yəni, biz </a:t>
            </a:r>
            <a:r>
              <a:rPr lang="en-US" sz="1200" b="1"/>
              <a:t>fiziki olaraq bir neçə diski RAID array-də</a:t>
            </a:r>
            <a:r>
              <a:rPr lang="en-US" sz="1200"/>
              <a:t> toplamağa qərar veririk. Bu proses nəticəsində RAID array-i bir </a:t>
            </a:r>
            <a:r>
              <a:rPr lang="en-US" sz="1200" b="1"/>
              <a:t>məntiqi disk</a:t>
            </a:r>
            <a:r>
              <a:rPr lang="en-US" sz="1200"/>
              <a:t> olaraq görünür.</a:t>
            </a:r>
            <a:endParaRPr lang="az-Latn-AZ" sz="1200"/>
          </a:p>
          <a:p>
            <a:endParaRPr lang="en-US" sz="1200"/>
          </a:p>
          <a:p>
            <a:r>
              <a:rPr lang="en-US" sz="1200"/>
              <a:t>Məsələn, RAID 1 (mirroring) istifadə etdikdə,</a:t>
            </a:r>
            <a:r>
              <a:rPr lang="az-Latn-AZ" sz="1200"/>
              <a:t> əslində</a:t>
            </a:r>
            <a:r>
              <a:rPr lang="en-US" sz="1200"/>
              <a:t> siz </a:t>
            </a:r>
            <a:r>
              <a:rPr lang="en-US" sz="1200" b="1"/>
              <a:t>iki disk</a:t>
            </a:r>
            <a:r>
              <a:rPr lang="en-US" sz="1200"/>
              <a:t> istifadə edirsiniz. Bu o deməkdir ki, </a:t>
            </a:r>
            <a:r>
              <a:rPr lang="en-US" sz="1200" b="1"/>
              <a:t>iki disk</a:t>
            </a:r>
            <a:r>
              <a:rPr lang="en-US" sz="1200"/>
              <a:t> bir </a:t>
            </a:r>
            <a:r>
              <a:rPr lang="en-US" sz="1200" b="1"/>
              <a:t>məntiqi diskin</a:t>
            </a:r>
            <a:r>
              <a:rPr lang="en-US" sz="1200"/>
              <a:t> hissəsi olur.</a:t>
            </a:r>
            <a:r>
              <a:rPr lang="az-Latn-AZ" sz="1200"/>
              <a:t> </a:t>
            </a:r>
            <a:r>
              <a:rPr lang="en-US" sz="1200" b="1"/>
              <a:t>RAID 1</a:t>
            </a:r>
            <a:r>
              <a:rPr lang="en-US" sz="1200"/>
              <a:t> (mirroring): </a:t>
            </a:r>
            <a:r>
              <a:rPr lang="en-US" sz="1200" b="1"/>
              <a:t>İki diskdə eyni məlumat saxlanılır</a:t>
            </a:r>
            <a:r>
              <a:rPr lang="en-US" sz="1200"/>
              <a:t>. Yəni, diskdəki hər bir bit məlumat hər iki diskin üzərində saxlanılır. Burada "birləşmə" deyil, </a:t>
            </a:r>
            <a:r>
              <a:rPr lang="en-US" sz="1200" b="1"/>
              <a:t>məlumatın sinxronlaşdırılması</a:t>
            </a:r>
            <a:r>
              <a:rPr lang="en-US" sz="1200"/>
              <a:t> var.</a:t>
            </a:r>
          </a:p>
          <a:p>
            <a:endParaRPr lang="az-Latn-AZ" sz="1200"/>
          </a:p>
          <a:p>
            <a:endParaRPr lang="az-Latn-AZ" sz="1200"/>
          </a:p>
          <a:p>
            <a:pPr marL="171450" indent="-171450">
              <a:buFont typeface="Wingdings" panose="05000000000000000000" pitchFamily="2" charset="2"/>
              <a:buChar char="q"/>
            </a:pPr>
            <a:r>
              <a:rPr lang="en-US" sz="1200" b="1">
                <a:solidFill>
                  <a:srgbClr val="00B050"/>
                </a:solidFill>
              </a:rPr>
              <a:t>Birləşmə</a:t>
            </a:r>
            <a:r>
              <a:rPr lang="en-US" sz="1200"/>
              <a:t>: Yəni bir neçə diskin məntiqi olaraq birləşməsi nəticəsində, onlar tək bir böyük virtual disk kimi görünür. Burada hər bir disk fiziki olaraq mövcuddur, amma məntiqi cəhətdən onlar tək bir vahid kimi davranır. Bu, yalnız RAID array tərəfindən idarə olunur.</a:t>
            </a:r>
          </a:p>
          <a:p>
            <a:pPr marL="171450" indent="-171450">
              <a:buFont typeface="Wingdings" panose="05000000000000000000" pitchFamily="2" charset="2"/>
              <a:buChar char="q"/>
            </a:pPr>
            <a:endParaRPr lang="en-US" sz="1200"/>
          </a:p>
          <a:p>
            <a:pPr marL="171450" indent="-171450">
              <a:buFont typeface="Wingdings" panose="05000000000000000000" pitchFamily="2" charset="2"/>
              <a:buChar char="q"/>
            </a:pPr>
            <a:r>
              <a:rPr lang="en-US" sz="1200" b="1">
                <a:solidFill>
                  <a:srgbClr val="00B050"/>
                </a:solidFill>
              </a:rPr>
              <a:t>Paylanma</a:t>
            </a:r>
            <a:r>
              <a:rPr lang="en-US" sz="1200"/>
              <a:t>: Məlumatın diskə bölünməsi (striping) və ya bir neçə nüsxəsinin yaradılması (mirroring) RAID-də məlumatların disklər arasında paylanması deməkdir.</a:t>
            </a:r>
            <a:endParaRPr lang="az-Latn-AZ" sz="1200"/>
          </a:p>
          <a:p>
            <a:endParaRPr lang="az-Latn-AZ" sz="1200"/>
          </a:p>
          <a:p>
            <a:endParaRPr lang="az-Latn-AZ" sz="1200"/>
          </a:p>
          <a:p>
            <a:r>
              <a:rPr lang="en-US" sz="1200" b="1"/>
              <a:t>Təsəvvür edək ki, RAID 0 istifadə edirsiniz və iki diskiniz var: </a:t>
            </a:r>
            <a:r>
              <a:rPr lang="en-US" sz="1200" b="1" i="1">
                <a:solidFill>
                  <a:srgbClr val="7030A0"/>
                </a:solidFill>
              </a:rPr>
              <a:t>Disk A (100GB) </a:t>
            </a:r>
            <a:r>
              <a:rPr lang="en-US" sz="1200" b="1"/>
              <a:t>və </a:t>
            </a:r>
            <a:r>
              <a:rPr lang="en-US" sz="1200" b="1">
                <a:solidFill>
                  <a:srgbClr val="7030A0"/>
                </a:solidFill>
              </a:rPr>
              <a:t>Disk B (100GB)</a:t>
            </a:r>
            <a:r>
              <a:rPr lang="az-Latn-AZ" sz="1200"/>
              <a:t>:</a:t>
            </a:r>
            <a:endParaRPr lang="en-US" sz="1200"/>
          </a:p>
          <a:p>
            <a:pPr marL="628650" lvl="1" indent="-171450">
              <a:lnSpc>
                <a:spcPct val="150000"/>
              </a:lnSpc>
              <a:buFont typeface="Wingdings" panose="05000000000000000000" pitchFamily="2" charset="2"/>
              <a:buChar char="q"/>
            </a:pPr>
            <a:r>
              <a:rPr lang="en-US" sz="1200"/>
              <a:t>RAID 0-da məlumat disklər arasında paylanır (striping). Məsələn, böyük bir fayl yazıldığında, faylın ilk yarısı Disk A-ya yazılır, ikinci yarısı isə Disk B-yə yazılır.</a:t>
            </a:r>
          </a:p>
          <a:p>
            <a:pPr marL="628650" lvl="1" indent="-171450">
              <a:lnSpc>
                <a:spcPct val="150000"/>
              </a:lnSpc>
              <a:buFont typeface="Wingdings" panose="05000000000000000000" pitchFamily="2" charset="2"/>
              <a:buChar char="q"/>
            </a:pPr>
            <a:r>
              <a:rPr lang="en-US" sz="1200"/>
              <a:t>Yəni, fiziki olaraq hər iki diskdə məlumatın bir hissəsi olur. Bu disk bütün məlumatı saxlamaq üçün birləşmir, amma məlumat hər iki diskdə paylanır.</a:t>
            </a:r>
            <a:endParaRPr lang="az-Latn-AZ" sz="1200"/>
          </a:p>
          <a:p>
            <a:endParaRPr lang="az-Latn-AZ" sz="1200"/>
          </a:p>
          <a:p>
            <a:r>
              <a:rPr lang="en-US" sz="1200" b="1"/>
              <a:t>RAID 1-də isə</a:t>
            </a:r>
            <a:r>
              <a:rPr lang="en-US" sz="1200"/>
              <a:t>:</a:t>
            </a:r>
          </a:p>
          <a:p>
            <a:pPr marL="628650" lvl="1" indent="-171450">
              <a:lnSpc>
                <a:spcPct val="150000"/>
              </a:lnSpc>
              <a:buFont typeface="Wingdings" panose="05000000000000000000" pitchFamily="2" charset="2"/>
              <a:buChar char="q"/>
            </a:pPr>
            <a:r>
              <a:rPr lang="en-US" sz="1200" b="1">
                <a:solidFill>
                  <a:srgbClr val="7030A0"/>
                </a:solidFill>
              </a:rPr>
              <a:t>Disk A</a:t>
            </a:r>
            <a:r>
              <a:rPr lang="en-US" sz="1200"/>
              <a:t>-ya yazılmış olan məlumat eyni şəkildə </a:t>
            </a:r>
            <a:r>
              <a:rPr lang="en-US" sz="1200" b="1">
                <a:solidFill>
                  <a:srgbClr val="7030A0"/>
                </a:solidFill>
              </a:rPr>
              <a:t>Disk B</a:t>
            </a:r>
            <a:r>
              <a:rPr lang="en-US" sz="1200"/>
              <a:t>-yə də yazılır.</a:t>
            </a:r>
          </a:p>
          <a:p>
            <a:pPr marL="628650" lvl="1" indent="-171450">
              <a:lnSpc>
                <a:spcPct val="150000"/>
              </a:lnSpc>
              <a:buFont typeface="Wingdings" panose="05000000000000000000" pitchFamily="2" charset="2"/>
              <a:buChar char="q"/>
            </a:pPr>
            <a:r>
              <a:rPr lang="en-US" sz="1200"/>
              <a:t>Hər iki diskdə tam </a:t>
            </a:r>
            <a:r>
              <a:rPr lang="en-US" sz="1200" b="1" i="1"/>
              <a:t>eyni məlumat saxlanılır</a:t>
            </a:r>
            <a:r>
              <a:rPr lang="en-US" sz="1200"/>
              <a:t>, yəni hər iki diskdə tam nüsxə olur.</a:t>
            </a:r>
            <a:endParaRPr lang="az-Latn-AZ" sz="1200"/>
          </a:p>
          <a:p>
            <a:pPr marL="171450" indent="-171450">
              <a:buFont typeface="Wingdings" panose="05000000000000000000" pitchFamily="2" charset="2"/>
              <a:buChar char="q"/>
            </a:pPr>
            <a:endParaRPr lang="az-Latn-AZ" sz="1200"/>
          </a:p>
          <a:p>
            <a:pPr marL="171450" indent="-171450">
              <a:buFont typeface="Wingdings" panose="05000000000000000000" pitchFamily="2" charset="2"/>
              <a:buChar char="q"/>
            </a:pPr>
            <a:endParaRPr lang="en-US" sz="1200"/>
          </a:p>
        </p:txBody>
      </p:sp>
    </p:spTree>
    <p:extLst>
      <p:ext uri="{BB962C8B-B14F-4D97-AF65-F5344CB8AC3E}">
        <p14:creationId xmlns:p14="http://schemas.microsoft.com/office/powerpoint/2010/main" val="2658376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8A639-EACB-289A-AA52-F6B07355718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7F1BAD3-C71E-EF5C-AB9D-94F59D840185}"/>
              </a:ext>
            </a:extLst>
          </p:cNvPr>
          <p:cNvSpPr txBox="1"/>
          <p:nvPr/>
        </p:nvSpPr>
        <p:spPr>
          <a:xfrm>
            <a:off x="0" y="264319"/>
            <a:ext cx="12192000" cy="6329361"/>
          </a:xfrm>
          <a:prstGeom prst="rect">
            <a:avLst/>
          </a:prstGeom>
          <a:noFill/>
        </p:spPr>
        <p:txBody>
          <a:bodyPr wrap="square">
            <a:spAutoFit/>
          </a:bodyPr>
          <a:lstStyle/>
          <a:p>
            <a:r>
              <a:rPr lang="en-US" sz="1100"/>
              <a:t>RAID-in </a:t>
            </a:r>
            <a:r>
              <a:rPr lang="en-US" sz="1100" b="1"/>
              <a:t>bir neçə səviyyəsi</a:t>
            </a:r>
            <a:r>
              <a:rPr lang="en-US" sz="1100"/>
              <a:t> var, amma ümumiyyətlə </a:t>
            </a:r>
            <a:r>
              <a:rPr lang="en-US" sz="1100" b="1"/>
              <a:t>5</a:t>
            </a:r>
            <a:r>
              <a:rPr lang="en-US" sz="1100"/>
              <a:t> əsas RAID səviyyəsi geniş istifadə olunur. Bu səviyyələrin hər birinin fərqli xüsusiyyətləri və </a:t>
            </a:r>
            <a:r>
              <a:rPr lang="en-US" sz="1100" b="1"/>
              <a:t>disk zədələnmələrinə</a:t>
            </a:r>
            <a:r>
              <a:rPr lang="en-US" sz="1100"/>
              <a:t> necə reaksiya verdiyi var.</a:t>
            </a:r>
            <a:endParaRPr lang="az-Latn-AZ" sz="1100"/>
          </a:p>
          <a:p>
            <a:endParaRPr lang="az-Latn-AZ" sz="1100"/>
          </a:p>
          <a:p>
            <a:r>
              <a:rPr lang="en-US" sz="1100" b="1">
                <a:solidFill>
                  <a:srgbClr val="00B050"/>
                </a:solidFill>
              </a:rPr>
              <a:t>1. RAID 0 (Striping)</a:t>
            </a:r>
          </a:p>
          <a:p>
            <a:pPr marL="171450" indent="-171450">
              <a:lnSpc>
                <a:spcPct val="150000"/>
              </a:lnSpc>
              <a:buFont typeface="Wingdings" panose="05000000000000000000" pitchFamily="2" charset="2"/>
              <a:buChar char="q"/>
            </a:pPr>
            <a:r>
              <a:rPr lang="en-US" sz="1100" b="1"/>
              <a:t>Məlumat necə saxlanır?</a:t>
            </a:r>
            <a:r>
              <a:rPr lang="en-US" sz="1100"/>
              <a:t>: Məlumat iki və ya daha çox diskə bölünür .</a:t>
            </a:r>
          </a:p>
          <a:p>
            <a:pPr marL="171450" indent="-171450">
              <a:lnSpc>
                <a:spcPct val="150000"/>
              </a:lnSpc>
              <a:buFont typeface="Wingdings" panose="05000000000000000000" pitchFamily="2" charset="2"/>
              <a:buChar char="q"/>
            </a:pPr>
            <a:r>
              <a:rPr lang="en-US" sz="1100" b="1"/>
              <a:t>Disk zədələnərsə nə olur?</a:t>
            </a:r>
            <a:r>
              <a:rPr lang="en-US" sz="1100"/>
              <a:t>: Disk zədələnərsə, məlumat itir. Çünki məlumat yalnız o disklərdəki bir hissələrdə saxlanılır. Bir disk zədələndikdə, bütün məlumatı itirirsiniz.</a:t>
            </a:r>
          </a:p>
          <a:p>
            <a:pPr marL="171450" indent="-171450">
              <a:lnSpc>
                <a:spcPct val="150000"/>
              </a:lnSpc>
              <a:buFont typeface="Wingdings" panose="05000000000000000000" pitchFamily="2" charset="2"/>
              <a:buChar char="q"/>
            </a:pPr>
            <a:r>
              <a:rPr lang="en-US" sz="1100" b="1"/>
              <a:t>RAID 0 üçün etibarlılıq</a:t>
            </a:r>
            <a:r>
              <a:rPr lang="en-US" sz="1100"/>
              <a:t>: Yoxdur, </a:t>
            </a:r>
            <a:r>
              <a:rPr lang="az-Latn-AZ" sz="1100"/>
              <a:t>çünki </a:t>
            </a:r>
            <a:r>
              <a:rPr lang="en-US" sz="1100"/>
              <a:t>məlumatın bir nüsxəsi </a:t>
            </a:r>
            <a:r>
              <a:rPr lang="az-Latn-AZ" sz="1100"/>
              <a:t>olmur</a:t>
            </a:r>
            <a:r>
              <a:rPr lang="en-US" sz="1100"/>
              <a:t>.</a:t>
            </a:r>
          </a:p>
          <a:p>
            <a:endParaRPr lang="az-Latn-AZ" sz="1100"/>
          </a:p>
          <a:p>
            <a:r>
              <a:rPr lang="en-US" sz="1100" b="1">
                <a:solidFill>
                  <a:srgbClr val="00B050"/>
                </a:solidFill>
              </a:rPr>
              <a:t>2</a:t>
            </a:r>
            <a:r>
              <a:rPr lang="en-US" sz="1100">
                <a:solidFill>
                  <a:srgbClr val="00B050"/>
                </a:solidFill>
              </a:rPr>
              <a:t>. </a:t>
            </a:r>
            <a:r>
              <a:rPr lang="en-US" sz="1100" b="1">
                <a:solidFill>
                  <a:srgbClr val="00B050"/>
                </a:solidFill>
              </a:rPr>
              <a:t>RAID 1 (Mirroring)</a:t>
            </a:r>
          </a:p>
          <a:p>
            <a:pPr marL="171450" indent="-171450">
              <a:lnSpc>
                <a:spcPct val="150000"/>
              </a:lnSpc>
              <a:buFont typeface="Wingdings" panose="05000000000000000000" pitchFamily="2" charset="2"/>
              <a:buChar char="q"/>
            </a:pPr>
            <a:r>
              <a:rPr lang="en-US" sz="1100" b="1"/>
              <a:t>Məlumat necə saxlanır?: </a:t>
            </a:r>
            <a:r>
              <a:rPr lang="en-US" sz="1100"/>
              <a:t>Hər bir diskdə eyni məlumatın bir nüsxəsi saxlanılır. Yəni, məlumat iki diskdə eyni şəkildə saxlanır.</a:t>
            </a:r>
          </a:p>
          <a:p>
            <a:pPr marL="171450" indent="-171450">
              <a:lnSpc>
                <a:spcPct val="150000"/>
              </a:lnSpc>
              <a:buFont typeface="Wingdings" panose="05000000000000000000" pitchFamily="2" charset="2"/>
              <a:buChar char="q"/>
            </a:pPr>
            <a:r>
              <a:rPr lang="en-US" sz="1100" b="1"/>
              <a:t>Disk zədələnərsə nə olur?: </a:t>
            </a:r>
            <a:r>
              <a:rPr lang="en-US" sz="1100"/>
              <a:t>Məlumat qorunur. Çünki digər diskdə məlumatın nüsxəsi saxlanır. Bir disk zədələnərsə, digər diskdə eyni məlumat qalır və heç bir məlumat itirilməz.</a:t>
            </a:r>
          </a:p>
          <a:p>
            <a:pPr marL="171450" indent="-171450">
              <a:lnSpc>
                <a:spcPct val="150000"/>
              </a:lnSpc>
              <a:buFont typeface="Wingdings" panose="05000000000000000000" pitchFamily="2" charset="2"/>
              <a:buChar char="q"/>
            </a:pPr>
            <a:r>
              <a:rPr lang="en-US" sz="1100" b="1"/>
              <a:t>RAID 1 üçün etibarlılıq: </a:t>
            </a:r>
            <a:r>
              <a:rPr lang="en-US" sz="1100"/>
              <a:t>Çox yüksəkdir, bir disk zədələnəndə məlumat itirilmir.</a:t>
            </a:r>
            <a:endParaRPr lang="az-Latn-AZ" sz="1100"/>
          </a:p>
          <a:p>
            <a:endParaRPr lang="az-Latn-AZ" sz="1100"/>
          </a:p>
          <a:p>
            <a:r>
              <a:rPr lang="en-US" sz="1100" b="1">
                <a:solidFill>
                  <a:srgbClr val="00B050"/>
                </a:solidFill>
              </a:rPr>
              <a:t>3. RAID 5 (Striping + Paritet)</a:t>
            </a:r>
          </a:p>
          <a:p>
            <a:pPr marL="171450" indent="-171450">
              <a:lnSpc>
                <a:spcPct val="150000"/>
              </a:lnSpc>
              <a:buFont typeface="Wingdings" panose="05000000000000000000" pitchFamily="2" charset="2"/>
              <a:buChar char="q"/>
            </a:pPr>
            <a:r>
              <a:rPr lang="en-US" sz="1100" b="1"/>
              <a:t>Məlumat necə saxlanır?: </a:t>
            </a:r>
            <a:r>
              <a:rPr lang="en-US" sz="1100"/>
              <a:t>Məlumat bütün disklərə bölünür və paritet məlumatı (bərpa məlumatı) hər diskə dağılır. Paritet, məlumatın bərpa edilməsi üçün istifadə olunur.</a:t>
            </a:r>
          </a:p>
          <a:p>
            <a:pPr marL="171450" indent="-171450">
              <a:lnSpc>
                <a:spcPct val="150000"/>
              </a:lnSpc>
              <a:buFont typeface="Wingdings" panose="05000000000000000000" pitchFamily="2" charset="2"/>
              <a:buChar char="q"/>
            </a:pPr>
            <a:r>
              <a:rPr lang="en-US" sz="1100" b="1"/>
              <a:t>Disk zədələnərsə nə olur?: </a:t>
            </a:r>
            <a:r>
              <a:rPr lang="en-US" sz="1100"/>
              <a:t>Bir disk zədələnərsə, məlumat bərpa olunur. RAID 5-də məlumat və paritet müxtəlif diskdə yerləşdiyinə görə, zədələnən diskin məlumatı paritetdən bərpa edilə bilər.</a:t>
            </a:r>
          </a:p>
          <a:p>
            <a:pPr marL="171450" indent="-171450">
              <a:lnSpc>
                <a:spcPct val="150000"/>
              </a:lnSpc>
              <a:buFont typeface="Wingdings" panose="05000000000000000000" pitchFamily="2" charset="2"/>
              <a:buChar char="q"/>
            </a:pPr>
            <a:r>
              <a:rPr lang="en-US" sz="1100" b="1"/>
              <a:t>RAID 5 üçün etibarlılıq: </a:t>
            </a:r>
            <a:r>
              <a:rPr lang="en-US" sz="1100"/>
              <a:t>Yüksəkdir, amma yalnız bir disk zədələnə bilər. Bir disk zədələndikdə, paritetlə məlumat bərpa edilir, amma iki disk zədələnərsə, məlumat itir.</a:t>
            </a:r>
          </a:p>
          <a:p>
            <a:endParaRPr lang="en-US" sz="1100"/>
          </a:p>
          <a:p>
            <a:endParaRPr lang="en-US" sz="1100" b="1">
              <a:solidFill>
                <a:srgbClr val="00B050"/>
              </a:solidFill>
            </a:endParaRPr>
          </a:p>
          <a:p>
            <a:r>
              <a:rPr lang="en-US" sz="1100" b="1">
                <a:solidFill>
                  <a:srgbClr val="00B050"/>
                </a:solidFill>
              </a:rPr>
              <a:t>4. RAID 6 (Striping + İki Paritet)</a:t>
            </a:r>
          </a:p>
          <a:p>
            <a:pPr marL="171450" indent="-171450">
              <a:lnSpc>
                <a:spcPct val="150000"/>
              </a:lnSpc>
              <a:buFont typeface="Wingdings" panose="05000000000000000000" pitchFamily="2" charset="2"/>
              <a:buChar char="q"/>
            </a:pPr>
            <a:r>
              <a:rPr lang="en-US" sz="1100" b="1"/>
              <a:t>Məlumat necə saxlanır?: </a:t>
            </a:r>
            <a:r>
              <a:rPr lang="en-US" sz="1100"/>
              <a:t>Məlumat bütün disklərə bölünür, amma iki paritet məlumatı bərpa üçün saxlanılır.</a:t>
            </a:r>
          </a:p>
          <a:p>
            <a:pPr marL="171450" indent="-171450">
              <a:lnSpc>
                <a:spcPct val="150000"/>
              </a:lnSpc>
              <a:buFont typeface="Wingdings" panose="05000000000000000000" pitchFamily="2" charset="2"/>
              <a:buChar char="q"/>
            </a:pPr>
            <a:r>
              <a:rPr lang="en-US" sz="1100" b="1"/>
              <a:t>Disk zədələnərsə nə olur?:</a:t>
            </a:r>
            <a:r>
              <a:rPr lang="en-US" sz="1100"/>
              <a:t> İki disk zədələnərsə belə, məlumat qorunur. İki disk zədələnəndə belə, paritet məlumatı istifadə edərək məlumat bərpa oluna bilər.</a:t>
            </a:r>
          </a:p>
          <a:p>
            <a:pPr marL="171450" indent="-171450">
              <a:lnSpc>
                <a:spcPct val="150000"/>
              </a:lnSpc>
              <a:buFont typeface="Wingdings" panose="05000000000000000000" pitchFamily="2" charset="2"/>
              <a:buChar char="q"/>
            </a:pPr>
            <a:r>
              <a:rPr lang="en-US" sz="1100" b="1"/>
              <a:t>RAID 6 üçün etibarlılıq: </a:t>
            </a:r>
            <a:r>
              <a:rPr lang="en-US" sz="1100"/>
              <a:t>Çox yüksəkdir, iki disk zədələnə bilər və məlumat itirilməz.</a:t>
            </a:r>
          </a:p>
          <a:p>
            <a:endParaRPr lang="en-US" sz="1100"/>
          </a:p>
          <a:p>
            <a:endParaRPr lang="en-US" sz="1100" b="1">
              <a:solidFill>
                <a:srgbClr val="00B050"/>
              </a:solidFill>
            </a:endParaRPr>
          </a:p>
          <a:p>
            <a:r>
              <a:rPr lang="en-US" sz="1100" b="1">
                <a:solidFill>
                  <a:srgbClr val="00B050"/>
                </a:solidFill>
              </a:rPr>
              <a:t>5. RAID 10 (RAID 1 + RAID 0)</a:t>
            </a:r>
          </a:p>
          <a:p>
            <a:pPr marL="171450" indent="-171450">
              <a:lnSpc>
                <a:spcPct val="150000"/>
              </a:lnSpc>
              <a:buFont typeface="Wingdings" panose="05000000000000000000" pitchFamily="2" charset="2"/>
              <a:buChar char="q"/>
            </a:pPr>
            <a:r>
              <a:rPr lang="en-US" sz="1100" b="1"/>
              <a:t>Məlumat necə saxlanır?: </a:t>
            </a:r>
            <a:r>
              <a:rPr lang="en-US" sz="1100"/>
              <a:t>Bu, RAID 1 və RAID 0-ın birləşməsidir. Yəni, disklərdə mirroring və striping bir yerdə işləyir. Hər iki diskdə məlumatın nüsxəsi saxlanır, amma eyni zamanda məlumat iki diskə bölünür.</a:t>
            </a:r>
          </a:p>
          <a:p>
            <a:pPr marL="171450" indent="-171450">
              <a:lnSpc>
                <a:spcPct val="150000"/>
              </a:lnSpc>
              <a:buFont typeface="Wingdings" panose="05000000000000000000" pitchFamily="2" charset="2"/>
              <a:buChar char="q"/>
            </a:pPr>
            <a:r>
              <a:rPr lang="en-US" sz="1100" b="1"/>
              <a:t>Disk zədələnərsə nə olur?: </a:t>
            </a:r>
            <a:r>
              <a:rPr lang="en-US" sz="1100"/>
              <a:t>Bir disk zədələnərsə, məlumat qorunur. Çünki RAID 10 həm striping, həm də mirroring istifadə edir. Bir disk zədələnəndə digər diskdə eyni məlumat saxlanır.</a:t>
            </a:r>
          </a:p>
          <a:p>
            <a:pPr marL="171450" indent="-171450">
              <a:lnSpc>
                <a:spcPct val="150000"/>
              </a:lnSpc>
              <a:buFont typeface="Wingdings" panose="05000000000000000000" pitchFamily="2" charset="2"/>
              <a:buChar char="q"/>
            </a:pPr>
            <a:r>
              <a:rPr lang="en-US" sz="1100" b="1"/>
              <a:t>RAID 10 üçün etibarlılıq: </a:t>
            </a:r>
            <a:r>
              <a:rPr lang="en-US" sz="1100"/>
              <a:t>Yüksəkdir, amma çox sayda disk istifadə etməli olacaqsınız (minimum 4 disk).</a:t>
            </a:r>
            <a:endParaRPr lang="az-Latn-AZ" sz="1100"/>
          </a:p>
          <a:p>
            <a:pPr>
              <a:lnSpc>
                <a:spcPct val="150000"/>
              </a:lnSpc>
            </a:pPr>
            <a:endParaRPr lang="en-US" sz="1100"/>
          </a:p>
        </p:txBody>
      </p:sp>
    </p:spTree>
    <p:extLst>
      <p:ext uri="{BB962C8B-B14F-4D97-AF65-F5344CB8AC3E}">
        <p14:creationId xmlns:p14="http://schemas.microsoft.com/office/powerpoint/2010/main" val="31130893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59BED-6625-396A-437D-64A391C9110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93EEAFC-6CC0-C836-9E8E-801744A3278B}"/>
              </a:ext>
            </a:extLst>
          </p:cNvPr>
          <p:cNvSpPr txBox="1"/>
          <p:nvPr/>
        </p:nvSpPr>
        <p:spPr>
          <a:xfrm>
            <a:off x="203200" y="244826"/>
            <a:ext cx="11822545" cy="6414000"/>
          </a:xfrm>
          <a:prstGeom prst="rect">
            <a:avLst/>
          </a:prstGeom>
          <a:noFill/>
        </p:spPr>
        <p:txBody>
          <a:bodyPr wrap="square">
            <a:spAutoFit/>
          </a:bodyPr>
          <a:lstStyle/>
          <a:p>
            <a:r>
              <a:rPr lang="az-Latn-AZ" sz="1100">
                <a:latin typeface="-apple-system"/>
              </a:rPr>
              <a:t>M</a:t>
            </a:r>
            <a:r>
              <a:rPr lang="en-US" sz="1100">
                <a:latin typeface="-apple-system"/>
              </a:rPr>
              <a:t>inimum 4 disk tələb olunur, amma bu disklərin hər biri fərqli olmamalıdır. Həm SSD, həm də HDD istifadə oluna bilər, amma aşağıda bu məsələyə daha ətraflı izah verəcəyəm.</a:t>
            </a:r>
            <a:endParaRPr lang="az-Latn-AZ" sz="1100">
              <a:latin typeface="-apple-system"/>
            </a:endParaRPr>
          </a:p>
          <a:p>
            <a:endParaRPr lang="az-Latn-AZ" sz="1100">
              <a:latin typeface="-apple-system"/>
            </a:endParaRPr>
          </a:p>
          <a:p>
            <a:r>
              <a:rPr lang="en-US" sz="1100" b="1">
                <a:solidFill>
                  <a:srgbClr val="00B050"/>
                </a:solidFill>
              </a:rPr>
              <a:t>RAID 10 üçün minimum 4 disk</a:t>
            </a:r>
            <a:endParaRPr lang="az-Latn-AZ" sz="1100" b="1">
              <a:solidFill>
                <a:srgbClr val="00B050"/>
              </a:solidFill>
            </a:endParaRPr>
          </a:p>
          <a:p>
            <a:endParaRPr lang="en-US" sz="1100" b="1"/>
          </a:p>
          <a:p>
            <a:r>
              <a:rPr lang="en-US" sz="1100" b="1"/>
              <a:t>4 disk</a:t>
            </a:r>
            <a:r>
              <a:rPr lang="en-US" sz="1100"/>
              <a:t>dən danışanda nəzərdə tutduğumuz odur ki, sistemdə </a:t>
            </a:r>
            <a:r>
              <a:rPr lang="en-US" sz="1100" b="1"/>
              <a:t>4 fiziki disk</a:t>
            </a:r>
            <a:r>
              <a:rPr lang="en-US" sz="1100"/>
              <a:t> olmalıdır. Bu disklər </a:t>
            </a:r>
            <a:r>
              <a:rPr lang="en-US" sz="1100" b="1"/>
              <a:t>bir-birinə bağlıdır</a:t>
            </a:r>
            <a:r>
              <a:rPr lang="en-US" sz="1100"/>
              <a:t> və </a:t>
            </a:r>
            <a:r>
              <a:rPr lang="en-US" sz="1100" b="1"/>
              <a:t>mirroring (RAID 1)</a:t>
            </a:r>
            <a:r>
              <a:rPr lang="en-US" sz="1100"/>
              <a:t> və </a:t>
            </a:r>
            <a:r>
              <a:rPr lang="en-US" sz="1100" b="1"/>
              <a:t>striping (RAID 0)</a:t>
            </a:r>
            <a:r>
              <a:rPr lang="en-US" sz="1100"/>
              <a:t> funksiyalarını birləşdirir. Yəni, 2 disk </a:t>
            </a:r>
            <a:r>
              <a:rPr lang="en-US" sz="1100" b="1"/>
              <a:t>mirroring</a:t>
            </a:r>
            <a:r>
              <a:rPr lang="en-US" sz="1100"/>
              <a:t> ilə məlumatın nüsxəsini saxlayır, digər 2 disk isə </a:t>
            </a:r>
            <a:r>
              <a:rPr lang="en-US" sz="1100" b="1"/>
              <a:t>striping</a:t>
            </a:r>
            <a:r>
              <a:rPr lang="en-US" sz="1100"/>
              <a:t> ilə məlumatı bölüşdürür.</a:t>
            </a:r>
          </a:p>
          <a:p>
            <a:endParaRPr lang="az-Latn-AZ" sz="1100" b="1"/>
          </a:p>
          <a:p>
            <a:r>
              <a:rPr lang="en-US" sz="1100" b="1"/>
              <a:t>Məsələn:</a:t>
            </a:r>
            <a:endParaRPr lang="en-US" sz="1100"/>
          </a:p>
          <a:p>
            <a:pPr marL="742950" lvl="1" indent="-285750">
              <a:lnSpc>
                <a:spcPct val="150000"/>
              </a:lnSpc>
              <a:buFont typeface="Arial" panose="020B0604020202020204" pitchFamily="34" charset="0"/>
              <a:buChar char="•"/>
            </a:pPr>
            <a:r>
              <a:rPr lang="en-US" sz="1100"/>
              <a:t>2 diskdə məlumatın </a:t>
            </a:r>
            <a:r>
              <a:rPr lang="en-US" sz="1100" b="1"/>
              <a:t>nüsxəsi</a:t>
            </a:r>
            <a:r>
              <a:rPr lang="en-US" sz="1100"/>
              <a:t> olacaq (mirroring),</a:t>
            </a:r>
          </a:p>
          <a:p>
            <a:pPr marL="742950" lvl="1" indent="-285750">
              <a:lnSpc>
                <a:spcPct val="150000"/>
              </a:lnSpc>
              <a:buFont typeface="Arial" panose="020B0604020202020204" pitchFamily="34" charset="0"/>
              <a:buChar char="•"/>
            </a:pPr>
            <a:r>
              <a:rPr lang="en-US" sz="1100"/>
              <a:t>2 diskdə isə məlumat </a:t>
            </a:r>
            <a:r>
              <a:rPr lang="en-US" sz="1100" b="1"/>
              <a:t>bölünəcək</a:t>
            </a:r>
            <a:r>
              <a:rPr lang="en-US" sz="1100"/>
              <a:t> (striping).</a:t>
            </a:r>
            <a:endParaRPr lang="az-Latn-AZ" sz="1100"/>
          </a:p>
          <a:p>
            <a:pPr lvl="1">
              <a:lnSpc>
                <a:spcPct val="150000"/>
              </a:lnSpc>
            </a:pPr>
            <a:endParaRPr lang="en-US" sz="1100"/>
          </a:p>
          <a:p>
            <a:r>
              <a:rPr lang="en-US" sz="1100"/>
              <a:t>Əgər RAID 10 konfiqurasiyasını qurmaq istəyirsinizsə, </a:t>
            </a:r>
            <a:r>
              <a:rPr lang="en-US" sz="1100" b="1"/>
              <a:t>4 disk</a:t>
            </a:r>
            <a:r>
              <a:rPr lang="en-US" sz="1100"/>
              <a:t> olmalıdır. </a:t>
            </a:r>
            <a:r>
              <a:rPr lang="en-US" sz="1100" b="1"/>
              <a:t>Minimum 4 disk</a:t>
            </a:r>
            <a:r>
              <a:rPr lang="en-US" sz="1100"/>
              <a:t>, amma daha çox disk istifadə etmək mümkündür, məsələn, 6, 8 və s.</a:t>
            </a:r>
          </a:p>
          <a:p>
            <a:endParaRPr lang="az-Latn-AZ" sz="1100"/>
          </a:p>
          <a:p>
            <a:endParaRPr lang="az-Latn-AZ" sz="1100"/>
          </a:p>
          <a:p>
            <a:endParaRPr lang="az-Latn-AZ" sz="1100"/>
          </a:p>
          <a:p>
            <a:r>
              <a:rPr lang="en-US" sz="1100" b="1">
                <a:solidFill>
                  <a:srgbClr val="00B050"/>
                </a:solidFill>
              </a:rPr>
              <a:t>Disklərin növü: SSD və ya HDD</a:t>
            </a:r>
            <a:endParaRPr lang="az-Latn-AZ" sz="1100" b="1">
              <a:solidFill>
                <a:srgbClr val="00B050"/>
              </a:solidFill>
            </a:endParaRPr>
          </a:p>
          <a:p>
            <a:endParaRPr lang="en-US" sz="1100" b="1">
              <a:solidFill>
                <a:srgbClr val="00B050"/>
              </a:solidFill>
            </a:endParaRPr>
          </a:p>
          <a:p>
            <a:r>
              <a:rPr lang="en-US" sz="1100" b="1"/>
              <a:t>RAID 10 üçün disk növü</a:t>
            </a:r>
            <a:r>
              <a:rPr lang="en-US" sz="1100"/>
              <a:t>:</a:t>
            </a:r>
          </a:p>
          <a:p>
            <a:pPr marL="628650" lvl="1" indent="-171450">
              <a:lnSpc>
                <a:spcPct val="150000"/>
              </a:lnSpc>
              <a:buFont typeface="Arial" panose="020B0604020202020204" pitchFamily="34" charset="0"/>
              <a:buChar char="•"/>
            </a:pPr>
            <a:r>
              <a:rPr lang="en-US" sz="1100" b="1"/>
              <a:t>HDD (Hard Disk Drive)</a:t>
            </a:r>
            <a:r>
              <a:rPr lang="en-US" sz="1100"/>
              <a:t> və </a:t>
            </a:r>
            <a:r>
              <a:rPr lang="en-US" sz="1100" b="1"/>
              <a:t>SSD (Solid-State Drive)</a:t>
            </a:r>
            <a:r>
              <a:rPr lang="en-US" sz="1100"/>
              <a:t> hər ikisi ilə istifadə oluna bilər.</a:t>
            </a:r>
          </a:p>
          <a:p>
            <a:pPr marL="628650" lvl="1" indent="-171450">
              <a:lnSpc>
                <a:spcPct val="150000"/>
              </a:lnSpc>
              <a:buFont typeface="Arial" panose="020B0604020202020204" pitchFamily="34" charset="0"/>
              <a:buChar char="•"/>
            </a:pPr>
            <a:r>
              <a:rPr lang="en-US" sz="1100" b="1"/>
              <a:t>SSD-lər</a:t>
            </a:r>
            <a:r>
              <a:rPr lang="en-US" sz="1100"/>
              <a:t> daha sürətlidir və məlumatın oxunması/yazılması çox sürətli olur. Əgər performans əsas məqsədinizdirsə, </a:t>
            </a:r>
            <a:r>
              <a:rPr lang="en-US" sz="1100" b="1"/>
              <a:t>SSD-lər</a:t>
            </a:r>
            <a:r>
              <a:rPr lang="en-US" sz="1100"/>
              <a:t> seçmək daha yaxşıdır.</a:t>
            </a:r>
          </a:p>
          <a:p>
            <a:pPr marL="628650" lvl="1" indent="-171450">
              <a:lnSpc>
                <a:spcPct val="150000"/>
              </a:lnSpc>
              <a:buFont typeface="Arial" panose="020B0604020202020204" pitchFamily="34" charset="0"/>
              <a:buChar char="•"/>
            </a:pPr>
            <a:r>
              <a:rPr lang="en-US" sz="1100" b="1"/>
              <a:t>HDD-lər</a:t>
            </a:r>
            <a:r>
              <a:rPr lang="en-US" sz="1100"/>
              <a:t> isə daha ucuzdur və daha çox yaddaş sahəsi təklif edir, amma oxuma və yazma sürəti </a:t>
            </a:r>
            <a:r>
              <a:rPr lang="en-US" sz="1100" b="1"/>
              <a:t>SSD-lərdən</a:t>
            </a:r>
            <a:r>
              <a:rPr lang="en-US" sz="1100"/>
              <a:t> daha aşağıdır. HDD-ləri istifadə edərkən, performans biraz aşağı olacaq.</a:t>
            </a:r>
          </a:p>
          <a:p>
            <a:endParaRPr lang="az-Latn-AZ" sz="1100"/>
          </a:p>
          <a:p>
            <a:endParaRPr lang="az-Latn-AZ" sz="1100"/>
          </a:p>
          <a:p>
            <a:endParaRPr lang="az-Latn-AZ" sz="1100"/>
          </a:p>
          <a:p>
            <a:r>
              <a:rPr lang="en-US" sz="1100" b="1">
                <a:solidFill>
                  <a:srgbClr val="00B050"/>
                </a:solidFill>
              </a:rPr>
              <a:t>Minimum yaddaş 100 GB ola bilərmi?</a:t>
            </a:r>
            <a:endParaRPr lang="az-Latn-AZ" sz="1100" b="1">
              <a:solidFill>
                <a:srgbClr val="00B050"/>
              </a:solidFill>
            </a:endParaRPr>
          </a:p>
          <a:p>
            <a:endParaRPr lang="en-US" sz="1100" b="1">
              <a:solidFill>
                <a:srgbClr val="00B050"/>
              </a:solidFill>
            </a:endParaRPr>
          </a:p>
          <a:p>
            <a:r>
              <a:rPr lang="en-US" sz="1100" b="1"/>
              <a:t>Bəli, mümkündür</a:t>
            </a:r>
            <a:r>
              <a:rPr lang="en-US" sz="1100"/>
              <a:t>. Əgər siz RAID 10-da hər disk üçün 100 GB istifadə edirsinizsə, </a:t>
            </a:r>
            <a:r>
              <a:rPr lang="en-US" sz="1100" b="1"/>
              <a:t>4 disk</a:t>
            </a:r>
            <a:r>
              <a:rPr lang="en-US" sz="1100"/>
              <a:t> ilə:</a:t>
            </a:r>
          </a:p>
          <a:p>
            <a:pPr marL="628650" lvl="1" indent="-171450">
              <a:buFont typeface="Arial" panose="020B0604020202020204" pitchFamily="34" charset="0"/>
              <a:buChar char="•"/>
            </a:pPr>
            <a:r>
              <a:rPr lang="en-US" sz="1100"/>
              <a:t>4 x 100 GB = </a:t>
            </a:r>
            <a:r>
              <a:rPr lang="en-US" sz="1100" b="1"/>
              <a:t>400 GB</a:t>
            </a:r>
            <a:r>
              <a:rPr lang="en-US" sz="1100"/>
              <a:t> yaddaş əldə edirsiniz.</a:t>
            </a:r>
            <a:endParaRPr lang="az-Latn-AZ" sz="1100"/>
          </a:p>
          <a:p>
            <a:pPr lvl="1"/>
            <a:endParaRPr lang="en-US" sz="1100"/>
          </a:p>
          <a:p>
            <a:r>
              <a:rPr lang="en-US" sz="1100" b="1"/>
              <a:t>Diskin ölçüsü</a:t>
            </a:r>
            <a:r>
              <a:rPr lang="en-US" sz="1100"/>
              <a:t> hər zaman </a:t>
            </a:r>
            <a:r>
              <a:rPr lang="en-US" sz="1100" b="1"/>
              <a:t>RAID konfiqurasiyanızın ölçüsünü</a:t>
            </a:r>
            <a:r>
              <a:rPr lang="en-US" sz="1100"/>
              <a:t> təyin edir. RAID 10-də </a:t>
            </a:r>
            <a:r>
              <a:rPr lang="en-US" sz="1100" b="1"/>
              <a:t>yaddaşın effektiv istifadəsi</a:t>
            </a:r>
            <a:r>
              <a:rPr lang="en-US" sz="1100"/>
              <a:t> belə olur:</a:t>
            </a:r>
          </a:p>
          <a:p>
            <a:pPr marL="628650" lvl="1" indent="-171450">
              <a:lnSpc>
                <a:spcPct val="150000"/>
              </a:lnSpc>
              <a:buFont typeface="Arial" panose="020B0604020202020204" pitchFamily="34" charset="0"/>
              <a:buChar char="•"/>
            </a:pPr>
            <a:r>
              <a:rPr lang="en-US" sz="1100" b="1"/>
              <a:t>Disklərdə mirroring olduğu üçün</a:t>
            </a:r>
            <a:r>
              <a:rPr lang="en-US" sz="1100"/>
              <a:t> effektiv istifadə olunan yaddaş miqdarı </a:t>
            </a:r>
            <a:r>
              <a:rPr lang="en-US" sz="1100" b="1"/>
              <a:t>yığılmış disklərin yarısı qədər olur</a:t>
            </a:r>
            <a:r>
              <a:rPr lang="en-US" sz="1100"/>
              <a:t>. Yəni, əgər 4 diskdən hər biri 100 GB-dırsa, </a:t>
            </a:r>
            <a:r>
              <a:rPr lang="en-US" sz="1100" b="1"/>
              <a:t>400 GB</a:t>
            </a:r>
            <a:r>
              <a:rPr lang="en-US" sz="1100"/>
              <a:t>-ın yalnız </a:t>
            </a:r>
            <a:r>
              <a:rPr lang="en-US" sz="1100" b="1"/>
              <a:t>200 GB</a:t>
            </a:r>
            <a:r>
              <a:rPr lang="en-US" sz="1100"/>
              <a:t>-ı effektiv yaddaş kimi istifadə edilə bilər (çünki iki diskdə məlumatın </a:t>
            </a:r>
            <a:r>
              <a:rPr lang="en-US" sz="1100" b="1"/>
              <a:t>nüsxəsi</a:t>
            </a:r>
            <a:r>
              <a:rPr lang="en-US" sz="1100"/>
              <a:t> olacaq).</a:t>
            </a:r>
            <a:endParaRPr lang="az-Latn-AZ" sz="1100"/>
          </a:p>
          <a:p>
            <a:pPr marL="628650" lvl="1" indent="-171450">
              <a:lnSpc>
                <a:spcPct val="150000"/>
              </a:lnSpc>
              <a:buFont typeface="Arial" panose="020B0604020202020204" pitchFamily="34" charset="0"/>
              <a:buChar char="•"/>
            </a:pPr>
            <a:r>
              <a:rPr lang="en-US" sz="1100"/>
              <a:t>Disklərin ölçüsü eyni olmalıdır (yəni, hər bir disk 100 GB və ya hər hansı digər ölçüdə olmalıdır). Fərqli ölçülü disk istifadə edildikdə, ən kiçik disk ölçüsü əsas götürülür.</a:t>
            </a:r>
          </a:p>
        </p:txBody>
      </p:sp>
    </p:spTree>
    <p:extLst>
      <p:ext uri="{BB962C8B-B14F-4D97-AF65-F5344CB8AC3E}">
        <p14:creationId xmlns:p14="http://schemas.microsoft.com/office/powerpoint/2010/main" val="32178047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7360A-ACF2-0148-0F5C-1550C282990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73618D5-8029-F61A-19AC-07CE676EA5D9}"/>
              </a:ext>
            </a:extLst>
          </p:cNvPr>
          <p:cNvSpPr txBox="1"/>
          <p:nvPr/>
        </p:nvSpPr>
        <p:spPr>
          <a:xfrm>
            <a:off x="203200" y="244826"/>
            <a:ext cx="11822545" cy="1815882"/>
          </a:xfrm>
          <a:prstGeom prst="rect">
            <a:avLst/>
          </a:prstGeom>
          <a:noFill/>
        </p:spPr>
        <p:txBody>
          <a:bodyPr wrap="square">
            <a:spAutoFit/>
          </a:bodyPr>
          <a:lstStyle/>
          <a:p>
            <a:r>
              <a:rPr lang="az-Latn-AZ" sz="1400" b="1">
                <a:latin typeface="-apple-system"/>
              </a:rPr>
              <a:t>Xülasə</a:t>
            </a:r>
            <a:r>
              <a:rPr lang="az-Latn-AZ" sz="1400">
                <a:latin typeface="-apple-system"/>
              </a:rPr>
              <a:t>: </a:t>
            </a:r>
          </a:p>
          <a:p>
            <a:endParaRPr lang="az-Latn-AZ" sz="1400">
              <a:latin typeface="-apple-system"/>
            </a:endParaRPr>
          </a:p>
          <a:p>
            <a:pPr marL="342900" indent="-342900">
              <a:buFont typeface="Wingdings" panose="05000000000000000000" pitchFamily="2" charset="2"/>
              <a:buChar char="q"/>
            </a:pPr>
            <a:r>
              <a:rPr lang="en-US" sz="1400" b="1">
                <a:solidFill>
                  <a:srgbClr val="00B050"/>
                </a:solidFill>
              </a:rPr>
              <a:t>LVM</a:t>
            </a:r>
            <a:r>
              <a:rPr lang="en-US" sz="1400"/>
              <a:t> - Diski daha rahat və elastik idarə etmək üçün istifadə olunur. Yəni, diski əlavə etmək, silmək, genişləndirmək və s. əməliyyatları daha asanlaşdırır.</a:t>
            </a:r>
          </a:p>
          <a:p>
            <a:pPr marL="342900" indent="-342900">
              <a:buFont typeface="Wingdings" panose="05000000000000000000" pitchFamily="2" charset="2"/>
              <a:buChar char="q"/>
            </a:pPr>
            <a:endParaRPr lang="en-US" sz="1400"/>
          </a:p>
          <a:p>
            <a:pPr marL="342900" indent="-342900">
              <a:buFont typeface="Wingdings" panose="05000000000000000000" pitchFamily="2" charset="2"/>
              <a:buChar char="q"/>
            </a:pPr>
            <a:r>
              <a:rPr lang="en-US" sz="1400" b="1">
                <a:solidFill>
                  <a:srgbClr val="0070C0"/>
                </a:solidFill>
              </a:rPr>
              <a:t>RAID</a:t>
            </a:r>
            <a:r>
              <a:rPr lang="en-US" sz="1400"/>
              <a:t> - Məlumatın təhlükəsizliyi və performansını artırmaq üçün istifadə olunur. Yəni, diskləri birləşdirib məlumatı təhlükəsiz şəkildə saxlayır.</a:t>
            </a:r>
            <a:endParaRPr lang="az-Latn-AZ" sz="1400"/>
          </a:p>
          <a:p>
            <a:endParaRPr lang="az-Latn-AZ" sz="1400"/>
          </a:p>
          <a:p>
            <a:endParaRPr lang="az-Latn-AZ" sz="1400"/>
          </a:p>
          <a:p>
            <a:endParaRPr lang="en-US" sz="1400"/>
          </a:p>
        </p:txBody>
      </p:sp>
    </p:spTree>
    <p:extLst>
      <p:ext uri="{BB962C8B-B14F-4D97-AF65-F5344CB8AC3E}">
        <p14:creationId xmlns:p14="http://schemas.microsoft.com/office/powerpoint/2010/main" val="10129772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0C09B-DF13-911B-F3C7-0EA6326487E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50D2706-C0DF-47E9-1706-A154294653CD}"/>
              </a:ext>
            </a:extLst>
          </p:cNvPr>
          <p:cNvSpPr txBox="1"/>
          <p:nvPr/>
        </p:nvSpPr>
        <p:spPr>
          <a:xfrm>
            <a:off x="203200" y="244826"/>
            <a:ext cx="11822545" cy="2308324"/>
          </a:xfrm>
          <a:prstGeom prst="rect">
            <a:avLst/>
          </a:prstGeom>
          <a:noFill/>
        </p:spPr>
        <p:txBody>
          <a:bodyPr wrap="square">
            <a:spAutoFit/>
          </a:bodyPr>
          <a:lstStyle/>
          <a:p>
            <a:r>
              <a:rPr lang="en-US" b="1">
                <a:solidFill>
                  <a:srgbClr val="FF0000"/>
                </a:solidFill>
              </a:rPr>
              <a:t>mdadm nədir?</a:t>
            </a:r>
            <a:endParaRPr lang="az-Latn-AZ" b="1">
              <a:solidFill>
                <a:srgbClr val="FF0000"/>
              </a:solidFill>
            </a:endParaRPr>
          </a:p>
          <a:p>
            <a:endParaRPr lang="en-US" b="1"/>
          </a:p>
          <a:p>
            <a:r>
              <a:rPr lang="en-US" b="1"/>
              <a:t>mdadm</a:t>
            </a:r>
            <a:r>
              <a:rPr lang="en-US"/>
              <a:t>, Linux-da</a:t>
            </a:r>
            <a:r>
              <a:rPr lang="az-Latn-AZ"/>
              <a:t>, </a:t>
            </a:r>
            <a:r>
              <a:rPr lang="en-US"/>
              <a:t>RAID-i idarə etmək üçün istifadə olunan alətdir. Bu, fiziki diskləri və ya bölmələri birləşdirərək müxtəlif RAID səviyyələrində "array" (düzülmə) yaradır. Bu düzülmələr, məlumatların təhlükəsizliyini artırmaq və ya performansı yaxşılaşdırmaq üçün istifadə olunur.</a:t>
            </a:r>
            <a:endParaRPr lang="az-Latn-AZ"/>
          </a:p>
          <a:p>
            <a:endParaRPr lang="az-Latn-AZ"/>
          </a:p>
          <a:p>
            <a:r>
              <a:rPr lang="az-Latn-AZ"/>
              <a:t>1) </a:t>
            </a:r>
            <a:r>
              <a:rPr lang="en-US" b="1"/>
              <a:t>Əvvəlcə mdadm-ı quraşdırmaq:</a:t>
            </a:r>
            <a:r>
              <a:rPr lang="az-Latn-AZ" b="1"/>
              <a:t> </a:t>
            </a:r>
            <a:r>
              <a:rPr lang="en-US"/>
              <a:t>Əgər </a:t>
            </a:r>
            <a:r>
              <a:rPr lang="en-US" b="1"/>
              <a:t>mdadm</a:t>
            </a:r>
            <a:r>
              <a:rPr lang="en-US"/>
              <a:t> hələ quraşdırılmayıbsa, onu aşağıdakı əmrlə quraşdıra bilərsiniz:</a:t>
            </a:r>
          </a:p>
          <a:p>
            <a:endParaRPr lang="en-US"/>
          </a:p>
        </p:txBody>
      </p:sp>
      <p:pic>
        <p:nvPicPr>
          <p:cNvPr id="3" name="Picture 2">
            <a:extLst>
              <a:ext uri="{FF2B5EF4-FFF2-40B4-BE49-F238E27FC236}">
                <a16:creationId xmlns:a16="http://schemas.microsoft.com/office/drawing/2014/main" id="{D0D1D5E4-DF25-0112-7663-20750718FF92}"/>
              </a:ext>
            </a:extLst>
          </p:cNvPr>
          <p:cNvPicPr>
            <a:picLocks noChangeAspect="1"/>
          </p:cNvPicPr>
          <p:nvPr/>
        </p:nvPicPr>
        <p:blipFill>
          <a:blip r:embed="rId2"/>
          <a:stretch>
            <a:fillRect/>
          </a:stretch>
        </p:blipFill>
        <p:spPr>
          <a:xfrm>
            <a:off x="9527" y="2553150"/>
            <a:ext cx="4296375" cy="1066949"/>
          </a:xfrm>
          <a:prstGeom prst="rect">
            <a:avLst/>
          </a:prstGeom>
        </p:spPr>
      </p:pic>
      <p:pic>
        <p:nvPicPr>
          <p:cNvPr id="5" name="Picture 4">
            <a:extLst>
              <a:ext uri="{FF2B5EF4-FFF2-40B4-BE49-F238E27FC236}">
                <a16:creationId xmlns:a16="http://schemas.microsoft.com/office/drawing/2014/main" id="{FEF59B96-D475-7A12-4F09-A771C9E6470C}"/>
              </a:ext>
            </a:extLst>
          </p:cNvPr>
          <p:cNvPicPr>
            <a:picLocks noChangeAspect="1"/>
          </p:cNvPicPr>
          <p:nvPr/>
        </p:nvPicPr>
        <p:blipFill>
          <a:blip r:embed="rId3"/>
          <a:stretch>
            <a:fillRect/>
          </a:stretch>
        </p:blipFill>
        <p:spPr>
          <a:xfrm>
            <a:off x="9527" y="3984103"/>
            <a:ext cx="4286848" cy="1047896"/>
          </a:xfrm>
          <a:prstGeom prst="rect">
            <a:avLst/>
          </a:prstGeom>
        </p:spPr>
      </p:pic>
    </p:spTree>
    <p:extLst>
      <p:ext uri="{BB962C8B-B14F-4D97-AF65-F5344CB8AC3E}">
        <p14:creationId xmlns:p14="http://schemas.microsoft.com/office/powerpoint/2010/main" val="12664550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3B7AC-06E2-C7AA-44F4-7604DD1DF37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F9CDFEF-98AE-07AA-804B-8A3F87DE0A7A}"/>
              </a:ext>
            </a:extLst>
          </p:cNvPr>
          <p:cNvSpPr txBox="1"/>
          <p:nvPr/>
        </p:nvSpPr>
        <p:spPr>
          <a:xfrm>
            <a:off x="203200" y="244826"/>
            <a:ext cx="11822545" cy="5447645"/>
          </a:xfrm>
          <a:prstGeom prst="rect">
            <a:avLst/>
          </a:prstGeom>
          <a:noFill/>
        </p:spPr>
        <p:txBody>
          <a:bodyPr wrap="square">
            <a:spAutoFit/>
          </a:bodyPr>
          <a:lstStyle/>
          <a:p>
            <a:r>
              <a:rPr lang="en-US" sz="1200" b="1">
                <a:latin typeface="-apple-system"/>
              </a:rPr>
              <a:t>Cihazların Hazırlanması</a:t>
            </a:r>
            <a:r>
              <a:rPr lang="en-US" sz="1200">
                <a:latin typeface="-apple-system"/>
              </a:rPr>
              <a:t>: RAID array-i qurmazdan əvvəl, istifadə ediləcək disklərin superbloklarını silmək lazımdır. Superblok, diskdə RAID və ya başqa konfiqurasiyalarla bağlı məlumat saxlayır, ona görə də disk üzərində yeni bir RAID qurmaq üçün superblokları sıfırlamalıyıq. Bu əmrlə /dev/sdb1 bölməsinin superblokları silinir.</a:t>
            </a:r>
          </a:p>
          <a:p>
            <a:endParaRPr lang="en-US" sz="1200">
              <a:latin typeface="-apple-system"/>
            </a:endParaRPr>
          </a:p>
          <a:p>
            <a:endParaRPr lang="en-US" sz="1200">
              <a:latin typeface="-apple-system"/>
            </a:endParaRPr>
          </a:p>
          <a:p>
            <a:endParaRPr lang="en-US" sz="1200">
              <a:latin typeface="-apple-system"/>
            </a:endParaRPr>
          </a:p>
          <a:p>
            <a:endParaRPr lang="en-US" sz="1200">
              <a:latin typeface="-apple-system"/>
            </a:endParaRPr>
          </a:p>
          <a:p>
            <a:r>
              <a:rPr lang="en-US" sz="1200" b="1"/>
              <a:t>Bölmələr Yaratmaq</a:t>
            </a:r>
            <a:r>
              <a:rPr lang="en-US" sz="1200"/>
              <a:t>: RAID array-i yaratmaq üçün, əvvəlcə disk üzərində bölmələr yaratmaq lazımdır. Bu bölmələr GPT (GUID Partition Table) ilə qurulmalıdır və RAID tipi olmalıdır. </a:t>
            </a:r>
            <a:r>
              <a:rPr lang="en-US" sz="1200" i="1"/>
              <a:t>A19D880F-05FC-4D3B-A006-743F0F84911E</a:t>
            </a:r>
            <a:r>
              <a:rPr lang="en-US" sz="1200"/>
              <a:t> bu, RAID üçün xüsusi olaraq təyin olunmuş bir növ bölmə növüdür.</a:t>
            </a:r>
          </a:p>
          <a:p>
            <a:endParaRPr lang="en-US" sz="1200"/>
          </a:p>
          <a:p>
            <a:endParaRPr lang="en-US" sz="1200"/>
          </a:p>
          <a:p>
            <a:endParaRPr lang="en-US" sz="1200"/>
          </a:p>
          <a:p>
            <a:endParaRPr lang="en-US" sz="1200"/>
          </a:p>
          <a:p>
            <a:endParaRPr lang="en-US" sz="1200"/>
          </a:p>
          <a:p>
            <a:endParaRPr lang="en-US" sz="1200"/>
          </a:p>
          <a:p>
            <a:r>
              <a:rPr lang="en-US" sz="1200"/>
              <a:t>RAID Array Yaratmaq: RAID array-i yaratmaq üçün aşağıdakı əmrdən istifadə edirik. Məsələn, RAID 1 konfiqurasiyası üçün, yəni iki diskin məlumatları bir-birinə kopyalayacağı bir array yaratmaq istəyirik:  </a:t>
            </a:r>
            <a:r>
              <a:rPr lang="en-US" sz="1200">
                <a:solidFill>
                  <a:srgbClr val="7030A0"/>
                </a:solidFill>
                <a:latin typeface="Cascadia Code Light" panose="020B0609020000020004" pitchFamily="49" charset="0"/>
                <a:ea typeface="Cascadia Code Light" panose="020B0609020000020004" pitchFamily="49" charset="0"/>
                <a:cs typeface="Cascadia Code Light" panose="020B0609020000020004" pitchFamily="49" charset="0"/>
              </a:rPr>
              <a:t>mdadm --create --level=1 --raid-devices=2 /dev/md/MyRAID1Array /dev/sdb1 /dev/sdc1</a:t>
            </a:r>
          </a:p>
          <a:p>
            <a:endParaRPr lang="en-US" sz="1200"/>
          </a:p>
          <a:p>
            <a:endParaRPr lang="en-US" sz="1200"/>
          </a:p>
          <a:p>
            <a:endParaRPr lang="en-US" sz="1200"/>
          </a:p>
          <a:p>
            <a:r>
              <a:rPr lang="en-US" sz="1200" b="1"/>
              <a:t>Burada</a:t>
            </a:r>
            <a:r>
              <a:rPr lang="en-US" sz="1200"/>
              <a:t>:</a:t>
            </a:r>
          </a:p>
          <a:p>
            <a:pPr marL="628650" lvl="1" indent="-171450">
              <a:lnSpc>
                <a:spcPct val="150000"/>
              </a:lnSpc>
              <a:buFont typeface="Wingdings" panose="05000000000000000000" pitchFamily="2" charset="2"/>
              <a:buChar char="q"/>
            </a:pPr>
            <a:r>
              <a:rPr lang="en-US" sz="1200"/>
              <a:t>--level=1 RAID 1 (mirroring) yaradacaq.</a:t>
            </a:r>
          </a:p>
          <a:p>
            <a:pPr marL="628650" lvl="1" indent="-171450">
              <a:lnSpc>
                <a:spcPct val="150000"/>
              </a:lnSpc>
              <a:buFont typeface="Wingdings" panose="05000000000000000000" pitchFamily="2" charset="2"/>
              <a:buChar char="q"/>
            </a:pPr>
            <a:r>
              <a:rPr lang="en-US" sz="1200"/>
              <a:t>--raid-devices=2 istifadə ediləcək 2 disk olduğunu göstərir.</a:t>
            </a:r>
          </a:p>
          <a:p>
            <a:pPr marL="628650" lvl="1" indent="-171450">
              <a:lnSpc>
                <a:spcPct val="150000"/>
              </a:lnSpc>
              <a:buFont typeface="Wingdings" panose="05000000000000000000" pitchFamily="2" charset="2"/>
              <a:buChar char="q"/>
            </a:pPr>
            <a:r>
              <a:rPr lang="en-US" sz="1200"/>
              <a:t>/dev/md/MyRAID1Array yeni RAID array-inin adı.</a:t>
            </a:r>
          </a:p>
          <a:p>
            <a:pPr marL="628650" lvl="1" indent="-171450">
              <a:lnSpc>
                <a:spcPct val="150000"/>
              </a:lnSpc>
              <a:buFont typeface="Wingdings" panose="05000000000000000000" pitchFamily="2" charset="2"/>
              <a:buChar char="q"/>
            </a:pPr>
            <a:r>
              <a:rPr lang="en-US" sz="1200"/>
              <a:t>/dev/sdb1 və /dev/sdc1 isə RAID array-ə daxil ediləcək disk bölmələridir.</a:t>
            </a:r>
          </a:p>
          <a:p>
            <a:endParaRPr lang="en-US" sz="1200"/>
          </a:p>
          <a:p>
            <a:endParaRPr lang="en-US" sz="1200"/>
          </a:p>
          <a:p>
            <a:r>
              <a:rPr lang="en-US" sz="1200" b="1"/>
              <a:t>RAID Konfiqurasiya Faylını Yaratmaq</a:t>
            </a:r>
            <a:r>
              <a:rPr lang="en-US" sz="1200"/>
              <a:t>: RAID array-inin konfiqurasiyasını sistem başladıqda avtomatik yüklənməsi üçün /etc/mdadm.conf faylını yaratmaq lazımdır.</a:t>
            </a:r>
          </a:p>
        </p:txBody>
      </p:sp>
      <p:pic>
        <p:nvPicPr>
          <p:cNvPr id="3" name="Picture 2">
            <a:extLst>
              <a:ext uri="{FF2B5EF4-FFF2-40B4-BE49-F238E27FC236}">
                <a16:creationId xmlns:a16="http://schemas.microsoft.com/office/drawing/2014/main" id="{B6392E5A-E21C-0537-0A30-F34B3A254278}"/>
              </a:ext>
            </a:extLst>
          </p:cNvPr>
          <p:cNvPicPr>
            <a:picLocks noChangeAspect="1"/>
          </p:cNvPicPr>
          <p:nvPr/>
        </p:nvPicPr>
        <p:blipFill>
          <a:blip r:embed="rId2"/>
          <a:stretch>
            <a:fillRect/>
          </a:stretch>
        </p:blipFill>
        <p:spPr>
          <a:xfrm>
            <a:off x="203200" y="833996"/>
            <a:ext cx="2734057" cy="276264"/>
          </a:xfrm>
          <a:prstGeom prst="rect">
            <a:avLst/>
          </a:prstGeom>
        </p:spPr>
      </p:pic>
      <p:pic>
        <p:nvPicPr>
          <p:cNvPr id="5" name="Picture 4">
            <a:extLst>
              <a:ext uri="{FF2B5EF4-FFF2-40B4-BE49-F238E27FC236}">
                <a16:creationId xmlns:a16="http://schemas.microsoft.com/office/drawing/2014/main" id="{C49A29F8-1C4F-D998-5403-0C9D69954349}"/>
              </a:ext>
            </a:extLst>
          </p:cNvPr>
          <p:cNvPicPr>
            <a:picLocks noChangeAspect="1"/>
          </p:cNvPicPr>
          <p:nvPr/>
        </p:nvPicPr>
        <p:blipFill>
          <a:blip r:embed="rId3"/>
          <a:stretch>
            <a:fillRect/>
          </a:stretch>
        </p:blipFill>
        <p:spPr>
          <a:xfrm>
            <a:off x="203200" y="1814486"/>
            <a:ext cx="3410426" cy="752580"/>
          </a:xfrm>
          <a:prstGeom prst="rect">
            <a:avLst/>
          </a:prstGeom>
        </p:spPr>
      </p:pic>
      <p:pic>
        <p:nvPicPr>
          <p:cNvPr id="8" name="Picture 7">
            <a:extLst>
              <a:ext uri="{FF2B5EF4-FFF2-40B4-BE49-F238E27FC236}">
                <a16:creationId xmlns:a16="http://schemas.microsoft.com/office/drawing/2014/main" id="{C6F9A15A-6AE4-F4F8-0247-4A76EEEA867A}"/>
              </a:ext>
            </a:extLst>
          </p:cNvPr>
          <p:cNvPicPr>
            <a:picLocks noChangeAspect="1"/>
          </p:cNvPicPr>
          <p:nvPr/>
        </p:nvPicPr>
        <p:blipFill>
          <a:blip r:embed="rId4"/>
          <a:stretch>
            <a:fillRect/>
          </a:stretch>
        </p:blipFill>
        <p:spPr>
          <a:xfrm>
            <a:off x="203200" y="3357401"/>
            <a:ext cx="6363588" cy="238158"/>
          </a:xfrm>
          <a:prstGeom prst="rect">
            <a:avLst/>
          </a:prstGeom>
        </p:spPr>
      </p:pic>
      <p:pic>
        <p:nvPicPr>
          <p:cNvPr id="10" name="Picture 9">
            <a:extLst>
              <a:ext uri="{FF2B5EF4-FFF2-40B4-BE49-F238E27FC236}">
                <a16:creationId xmlns:a16="http://schemas.microsoft.com/office/drawing/2014/main" id="{36D89C2B-52C4-48FB-51CB-FAAA307E5CB5}"/>
              </a:ext>
            </a:extLst>
          </p:cNvPr>
          <p:cNvPicPr>
            <a:picLocks noChangeAspect="1"/>
          </p:cNvPicPr>
          <p:nvPr/>
        </p:nvPicPr>
        <p:blipFill>
          <a:blip r:embed="rId5"/>
          <a:stretch>
            <a:fillRect/>
          </a:stretch>
        </p:blipFill>
        <p:spPr>
          <a:xfrm>
            <a:off x="203200" y="5709635"/>
            <a:ext cx="3248478" cy="314369"/>
          </a:xfrm>
          <a:prstGeom prst="rect">
            <a:avLst/>
          </a:prstGeom>
        </p:spPr>
      </p:pic>
    </p:spTree>
    <p:extLst>
      <p:ext uri="{BB962C8B-B14F-4D97-AF65-F5344CB8AC3E}">
        <p14:creationId xmlns:p14="http://schemas.microsoft.com/office/powerpoint/2010/main" val="29748273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B44528-6C85-BA90-457C-4E2433D977E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8A51BC6-0089-60FC-7568-D6FDA33932EB}"/>
              </a:ext>
            </a:extLst>
          </p:cNvPr>
          <p:cNvSpPr txBox="1"/>
          <p:nvPr/>
        </p:nvSpPr>
        <p:spPr>
          <a:xfrm>
            <a:off x="203200" y="244826"/>
            <a:ext cx="11822545" cy="5632311"/>
          </a:xfrm>
          <a:prstGeom prst="rect">
            <a:avLst/>
          </a:prstGeom>
          <a:noFill/>
        </p:spPr>
        <p:txBody>
          <a:bodyPr wrap="square">
            <a:spAutoFit/>
          </a:bodyPr>
          <a:lstStyle/>
          <a:p>
            <a:r>
              <a:rPr lang="en-US" sz="1200" b="1">
                <a:latin typeface="-apple-system"/>
              </a:rPr>
              <a:t>RAID Array-i Yığmaq</a:t>
            </a:r>
            <a:r>
              <a:rPr lang="en-US" sz="1200">
                <a:latin typeface="-apple-system"/>
              </a:rPr>
              <a:t>: RAID array-i yığmaq üçün (və ya sistem başladığında aktivləşdirmək üçün) aşağıdakı əmri istifadə edirik:</a:t>
            </a:r>
          </a:p>
          <a:p>
            <a:endParaRPr lang="en-US" sz="1200">
              <a:latin typeface="-apple-system"/>
            </a:endParaRPr>
          </a:p>
          <a:p>
            <a:endParaRPr lang="en-US" sz="1200"/>
          </a:p>
          <a:p>
            <a:endParaRPr lang="en-US" sz="1200"/>
          </a:p>
          <a:p>
            <a:endParaRPr lang="en-US" sz="1200"/>
          </a:p>
          <a:p>
            <a:r>
              <a:rPr lang="en-US" sz="1200" b="1"/>
              <a:t>Fayl Sistemi Formatlamaq</a:t>
            </a:r>
            <a:r>
              <a:rPr lang="en-US" sz="1200"/>
              <a:t>: RAID array yaradılandan sonra, bu array üzərində bir fayl sistemi yaratmalıyıq. Misal olaraq ext4 fayl sistemi ilə formatlaya bilərik və stride və stripe-width kimi RAID-ə uyğun optimallaşdırma parametrlərini əlavə edirik. </a:t>
            </a:r>
            <a:r>
              <a:rPr lang="en-US" sz="1200" b="1"/>
              <a:t>stride</a:t>
            </a:r>
            <a:r>
              <a:rPr lang="en-US" sz="1200"/>
              <a:t> və </a:t>
            </a:r>
            <a:r>
              <a:rPr lang="en-US" sz="1200" b="1"/>
              <a:t>stripe-width</a:t>
            </a:r>
            <a:r>
              <a:rPr lang="en-US" sz="1200"/>
              <a:t> parametrləri RAID-in performansını optimallaşdırmaq üçün istifadə olunur. Bu parametrləri doğru təyin etmək, disk sisteminin daha effektiv işləməsini təmin edə bilər.</a:t>
            </a:r>
          </a:p>
          <a:p>
            <a:endParaRPr lang="en-US" sz="1200"/>
          </a:p>
          <a:p>
            <a:endParaRPr lang="en-US" sz="1200"/>
          </a:p>
          <a:p>
            <a:endParaRPr lang="en-US" sz="1200"/>
          </a:p>
          <a:p>
            <a:endParaRPr lang="en-US" sz="1200"/>
          </a:p>
          <a:p>
            <a:r>
              <a:rPr lang="en-US" sz="1200" b="1"/>
              <a:t>Yeni Disk Əlavə Etmək</a:t>
            </a:r>
            <a:r>
              <a:rPr lang="en-US" sz="1200"/>
              <a:t>: Əgər yeni bir disk əlavə etmək istəyirsinizsə, əvvəlcə bu diski RAID array-inə əlavə etmək lazımdır:</a:t>
            </a:r>
          </a:p>
          <a:p>
            <a:endParaRPr lang="en-US" sz="1200"/>
          </a:p>
          <a:p>
            <a:endParaRPr lang="en-US" sz="1200"/>
          </a:p>
          <a:p>
            <a:endParaRPr lang="en-US" sz="1200"/>
          </a:p>
          <a:p>
            <a:endParaRPr lang="en-US" sz="1200"/>
          </a:p>
          <a:p>
            <a:r>
              <a:rPr lang="en-US" sz="1200" b="1"/>
              <a:t>Disk Silinməsi</a:t>
            </a:r>
            <a:r>
              <a:rPr lang="en-US" sz="1200"/>
              <a:t>: Bir disk array-dən silmək istəyirsinizsə, əvvəlcə bu diski "fail" edirsiniz və sonra onu silirsiniz:</a:t>
            </a:r>
          </a:p>
          <a:p>
            <a:endParaRPr lang="en-US" sz="1200"/>
          </a:p>
          <a:p>
            <a:endParaRPr lang="en-US" sz="1200"/>
          </a:p>
          <a:p>
            <a:endParaRPr lang="en-US" sz="1200"/>
          </a:p>
          <a:p>
            <a:endParaRPr lang="en-US" sz="1200"/>
          </a:p>
          <a:p>
            <a:endParaRPr lang="en-US" sz="1200"/>
          </a:p>
          <a:p>
            <a:endParaRPr lang="en-US" sz="1200"/>
          </a:p>
          <a:p>
            <a:r>
              <a:rPr lang="en-US" sz="1200" b="1"/>
              <a:t>RAID Array Ölçüsünü Dəyişdirmək</a:t>
            </a:r>
            <a:r>
              <a:rPr lang="en-US" sz="1200"/>
              <a:t>: RAID array-inin ölçüsünü artırmaq istəyirsinizsə, məsələn, daha çox disk əlavə etmək istəyirsinizsə:</a:t>
            </a:r>
          </a:p>
          <a:p>
            <a:endParaRPr lang="en-US" sz="1200"/>
          </a:p>
          <a:p>
            <a:endParaRPr lang="en-US" sz="1200"/>
          </a:p>
          <a:p>
            <a:endParaRPr lang="en-US" sz="1200"/>
          </a:p>
          <a:p>
            <a:endParaRPr lang="en-US" sz="1200"/>
          </a:p>
          <a:p>
            <a:r>
              <a:rPr lang="en-US" sz="1200" b="1"/>
              <a:t>RAID Sinxronizasiya Sürətini Dəyişdirmək</a:t>
            </a:r>
            <a:r>
              <a:rPr lang="en-US" sz="1200"/>
              <a:t>: RAID sinxronizasiyasının sürətini tənzimləmək üçün aşağıdakı əmri istifadə edə bilərsiniz: Bu əmrlə, sinxronizasiya sürətini artırırsınız.</a:t>
            </a:r>
          </a:p>
        </p:txBody>
      </p:sp>
      <p:pic>
        <p:nvPicPr>
          <p:cNvPr id="3" name="Picture 2">
            <a:extLst>
              <a:ext uri="{FF2B5EF4-FFF2-40B4-BE49-F238E27FC236}">
                <a16:creationId xmlns:a16="http://schemas.microsoft.com/office/drawing/2014/main" id="{4A9B05E5-9389-E673-9614-C5BABBEF066E}"/>
              </a:ext>
            </a:extLst>
          </p:cNvPr>
          <p:cNvPicPr>
            <a:picLocks noChangeAspect="1"/>
          </p:cNvPicPr>
          <p:nvPr/>
        </p:nvPicPr>
        <p:blipFill>
          <a:blip r:embed="rId2"/>
          <a:stretch>
            <a:fillRect/>
          </a:stretch>
        </p:blipFill>
        <p:spPr>
          <a:xfrm>
            <a:off x="203200" y="549951"/>
            <a:ext cx="2029108" cy="285790"/>
          </a:xfrm>
          <a:prstGeom prst="rect">
            <a:avLst/>
          </a:prstGeom>
        </p:spPr>
      </p:pic>
      <p:pic>
        <p:nvPicPr>
          <p:cNvPr id="5" name="Picture 4">
            <a:extLst>
              <a:ext uri="{FF2B5EF4-FFF2-40B4-BE49-F238E27FC236}">
                <a16:creationId xmlns:a16="http://schemas.microsoft.com/office/drawing/2014/main" id="{0782CA12-E12E-BE7B-500E-FC4A339627DE}"/>
              </a:ext>
            </a:extLst>
          </p:cNvPr>
          <p:cNvPicPr>
            <a:picLocks noChangeAspect="1"/>
          </p:cNvPicPr>
          <p:nvPr/>
        </p:nvPicPr>
        <p:blipFill>
          <a:blip r:embed="rId3"/>
          <a:stretch>
            <a:fillRect/>
          </a:stretch>
        </p:blipFill>
        <p:spPr>
          <a:xfrm>
            <a:off x="203200" y="1814478"/>
            <a:ext cx="3886742" cy="314369"/>
          </a:xfrm>
          <a:prstGeom prst="rect">
            <a:avLst/>
          </a:prstGeom>
        </p:spPr>
      </p:pic>
      <p:pic>
        <p:nvPicPr>
          <p:cNvPr id="8" name="Picture 7">
            <a:extLst>
              <a:ext uri="{FF2B5EF4-FFF2-40B4-BE49-F238E27FC236}">
                <a16:creationId xmlns:a16="http://schemas.microsoft.com/office/drawing/2014/main" id="{E0B92D48-720E-9556-7D0D-CB600040E842}"/>
              </a:ext>
            </a:extLst>
          </p:cNvPr>
          <p:cNvPicPr>
            <a:picLocks noChangeAspect="1"/>
          </p:cNvPicPr>
          <p:nvPr/>
        </p:nvPicPr>
        <p:blipFill>
          <a:blip r:embed="rId4"/>
          <a:stretch>
            <a:fillRect/>
          </a:stretch>
        </p:blipFill>
        <p:spPr>
          <a:xfrm>
            <a:off x="203200" y="2721654"/>
            <a:ext cx="2619741" cy="304843"/>
          </a:xfrm>
          <a:prstGeom prst="rect">
            <a:avLst/>
          </a:prstGeom>
        </p:spPr>
      </p:pic>
      <p:pic>
        <p:nvPicPr>
          <p:cNvPr id="10" name="Picture 9">
            <a:extLst>
              <a:ext uri="{FF2B5EF4-FFF2-40B4-BE49-F238E27FC236}">
                <a16:creationId xmlns:a16="http://schemas.microsoft.com/office/drawing/2014/main" id="{44573B57-5F08-763C-0ED7-9B9E3625D9BC}"/>
              </a:ext>
            </a:extLst>
          </p:cNvPr>
          <p:cNvPicPr>
            <a:picLocks noChangeAspect="1"/>
          </p:cNvPicPr>
          <p:nvPr/>
        </p:nvPicPr>
        <p:blipFill>
          <a:blip r:embed="rId5"/>
          <a:stretch>
            <a:fillRect/>
          </a:stretch>
        </p:blipFill>
        <p:spPr>
          <a:xfrm>
            <a:off x="203200" y="3634008"/>
            <a:ext cx="2810267" cy="590632"/>
          </a:xfrm>
          <a:prstGeom prst="rect">
            <a:avLst/>
          </a:prstGeom>
        </p:spPr>
      </p:pic>
      <p:pic>
        <p:nvPicPr>
          <p:cNvPr id="12" name="Picture 11">
            <a:extLst>
              <a:ext uri="{FF2B5EF4-FFF2-40B4-BE49-F238E27FC236}">
                <a16:creationId xmlns:a16="http://schemas.microsoft.com/office/drawing/2014/main" id="{5766445A-00F0-919F-E82E-52DEE4F25CA4}"/>
              </a:ext>
            </a:extLst>
          </p:cNvPr>
          <p:cNvPicPr>
            <a:picLocks noChangeAspect="1"/>
          </p:cNvPicPr>
          <p:nvPr/>
        </p:nvPicPr>
        <p:blipFill>
          <a:blip r:embed="rId6"/>
          <a:stretch>
            <a:fillRect/>
          </a:stretch>
        </p:blipFill>
        <p:spPr>
          <a:xfrm>
            <a:off x="203200" y="4903230"/>
            <a:ext cx="2715004" cy="295316"/>
          </a:xfrm>
          <a:prstGeom prst="rect">
            <a:avLst/>
          </a:prstGeom>
        </p:spPr>
      </p:pic>
      <p:pic>
        <p:nvPicPr>
          <p:cNvPr id="14" name="Picture 13">
            <a:extLst>
              <a:ext uri="{FF2B5EF4-FFF2-40B4-BE49-F238E27FC236}">
                <a16:creationId xmlns:a16="http://schemas.microsoft.com/office/drawing/2014/main" id="{03E93E05-EF92-7C1B-805E-4BDA63BEA471}"/>
              </a:ext>
            </a:extLst>
          </p:cNvPr>
          <p:cNvPicPr>
            <a:picLocks noChangeAspect="1"/>
          </p:cNvPicPr>
          <p:nvPr/>
        </p:nvPicPr>
        <p:blipFill>
          <a:blip r:embed="rId7"/>
          <a:stretch>
            <a:fillRect/>
          </a:stretch>
        </p:blipFill>
        <p:spPr>
          <a:xfrm>
            <a:off x="203200" y="5883010"/>
            <a:ext cx="3372321" cy="333422"/>
          </a:xfrm>
          <a:prstGeom prst="rect">
            <a:avLst/>
          </a:prstGeom>
        </p:spPr>
      </p:pic>
    </p:spTree>
    <p:extLst>
      <p:ext uri="{BB962C8B-B14F-4D97-AF65-F5344CB8AC3E}">
        <p14:creationId xmlns:p14="http://schemas.microsoft.com/office/powerpoint/2010/main" val="24784790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556F2-ACBD-D7E7-1534-A4877F641E4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1C13054-D0B5-5698-0506-68CBF03D50BF}"/>
              </a:ext>
            </a:extLst>
          </p:cNvPr>
          <p:cNvSpPr txBox="1"/>
          <p:nvPr/>
        </p:nvSpPr>
        <p:spPr>
          <a:xfrm>
            <a:off x="203200" y="244826"/>
            <a:ext cx="11822545" cy="6370975"/>
          </a:xfrm>
          <a:prstGeom prst="rect">
            <a:avLst/>
          </a:prstGeom>
          <a:noFill/>
        </p:spPr>
        <p:txBody>
          <a:bodyPr wrap="square">
            <a:spAutoFit/>
          </a:bodyPr>
          <a:lstStyle/>
          <a:p>
            <a:r>
              <a:rPr lang="en-US" sz="1200" b="1">
                <a:latin typeface="-apple-system"/>
              </a:rPr>
              <a:t>RAID Array Statusunu Yoxlamaq</a:t>
            </a:r>
            <a:r>
              <a:rPr lang="en-US" sz="1200">
                <a:latin typeface="-apple-system"/>
              </a:rPr>
              <a:t>: RAID array-inin vəziyyətini izləmək üçün:</a:t>
            </a:r>
          </a:p>
          <a:p>
            <a:endParaRPr lang="en-US" sz="1200">
              <a:latin typeface="-apple-system"/>
            </a:endParaRPr>
          </a:p>
          <a:p>
            <a:endParaRPr lang="en-US" sz="1200">
              <a:latin typeface="-apple-system"/>
            </a:endParaRPr>
          </a:p>
          <a:p>
            <a:endParaRPr lang="en-US" sz="1200"/>
          </a:p>
          <a:p>
            <a:endParaRPr lang="en-US" sz="1200"/>
          </a:p>
          <a:p>
            <a:endParaRPr lang="en-US" sz="1200"/>
          </a:p>
          <a:p>
            <a:r>
              <a:rPr lang="en-US" sz="1200" b="1"/>
              <a:t>Scrubbing (Verilənləri Yoxlamaq)</a:t>
            </a:r>
            <a:r>
              <a:rPr lang="en-US" sz="1200"/>
              <a:t>: Scrubbing, RAID array-dəki məlumatların yoxlanmasıdır. Bu əmrlə hər hansı bir səhv və ya korrupsiya olub-olmadığını yoxlaya bilərsiniz:</a:t>
            </a:r>
          </a:p>
          <a:p>
            <a:endParaRPr lang="en-US" sz="1200"/>
          </a:p>
          <a:p>
            <a:endParaRPr lang="en-US" sz="1200"/>
          </a:p>
          <a:p>
            <a:endParaRPr lang="en-US" sz="1200"/>
          </a:p>
          <a:p>
            <a:endParaRPr lang="en-US" sz="1200"/>
          </a:p>
          <a:p>
            <a:endParaRPr lang="en-US" sz="1200"/>
          </a:p>
          <a:p>
            <a:r>
              <a:rPr lang="en-US" sz="1200" b="1"/>
              <a:t>E-poçt Bildirişi Qurmaq</a:t>
            </a:r>
            <a:r>
              <a:rPr lang="en-US" sz="1200"/>
              <a:t>: E-poçt vasitəsilə RAID statusu haqqında məlumat almaq üçün mdadm.conf faylında e-poçt ünvanınızı qeyd edə bilərsiniz:</a:t>
            </a:r>
          </a:p>
          <a:p>
            <a:endParaRPr lang="en-US" sz="1200"/>
          </a:p>
          <a:p>
            <a:endParaRPr lang="en-US" sz="1200"/>
          </a:p>
          <a:p>
            <a:endParaRPr lang="en-US" sz="1200"/>
          </a:p>
          <a:p>
            <a:endParaRPr lang="en-US" sz="1200"/>
          </a:p>
          <a:p>
            <a:endParaRPr lang="en-US" sz="1200"/>
          </a:p>
          <a:p>
            <a:r>
              <a:rPr lang="en-US" sz="1200" b="1"/>
              <a:t>Live CD-dən RAID-i Yığmaq</a:t>
            </a:r>
            <a:r>
              <a:rPr lang="en-US" sz="1200"/>
              <a:t>: RAID array-iniz boot zamanı düzgün işləmirsə, live CD istifadə edərək RAID-i aşağıdakı kimi yığa bilərsiniz:</a:t>
            </a:r>
          </a:p>
          <a:p>
            <a:endParaRPr lang="en-US" sz="1200"/>
          </a:p>
          <a:p>
            <a:endParaRPr lang="en-US" sz="1200"/>
          </a:p>
          <a:p>
            <a:endParaRPr lang="en-US" sz="1200"/>
          </a:p>
          <a:p>
            <a:endParaRPr lang="en-US" sz="1200"/>
          </a:p>
          <a:p>
            <a:endParaRPr lang="en-US" sz="1200"/>
          </a:p>
          <a:p>
            <a:r>
              <a:rPr lang="en-US" sz="1200" b="1"/>
              <a:t>Qırılmış Diski Bərpa Etmək</a:t>
            </a:r>
            <a:r>
              <a:rPr lang="en-US" sz="1200"/>
              <a:t>: Qırılmış və ya işləməyən bir diski RAID array-də təzə bir disk ilə əvəz etmək üçün:</a:t>
            </a:r>
          </a:p>
          <a:p>
            <a:endParaRPr lang="en-US" sz="1200"/>
          </a:p>
          <a:p>
            <a:endParaRPr lang="en-US" sz="1200"/>
          </a:p>
          <a:p>
            <a:endParaRPr lang="en-US" sz="1200"/>
          </a:p>
          <a:p>
            <a:endParaRPr lang="en-US" sz="1200"/>
          </a:p>
          <a:p>
            <a:endParaRPr lang="en-US" sz="1200"/>
          </a:p>
          <a:p>
            <a:r>
              <a:rPr lang="en-US" sz="1200" b="1"/>
              <a:t>LVM ilə İnteqrasiya </a:t>
            </a:r>
          </a:p>
          <a:p>
            <a:endParaRPr lang="en-US" sz="1200" b="1"/>
          </a:p>
          <a:p>
            <a:r>
              <a:rPr lang="en-US" sz="1200"/>
              <a:t>RAID array-i qurduqdan sonra, üzərində LVM (Logical Volume Manager) həcmləri yaratmaq mümkündür. Bu, bir neçə müxtəlif virtual disk yaratmağa və onlar</a:t>
            </a:r>
            <a:r>
              <a:rPr lang="az-Latn-AZ" sz="1200"/>
              <a:t>ı</a:t>
            </a:r>
            <a:r>
              <a:rPr lang="en-US" sz="1200"/>
              <a:t> daha elastik şəkildə idarə etməyə imkan verir. Məsələn, /dev/md0 üzərində LVM həcmləri yaratmaq mümkündür.</a:t>
            </a:r>
          </a:p>
        </p:txBody>
      </p:sp>
      <p:pic>
        <p:nvPicPr>
          <p:cNvPr id="3" name="Picture 2">
            <a:extLst>
              <a:ext uri="{FF2B5EF4-FFF2-40B4-BE49-F238E27FC236}">
                <a16:creationId xmlns:a16="http://schemas.microsoft.com/office/drawing/2014/main" id="{18177F6A-A94C-40B2-3A10-FBB264C1F713}"/>
              </a:ext>
            </a:extLst>
          </p:cNvPr>
          <p:cNvPicPr>
            <a:picLocks noChangeAspect="1"/>
          </p:cNvPicPr>
          <p:nvPr/>
        </p:nvPicPr>
        <p:blipFill>
          <a:blip r:embed="rId2"/>
          <a:stretch>
            <a:fillRect/>
          </a:stretch>
        </p:blipFill>
        <p:spPr>
          <a:xfrm>
            <a:off x="203200" y="542563"/>
            <a:ext cx="1581371" cy="381053"/>
          </a:xfrm>
          <a:prstGeom prst="rect">
            <a:avLst/>
          </a:prstGeom>
        </p:spPr>
      </p:pic>
      <p:pic>
        <p:nvPicPr>
          <p:cNvPr id="5" name="Picture 4">
            <a:extLst>
              <a:ext uri="{FF2B5EF4-FFF2-40B4-BE49-F238E27FC236}">
                <a16:creationId xmlns:a16="http://schemas.microsoft.com/office/drawing/2014/main" id="{F1AD4934-8852-85F9-74C2-C9E14472C133}"/>
              </a:ext>
            </a:extLst>
          </p:cNvPr>
          <p:cNvPicPr>
            <a:picLocks noChangeAspect="1"/>
          </p:cNvPicPr>
          <p:nvPr/>
        </p:nvPicPr>
        <p:blipFill>
          <a:blip r:embed="rId3"/>
          <a:stretch>
            <a:fillRect/>
          </a:stretch>
        </p:blipFill>
        <p:spPr>
          <a:xfrm>
            <a:off x="203200" y="1648293"/>
            <a:ext cx="3477110" cy="390580"/>
          </a:xfrm>
          <a:prstGeom prst="rect">
            <a:avLst/>
          </a:prstGeom>
        </p:spPr>
      </p:pic>
      <p:pic>
        <p:nvPicPr>
          <p:cNvPr id="8" name="Picture 7">
            <a:extLst>
              <a:ext uri="{FF2B5EF4-FFF2-40B4-BE49-F238E27FC236}">
                <a16:creationId xmlns:a16="http://schemas.microsoft.com/office/drawing/2014/main" id="{CB26FFA6-CF68-19B4-CCA5-FCC018BB9F0E}"/>
              </a:ext>
            </a:extLst>
          </p:cNvPr>
          <p:cNvPicPr>
            <a:picLocks noChangeAspect="1"/>
          </p:cNvPicPr>
          <p:nvPr/>
        </p:nvPicPr>
        <p:blipFill>
          <a:blip r:embed="rId4"/>
          <a:stretch>
            <a:fillRect/>
          </a:stretch>
        </p:blipFill>
        <p:spPr>
          <a:xfrm>
            <a:off x="203200" y="2747386"/>
            <a:ext cx="2486372" cy="381053"/>
          </a:xfrm>
          <a:prstGeom prst="rect">
            <a:avLst/>
          </a:prstGeom>
        </p:spPr>
      </p:pic>
      <p:pic>
        <p:nvPicPr>
          <p:cNvPr id="10" name="Picture 9">
            <a:extLst>
              <a:ext uri="{FF2B5EF4-FFF2-40B4-BE49-F238E27FC236}">
                <a16:creationId xmlns:a16="http://schemas.microsoft.com/office/drawing/2014/main" id="{6AD00143-F8DD-07DA-483A-A08DB59229D5}"/>
              </a:ext>
            </a:extLst>
          </p:cNvPr>
          <p:cNvPicPr>
            <a:picLocks noChangeAspect="1"/>
          </p:cNvPicPr>
          <p:nvPr/>
        </p:nvPicPr>
        <p:blipFill>
          <a:blip r:embed="rId5"/>
          <a:stretch>
            <a:fillRect/>
          </a:stretch>
        </p:blipFill>
        <p:spPr>
          <a:xfrm>
            <a:off x="203200" y="3845812"/>
            <a:ext cx="3705742" cy="314369"/>
          </a:xfrm>
          <a:prstGeom prst="rect">
            <a:avLst/>
          </a:prstGeom>
        </p:spPr>
      </p:pic>
      <p:pic>
        <p:nvPicPr>
          <p:cNvPr id="12" name="Picture 11">
            <a:extLst>
              <a:ext uri="{FF2B5EF4-FFF2-40B4-BE49-F238E27FC236}">
                <a16:creationId xmlns:a16="http://schemas.microsoft.com/office/drawing/2014/main" id="{D61D102F-228C-64CB-96D8-FE723B6919E2}"/>
              </a:ext>
            </a:extLst>
          </p:cNvPr>
          <p:cNvPicPr>
            <a:picLocks noChangeAspect="1"/>
          </p:cNvPicPr>
          <p:nvPr/>
        </p:nvPicPr>
        <p:blipFill>
          <a:blip r:embed="rId6"/>
          <a:stretch>
            <a:fillRect/>
          </a:stretch>
        </p:blipFill>
        <p:spPr>
          <a:xfrm>
            <a:off x="203200" y="4935281"/>
            <a:ext cx="3353268" cy="314369"/>
          </a:xfrm>
          <a:prstGeom prst="rect">
            <a:avLst/>
          </a:prstGeom>
        </p:spPr>
      </p:pic>
    </p:spTree>
    <p:extLst>
      <p:ext uri="{BB962C8B-B14F-4D97-AF65-F5344CB8AC3E}">
        <p14:creationId xmlns:p14="http://schemas.microsoft.com/office/powerpoint/2010/main" val="3175848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D3D4F-ACD8-F501-9C33-874E1CDCA98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2E7A14C-54E0-243C-6ED0-5747FCED348D}"/>
              </a:ext>
            </a:extLst>
          </p:cNvPr>
          <p:cNvSpPr txBox="1"/>
          <p:nvPr/>
        </p:nvSpPr>
        <p:spPr>
          <a:xfrm>
            <a:off x="203200" y="244826"/>
            <a:ext cx="11822545" cy="4524315"/>
          </a:xfrm>
          <a:prstGeom prst="rect">
            <a:avLst/>
          </a:prstGeom>
          <a:noFill/>
        </p:spPr>
        <p:txBody>
          <a:bodyPr wrap="square">
            <a:spAutoFit/>
          </a:bodyPr>
          <a:lstStyle/>
          <a:p>
            <a:r>
              <a:rPr lang="en-US" sz="1200" b="1">
                <a:solidFill>
                  <a:srgbClr val="FF0000"/>
                </a:solidFill>
              </a:rPr>
              <a:t>Linux ilə UNIX arasındakı fərqlər</a:t>
            </a:r>
            <a:endParaRPr lang="az-Latn-AZ" sz="1200" b="1">
              <a:solidFill>
                <a:srgbClr val="FF0000"/>
              </a:solidFill>
            </a:endParaRPr>
          </a:p>
          <a:p>
            <a:endParaRPr lang="en-US" sz="1200" b="1">
              <a:solidFill>
                <a:srgbClr val="FF0000"/>
              </a:solidFill>
            </a:endParaRPr>
          </a:p>
          <a:p>
            <a:r>
              <a:rPr lang="en-US" sz="1200" b="1">
                <a:solidFill>
                  <a:srgbClr val="FF0000"/>
                </a:solidFill>
              </a:rPr>
              <a:t>UNIX</a:t>
            </a:r>
            <a:r>
              <a:rPr lang="en-US" sz="1200"/>
              <a:t>:</a:t>
            </a:r>
          </a:p>
          <a:p>
            <a:pPr marL="285750" indent="-285750">
              <a:lnSpc>
                <a:spcPct val="150000"/>
              </a:lnSpc>
              <a:buFont typeface="Arial" panose="020B0604020202020204" pitchFamily="34" charset="0"/>
              <a:buChar char="•"/>
            </a:pPr>
            <a:r>
              <a:rPr lang="en-US" sz="1200"/>
              <a:t>UNIX, 1970-ci illərdə Bell Labs-də yaradılmış orijinal əməliyyat sistemidir.</a:t>
            </a:r>
          </a:p>
          <a:p>
            <a:pPr marL="285750" indent="-285750">
              <a:lnSpc>
                <a:spcPct val="150000"/>
              </a:lnSpc>
              <a:buFont typeface="Arial" panose="020B0604020202020204" pitchFamily="34" charset="0"/>
              <a:buChar char="•"/>
            </a:pPr>
            <a:r>
              <a:rPr lang="en-US" sz="1200"/>
              <a:t>Əsasən mülkiyyətli (proprietary) sistemdir, yəni kodu açıq deyil və istifadəsi lisenziya tələb edir.</a:t>
            </a:r>
          </a:p>
          <a:p>
            <a:pPr marL="285750" indent="-285750">
              <a:lnSpc>
                <a:spcPct val="150000"/>
              </a:lnSpc>
              <a:buFont typeface="Arial" panose="020B0604020202020204" pitchFamily="34" charset="0"/>
              <a:buChar char="•"/>
            </a:pPr>
            <a:r>
              <a:rPr lang="en-US" sz="1200"/>
              <a:t>UNIX sistemləri (məsələn, Solaris, AIX) adətən böyük korporativ sistemlərdə və serverlərdə istifadə olunur.</a:t>
            </a:r>
          </a:p>
          <a:p>
            <a:pPr marL="285750" indent="-285750">
              <a:lnSpc>
                <a:spcPct val="150000"/>
              </a:lnSpc>
              <a:buFont typeface="Arial" panose="020B0604020202020204" pitchFamily="34" charset="0"/>
              <a:buChar char="•"/>
            </a:pPr>
            <a:r>
              <a:rPr lang="en-US" sz="1200" b="1"/>
              <a:t>POSIX</a:t>
            </a:r>
            <a:r>
              <a:rPr lang="en-US" sz="1200"/>
              <a:t> standartına uyğundur (Portable Operating System Interface</a:t>
            </a:r>
            <a:r>
              <a:rPr lang="az-Latn-AZ" sz="1200"/>
              <a:t> - Daşına Bilən Əməliyyat Sistemi Proqramı</a:t>
            </a:r>
            <a:r>
              <a:rPr lang="en-US" sz="1200"/>
              <a:t>).</a:t>
            </a:r>
            <a:endParaRPr lang="az-Latn-AZ" sz="1200"/>
          </a:p>
          <a:p>
            <a:endParaRPr lang="az-Latn-AZ" sz="1200"/>
          </a:p>
          <a:p>
            <a:endParaRPr lang="az-Latn-AZ" sz="1200"/>
          </a:p>
          <a:p>
            <a:endParaRPr lang="az-Latn-AZ" sz="1200"/>
          </a:p>
          <a:p>
            <a:r>
              <a:rPr lang="en-US" sz="1200" b="1">
                <a:solidFill>
                  <a:srgbClr val="FF0000"/>
                </a:solidFill>
              </a:rPr>
              <a:t>POSIX</a:t>
            </a:r>
            <a:r>
              <a:rPr lang="en-US" sz="1200"/>
              <a:t> (Portable Operating System Interface), UNIX sistemlərinin bir növ beynəlxalq standartıdır. Məqsəd, fərqli UNIX əsaslı əməliyyat sistemlərinin arasında portativlik (daşıya bilmə) təmin etməkdir. Yəni, POSIX, fərqli UNIX sistemləri arasında eyni tətbiqlərin və proqramların işləməsini təmin edən bir qaydalar toplusudur.</a:t>
            </a:r>
            <a:endParaRPr lang="az-Latn-AZ" sz="1200"/>
          </a:p>
          <a:p>
            <a:endParaRPr lang="en-US" sz="1200"/>
          </a:p>
          <a:p>
            <a:r>
              <a:rPr lang="en-US" sz="1200"/>
              <a:t>Əgər bir əməliyyat sistemi POSIX standartlarına uyğunlaşdırılmışsa, demək ki, bu sistemin üzərində işləyən proqramlar digər POSIX uyğun sistemlərində də eyni şəkildə işləyə bilər. Bu, inkişaf etdiricilərə</a:t>
            </a:r>
            <a:r>
              <a:rPr lang="az-Latn-AZ" sz="1200"/>
              <a:t> (</a:t>
            </a:r>
            <a:r>
              <a:rPr lang="az-Latn-AZ" sz="1200" b="1"/>
              <a:t>developers</a:t>
            </a:r>
            <a:r>
              <a:rPr lang="az-Latn-AZ" sz="1200"/>
              <a:t>)</a:t>
            </a:r>
            <a:r>
              <a:rPr lang="en-US" sz="1200"/>
              <a:t> və istifadəçilərə böyük rahatlıq gətirir, çünki fərqli sistemlər arasında uyğunluq problemi olmur.</a:t>
            </a:r>
          </a:p>
          <a:p>
            <a:endParaRPr lang="az-Latn-AZ" sz="1200"/>
          </a:p>
          <a:p>
            <a:r>
              <a:rPr lang="en-US" sz="1200"/>
              <a:t>Məsələn, Linux, macOS, FreeBSD və başqa bir çox UNIX əsaslı əməliyyat sistemi POSIX standartlarına uyğundur. Bu deməkdir ki, bir tətbiq bir sistemdə POSIX uyğun kodla yazılıbsa, o, digər POSIX uyğun sistemlərində də işləyə bilər.</a:t>
            </a:r>
            <a:endParaRPr lang="az-Latn-AZ" sz="1200"/>
          </a:p>
          <a:p>
            <a:endParaRPr lang="en-US" sz="1200"/>
          </a:p>
          <a:p>
            <a:r>
              <a:rPr lang="en-US" sz="1200"/>
              <a:t>Başqa sözlə, POSIX standartı UNIX sistemlərinin arasında qarşılıqlı fəaliyyət və uyğunluq təmin edir, eyni zamanda proqramçıların bir sistemdən digərinə keçərkən daha az problemlə qarşılaşmalarına kömək edir.</a:t>
            </a:r>
          </a:p>
          <a:p>
            <a:endParaRPr lang="en-US" sz="1200"/>
          </a:p>
        </p:txBody>
      </p:sp>
    </p:spTree>
    <p:extLst>
      <p:ext uri="{BB962C8B-B14F-4D97-AF65-F5344CB8AC3E}">
        <p14:creationId xmlns:p14="http://schemas.microsoft.com/office/powerpoint/2010/main" val="33917150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E320E-3D09-BBAE-9A09-72326900376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BA806A6-A53D-51C1-CD5D-46EA30DE3B7B}"/>
              </a:ext>
            </a:extLst>
          </p:cNvPr>
          <p:cNvSpPr txBox="1"/>
          <p:nvPr/>
        </p:nvSpPr>
        <p:spPr>
          <a:xfrm>
            <a:off x="0" y="251207"/>
            <a:ext cx="12192000" cy="6355586"/>
          </a:xfrm>
          <a:prstGeom prst="rect">
            <a:avLst/>
          </a:prstGeom>
          <a:noFill/>
        </p:spPr>
        <p:txBody>
          <a:bodyPr wrap="square">
            <a:spAutoFit/>
          </a:bodyPr>
          <a:lstStyle/>
          <a:p>
            <a:r>
              <a:rPr lang="az-Latn-AZ" sz="1100" b="1">
                <a:solidFill>
                  <a:srgbClr val="FF0000"/>
                </a:solidFill>
              </a:rPr>
              <a:t>1. </a:t>
            </a:r>
            <a:r>
              <a:rPr lang="en-US" sz="1100" b="1">
                <a:solidFill>
                  <a:srgbClr val="FF0000"/>
                </a:solidFill>
              </a:rPr>
              <a:t>USB 3.0 və ya USB-C ilə bağlı bir SSD Docking Station (Docking Station SSD Qutusu)</a:t>
            </a:r>
            <a:endParaRPr lang="az-Latn-AZ" sz="1100" b="1">
              <a:solidFill>
                <a:srgbClr val="FF0000"/>
              </a:solidFill>
            </a:endParaRPr>
          </a:p>
          <a:p>
            <a:pPr marL="342900" indent="-342900">
              <a:buAutoNum type="arabicPeriod"/>
            </a:pPr>
            <a:endParaRPr lang="en-US" sz="1100" b="1"/>
          </a:p>
          <a:p>
            <a:r>
              <a:rPr lang="en-US" sz="1100"/>
              <a:t>Bu tip qurğular, bir neçə SSD-ni birləşdirə bilən və USB ilə notebook-a bağlana bilən portativ bir həll təqdim edir. Bir çox SSD Docking Station modeli, 2 və ya daha çox SSD-ni eyni anda istifadə etməyə imkan verir və sənin 4 SSD-ni eyni zamanda bağlamaq üçün uyğun olan modelləri tapa bilərsən. Bəzi modellərdə RAID konfiqurasiyası ilə SSD-ləri birləşdirmək də mümkündür.</a:t>
            </a:r>
            <a:endParaRPr lang="az-Latn-AZ" sz="1100"/>
          </a:p>
          <a:p>
            <a:endParaRPr lang="az-Latn-AZ" sz="1100"/>
          </a:p>
          <a:p>
            <a:r>
              <a:rPr lang="en-US" sz="1100" b="1"/>
              <a:t>Məsələn</a:t>
            </a:r>
            <a:r>
              <a:rPr lang="en-US" sz="1100"/>
              <a:t>: ORICO, Sabrent, və ya UGREEN kimi markaların SSD docking stansiyaları var ki, bu stansiyalar USB 3.0/USB-C portları ilə notebook-a bağlanır.</a:t>
            </a:r>
            <a:endParaRPr lang="az-Latn-AZ" sz="1100"/>
          </a:p>
          <a:p>
            <a:endParaRPr lang="az-Latn-AZ" sz="1100"/>
          </a:p>
          <a:p>
            <a:r>
              <a:rPr lang="en-US" sz="1100" b="1"/>
              <a:t>Üstünlükləri</a:t>
            </a:r>
            <a:r>
              <a:rPr lang="en-US" sz="1100"/>
              <a:t>:</a:t>
            </a:r>
          </a:p>
          <a:p>
            <a:pPr marL="742950" lvl="1" indent="-285750">
              <a:buFont typeface="Arial" panose="020B0604020202020204" pitchFamily="34" charset="0"/>
              <a:buChar char="•"/>
            </a:pPr>
            <a:r>
              <a:rPr lang="en-US" sz="1100"/>
              <a:t>Asan quraşdırma.</a:t>
            </a:r>
          </a:p>
          <a:p>
            <a:pPr marL="742950" lvl="1" indent="-285750">
              <a:buFont typeface="Arial" panose="020B0604020202020204" pitchFamily="34" charset="0"/>
              <a:buChar char="•"/>
            </a:pPr>
            <a:r>
              <a:rPr lang="en-US" sz="1100"/>
              <a:t>Ev şəraitində rahatlıqla istifadə oluna bilər.</a:t>
            </a:r>
          </a:p>
          <a:p>
            <a:pPr marL="742950" lvl="1" indent="-285750">
              <a:buFont typeface="Arial" panose="020B0604020202020204" pitchFamily="34" charset="0"/>
              <a:buChar char="•"/>
            </a:pPr>
            <a:r>
              <a:rPr lang="en-US" sz="1100"/>
              <a:t>SSD-lərin performansını nisbətən yüksək tutma.</a:t>
            </a:r>
          </a:p>
          <a:p>
            <a:endParaRPr lang="az-Latn-AZ" sz="1100"/>
          </a:p>
          <a:p>
            <a:r>
              <a:rPr lang="en-US" sz="1100" b="1"/>
              <a:t>Nəzərə alınmalı tərəflər</a:t>
            </a:r>
            <a:r>
              <a:rPr lang="en-US" sz="1100"/>
              <a:t>:</a:t>
            </a:r>
          </a:p>
          <a:p>
            <a:pPr marL="742950" lvl="1" indent="-285750">
              <a:buFont typeface="Arial" panose="020B0604020202020204" pitchFamily="34" charset="0"/>
              <a:buChar char="•"/>
            </a:pPr>
            <a:r>
              <a:rPr lang="en-US" sz="1100"/>
              <a:t>Bu cihazların bir çoxu SSD-ləri eyni anda RAID modunda işə sala bilər (yəni SSD-ləri birləşdirərək daha yüksək sürət və təhlükəsizlik əldə edə bilərsən).</a:t>
            </a:r>
          </a:p>
          <a:p>
            <a:pPr marL="742950" lvl="1" indent="-285750">
              <a:buFont typeface="Arial" panose="020B0604020202020204" pitchFamily="34" charset="0"/>
              <a:buChar char="•"/>
            </a:pPr>
            <a:r>
              <a:rPr lang="en-US" sz="1100"/>
              <a:t>Amma eyni zamanda, USB əlaqəsinin sürəti bəzən SSD-lərin tam gücünü göstərə bilməz.</a:t>
            </a:r>
          </a:p>
          <a:p>
            <a:endParaRPr lang="az-Latn-AZ" sz="1100"/>
          </a:p>
          <a:p>
            <a:endParaRPr lang="az-Latn-AZ" sz="1100"/>
          </a:p>
          <a:p>
            <a:r>
              <a:rPr lang="en-US" sz="1100" b="1">
                <a:solidFill>
                  <a:srgbClr val="FF0000"/>
                </a:solidFill>
              </a:rPr>
              <a:t>2. External SATA to USB Adapter (SATA-dan USB-</a:t>
            </a:r>
            <a:r>
              <a:rPr lang="az-Latn-AZ" sz="1100" b="1">
                <a:solidFill>
                  <a:srgbClr val="FF0000"/>
                </a:solidFill>
              </a:rPr>
              <a:t>y</a:t>
            </a:r>
            <a:r>
              <a:rPr lang="en-US" sz="1100" b="1">
                <a:solidFill>
                  <a:srgbClr val="FF0000"/>
                </a:solidFill>
              </a:rPr>
              <a:t>ə adapterlər)</a:t>
            </a:r>
          </a:p>
          <a:p>
            <a:r>
              <a:rPr lang="en-US" sz="1100"/>
              <a:t>Əgər bu SSD-ləri bir-bir qoşmaq istəyirsənsə, SATA-dan USB-</a:t>
            </a:r>
            <a:r>
              <a:rPr lang="az-Latn-AZ" sz="1100"/>
              <a:t>y</a:t>
            </a:r>
            <a:r>
              <a:rPr lang="en-US" sz="1100"/>
              <a:t>ə olan adapterlərdən istifadə edə bilərsən. Bəzi adapterlər bir neçə SSD-ni eyni anda qoşmağa imkan verir. Bunları bir neçə adapterlə birləşdirərək </a:t>
            </a:r>
            <a:endParaRPr lang="az-Latn-AZ" sz="1100"/>
          </a:p>
          <a:p>
            <a:r>
              <a:rPr lang="en-US" sz="1100"/>
              <a:t>SSD-ləri istifadə edə bilərsən. Lakin bu cür birləşdirmələrdə RAID konfiqurasiyası qurmaq çətin ola bilər.</a:t>
            </a:r>
          </a:p>
          <a:p>
            <a:endParaRPr lang="az-Latn-AZ" sz="1100"/>
          </a:p>
          <a:p>
            <a:endParaRPr lang="az-Latn-AZ" sz="1100"/>
          </a:p>
          <a:p>
            <a:r>
              <a:rPr lang="en-US" sz="1100" b="1">
                <a:solidFill>
                  <a:srgbClr val="FF0000"/>
                </a:solidFill>
              </a:rPr>
              <a:t>3. RAID External SSD Box</a:t>
            </a:r>
          </a:p>
          <a:p>
            <a:r>
              <a:rPr lang="en-US" sz="1100"/>
              <a:t>Bu tip cihazlar SSD-ləri birləşdirərək, bir RAID yığımı yaradır. RAID 0 (sürət), RAID 1 (məxfilik) və ya RAID 5 (bərpa) kimi xüsusiyyətlər təklif edir. RAID qutusunun bir neçə SSD-ni birləşdirməsi, həm SSD-lərin performansını artıra bilər, həm də məlumatların təhlükəsizliyini təmin edə bilər. Bu cür RAID SSD qutuları USB 3.0/USB-C və ya Thunderbolt bağlantıları ilə notebook-a bağlanır.</a:t>
            </a:r>
            <a:endParaRPr lang="az-Latn-AZ" sz="1100"/>
          </a:p>
          <a:p>
            <a:endParaRPr lang="en-US" sz="1100"/>
          </a:p>
          <a:p>
            <a:r>
              <a:rPr lang="en-US" sz="1100" b="1"/>
              <a:t>Məsələn</a:t>
            </a:r>
            <a:r>
              <a:rPr lang="en-US" sz="1100"/>
              <a:t>: OWC, StarTech və ya ICY DOCK markalarının RAID uyğun SSD qutuları var ki, bunlar da portativ olaraq istifadə edilə bilər.</a:t>
            </a:r>
          </a:p>
          <a:p>
            <a:endParaRPr lang="az-Latn-AZ" sz="1100"/>
          </a:p>
          <a:p>
            <a:r>
              <a:rPr lang="en-US" sz="1100" b="1"/>
              <a:t>Üstünlükləri</a:t>
            </a:r>
            <a:r>
              <a:rPr lang="en-US" sz="1100"/>
              <a:t>:</a:t>
            </a:r>
          </a:p>
          <a:p>
            <a:pPr marL="628650" lvl="1" indent="-171450">
              <a:buFont typeface="Arial" panose="020B0604020202020204" pitchFamily="34" charset="0"/>
              <a:buChar char="•"/>
            </a:pPr>
            <a:r>
              <a:rPr lang="en-US" sz="1100"/>
              <a:t>SSD-ləri RAID konfiqurasiyasında birləşdirə bilərsən.</a:t>
            </a:r>
          </a:p>
          <a:p>
            <a:pPr marL="628650" lvl="1" indent="-171450">
              <a:buFont typeface="Arial" panose="020B0604020202020204" pitchFamily="34" charset="0"/>
              <a:buChar char="•"/>
            </a:pPr>
            <a:r>
              <a:rPr lang="en-US" sz="1100"/>
              <a:t>Yüksək performans və sürət təmin edə bilər.</a:t>
            </a:r>
          </a:p>
          <a:p>
            <a:pPr marL="628650" lvl="1" indent="-171450">
              <a:buFont typeface="Arial" panose="020B0604020202020204" pitchFamily="34" charset="0"/>
              <a:buChar char="•"/>
            </a:pPr>
            <a:r>
              <a:rPr lang="en-US" sz="1100"/>
              <a:t>Notebook ilə əlaqə qurulması asan olur.</a:t>
            </a:r>
            <a:endParaRPr lang="az-Latn-AZ" sz="1100"/>
          </a:p>
          <a:p>
            <a:pPr marL="171450" indent="-171450">
              <a:buFont typeface="Arial" panose="020B0604020202020204" pitchFamily="34" charset="0"/>
              <a:buChar char="•"/>
            </a:pPr>
            <a:endParaRPr lang="en-US" sz="1100"/>
          </a:p>
          <a:p>
            <a:r>
              <a:rPr lang="en-US" sz="1100" b="1"/>
              <a:t>Nəzərə alınmalı tərəflər</a:t>
            </a:r>
            <a:r>
              <a:rPr lang="en-US" sz="1100"/>
              <a:t>:</a:t>
            </a:r>
          </a:p>
          <a:p>
            <a:pPr marL="628650" lvl="1" indent="-171450">
              <a:buFont typeface="Arial" panose="020B0604020202020204" pitchFamily="34" charset="0"/>
              <a:buChar char="•"/>
            </a:pPr>
            <a:r>
              <a:rPr lang="en-US" sz="1100"/>
              <a:t>Bir az daha bahalı ola bilər.</a:t>
            </a:r>
          </a:p>
          <a:p>
            <a:pPr marL="628650" lvl="1" indent="-171450">
              <a:buFont typeface="Arial" panose="020B0604020202020204" pitchFamily="34" charset="0"/>
              <a:buChar char="•"/>
            </a:pPr>
            <a:r>
              <a:rPr lang="en-US" sz="1100"/>
              <a:t>Dəqiq RAID parametrlərini qurmaq lazımdır.</a:t>
            </a:r>
          </a:p>
          <a:p>
            <a:endParaRPr lang="en-US" sz="1100"/>
          </a:p>
        </p:txBody>
      </p:sp>
    </p:spTree>
    <p:extLst>
      <p:ext uri="{BB962C8B-B14F-4D97-AF65-F5344CB8AC3E}">
        <p14:creationId xmlns:p14="http://schemas.microsoft.com/office/powerpoint/2010/main" val="30731765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3A8BE-4B9D-D336-4ED8-E9D427EBCD9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B1D69BF-48E9-0C0C-E952-000B8F7ED26C}"/>
              </a:ext>
            </a:extLst>
          </p:cNvPr>
          <p:cNvSpPr txBox="1"/>
          <p:nvPr/>
        </p:nvSpPr>
        <p:spPr>
          <a:xfrm>
            <a:off x="203200" y="244826"/>
            <a:ext cx="11822545" cy="3754874"/>
          </a:xfrm>
          <a:prstGeom prst="rect">
            <a:avLst/>
          </a:prstGeom>
          <a:noFill/>
        </p:spPr>
        <p:txBody>
          <a:bodyPr wrap="square">
            <a:spAutoFit/>
          </a:bodyPr>
          <a:lstStyle/>
          <a:p>
            <a:r>
              <a:rPr lang="en-US" sz="1400" b="1">
                <a:solidFill>
                  <a:srgbClr val="FF0000"/>
                </a:solidFill>
              </a:rPr>
              <a:t>4. Network Attached Storage (NAS) - Kiçik Ev üçün Model</a:t>
            </a:r>
            <a:endParaRPr lang="az-Latn-AZ" sz="1400" b="1">
              <a:solidFill>
                <a:srgbClr val="FF0000"/>
              </a:solidFill>
            </a:endParaRPr>
          </a:p>
          <a:p>
            <a:endParaRPr lang="en-US" sz="1400" b="1"/>
          </a:p>
          <a:p>
            <a:r>
              <a:rPr lang="en-US" sz="1400"/>
              <a:t>NAS cihazları, bir çox SSD-ləri və ya digər yaddaş vasitələrini mərkəzləşdirərək şəbəkə üzərindən istifadə etməyə imkan verir. NAS sistemləri adətən daha çox biznes və serverlərdə istifadə olunur, amma bəzi kiçik ev istifadəçiləri üçün nəzərdə tutulmuş modelləri də mövcuddur. Bu sistemə SSD-lər əlavə edərək şəbəkə üzərindən notebook-a qoşulmaq mümkündür.</a:t>
            </a:r>
            <a:endParaRPr lang="az-Latn-AZ" sz="1400"/>
          </a:p>
          <a:p>
            <a:endParaRPr lang="en-US" sz="1400"/>
          </a:p>
          <a:p>
            <a:r>
              <a:rPr lang="en-US" sz="1400" b="1"/>
              <a:t>Məsələn</a:t>
            </a:r>
            <a:r>
              <a:rPr lang="en-US" sz="1400"/>
              <a:t>: Synology, QNAP və ya Western Digital-in kiçik NAS cihazları.</a:t>
            </a:r>
            <a:endParaRPr lang="az-Latn-AZ" sz="1400"/>
          </a:p>
          <a:p>
            <a:endParaRPr lang="en-US" sz="1400"/>
          </a:p>
          <a:p>
            <a:r>
              <a:rPr lang="en-US" sz="1400" b="1"/>
              <a:t>Üstünlükləri</a:t>
            </a:r>
            <a:r>
              <a:rPr lang="en-US" sz="1400"/>
              <a:t>:</a:t>
            </a:r>
          </a:p>
          <a:p>
            <a:pPr marL="742950" lvl="1" indent="-285750">
              <a:buFont typeface="Arial" panose="020B0604020202020204" pitchFamily="34" charset="0"/>
              <a:buChar char="•"/>
            </a:pPr>
            <a:r>
              <a:rPr lang="en-US" sz="1400"/>
              <a:t>Yaddaşları şəbəkə üzərindən həm notebook, həm də digər cihazlarla paylaşmaq mümkündür.</a:t>
            </a:r>
          </a:p>
          <a:p>
            <a:pPr marL="742950" lvl="1" indent="-285750">
              <a:buFont typeface="Arial" panose="020B0604020202020204" pitchFamily="34" charset="0"/>
              <a:buChar char="•"/>
            </a:pPr>
            <a:r>
              <a:rPr lang="en-US" sz="1400"/>
              <a:t>RAID, təhlükəsizlik və s. kimi çoxsaylı xüsusiyyətlər mövcuddur.</a:t>
            </a:r>
            <a:endParaRPr lang="az-Latn-AZ" sz="1400"/>
          </a:p>
          <a:p>
            <a:pPr lvl="1"/>
            <a:endParaRPr lang="en-US" sz="1400"/>
          </a:p>
          <a:p>
            <a:r>
              <a:rPr lang="en-US" sz="1400" b="1"/>
              <a:t>Nəzərə alınmalı tərəflər</a:t>
            </a:r>
            <a:r>
              <a:rPr lang="en-US" sz="1400"/>
              <a:t>:</a:t>
            </a:r>
          </a:p>
          <a:p>
            <a:pPr marL="742950" lvl="1" indent="-285750">
              <a:buFont typeface="Arial" panose="020B0604020202020204" pitchFamily="34" charset="0"/>
              <a:buChar char="•"/>
            </a:pPr>
            <a:r>
              <a:rPr lang="en-US" sz="1400"/>
              <a:t>Adətən, NAS cihazları daha bahalıdır və əlavə konfiqurasiya tələb edə bilər.</a:t>
            </a:r>
          </a:p>
          <a:p>
            <a:pPr marL="742950" lvl="1" indent="-285750">
              <a:buFont typeface="Arial" panose="020B0604020202020204" pitchFamily="34" charset="0"/>
              <a:buChar char="•"/>
            </a:pPr>
            <a:r>
              <a:rPr lang="en-US" sz="1400"/>
              <a:t>Şəbəkə sürəti SSD-lərin tam potensialını verə bilməz.</a:t>
            </a:r>
            <a:endParaRPr lang="az-Latn-AZ" sz="1400"/>
          </a:p>
          <a:p>
            <a:pPr lvl="1"/>
            <a:endParaRPr lang="az-Latn-AZ" sz="1400"/>
          </a:p>
          <a:p>
            <a:pPr marL="0" lvl="1"/>
            <a:endParaRPr lang="az-Latn-AZ" sz="1400"/>
          </a:p>
        </p:txBody>
      </p:sp>
    </p:spTree>
    <p:extLst>
      <p:ext uri="{BB962C8B-B14F-4D97-AF65-F5344CB8AC3E}">
        <p14:creationId xmlns:p14="http://schemas.microsoft.com/office/powerpoint/2010/main" val="41902210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59E2A-221D-CA08-8D36-363F9C218BB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E52AE03-4810-E476-C8D5-EEE0ED5A2862}"/>
              </a:ext>
            </a:extLst>
          </p:cNvPr>
          <p:cNvSpPr txBox="1"/>
          <p:nvPr/>
        </p:nvSpPr>
        <p:spPr>
          <a:xfrm>
            <a:off x="203200" y="244826"/>
            <a:ext cx="11822545" cy="5990807"/>
          </a:xfrm>
          <a:prstGeom prst="rect">
            <a:avLst/>
          </a:prstGeom>
          <a:noFill/>
        </p:spPr>
        <p:txBody>
          <a:bodyPr wrap="square">
            <a:spAutoFit/>
          </a:bodyPr>
          <a:lstStyle/>
          <a:p>
            <a:r>
              <a:rPr lang="en-US" sz="1100" b="1">
                <a:solidFill>
                  <a:srgbClr val="FF0000"/>
                </a:solidFill>
              </a:rPr>
              <a:t>ZFS</a:t>
            </a:r>
            <a:r>
              <a:rPr lang="en-US" sz="1100"/>
              <a:t> və </a:t>
            </a:r>
            <a:r>
              <a:rPr lang="en-US" sz="1100" b="1">
                <a:solidFill>
                  <a:srgbClr val="FF0000"/>
                </a:solidFill>
              </a:rPr>
              <a:t>Btrfs</a:t>
            </a:r>
            <a:r>
              <a:rPr lang="en-US" sz="1100"/>
              <a:t> müasir fayl sistemləri (file systems) olaraq tanınır və hər ikisi məlumatların saxlanması, qorunması və idarə edilməsi ilə əlaqədar qabaqcıl xüsusiyyətlərə malikdir. Gəlin, hər birini və fayl sistemi anlayışını daha detallı şəkildə izah edək.</a:t>
            </a:r>
            <a:endParaRPr lang="az-Latn-AZ" sz="1100"/>
          </a:p>
          <a:p>
            <a:endParaRPr lang="en-US" sz="1100"/>
          </a:p>
          <a:p>
            <a:r>
              <a:rPr lang="en-US" sz="1100" b="1"/>
              <a:t>Fayl Sistemi Nədir?</a:t>
            </a:r>
          </a:p>
          <a:p>
            <a:r>
              <a:rPr lang="en-US" sz="1100"/>
              <a:t>Fayl sistemi, məlumatların saxlanması, təşkil edilməsi və əldə edilməsi üçün istifadə olunan struktur və üsuldur. Bu, əməliyyat sisteminin disklərdəki məlumatları necə yazdığını, oxuduğunu və təşkil etdiyini müəyyən edir. Fayl sistemi həmçinin məlumatların necə qorunduğunu (məsələn, ehtiyat nüsxələr, bərpa), nəzarət edilməsini (giriş hüquqları, şifrləmə) və digər əməliyyatları idarə edir. Yəni, fayl sistemi bir növ diskin daxili təşkilatıdır.</a:t>
            </a:r>
            <a:endParaRPr lang="az-Latn-AZ" sz="1100"/>
          </a:p>
          <a:p>
            <a:endParaRPr lang="en-US" sz="1100"/>
          </a:p>
          <a:p>
            <a:r>
              <a:rPr lang="en-US" sz="1100" b="1"/>
              <a:t>Bir neçə əsas fayl sistemi növü var</a:t>
            </a:r>
            <a:r>
              <a:rPr lang="en-US" sz="1100"/>
              <a:t>:</a:t>
            </a:r>
          </a:p>
          <a:p>
            <a:pPr marL="742950" lvl="1" indent="-285750">
              <a:lnSpc>
                <a:spcPct val="150000"/>
              </a:lnSpc>
              <a:buFont typeface="Wingdings" panose="05000000000000000000" pitchFamily="2" charset="2"/>
              <a:buChar char="q"/>
            </a:pPr>
            <a:r>
              <a:rPr lang="en-US" sz="1100" b="1"/>
              <a:t>NTFS</a:t>
            </a:r>
            <a:r>
              <a:rPr lang="en-US" sz="1100"/>
              <a:t> (Windows üçün),</a:t>
            </a:r>
          </a:p>
          <a:p>
            <a:pPr marL="742950" lvl="1" indent="-285750">
              <a:lnSpc>
                <a:spcPct val="150000"/>
              </a:lnSpc>
              <a:buFont typeface="Wingdings" panose="05000000000000000000" pitchFamily="2" charset="2"/>
              <a:buChar char="q"/>
            </a:pPr>
            <a:r>
              <a:rPr lang="en-US" sz="1100" b="1"/>
              <a:t>EXT4</a:t>
            </a:r>
            <a:r>
              <a:rPr lang="en-US" sz="1100"/>
              <a:t> (Linux üçün),</a:t>
            </a:r>
          </a:p>
          <a:p>
            <a:pPr marL="742950" lvl="1" indent="-285750">
              <a:lnSpc>
                <a:spcPct val="150000"/>
              </a:lnSpc>
              <a:buFont typeface="Wingdings" panose="05000000000000000000" pitchFamily="2" charset="2"/>
              <a:buChar char="q"/>
            </a:pPr>
            <a:r>
              <a:rPr lang="en-US" sz="1100" b="1"/>
              <a:t>HFS+</a:t>
            </a:r>
            <a:r>
              <a:rPr lang="en-US" sz="1100"/>
              <a:t> (macOS üçün),</a:t>
            </a:r>
          </a:p>
          <a:p>
            <a:pPr marL="742950" lvl="1" indent="-285750">
              <a:lnSpc>
                <a:spcPct val="150000"/>
              </a:lnSpc>
              <a:buFont typeface="Wingdings" panose="05000000000000000000" pitchFamily="2" charset="2"/>
              <a:buChar char="q"/>
            </a:pPr>
            <a:r>
              <a:rPr lang="en-US" sz="1100" b="1"/>
              <a:t>FAT32</a:t>
            </a:r>
            <a:r>
              <a:rPr lang="en-US" sz="1100"/>
              <a:t> (köhnə əməliyyat sistemləri üçün).</a:t>
            </a:r>
            <a:endParaRPr lang="az-Latn-AZ" sz="1100"/>
          </a:p>
          <a:p>
            <a:endParaRPr lang="en-US" sz="1100"/>
          </a:p>
          <a:p>
            <a:r>
              <a:rPr lang="en-US" sz="1100" b="1"/>
              <a:t>ZFS</a:t>
            </a:r>
            <a:r>
              <a:rPr lang="en-US" sz="1100"/>
              <a:t> və </a:t>
            </a:r>
            <a:r>
              <a:rPr lang="en-US" sz="1100" b="1"/>
              <a:t>Btrfs</a:t>
            </a:r>
            <a:r>
              <a:rPr lang="en-US" sz="1100"/>
              <a:t> bu fayl sistemlərinə nisbətən daha yeni və daha inkişaf etmiş xüsusiyyətlərə malikdir.</a:t>
            </a:r>
            <a:endParaRPr lang="az-Latn-AZ" sz="1100"/>
          </a:p>
          <a:p>
            <a:endParaRPr lang="az-Latn-AZ" sz="1100"/>
          </a:p>
          <a:p>
            <a:endParaRPr lang="az-Latn-AZ" sz="1100"/>
          </a:p>
          <a:p>
            <a:r>
              <a:rPr lang="en-US" sz="1100" b="1"/>
              <a:t>ZFS (Zettabyte File System) </a:t>
            </a:r>
            <a:r>
              <a:rPr lang="en-US" sz="1100"/>
              <a:t>müasir, yüksək performanslı və etibarlı bir fayl sistemidir ki, ilk dəfə Sun Microsystems tərəfindən Solaris əməliyyat sistemi üçün 2000-ci illərin ortalarında (2005-ci ildə) təqdim edilmişdir. ZFS, böyük həcmli məlumatların idarə edilməsi, məlumat bütövlüyü, snapshotlar və çevik saxlama həlləri üçün nəzərdə tutulmuşdur. Linux-da (Ubuntu, Debian, Arch kimi) və FreeBSD-də geniş istifadə olunur, lakin Windows-da yerli dəstək yoxdur. ZFS, həm fayl sistemi, həm də loqik həcm meneceri (LVM kimi) funksiyalarını birləşdirir, bu da onu unikal edir.</a:t>
            </a:r>
            <a:endParaRPr lang="az-Latn-AZ" sz="1100"/>
          </a:p>
          <a:p>
            <a:endParaRPr lang="az-Latn-AZ" sz="1100"/>
          </a:p>
          <a:p>
            <a:endParaRPr lang="en-US" sz="1100"/>
          </a:p>
          <a:p>
            <a:r>
              <a:rPr lang="en-US" sz="1100"/>
              <a:t>Aşağıda ZFS-in əsas xüsusiyyətləri, üstünlükləri, məhdudiyyətləri, quraşdırma və istifadəsi, həmçinin digər fayl sistemləri ilə müqayisəsi haqqında ətraflı məlumat verilmişdir</a:t>
            </a:r>
            <a:r>
              <a:rPr lang="az-Latn-AZ" sz="1100"/>
              <a:t>:</a:t>
            </a:r>
            <a:endParaRPr lang="en-US" sz="1100"/>
          </a:p>
          <a:p>
            <a:endParaRPr lang="en-US" sz="1100">
              <a:latin typeface="-apple-system"/>
            </a:endParaRPr>
          </a:p>
          <a:p>
            <a:r>
              <a:rPr lang="en-US" sz="1100">
                <a:latin typeface="-apple-system"/>
              </a:rPr>
              <a:t>1) </a:t>
            </a:r>
            <a:r>
              <a:rPr lang="en-US" sz="1100" b="1">
                <a:solidFill>
                  <a:srgbClr val="00B050"/>
                </a:solidFill>
                <a:latin typeface="-apple-system"/>
              </a:rPr>
              <a:t>Böyük Həcm Dəstəyi:</a:t>
            </a:r>
          </a:p>
          <a:p>
            <a:pPr marL="628650" lvl="1" indent="-171450">
              <a:lnSpc>
                <a:spcPct val="150000"/>
              </a:lnSpc>
              <a:buFont typeface="Wingdings" panose="05000000000000000000" pitchFamily="2" charset="2"/>
              <a:buChar char="q"/>
            </a:pPr>
            <a:r>
              <a:rPr lang="en-US" sz="1100">
                <a:latin typeface="-apple-system"/>
              </a:rPr>
              <a:t>ZFS, 256 kvadrilyon zettabayt (2^128 bayt) həcmi dəstəkləyir, bu da praktik olaraq limitsizdir.</a:t>
            </a:r>
          </a:p>
          <a:p>
            <a:pPr marL="628650" lvl="1" indent="-171450">
              <a:lnSpc>
                <a:spcPct val="150000"/>
              </a:lnSpc>
              <a:buFont typeface="Wingdings" panose="05000000000000000000" pitchFamily="2" charset="2"/>
              <a:buChar char="q"/>
            </a:pPr>
            <a:r>
              <a:rPr lang="en-US" sz="1100">
                <a:latin typeface="-apple-system"/>
              </a:rPr>
              <a:t>Fayl və qovluq sayı da demək olar ki, limitsizdir (2^48).</a:t>
            </a:r>
          </a:p>
          <a:p>
            <a:endParaRPr lang="en-US" sz="1100">
              <a:latin typeface="-apple-system"/>
            </a:endParaRPr>
          </a:p>
          <a:p>
            <a:r>
              <a:rPr lang="en-US" sz="1100">
                <a:latin typeface="-apple-system"/>
              </a:rPr>
              <a:t>2) </a:t>
            </a:r>
            <a:r>
              <a:rPr lang="en-US" sz="1100" b="1">
                <a:solidFill>
                  <a:srgbClr val="00B050"/>
                </a:solidFill>
                <a:latin typeface="-apple-system"/>
              </a:rPr>
              <a:t>Məlumat Bütövlüyü:</a:t>
            </a:r>
          </a:p>
          <a:p>
            <a:pPr marL="628650" lvl="1" indent="-171450">
              <a:lnSpc>
                <a:spcPct val="150000"/>
              </a:lnSpc>
              <a:buFont typeface="Wingdings" panose="05000000000000000000" pitchFamily="2" charset="2"/>
              <a:buChar char="q"/>
            </a:pPr>
            <a:r>
              <a:rPr lang="en-US" sz="1100">
                <a:latin typeface="-apple-system"/>
              </a:rPr>
              <a:t>ZFS, hər yazma əməliyyatında checksum-lar (256-bit) istifadə edərək məlumat korrupsiyasını avtomatik aşkarlayır və bərpa edir.</a:t>
            </a:r>
          </a:p>
          <a:p>
            <a:pPr marL="628650" lvl="1" indent="-171450">
              <a:lnSpc>
                <a:spcPct val="150000"/>
              </a:lnSpc>
              <a:buFont typeface="Wingdings" panose="05000000000000000000" pitchFamily="2" charset="2"/>
              <a:buChar char="q"/>
            </a:pPr>
            <a:r>
              <a:rPr lang="en-US" sz="1100">
                <a:latin typeface="-apple-system"/>
              </a:rPr>
              <a:t>"Self-healing" mexanizmi ilə zədələnmiş məlumatları RAID və ya yedəklərdən bərpa edir.</a:t>
            </a:r>
            <a:r>
              <a:rPr lang="az-Latn-AZ" sz="1100">
                <a:latin typeface="-apple-system"/>
              </a:rPr>
              <a:t> </a:t>
            </a:r>
            <a:endParaRPr lang="en-US" sz="1100"/>
          </a:p>
        </p:txBody>
      </p:sp>
    </p:spTree>
    <p:extLst>
      <p:ext uri="{BB962C8B-B14F-4D97-AF65-F5344CB8AC3E}">
        <p14:creationId xmlns:p14="http://schemas.microsoft.com/office/powerpoint/2010/main" val="39258644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B3157E-2CC4-89B0-5EFD-E58FE644673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AD0F4EA-D1E6-ED08-4FF9-9CF50C1EE8D2}"/>
              </a:ext>
            </a:extLst>
          </p:cNvPr>
          <p:cNvSpPr txBox="1"/>
          <p:nvPr/>
        </p:nvSpPr>
        <p:spPr>
          <a:xfrm>
            <a:off x="138546" y="0"/>
            <a:ext cx="11887200" cy="7091108"/>
          </a:xfrm>
          <a:prstGeom prst="rect">
            <a:avLst/>
          </a:prstGeom>
          <a:noFill/>
        </p:spPr>
        <p:txBody>
          <a:bodyPr wrap="square">
            <a:spAutoFit/>
          </a:bodyPr>
          <a:lstStyle/>
          <a:p>
            <a:r>
              <a:rPr lang="en-US" sz="1100">
                <a:latin typeface="-apple-system"/>
              </a:rPr>
              <a:t>3) </a:t>
            </a:r>
            <a:r>
              <a:rPr lang="en-US" sz="1100" b="1">
                <a:solidFill>
                  <a:srgbClr val="00B050"/>
                </a:solidFill>
                <a:latin typeface="-apple-system"/>
              </a:rPr>
              <a:t>Snapshotlar:</a:t>
            </a:r>
          </a:p>
          <a:p>
            <a:pPr marL="628650" lvl="1" indent="-171450">
              <a:lnSpc>
                <a:spcPct val="150000"/>
              </a:lnSpc>
              <a:buFont typeface="Wingdings" panose="05000000000000000000" pitchFamily="2" charset="2"/>
              <a:buChar char="q"/>
            </a:pPr>
            <a:r>
              <a:rPr lang="en-US" sz="1100">
                <a:latin typeface="-apple-system"/>
              </a:rPr>
              <a:t>ZFS, fayl sisteminin anlıq surətlərini (snapshot) yaradır. Bu, backup və ya sistem bərpası üçün çox faydalıdır.</a:t>
            </a:r>
          </a:p>
          <a:p>
            <a:pPr marL="628650" lvl="1" indent="-171450">
              <a:lnSpc>
                <a:spcPct val="150000"/>
              </a:lnSpc>
              <a:buFont typeface="Wingdings" panose="05000000000000000000" pitchFamily="2" charset="2"/>
              <a:buChar char="q"/>
            </a:pPr>
            <a:r>
              <a:rPr lang="en-US" sz="1100">
                <a:latin typeface="-apple-system"/>
              </a:rPr>
              <a:t>Snapshotlar yalnız dəyişən məlumatları saxlayır, bu da disk yerinə qənaət edir.</a:t>
            </a:r>
          </a:p>
          <a:p>
            <a:endParaRPr lang="en-US" sz="1100">
              <a:latin typeface="-apple-system"/>
            </a:endParaRPr>
          </a:p>
          <a:p>
            <a:endParaRPr lang="en-US" sz="1100">
              <a:latin typeface="-apple-system"/>
            </a:endParaRPr>
          </a:p>
          <a:p>
            <a:r>
              <a:rPr lang="en-US" sz="1100">
                <a:latin typeface="-apple-system"/>
              </a:rPr>
              <a:t>4) </a:t>
            </a:r>
            <a:r>
              <a:rPr lang="en-US" sz="1100" b="1">
                <a:solidFill>
                  <a:srgbClr val="00B050"/>
                </a:solidFill>
                <a:latin typeface="-apple-system"/>
              </a:rPr>
              <a:t>Copy-on-Write (CoW):</a:t>
            </a:r>
          </a:p>
          <a:p>
            <a:pPr marL="628650" lvl="1" indent="-171450">
              <a:lnSpc>
                <a:spcPct val="150000"/>
              </a:lnSpc>
              <a:buFont typeface="Wingdings" panose="05000000000000000000" pitchFamily="2" charset="2"/>
              <a:buChar char="q"/>
            </a:pPr>
            <a:r>
              <a:rPr lang="en-US" sz="1100">
                <a:latin typeface="-apple-system"/>
              </a:rPr>
              <a:t>ZFS, məlumatı yeniləyərkən orijinalı dəyişdirmədən yeni yerdə saxlayır, bu da məlumatın təhlükəsizliyini artırır.</a:t>
            </a:r>
          </a:p>
          <a:p>
            <a:endParaRPr lang="en-US" sz="1100">
              <a:latin typeface="-apple-system"/>
            </a:endParaRPr>
          </a:p>
          <a:p>
            <a:endParaRPr lang="en-US" sz="1100">
              <a:latin typeface="-apple-system"/>
            </a:endParaRPr>
          </a:p>
          <a:p>
            <a:r>
              <a:rPr lang="en-US" sz="1100">
                <a:latin typeface="-apple-system"/>
              </a:rPr>
              <a:t>5) </a:t>
            </a:r>
            <a:r>
              <a:rPr lang="en-US" sz="1100" b="1">
                <a:solidFill>
                  <a:srgbClr val="00B050"/>
                </a:solidFill>
                <a:latin typeface="-apple-system"/>
              </a:rPr>
              <a:t>RAID-Z:</a:t>
            </a:r>
          </a:p>
          <a:p>
            <a:pPr marL="628650" lvl="1" indent="-171450">
              <a:lnSpc>
                <a:spcPct val="150000"/>
              </a:lnSpc>
              <a:buFont typeface="Wingdings" panose="05000000000000000000" pitchFamily="2" charset="2"/>
              <a:buChar char="q"/>
            </a:pPr>
            <a:r>
              <a:rPr lang="en-US" sz="1100">
                <a:latin typeface="-apple-system"/>
              </a:rPr>
              <a:t>ZFS, öz daxili RAID həlləri təklif edir (RAID-Z1, RAID-Z2, RAID-Z3). Bunlar ənənəvi RAID 5/6 ilə oxşardır, lakin daha çevikdir.</a:t>
            </a:r>
          </a:p>
          <a:p>
            <a:pPr marL="628650" lvl="1" indent="-171450">
              <a:lnSpc>
                <a:spcPct val="150000"/>
              </a:lnSpc>
              <a:buFont typeface="Wingdings" panose="05000000000000000000" pitchFamily="2" charset="2"/>
              <a:buChar char="q"/>
            </a:pPr>
            <a:r>
              <a:rPr lang="en-US" sz="1100">
                <a:latin typeface="-apple-system"/>
              </a:rPr>
              <a:t>RAID-Z, paritet əsasında məlumat itkisinə qarşı qoruma təmin edir.</a:t>
            </a:r>
            <a:r>
              <a:rPr lang="az-Latn-AZ" sz="1100">
                <a:latin typeface="-apple-system"/>
              </a:rPr>
              <a:t> Ənənəvi RAID-ə ehtiyac olmadan öz RAID-Z həllərini təklif edir.</a:t>
            </a:r>
            <a:endParaRPr lang="en-US" sz="1100">
              <a:latin typeface="-apple-system"/>
            </a:endParaRPr>
          </a:p>
          <a:p>
            <a:endParaRPr lang="en-US" sz="1100">
              <a:latin typeface="-apple-system"/>
            </a:endParaRPr>
          </a:p>
          <a:p>
            <a:endParaRPr lang="en-US" sz="1100">
              <a:latin typeface="-apple-system"/>
            </a:endParaRPr>
          </a:p>
          <a:p>
            <a:r>
              <a:rPr lang="en-US" sz="1100">
                <a:latin typeface="-apple-system"/>
              </a:rPr>
              <a:t>6) </a:t>
            </a:r>
            <a:r>
              <a:rPr lang="en-US" sz="1100" b="1">
                <a:solidFill>
                  <a:srgbClr val="00B050"/>
                </a:solidFill>
                <a:latin typeface="-apple-system"/>
              </a:rPr>
              <a:t>Sıxılma (Compression):</a:t>
            </a:r>
          </a:p>
          <a:p>
            <a:pPr marL="628650" lvl="1" indent="-171450">
              <a:lnSpc>
                <a:spcPct val="150000"/>
              </a:lnSpc>
              <a:buFont typeface="Wingdings" panose="05000000000000000000" pitchFamily="2" charset="2"/>
              <a:buChar char="q"/>
            </a:pPr>
            <a:r>
              <a:rPr lang="en-US" sz="1100">
                <a:latin typeface="-apple-system"/>
              </a:rPr>
              <a:t>ZFS, real vaxt rejimində sıxılmanı dəstəkləyir (məsələn, LZ4 alqoritmi), bu da disk yerinə qənaət edir və bəzən performansı artırır.</a:t>
            </a:r>
            <a:r>
              <a:rPr lang="az-Latn-AZ" sz="1100">
                <a:latin typeface="-apple-system"/>
              </a:rPr>
              <a:t> </a:t>
            </a:r>
            <a:endParaRPr lang="en-US" sz="1100">
              <a:latin typeface="-apple-system"/>
            </a:endParaRPr>
          </a:p>
          <a:p>
            <a:endParaRPr lang="en-US" sz="1100">
              <a:latin typeface="-apple-system"/>
            </a:endParaRPr>
          </a:p>
          <a:p>
            <a:endParaRPr lang="en-US" sz="1100">
              <a:latin typeface="-apple-system"/>
            </a:endParaRPr>
          </a:p>
          <a:p>
            <a:r>
              <a:rPr lang="en-US" sz="1100">
                <a:latin typeface="-apple-system"/>
              </a:rPr>
              <a:t>7) </a:t>
            </a:r>
            <a:r>
              <a:rPr lang="en-US" sz="1100" b="1">
                <a:solidFill>
                  <a:srgbClr val="00B050"/>
                </a:solidFill>
                <a:latin typeface="-apple-system"/>
              </a:rPr>
              <a:t>Dedublikasiya (Deduplication):</a:t>
            </a:r>
          </a:p>
          <a:p>
            <a:pPr marL="628650" lvl="1" indent="-171450">
              <a:lnSpc>
                <a:spcPct val="150000"/>
              </a:lnSpc>
              <a:buFont typeface="Wingdings" panose="05000000000000000000" pitchFamily="2" charset="2"/>
              <a:buChar char="q"/>
            </a:pPr>
            <a:r>
              <a:rPr lang="en-US" sz="1100">
                <a:latin typeface="-apple-system"/>
              </a:rPr>
              <a:t>Eyni məlumatın çoxsaylı nüsxələrini saxlamaq əvəzinə yalnız bir nüsxə saxlayır, disk yerinə qənaət edir.</a:t>
            </a:r>
          </a:p>
          <a:p>
            <a:pPr marL="628650" lvl="1" indent="-171450">
              <a:lnSpc>
                <a:spcPct val="150000"/>
              </a:lnSpc>
              <a:buFont typeface="Wingdings" panose="05000000000000000000" pitchFamily="2" charset="2"/>
              <a:buChar char="q"/>
            </a:pPr>
            <a:r>
              <a:rPr lang="en-US" sz="1100">
                <a:latin typeface="-apple-system"/>
              </a:rPr>
              <a:t>Dedublikasiya yaddaş və CPU resurslarını çox tələb edir.</a:t>
            </a:r>
          </a:p>
          <a:p>
            <a:endParaRPr lang="en-US" sz="1100">
              <a:latin typeface="-apple-system"/>
            </a:endParaRPr>
          </a:p>
          <a:p>
            <a:endParaRPr lang="en-US" sz="1100">
              <a:latin typeface="-apple-system"/>
            </a:endParaRPr>
          </a:p>
          <a:p>
            <a:r>
              <a:rPr lang="en-US" sz="1100">
                <a:latin typeface="-apple-system"/>
              </a:rPr>
              <a:t>8) </a:t>
            </a:r>
            <a:r>
              <a:rPr lang="en-US" sz="1100" b="1">
                <a:solidFill>
                  <a:srgbClr val="00B050"/>
                </a:solidFill>
                <a:latin typeface="-apple-system"/>
              </a:rPr>
              <a:t>Loqik Həcm İdarəetməsi:</a:t>
            </a:r>
          </a:p>
          <a:p>
            <a:pPr marL="628650" lvl="1" indent="-171450">
              <a:lnSpc>
                <a:spcPct val="150000"/>
              </a:lnSpc>
              <a:buFont typeface="Wingdings" panose="05000000000000000000" pitchFamily="2" charset="2"/>
              <a:buChar char="q"/>
            </a:pPr>
            <a:r>
              <a:rPr lang="en-US" sz="1100">
                <a:latin typeface="-apple-system"/>
              </a:rPr>
              <a:t>ZFS, LVM funksiyalarını özündə birləşdirir. Zpool (saxlama hovuzu) və dataset-lər vasitəsilə bölmələri dinamik idarə edir.</a:t>
            </a:r>
          </a:p>
          <a:p>
            <a:endParaRPr lang="en-US" sz="1100">
              <a:latin typeface="-apple-system"/>
            </a:endParaRPr>
          </a:p>
          <a:p>
            <a:endParaRPr lang="en-US" sz="1100">
              <a:latin typeface="-apple-system"/>
            </a:endParaRPr>
          </a:p>
          <a:p>
            <a:r>
              <a:rPr lang="en-US" sz="1100">
                <a:latin typeface="-apple-system"/>
              </a:rPr>
              <a:t>9) </a:t>
            </a:r>
            <a:r>
              <a:rPr lang="en-US" sz="1100" b="1">
                <a:solidFill>
                  <a:srgbClr val="00B050"/>
                </a:solidFill>
                <a:latin typeface="-apple-system"/>
              </a:rPr>
              <a:t>Klonlama:</a:t>
            </a:r>
          </a:p>
          <a:p>
            <a:pPr marL="628650" lvl="1" indent="-171450">
              <a:lnSpc>
                <a:spcPct val="150000"/>
              </a:lnSpc>
              <a:buFont typeface="Wingdings" panose="05000000000000000000" pitchFamily="2" charset="2"/>
              <a:buChar char="q"/>
            </a:pPr>
            <a:r>
              <a:rPr lang="en-US" sz="1100">
                <a:latin typeface="-apple-system"/>
              </a:rPr>
              <a:t>Snapshotlardan klonlar yaradıla bilər, bu da test mühitləri və ya müvəqqəti məlumat dəstləri üçün faydalıdır.</a:t>
            </a:r>
          </a:p>
          <a:p>
            <a:endParaRPr lang="en-US" sz="1100">
              <a:latin typeface="-apple-system"/>
            </a:endParaRPr>
          </a:p>
          <a:p>
            <a:endParaRPr lang="en-US" sz="1100">
              <a:latin typeface="-apple-system"/>
            </a:endParaRPr>
          </a:p>
          <a:p>
            <a:r>
              <a:rPr lang="en-US" sz="1100">
                <a:latin typeface="-apple-system"/>
              </a:rPr>
              <a:t>10) </a:t>
            </a:r>
            <a:r>
              <a:rPr lang="en-US" sz="1100" b="1">
                <a:solidFill>
                  <a:srgbClr val="00B050"/>
                </a:solidFill>
                <a:latin typeface="-apple-system"/>
              </a:rPr>
              <a:t>Zpool və Dataset-lər:</a:t>
            </a:r>
          </a:p>
          <a:p>
            <a:pPr marL="628650" lvl="1" indent="-171450">
              <a:lnSpc>
                <a:spcPct val="150000"/>
              </a:lnSpc>
              <a:buFont typeface="Wingdings" panose="05000000000000000000" pitchFamily="2" charset="2"/>
              <a:buChar char="q"/>
            </a:pPr>
            <a:r>
              <a:rPr lang="en-US" sz="1100">
                <a:latin typeface="-apple-system"/>
              </a:rPr>
              <a:t>Zpool: Disklərin və ya bölmələrin birləşdirildiyi virtual saxlama hovuzudur.</a:t>
            </a:r>
          </a:p>
          <a:p>
            <a:pPr marL="628650" lvl="1" indent="-171450">
              <a:lnSpc>
                <a:spcPct val="150000"/>
              </a:lnSpc>
              <a:buFont typeface="Wingdings" panose="05000000000000000000" pitchFamily="2" charset="2"/>
              <a:buChar char="q"/>
            </a:pPr>
            <a:r>
              <a:rPr lang="en-US" sz="1100">
                <a:latin typeface="-apple-system"/>
              </a:rPr>
              <a:t>Dataset: Zpool daxilində fayl sistemi, snapshot və ya klon kimi idarə olunan vahiddir.</a:t>
            </a:r>
            <a:endParaRPr lang="en-US" sz="1100"/>
          </a:p>
        </p:txBody>
      </p:sp>
    </p:spTree>
    <p:extLst>
      <p:ext uri="{BB962C8B-B14F-4D97-AF65-F5344CB8AC3E}">
        <p14:creationId xmlns:p14="http://schemas.microsoft.com/office/powerpoint/2010/main" val="4749179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C4128E-0BB1-6B82-DB75-852403D09B7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5A3FDF8-6BDE-37DE-1DC5-A16CA8A76FDC}"/>
              </a:ext>
            </a:extLst>
          </p:cNvPr>
          <p:cNvSpPr txBox="1"/>
          <p:nvPr/>
        </p:nvSpPr>
        <p:spPr>
          <a:xfrm>
            <a:off x="203200" y="244826"/>
            <a:ext cx="11822545" cy="5816977"/>
          </a:xfrm>
          <a:prstGeom prst="rect">
            <a:avLst/>
          </a:prstGeom>
          <a:noFill/>
        </p:spPr>
        <p:txBody>
          <a:bodyPr wrap="square">
            <a:spAutoFit/>
          </a:bodyPr>
          <a:lstStyle/>
          <a:p>
            <a:r>
              <a:rPr lang="en-US" sz="1200" b="1"/>
              <a:t>ZFS-in Məhdudiyyətləri</a:t>
            </a:r>
          </a:p>
          <a:p>
            <a:pPr marL="628650" lvl="1" indent="-171450">
              <a:lnSpc>
                <a:spcPct val="150000"/>
              </a:lnSpc>
              <a:buFont typeface="Wingdings" panose="05000000000000000000" pitchFamily="2" charset="2"/>
              <a:buChar char="q"/>
            </a:pPr>
            <a:r>
              <a:rPr lang="en-US" sz="1200" b="1"/>
              <a:t>Resurs Tələbatı</a:t>
            </a:r>
            <a:r>
              <a:rPr lang="en-US" sz="1200"/>
              <a:t>: ZFS, xüsusilə dedublikasiya və sıxılma aktiv olduqda, çox RAM və CPU tələb edir (minimum 8 GB RAM, dedublikasiya üçün 16 GB+ tövsiyə olunur).</a:t>
            </a:r>
          </a:p>
          <a:p>
            <a:pPr marL="628650" lvl="1" indent="-171450">
              <a:lnSpc>
                <a:spcPct val="150000"/>
              </a:lnSpc>
              <a:buFont typeface="Wingdings" panose="05000000000000000000" pitchFamily="2" charset="2"/>
              <a:buChar char="q"/>
            </a:pPr>
            <a:r>
              <a:rPr lang="en-US" sz="1200" b="1"/>
              <a:t>Mürəkkəblik</a:t>
            </a:r>
            <a:r>
              <a:rPr lang="en-US" sz="1200"/>
              <a:t>: Quraşdırma və idarəetmə digər fayl sistemlərinə (məsələn, ext4) nisbətən daha mürəkkəbdir.</a:t>
            </a:r>
          </a:p>
          <a:p>
            <a:pPr marL="628650" lvl="1" indent="-171450">
              <a:lnSpc>
                <a:spcPct val="150000"/>
              </a:lnSpc>
              <a:buFont typeface="Wingdings" panose="05000000000000000000" pitchFamily="2" charset="2"/>
              <a:buChar char="q"/>
            </a:pPr>
            <a:r>
              <a:rPr lang="en-US" sz="1200" b="1"/>
              <a:t>Windows Dəstəyi</a:t>
            </a:r>
            <a:r>
              <a:rPr lang="en-US" sz="1200"/>
              <a:t>: Windows-da yerli dəstək yoxdur, yalnız üçüncü tərəf alətləri ilə işləyə bilər.</a:t>
            </a:r>
          </a:p>
          <a:p>
            <a:pPr marL="628650" lvl="1" indent="-171450">
              <a:lnSpc>
                <a:spcPct val="150000"/>
              </a:lnSpc>
              <a:buFont typeface="Wingdings" panose="05000000000000000000" pitchFamily="2" charset="2"/>
              <a:buChar char="q"/>
            </a:pPr>
            <a:r>
              <a:rPr lang="en-US" sz="1200" b="1"/>
              <a:t>Lisenziya Problemləri</a:t>
            </a:r>
            <a:r>
              <a:rPr lang="en-US" sz="1200"/>
              <a:t>: ZFS-in CDDL lisenziyası Linux kernelinə inteqrasiyanı çətinləşdirir, ona görə də modullar kimi quraşdırılır.</a:t>
            </a:r>
          </a:p>
          <a:p>
            <a:pPr marL="628650" lvl="1" indent="-171450">
              <a:lnSpc>
                <a:spcPct val="150000"/>
              </a:lnSpc>
              <a:buFont typeface="Wingdings" panose="05000000000000000000" pitchFamily="2" charset="2"/>
              <a:buChar char="q"/>
            </a:pPr>
            <a:r>
              <a:rPr lang="en-US" sz="1200" b="1"/>
              <a:t>Disk Genişləndirmə</a:t>
            </a:r>
            <a:r>
              <a:rPr lang="en-US" sz="1200"/>
              <a:t>: Zpool-a yeni disk əlavə etmək asandır, lakin mövcud diskdən çıxarmaq çətindir.</a:t>
            </a:r>
          </a:p>
          <a:p>
            <a:pPr marL="628650" lvl="1" indent="-171450">
              <a:lnSpc>
                <a:spcPct val="150000"/>
              </a:lnSpc>
              <a:buFont typeface="Wingdings" panose="05000000000000000000" pitchFamily="2" charset="2"/>
              <a:buChar char="q"/>
            </a:pPr>
            <a:r>
              <a:rPr lang="en-US" sz="1200" b="1"/>
              <a:t>Performans</a:t>
            </a:r>
            <a:r>
              <a:rPr lang="en-US" sz="1200"/>
              <a:t>: Yüksək yüklənmə və ya kiçik sistemlərdə yavaş ola bilər.</a:t>
            </a:r>
            <a:endParaRPr lang="az-Latn-AZ" sz="1200"/>
          </a:p>
          <a:p>
            <a:endParaRPr lang="az-Latn-AZ" sz="1200"/>
          </a:p>
          <a:p>
            <a:endParaRPr lang="az-Latn-AZ" sz="1200"/>
          </a:p>
          <a:p>
            <a:r>
              <a:rPr lang="az-Latn-AZ" sz="1200" b="1">
                <a:solidFill>
                  <a:srgbClr val="FF0000"/>
                </a:solidFill>
              </a:rPr>
              <a:t>ZFS-in Linux-da Quraşdırılması:  </a:t>
            </a:r>
            <a:r>
              <a:rPr lang="az-Latn-AZ" sz="1200"/>
              <a:t>Linux-da ZFS qurmaq üçün addımlar (Ubuntu/Debian nümunəsi):</a:t>
            </a:r>
          </a:p>
          <a:p>
            <a:endParaRPr lang="az-Latn-AZ" sz="1200"/>
          </a:p>
          <a:p>
            <a:pPr marL="228600" indent="-228600">
              <a:buAutoNum type="arabicParenR"/>
            </a:pPr>
            <a:r>
              <a:rPr lang="az-Latn-AZ" sz="1200"/>
              <a:t>ZFS Paketini Quraşdırın:</a:t>
            </a:r>
          </a:p>
          <a:p>
            <a:pPr marL="228600" indent="-228600">
              <a:buAutoNum type="arabicParenR"/>
            </a:pPr>
            <a:endParaRPr lang="az-Latn-AZ" sz="1200"/>
          </a:p>
          <a:p>
            <a:pPr marL="228600" indent="-228600">
              <a:buAutoNum type="arabicParenR"/>
            </a:pPr>
            <a:endParaRPr lang="az-Latn-AZ" sz="1200"/>
          </a:p>
          <a:p>
            <a:pPr marL="228600" indent="-228600">
              <a:buAutoNum type="arabicParenR"/>
            </a:pPr>
            <a:endParaRPr lang="az-Latn-AZ" sz="1200"/>
          </a:p>
          <a:p>
            <a:pPr marL="228600" indent="-228600">
              <a:buAutoNum type="arabicParenR"/>
            </a:pPr>
            <a:endParaRPr lang="az-Latn-AZ" sz="1200"/>
          </a:p>
          <a:p>
            <a:pPr marL="228600" indent="-228600">
              <a:buFontTx/>
              <a:buAutoNum type="arabicParenR"/>
            </a:pPr>
            <a:r>
              <a:rPr lang="en-US" sz="1200"/>
              <a:t>Zpool Yaratmaq: Diskləri birləşdirərək zpool yaradın (məsələn, RAID-Z1 ilə):</a:t>
            </a:r>
            <a:r>
              <a:rPr lang="az-Latn-AZ" sz="1200"/>
              <a:t> </a:t>
            </a:r>
            <a:r>
              <a:rPr lang="en-US" sz="1200"/>
              <a:t>Burada mypool zpool adıdır, raidz1 1 disk itkisinə dözümlü RAID-dir.</a:t>
            </a: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r>
              <a:rPr lang="en-US" sz="1200"/>
              <a:t>Dataset Yaratmaq: Zpool daxilində fayl sistemi yaradın</a:t>
            </a: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r>
              <a:rPr lang="en-US" sz="1200"/>
              <a:t>Sıxılma və ya Dedublikasiyanı Aktivləşdirmək:</a:t>
            </a:r>
          </a:p>
        </p:txBody>
      </p:sp>
      <p:pic>
        <p:nvPicPr>
          <p:cNvPr id="3" name="Picture 2">
            <a:extLst>
              <a:ext uri="{FF2B5EF4-FFF2-40B4-BE49-F238E27FC236}">
                <a16:creationId xmlns:a16="http://schemas.microsoft.com/office/drawing/2014/main" id="{1729974F-6740-85A6-8E4F-0216A3689EE1}"/>
              </a:ext>
            </a:extLst>
          </p:cNvPr>
          <p:cNvPicPr>
            <a:picLocks noChangeAspect="1"/>
          </p:cNvPicPr>
          <p:nvPr/>
        </p:nvPicPr>
        <p:blipFill>
          <a:blip r:embed="rId2"/>
          <a:stretch>
            <a:fillRect/>
          </a:stretch>
        </p:blipFill>
        <p:spPr>
          <a:xfrm>
            <a:off x="0" y="3079263"/>
            <a:ext cx="2886478" cy="476316"/>
          </a:xfrm>
          <a:prstGeom prst="rect">
            <a:avLst/>
          </a:prstGeom>
        </p:spPr>
      </p:pic>
      <p:pic>
        <p:nvPicPr>
          <p:cNvPr id="5" name="Picture 4">
            <a:extLst>
              <a:ext uri="{FF2B5EF4-FFF2-40B4-BE49-F238E27FC236}">
                <a16:creationId xmlns:a16="http://schemas.microsoft.com/office/drawing/2014/main" id="{1AA5DD08-B917-5A38-1DBA-1F2D747C6AD6}"/>
              </a:ext>
            </a:extLst>
          </p:cNvPr>
          <p:cNvPicPr>
            <a:picLocks noChangeAspect="1"/>
          </p:cNvPicPr>
          <p:nvPr/>
        </p:nvPicPr>
        <p:blipFill>
          <a:blip r:embed="rId3"/>
          <a:stretch>
            <a:fillRect/>
          </a:stretch>
        </p:blipFill>
        <p:spPr>
          <a:xfrm>
            <a:off x="0" y="4055747"/>
            <a:ext cx="5649113" cy="390580"/>
          </a:xfrm>
          <a:prstGeom prst="rect">
            <a:avLst/>
          </a:prstGeom>
        </p:spPr>
      </p:pic>
      <p:pic>
        <p:nvPicPr>
          <p:cNvPr id="8" name="Picture 7">
            <a:extLst>
              <a:ext uri="{FF2B5EF4-FFF2-40B4-BE49-F238E27FC236}">
                <a16:creationId xmlns:a16="http://schemas.microsoft.com/office/drawing/2014/main" id="{73DAB470-A62B-F343-4FD1-1BB93CF78E20}"/>
              </a:ext>
            </a:extLst>
          </p:cNvPr>
          <p:cNvPicPr>
            <a:picLocks noChangeAspect="1"/>
          </p:cNvPicPr>
          <p:nvPr/>
        </p:nvPicPr>
        <p:blipFill>
          <a:blip r:embed="rId4"/>
          <a:stretch>
            <a:fillRect/>
          </a:stretch>
        </p:blipFill>
        <p:spPr>
          <a:xfrm>
            <a:off x="0" y="5140871"/>
            <a:ext cx="2638793" cy="247685"/>
          </a:xfrm>
          <a:prstGeom prst="rect">
            <a:avLst/>
          </a:prstGeom>
        </p:spPr>
      </p:pic>
      <p:pic>
        <p:nvPicPr>
          <p:cNvPr id="10" name="Picture 9">
            <a:extLst>
              <a:ext uri="{FF2B5EF4-FFF2-40B4-BE49-F238E27FC236}">
                <a16:creationId xmlns:a16="http://schemas.microsoft.com/office/drawing/2014/main" id="{D77C6D33-A1AF-BDBD-857C-5CCEBF18F5FB}"/>
              </a:ext>
            </a:extLst>
          </p:cNvPr>
          <p:cNvPicPr>
            <a:picLocks noChangeAspect="1"/>
          </p:cNvPicPr>
          <p:nvPr/>
        </p:nvPicPr>
        <p:blipFill>
          <a:blip r:embed="rId5"/>
          <a:stretch>
            <a:fillRect/>
          </a:stretch>
        </p:blipFill>
        <p:spPr>
          <a:xfrm>
            <a:off x="0" y="6018970"/>
            <a:ext cx="3915321" cy="543001"/>
          </a:xfrm>
          <a:prstGeom prst="rect">
            <a:avLst/>
          </a:prstGeom>
        </p:spPr>
      </p:pic>
    </p:spTree>
    <p:extLst>
      <p:ext uri="{BB962C8B-B14F-4D97-AF65-F5344CB8AC3E}">
        <p14:creationId xmlns:p14="http://schemas.microsoft.com/office/powerpoint/2010/main" val="33468583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08CC63-ED84-73DD-AE57-40B8ED92988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F8F386F-BCC2-D011-875A-F7D5AB19803E}"/>
              </a:ext>
            </a:extLst>
          </p:cNvPr>
          <p:cNvSpPr txBox="1"/>
          <p:nvPr/>
        </p:nvSpPr>
        <p:spPr>
          <a:xfrm>
            <a:off x="203200" y="244826"/>
            <a:ext cx="11822545" cy="2585323"/>
          </a:xfrm>
          <a:prstGeom prst="rect">
            <a:avLst/>
          </a:prstGeom>
          <a:noFill/>
        </p:spPr>
        <p:txBody>
          <a:bodyPr wrap="square">
            <a:spAutoFit/>
          </a:bodyPr>
          <a:lstStyle/>
          <a:p>
            <a:r>
              <a:rPr lang="az-Latn-AZ">
                <a:latin typeface="-apple-system"/>
              </a:rPr>
              <a:t>5) Snapshot Yaratmaq:</a:t>
            </a:r>
          </a:p>
          <a:p>
            <a:endParaRPr lang="az-Latn-AZ">
              <a:latin typeface="-apple-system"/>
            </a:endParaRPr>
          </a:p>
          <a:p>
            <a:endParaRPr lang="az-Latn-AZ">
              <a:latin typeface="-apple-system"/>
            </a:endParaRPr>
          </a:p>
          <a:p>
            <a:endParaRPr lang="az-Latn-AZ">
              <a:latin typeface="-apple-system"/>
            </a:endParaRPr>
          </a:p>
          <a:p>
            <a:r>
              <a:rPr lang="az-Latn-AZ">
                <a:latin typeface="-apple-system"/>
              </a:rPr>
              <a:t>6 ) Zpool Statusunu Yoxlamaq:</a:t>
            </a:r>
          </a:p>
          <a:p>
            <a:endParaRPr lang="az-Latn-AZ">
              <a:latin typeface="-apple-system"/>
            </a:endParaRPr>
          </a:p>
          <a:p>
            <a:endParaRPr lang="az-Latn-AZ">
              <a:latin typeface="-apple-system"/>
            </a:endParaRPr>
          </a:p>
          <a:p>
            <a:endParaRPr lang="az-Latn-AZ">
              <a:latin typeface="-apple-system"/>
            </a:endParaRPr>
          </a:p>
          <a:p>
            <a:r>
              <a:rPr lang="az-Latn-AZ">
                <a:latin typeface="-apple-system"/>
              </a:rPr>
              <a:t>7) Fayl Sistemini Quraşdırmaq: ZFS avtomatik quraşdırılır, lakin əl ilə quraşdırmaq üçün:</a:t>
            </a:r>
            <a:endParaRPr lang="en-US"/>
          </a:p>
        </p:txBody>
      </p:sp>
      <p:pic>
        <p:nvPicPr>
          <p:cNvPr id="3" name="Picture 2">
            <a:extLst>
              <a:ext uri="{FF2B5EF4-FFF2-40B4-BE49-F238E27FC236}">
                <a16:creationId xmlns:a16="http://schemas.microsoft.com/office/drawing/2014/main" id="{2CC9A657-9FED-7F8E-7CE8-5760578C95F7}"/>
              </a:ext>
            </a:extLst>
          </p:cNvPr>
          <p:cNvPicPr>
            <a:picLocks noChangeAspect="1"/>
          </p:cNvPicPr>
          <p:nvPr/>
        </p:nvPicPr>
        <p:blipFill>
          <a:blip r:embed="rId2"/>
          <a:stretch>
            <a:fillRect/>
          </a:stretch>
        </p:blipFill>
        <p:spPr>
          <a:xfrm>
            <a:off x="0" y="614158"/>
            <a:ext cx="3696216" cy="304843"/>
          </a:xfrm>
          <a:prstGeom prst="rect">
            <a:avLst/>
          </a:prstGeom>
        </p:spPr>
      </p:pic>
      <p:pic>
        <p:nvPicPr>
          <p:cNvPr id="5" name="Picture 4">
            <a:extLst>
              <a:ext uri="{FF2B5EF4-FFF2-40B4-BE49-F238E27FC236}">
                <a16:creationId xmlns:a16="http://schemas.microsoft.com/office/drawing/2014/main" id="{AE7175B3-003C-F16F-A332-D292B7B23AB1}"/>
              </a:ext>
            </a:extLst>
          </p:cNvPr>
          <p:cNvPicPr>
            <a:picLocks noChangeAspect="1"/>
          </p:cNvPicPr>
          <p:nvPr/>
        </p:nvPicPr>
        <p:blipFill>
          <a:blip r:embed="rId3"/>
          <a:stretch>
            <a:fillRect/>
          </a:stretch>
        </p:blipFill>
        <p:spPr>
          <a:xfrm>
            <a:off x="0" y="1777117"/>
            <a:ext cx="1743318" cy="314369"/>
          </a:xfrm>
          <a:prstGeom prst="rect">
            <a:avLst/>
          </a:prstGeom>
        </p:spPr>
      </p:pic>
      <p:pic>
        <p:nvPicPr>
          <p:cNvPr id="8" name="Picture 7">
            <a:extLst>
              <a:ext uri="{FF2B5EF4-FFF2-40B4-BE49-F238E27FC236}">
                <a16:creationId xmlns:a16="http://schemas.microsoft.com/office/drawing/2014/main" id="{13379FEA-0BFE-437B-10BC-8967C343634F}"/>
              </a:ext>
            </a:extLst>
          </p:cNvPr>
          <p:cNvPicPr>
            <a:picLocks noChangeAspect="1"/>
          </p:cNvPicPr>
          <p:nvPr/>
        </p:nvPicPr>
        <p:blipFill>
          <a:blip r:embed="rId4"/>
          <a:stretch>
            <a:fillRect/>
          </a:stretch>
        </p:blipFill>
        <p:spPr>
          <a:xfrm>
            <a:off x="0" y="2894637"/>
            <a:ext cx="4239217" cy="304843"/>
          </a:xfrm>
          <a:prstGeom prst="rect">
            <a:avLst/>
          </a:prstGeom>
        </p:spPr>
      </p:pic>
    </p:spTree>
    <p:extLst>
      <p:ext uri="{BB962C8B-B14F-4D97-AF65-F5344CB8AC3E}">
        <p14:creationId xmlns:p14="http://schemas.microsoft.com/office/powerpoint/2010/main" val="4406727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BEB00-D95C-DE1C-C017-93C1649DD3C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97B1C07-5768-428F-581A-EC65870453C7}"/>
              </a:ext>
            </a:extLst>
          </p:cNvPr>
          <p:cNvSpPr txBox="1"/>
          <p:nvPr/>
        </p:nvSpPr>
        <p:spPr>
          <a:xfrm>
            <a:off x="203200" y="244826"/>
            <a:ext cx="11822545" cy="369332"/>
          </a:xfrm>
          <a:prstGeom prst="rect">
            <a:avLst/>
          </a:prstGeom>
          <a:noFill/>
        </p:spPr>
        <p:txBody>
          <a:bodyPr wrap="square">
            <a:spAutoFit/>
          </a:bodyPr>
          <a:lstStyle/>
          <a:p>
            <a:r>
              <a:rPr lang="en-US">
                <a:latin typeface="-apple-system"/>
              </a:rPr>
              <a:t>ZFS-in Digər Fayl Sistemləri ilə Müqayisəsi</a:t>
            </a:r>
            <a:endParaRPr lang="en-US"/>
          </a:p>
        </p:txBody>
      </p:sp>
      <p:graphicFrame>
        <p:nvGraphicFramePr>
          <p:cNvPr id="2" name="Table 1">
            <a:extLst>
              <a:ext uri="{FF2B5EF4-FFF2-40B4-BE49-F238E27FC236}">
                <a16:creationId xmlns:a16="http://schemas.microsoft.com/office/drawing/2014/main" id="{53794B06-6EFA-DFDC-205A-45BD6845F3F1}"/>
              </a:ext>
            </a:extLst>
          </p:cNvPr>
          <p:cNvGraphicFramePr>
            <a:graphicFrameLocks noGrp="1"/>
          </p:cNvGraphicFramePr>
          <p:nvPr>
            <p:extLst>
              <p:ext uri="{D42A27DB-BD31-4B8C-83A1-F6EECF244321}">
                <p14:modId xmlns:p14="http://schemas.microsoft.com/office/powerpoint/2010/main" val="135423452"/>
              </p:ext>
            </p:extLst>
          </p:nvPr>
        </p:nvGraphicFramePr>
        <p:xfrm>
          <a:off x="203200" y="865043"/>
          <a:ext cx="11738452" cy="5397218"/>
        </p:xfrm>
        <a:graphic>
          <a:graphicData uri="http://schemas.openxmlformats.org/drawingml/2006/table">
            <a:tbl>
              <a:tblPr/>
              <a:tblGrid>
                <a:gridCol w="1850254">
                  <a:extLst>
                    <a:ext uri="{9D8B030D-6E8A-4147-A177-3AD203B41FA5}">
                      <a16:colId xmlns:a16="http://schemas.microsoft.com/office/drawing/2014/main" val="2050767040"/>
                    </a:ext>
                  </a:extLst>
                </a:gridCol>
                <a:gridCol w="2055994">
                  <a:extLst>
                    <a:ext uri="{9D8B030D-6E8A-4147-A177-3AD203B41FA5}">
                      <a16:colId xmlns:a16="http://schemas.microsoft.com/office/drawing/2014/main" val="2446883970"/>
                    </a:ext>
                  </a:extLst>
                </a:gridCol>
                <a:gridCol w="2056248">
                  <a:extLst>
                    <a:ext uri="{9D8B030D-6E8A-4147-A177-3AD203B41FA5}">
                      <a16:colId xmlns:a16="http://schemas.microsoft.com/office/drawing/2014/main" val="2632731109"/>
                    </a:ext>
                  </a:extLst>
                </a:gridCol>
                <a:gridCol w="2275323">
                  <a:extLst>
                    <a:ext uri="{9D8B030D-6E8A-4147-A177-3AD203B41FA5}">
                      <a16:colId xmlns:a16="http://schemas.microsoft.com/office/drawing/2014/main" val="1039970773"/>
                    </a:ext>
                  </a:extLst>
                </a:gridCol>
                <a:gridCol w="1438965">
                  <a:extLst>
                    <a:ext uri="{9D8B030D-6E8A-4147-A177-3AD203B41FA5}">
                      <a16:colId xmlns:a16="http://schemas.microsoft.com/office/drawing/2014/main" val="1442894335"/>
                    </a:ext>
                  </a:extLst>
                </a:gridCol>
                <a:gridCol w="2061668">
                  <a:extLst>
                    <a:ext uri="{9D8B030D-6E8A-4147-A177-3AD203B41FA5}">
                      <a16:colId xmlns:a16="http://schemas.microsoft.com/office/drawing/2014/main" val="2095786744"/>
                    </a:ext>
                  </a:extLst>
                </a:gridCol>
              </a:tblGrid>
              <a:tr h="489902">
                <a:tc>
                  <a:txBody>
                    <a:bodyPr/>
                    <a:lstStyle/>
                    <a:p>
                      <a:pPr algn="ctr">
                        <a:buNone/>
                      </a:pPr>
                      <a:r>
                        <a:rPr lang="en-US" sz="1600" b="1"/>
                        <a:t>Xüsusiyyət</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600" b="1"/>
                        <a:t>ZFS</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600" b="1"/>
                        <a:t>NTFS</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600" b="1"/>
                        <a:t>ext4</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600" b="1"/>
                        <a:t>Btrfs</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600" b="1"/>
                        <a:t>FAT32/exFAT</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445516982"/>
                  </a:ext>
                </a:extLst>
              </a:tr>
              <a:tr h="408943">
                <a:tc>
                  <a:txBody>
                    <a:bodyPr/>
                    <a:lstStyle/>
                    <a:p>
                      <a:pPr>
                        <a:buNone/>
                      </a:pPr>
                      <a:r>
                        <a:rPr lang="en-US" sz="1600" b="1">
                          <a:solidFill>
                            <a:srgbClr val="0070C0"/>
                          </a:solidFill>
                        </a:rPr>
                        <a:t>Təqdim Tarixi</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2005</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1993</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2008</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2009</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1996/2006</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0853795"/>
                  </a:ext>
                </a:extLst>
              </a:tr>
              <a:tr h="408943">
                <a:tc>
                  <a:txBody>
                    <a:bodyPr/>
                    <a:lstStyle/>
                    <a:p>
                      <a:pPr>
                        <a:buNone/>
                      </a:pPr>
                      <a:r>
                        <a:rPr lang="en-US" sz="1600" b="1">
                          <a:solidFill>
                            <a:srgbClr val="0070C0"/>
                          </a:solidFill>
                        </a:rPr>
                        <a:t>Müasirlik</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Müasir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Orta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Müasir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Müasir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Köhnə/Müasir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4572597"/>
                  </a:ext>
                </a:extLst>
              </a:tr>
              <a:tr h="408943">
                <a:tc>
                  <a:txBody>
                    <a:bodyPr/>
                    <a:lstStyle/>
                    <a:p>
                      <a:pPr>
                        <a:buNone/>
                      </a:pPr>
                      <a:r>
                        <a:rPr lang="en-US" sz="1600" b="1">
                          <a:solidFill>
                            <a:srgbClr val="0070C0"/>
                          </a:solidFill>
                        </a:rPr>
                        <a:t>Maksimum Həcm</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256 kvadrilyon ZB</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16 EB</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1 EB</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16 EB</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2TB/16 EB</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2966650"/>
                  </a:ext>
                </a:extLst>
              </a:tr>
              <a:tr h="408943">
                <a:tc>
                  <a:txBody>
                    <a:bodyPr/>
                    <a:lstStyle/>
                    <a:p>
                      <a:pPr>
                        <a:buNone/>
                      </a:pPr>
                      <a:r>
                        <a:rPr lang="en-US" sz="1600" b="1">
                          <a:solidFill>
                            <a:srgbClr val="0070C0"/>
                          </a:solidFill>
                        </a:rPr>
                        <a:t>Məlumat Bütövlüyü</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Checksum, self-healing</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Jurnalizasiya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Jurnalizasiya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Snapshot, CoW</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5560907"/>
                  </a:ext>
                </a:extLst>
              </a:tr>
              <a:tr h="408943">
                <a:tc>
                  <a:txBody>
                    <a:bodyPr/>
                    <a:lstStyle/>
                    <a:p>
                      <a:pPr>
                        <a:buNone/>
                      </a:pPr>
                      <a:r>
                        <a:rPr lang="en-US" sz="1600" b="1">
                          <a:solidFill>
                            <a:srgbClr val="0070C0"/>
                          </a:solidFill>
                        </a:rPr>
                        <a:t>Snapshotlar</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 (çox güclü)</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 (LVM ilə mümkün)</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9176293"/>
                  </a:ext>
                </a:extLst>
              </a:tr>
              <a:tr h="408943">
                <a:tc>
                  <a:txBody>
                    <a:bodyPr/>
                    <a:lstStyle/>
                    <a:p>
                      <a:pPr>
                        <a:buNone/>
                      </a:pPr>
                      <a:r>
                        <a:rPr lang="en-US" sz="1600" b="1">
                          <a:solidFill>
                            <a:srgbClr val="0070C0"/>
                          </a:solidFill>
                        </a:rPr>
                        <a:t>Sıxılma</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 (LZ4, Zstd)</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84414347"/>
                  </a:ext>
                </a:extLst>
              </a:tr>
              <a:tr h="408943">
                <a:tc>
                  <a:txBody>
                    <a:bodyPr/>
                    <a:lstStyle/>
                    <a:p>
                      <a:pPr>
                        <a:buNone/>
                      </a:pPr>
                      <a:r>
                        <a:rPr lang="en-US" sz="1600" b="1">
                          <a:solidFill>
                            <a:srgbClr val="0070C0"/>
                          </a:solidFill>
                        </a:rPr>
                        <a:t>Dedublikasiya</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973811"/>
                  </a:ext>
                </a:extLst>
              </a:tr>
              <a:tr h="408943">
                <a:tc>
                  <a:txBody>
                    <a:bodyPr/>
                    <a:lstStyle/>
                    <a:p>
                      <a:pPr>
                        <a:buNone/>
                      </a:pPr>
                      <a:r>
                        <a:rPr lang="en-US" sz="1600" b="1">
                          <a:solidFill>
                            <a:srgbClr val="0070C0"/>
                          </a:solidFill>
                        </a:rPr>
                        <a:t>RAID Dəstəyi</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RAID-Z (1,2,3)</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Proqram RAID</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LVM/RAID ilə</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Daxili RAID</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0162675"/>
                  </a:ext>
                </a:extLst>
              </a:tr>
              <a:tr h="408943">
                <a:tc>
                  <a:txBody>
                    <a:bodyPr/>
                    <a:lstStyle/>
                    <a:p>
                      <a:pPr>
                        <a:buNone/>
                      </a:pPr>
                      <a:r>
                        <a:rPr lang="en-US" sz="1600" b="1">
                          <a:solidFill>
                            <a:srgbClr val="0070C0"/>
                          </a:solidFill>
                        </a:rPr>
                        <a:t>Windows Dəstəyi</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 (3-cü tərəf ilə)</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Yerli dəstək</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3-cü tərəf ilə</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Yerli dəstək</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7703909"/>
                  </a:ext>
                </a:extLst>
              </a:tr>
              <a:tr h="408943">
                <a:tc>
                  <a:txBody>
                    <a:bodyPr/>
                    <a:lstStyle/>
                    <a:p>
                      <a:pPr>
                        <a:buNone/>
                      </a:pPr>
                      <a:r>
                        <a:rPr lang="en-US" sz="1600" b="1">
                          <a:solidFill>
                            <a:srgbClr val="0070C0"/>
                          </a:solidFill>
                        </a:rPr>
                        <a:t>Linux Dəstəyi</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Modul kimi</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Oxuma/yazma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Yerli dəstək</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Yerli dəstək</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Oxuma/yazma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4692012"/>
                  </a:ext>
                </a:extLst>
              </a:tr>
              <a:tr h="408943">
                <a:tc>
                  <a:txBody>
                    <a:bodyPr/>
                    <a:lstStyle/>
                    <a:p>
                      <a:pPr>
                        <a:buNone/>
                      </a:pPr>
                      <a:r>
                        <a:rPr lang="en-US" sz="1600" b="1">
                          <a:solidFill>
                            <a:srgbClr val="0070C0"/>
                          </a:solidFill>
                        </a:rPr>
                        <a:t>Resurs Tələbatı</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Yüksək (RAM/CPU)</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Orta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Aşağı</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Orta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Aşağı</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7149681"/>
                  </a:ext>
                </a:extLst>
              </a:tr>
              <a:tr h="408943">
                <a:tc>
                  <a:txBody>
                    <a:bodyPr/>
                    <a:lstStyle/>
                    <a:p>
                      <a:pPr>
                        <a:buNone/>
                      </a:pPr>
                      <a:r>
                        <a:rPr lang="en-US" sz="1600" b="1">
                          <a:solidFill>
                            <a:srgbClr val="0070C0"/>
                          </a:solidFill>
                        </a:rPr>
                        <a:t>Uyğunluqlar</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GPT, LVM, RAID</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MBR/GPT, UEFI/Legacy</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MBR/GPT, LVM, RAID</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GPT, LVM, RAID</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MBR/GPT, ESP</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38226"/>
                  </a:ext>
                </a:extLst>
              </a:tr>
            </a:tbl>
          </a:graphicData>
        </a:graphic>
      </p:graphicFrame>
    </p:spTree>
    <p:extLst>
      <p:ext uri="{BB962C8B-B14F-4D97-AF65-F5344CB8AC3E}">
        <p14:creationId xmlns:p14="http://schemas.microsoft.com/office/powerpoint/2010/main" val="19867136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16520-B203-1EE6-8D23-849F55F9A6B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7D52489-9070-9242-A223-9E18555C0EDC}"/>
              </a:ext>
            </a:extLst>
          </p:cNvPr>
          <p:cNvSpPr txBox="1"/>
          <p:nvPr/>
        </p:nvSpPr>
        <p:spPr>
          <a:xfrm>
            <a:off x="203200" y="244826"/>
            <a:ext cx="11822545" cy="6186309"/>
          </a:xfrm>
          <a:prstGeom prst="rect">
            <a:avLst/>
          </a:prstGeom>
          <a:noFill/>
        </p:spPr>
        <p:txBody>
          <a:bodyPr wrap="square">
            <a:spAutoFit/>
          </a:bodyPr>
          <a:lstStyle/>
          <a:p>
            <a:r>
              <a:rPr lang="en-US" sz="1200" b="1"/>
              <a:t>ZFS ilə İşləyərkən Tövsiyələr</a:t>
            </a:r>
            <a:endParaRPr lang="az-Latn-AZ" sz="1200" b="1"/>
          </a:p>
          <a:p>
            <a:endParaRPr lang="en-US" sz="1200" b="1"/>
          </a:p>
          <a:p>
            <a:pPr marL="285750" indent="-285750">
              <a:lnSpc>
                <a:spcPct val="150000"/>
              </a:lnSpc>
              <a:buFont typeface="Arial" panose="020B0604020202020204" pitchFamily="34" charset="0"/>
              <a:buChar char="•"/>
            </a:pPr>
            <a:r>
              <a:rPr lang="en-US" sz="1200" b="1"/>
              <a:t>RAM Tələbatı</a:t>
            </a:r>
            <a:r>
              <a:rPr lang="en-US" sz="1200"/>
              <a:t>: Minimum 8 GB RAM, dedublikasiya üçün 16 GB+.</a:t>
            </a:r>
          </a:p>
          <a:p>
            <a:pPr marL="285750" indent="-285750">
              <a:lnSpc>
                <a:spcPct val="150000"/>
              </a:lnSpc>
              <a:buFont typeface="Arial" panose="020B0604020202020204" pitchFamily="34" charset="0"/>
              <a:buChar char="•"/>
            </a:pPr>
            <a:r>
              <a:rPr lang="en-US" sz="1200" b="1"/>
              <a:t>ECC Yaddaş</a:t>
            </a:r>
            <a:r>
              <a:rPr lang="en-US" sz="1200"/>
              <a:t>: Məlumat bütövlüyü üçün ECC RAM tövsiyə olunur.</a:t>
            </a:r>
          </a:p>
          <a:p>
            <a:pPr marL="285750" indent="-285750">
              <a:lnSpc>
                <a:spcPct val="150000"/>
              </a:lnSpc>
              <a:buFont typeface="Arial" panose="020B0604020202020204" pitchFamily="34" charset="0"/>
              <a:buChar char="•"/>
            </a:pPr>
            <a:r>
              <a:rPr lang="en-US" sz="1200" b="1"/>
              <a:t>RAID-Z Planlaşdırma</a:t>
            </a:r>
            <a:r>
              <a:rPr lang="en-US" sz="1200"/>
              <a:t>: RAID-Z1 (1 disk itkisi), RAID-Z2 (2 disk itkisi) və ya RAID-Z3 seçimi disk sayına və təhlükəsizlik ehtiyacına görə aparılmalıdır.</a:t>
            </a:r>
          </a:p>
          <a:p>
            <a:pPr marL="285750" indent="-285750">
              <a:lnSpc>
                <a:spcPct val="150000"/>
              </a:lnSpc>
              <a:buFont typeface="Arial" panose="020B0604020202020204" pitchFamily="34" charset="0"/>
              <a:buChar char="•"/>
            </a:pPr>
            <a:r>
              <a:rPr lang="en-US" sz="1200" b="1"/>
              <a:t>Backup</a:t>
            </a:r>
            <a:r>
              <a:rPr lang="en-US" sz="1200"/>
              <a:t>: Snapshotlar backup deyil, ona görə əlavə backup strategiyası qurun.</a:t>
            </a:r>
          </a:p>
          <a:p>
            <a:pPr marL="285750" indent="-285750">
              <a:lnSpc>
                <a:spcPct val="150000"/>
              </a:lnSpc>
              <a:buFont typeface="Arial" panose="020B0604020202020204" pitchFamily="34" charset="0"/>
              <a:buChar char="•"/>
            </a:pPr>
            <a:r>
              <a:rPr lang="en-US" sz="1200" b="1"/>
              <a:t>Sınaq</a:t>
            </a:r>
            <a:r>
              <a:rPr lang="en-US" sz="1200"/>
              <a:t>: Dedublikasiyanı aktivləşdirməzdən əvvəl test edin, çünki performansa təsir edə bilər.</a:t>
            </a:r>
          </a:p>
          <a:p>
            <a:pPr marL="285750" indent="-285750">
              <a:lnSpc>
                <a:spcPct val="150000"/>
              </a:lnSpc>
              <a:buFont typeface="Arial" panose="020B0604020202020204" pitchFamily="34" charset="0"/>
              <a:buChar char="•"/>
            </a:pPr>
            <a:r>
              <a:rPr lang="en-US" sz="1200" b="1"/>
              <a:t>Zpool Genişləndirmə</a:t>
            </a:r>
            <a:r>
              <a:rPr lang="en-US" sz="1200"/>
              <a:t>: Yeni disk əlavə etmək asandır, amma disk çıxarmaq çətindir.</a:t>
            </a:r>
            <a:endParaRPr lang="az-Latn-AZ" sz="1200"/>
          </a:p>
          <a:p>
            <a:endParaRPr lang="az-Latn-AZ" sz="1200"/>
          </a:p>
          <a:p>
            <a:endParaRPr lang="az-Latn-AZ" sz="1200"/>
          </a:p>
          <a:p>
            <a:endParaRPr lang="az-Latn-AZ" sz="1200"/>
          </a:p>
          <a:p>
            <a:r>
              <a:rPr lang="az-Latn-AZ" sz="1200"/>
              <a:t>Aşağıdakı əmrlər vacib deyil hal hazırda. Sadəcə hər ehtimala yazılmışdır.</a:t>
            </a:r>
          </a:p>
          <a:p>
            <a:endParaRPr lang="az-Latn-AZ" sz="1200"/>
          </a:p>
          <a:p>
            <a:endParaRPr lang="az-Latn-AZ" sz="1200"/>
          </a:p>
          <a:p>
            <a:r>
              <a:rPr lang="en-US" sz="1200"/>
              <a:t>Zpool Yaratmaq (Mirroring):</a:t>
            </a:r>
            <a:endParaRPr lang="az-Latn-AZ" sz="1200"/>
          </a:p>
          <a:p>
            <a:endParaRPr lang="az-Latn-AZ" sz="1200"/>
          </a:p>
          <a:p>
            <a:endParaRPr lang="az-Latn-AZ" sz="1200"/>
          </a:p>
          <a:p>
            <a:endParaRPr lang="az-Latn-AZ" sz="1200"/>
          </a:p>
          <a:p>
            <a:endParaRPr lang="az-Latn-AZ" sz="1200"/>
          </a:p>
          <a:p>
            <a:r>
              <a:rPr lang="en-US" sz="1200"/>
              <a:t>Snapshot Bərpası:</a:t>
            </a:r>
            <a:endParaRPr lang="az-Latn-AZ" sz="1200"/>
          </a:p>
          <a:p>
            <a:endParaRPr lang="az-Latn-AZ" sz="1200"/>
          </a:p>
          <a:p>
            <a:endParaRPr lang="az-Latn-AZ" sz="1200"/>
          </a:p>
          <a:p>
            <a:endParaRPr lang="az-Latn-AZ" sz="1200"/>
          </a:p>
          <a:p>
            <a:r>
              <a:rPr lang="en-US" sz="1200"/>
              <a:t>Sıxılmanı Aktivləşdirmək:</a:t>
            </a:r>
          </a:p>
          <a:p>
            <a:endParaRPr lang="en-US" sz="1200"/>
          </a:p>
          <a:p>
            <a:endParaRPr lang="az-Latn-AZ" sz="1200"/>
          </a:p>
          <a:p>
            <a:endParaRPr lang="az-Latn-AZ" sz="1200"/>
          </a:p>
          <a:p>
            <a:endParaRPr lang="az-Latn-AZ" sz="1200"/>
          </a:p>
          <a:p>
            <a:r>
              <a:rPr lang="en-US" sz="1200"/>
              <a:t>Zpool İdarəetmə:</a:t>
            </a:r>
          </a:p>
          <a:p>
            <a:endParaRPr lang="en-US" sz="1200"/>
          </a:p>
        </p:txBody>
      </p:sp>
      <p:pic>
        <p:nvPicPr>
          <p:cNvPr id="3" name="Picture 2">
            <a:extLst>
              <a:ext uri="{FF2B5EF4-FFF2-40B4-BE49-F238E27FC236}">
                <a16:creationId xmlns:a16="http://schemas.microsoft.com/office/drawing/2014/main" id="{6FFF9DB7-E16B-24DB-75B6-289D662A25CF}"/>
              </a:ext>
            </a:extLst>
          </p:cNvPr>
          <p:cNvPicPr>
            <a:picLocks noChangeAspect="1"/>
          </p:cNvPicPr>
          <p:nvPr/>
        </p:nvPicPr>
        <p:blipFill>
          <a:blip r:embed="rId2"/>
          <a:stretch>
            <a:fillRect/>
          </a:stretch>
        </p:blipFill>
        <p:spPr>
          <a:xfrm>
            <a:off x="203200" y="3634542"/>
            <a:ext cx="4515480" cy="276264"/>
          </a:xfrm>
          <a:prstGeom prst="rect">
            <a:avLst/>
          </a:prstGeom>
        </p:spPr>
      </p:pic>
      <p:pic>
        <p:nvPicPr>
          <p:cNvPr id="5" name="Picture 4">
            <a:extLst>
              <a:ext uri="{FF2B5EF4-FFF2-40B4-BE49-F238E27FC236}">
                <a16:creationId xmlns:a16="http://schemas.microsoft.com/office/drawing/2014/main" id="{925258F8-4B71-1563-7301-C8140FF149E8}"/>
              </a:ext>
            </a:extLst>
          </p:cNvPr>
          <p:cNvPicPr>
            <a:picLocks noChangeAspect="1"/>
          </p:cNvPicPr>
          <p:nvPr/>
        </p:nvPicPr>
        <p:blipFill>
          <a:blip r:embed="rId3"/>
          <a:stretch>
            <a:fillRect/>
          </a:stretch>
        </p:blipFill>
        <p:spPr>
          <a:xfrm>
            <a:off x="203200" y="4539448"/>
            <a:ext cx="3629532" cy="219106"/>
          </a:xfrm>
          <a:prstGeom prst="rect">
            <a:avLst/>
          </a:prstGeom>
        </p:spPr>
      </p:pic>
      <p:pic>
        <p:nvPicPr>
          <p:cNvPr id="8" name="Picture 7">
            <a:extLst>
              <a:ext uri="{FF2B5EF4-FFF2-40B4-BE49-F238E27FC236}">
                <a16:creationId xmlns:a16="http://schemas.microsoft.com/office/drawing/2014/main" id="{6BB51476-FA77-F7C7-4171-579D28E8E862}"/>
              </a:ext>
            </a:extLst>
          </p:cNvPr>
          <p:cNvPicPr>
            <a:picLocks noChangeAspect="1"/>
          </p:cNvPicPr>
          <p:nvPr/>
        </p:nvPicPr>
        <p:blipFill>
          <a:blip r:embed="rId4"/>
          <a:stretch>
            <a:fillRect/>
          </a:stretch>
        </p:blipFill>
        <p:spPr>
          <a:xfrm>
            <a:off x="203200" y="5304102"/>
            <a:ext cx="3667637" cy="304843"/>
          </a:xfrm>
          <a:prstGeom prst="rect">
            <a:avLst/>
          </a:prstGeom>
        </p:spPr>
      </p:pic>
      <p:pic>
        <p:nvPicPr>
          <p:cNvPr id="10" name="Picture 9">
            <a:extLst>
              <a:ext uri="{FF2B5EF4-FFF2-40B4-BE49-F238E27FC236}">
                <a16:creationId xmlns:a16="http://schemas.microsoft.com/office/drawing/2014/main" id="{D278CE51-478F-AF1E-A9FF-60E9C87C4F11}"/>
              </a:ext>
            </a:extLst>
          </p:cNvPr>
          <p:cNvPicPr>
            <a:picLocks noChangeAspect="1"/>
          </p:cNvPicPr>
          <p:nvPr/>
        </p:nvPicPr>
        <p:blipFill>
          <a:blip r:embed="rId5"/>
          <a:stretch>
            <a:fillRect/>
          </a:stretch>
        </p:blipFill>
        <p:spPr>
          <a:xfrm>
            <a:off x="203200" y="6207409"/>
            <a:ext cx="2800741" cy="495369"/>
          </a:xfrm>
          <a:prstGeom prst="rect">
            <a:avLst/>
          </a:prstGeom>
        </p:spPr>
      </p:pic>
    </p:spTree>
    <p:extLst>
      <p:ext uri="{BB962C8B-B14F-4D97-AF65-F5344CB8AC3E}">
        <p14:creationId xmlns:p14="http://schemas.microsoft.com/office/powerpoint/2010/main" val="24354204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70FF9-693D-135E-7560-BC5849F8A7C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D0F9EBB-67B8-705E-025E-392AA7FAA40F}"/>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6395081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5F6E2-0B88-249B-2BBB-E1AAB962F57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17A5DCC-FF4C-E793-ED19-8C5BCAF0F321}"/>
              </a:ext>
            </a:extLst>
          </p:cNvPr>
          <p:cNvSpPr txBox="1"/>
          <p:nvPr/>
        </p:nvSpPr>
        <p:spPr>
          <a:xfrm>
            <a:off x="0" y="244826"/>
            <a:ext cx="12192000" cy="6270947"/>
          </a:xfrm>
          <a:prstGeom prst="rect">
            <a:avLst/>
          </a:prstGeom>
          <a:noFill/>
        </p:spPr>
        <p:txBody>
          <a:bodyPr wrap="square">
            <a:spAutoFit/>
          </a:bodyPr>
          <a:lstStyle/>
          <a:p>
            <a:r>
              <a:rPr lang="az-Latn-AZ" sz="1400" b="1">
                <a:solidFill>
                  <a:srgbClr val="FF0000"/>
                </a:solidFill>
              </a:rPr>
              <a:t>Çıxış yönləndirməsi</a:t>
            </a:r>
            <a:r>
              <a:rPr lang="az-Latn-AZ" sz="1100" b="1">
                <a:solidFill>
                  <a:srgbClr val="FF0000"/>
                </a:solidFill>
              </a:rPr>
              <a:t>:    </a:t>
            </a:r>
            <a:r>
              <a:rPr lang="az-Latn-AZ" sz="1100" b="1">
                <a:solidFill>
                  <a:srgbClr val="FF0000"/>
                </a:solidFill>
                <a:latin typeface="-apple-system"/>
              </a:rPr>
              <a:t>ls</a:t>
            </a:r>
            <a:r>
              <a:rPr lang="az-Latn-AZ" sz="1100">
                <a:latin typeface="-apple-system"/>
              </a:rPr>
              <a:t> </a:t>
            </a:r>
            <a:r>
              <a:rPr lang="az-Latn-AZ" sz="1100" b="1">
                <a:latin typeface="-apple-system"/>
              </a:rPr>
              <a:t>əmrinin S</a:t>
            </a:r>
            <a:r>
              <a:rPr lang="en-US" sz="1100" b="1">
                <a:latin typeface="-apple-system"/>
              </a:rPr>
              <a:t>istem administrasiyası, skript yazma və ya problem həll etmə məqsədilə</a:t>
            </a:r>
            <a:r>
              <a:rPr lang="az-Latn-AZ" sz="1100" b="1">
                <a:latin typeface="-apple-system"/>
              </a:rPr>
              <a:t> istifadəsi</a:t>
            </a:r>
            <a:r>
              <a:rPr lang="az-Latn-AZ" sz="1100">
                <a:latin typeface="-apple-system"/>
              </a:rPr>
              <a:t>: </a:t>
            </a:r>
            <a:endParaRPr lang="en-US" sz="1100">
              <a:latin typeface="-apple-system"/>
            </a:endParaRPr>
          </a:p>
          <a:p>
            <a:endParaRPr lang="en-US" sz="1100">
              <a:latin typeface="-apple-system"/>
            </a:endParaRPr>
          </a:p>
          <a:p>
            <a:r>
              <a:rPr lang="az-Latn-AZ" sz="1100">
                <a:latin typeface="-apple-system"/>
              </a:rPr>
              <a:t>Hər hansısa Linux əmrini yazarkən 2 hadisə baş verir. </a:t>
            </a:r>
          </a:p>
          <a:p>
            <a:pPr marL="342900" indent="-342900">
              <a:buAutoNum type="arabicParenR"/>
            </a:pPr>
            <a:r>
              <a:rPr lang="az-Latn-AZ" sz="1100">
                <a:latin typeface="-apple-system"/>
              </a:rPr>
              <a:t>Əmr düzgün icra edilir.</a:t>
            </a:r>
          </a:p>
          <a:p>
            <a:pPr marL="342900" indent="-342900">
              <a:buAutoNum type="arabicParenR"/>
            </a:pPr>
            <a:r>
              <a:rPr lang="az-Latn-AZ" sz="1100">
                <a:latin typeface="-apple-system"/>
              </a:rPr>
              <a:t>Əmr yanlış icra edilir.</a:t>
            </a:r>
          </a:p>
          <a:p>
            <a:pPr marL="342900" indent="-342900">
              <a:buAutoNum type="arabicParenR"/>
            </a:pPr>
            <a:endParaRPr lang="az-Latn-AZ" sz="1100">
              <a:latin typeface="-apple-system"/>
            </a:endParaRPr>
          </a:p>
          <a:p>
            <a:r>
              <a:rPr lang="az-Latn-AZ" sz="1100">
                <a:latin typeface="-apple-system"/>
              </a:rPr>
              <a:t>Bu zaman baş verən xətaları konsolda görmək mümkündür. Ancaq bu əmri icra edə-edə həmin xətanı hər hansısa fayla da yönləndirə bilərsiz. Bunun üçün belə bir əmr yazırıq: </a:t>
            </a:r>
          </a:p>
          <a:p>
            <a:endParaRPr lang="az-Latn-AZ" sz="1100">
              <a:latin typeface="-apple-system"/>
            </a:endParaRPr>
          </a:p>
          <a:p>
            <a:endParaRPr lang="az-Latn-AZ" sz="1100">
              <a:latin typeface="-apple-system"/>
            </a:endParaRPr>
          </a:p>
          <a:p>
            <a:endParaRPr lang="az-Latn-AZ" sz="1100">
              <a:latin typeface="-apple-system"/>
            </a:endParaRPr>
          </a:p>
          <a:p>
            <a:r>
              <a:rPr lang="az-Latn-AZ" sz="1100" b="1">
                <a:solidFill>
                  <a:srgbClr val="00B050"/>
                </a:solidFill>
              </a:rPr>
              <a:t>a) </a:t>
            </a:r>
            <a:r>
              <a:rPr lang="en-US" sz="1100" b="1">
                <a:solidFill>
                  <a:srgbClr val="00B050"/>
                </a:solidFill>
              </a:rPr>
              <a:t>Əmr tərifi</a:t>
            </a:r>
            <a:r>
              <a:rPr lang="en-US" sz="1100"/>
              <a:t>:</a:t>
            </a:r>
          </a:p>
          <a:p>
            <a:pPr marL="285750" indent="-285750">
              <a:lnSpc>
                <a:spcPct val="150000"/>
              </a:lnSpc>
              <a:buFont typeface="Arial" panose="020B0604020202020204" pitchFamily="34" charset="0"/>
              <a:buChar char="•"/>
            </a:pPr>
            <a:r>
              <a:rPr lang="en-US" sz="1100"/>
              <a:t>ls -l əmri, cari qovluqdakı faylların və qovluqların siyahısını detallı şəkildə göstərir (uzun formatda).</a:t>
            </a:r>
          </a:p>
          <a:p>
            <a:pPr marL="285750" indent="-285750">
              <a:lnSpc>
                <a:spcPct val="150000"/>
              </a:lnSpc>
              <a:buFont typeface="Arial" panose="020B0604020202020204" pitchFamily="34" charset="0"/>
              <a:buChar char="•"/>
            </a:pPr>
            <a:r>
              <a:rPr lang="en-US" sz="1100"/>
              <a:t>1&gt; SOUT və 2&gt; SERR hissələri çıxış yönləndirmə əmrləridir.</a:t>
            </a:r>
          </a:p>
          <a:p>
            <a:endParaRPr lang="az-Latn-AZ" sz="1100"/>
          </a:p>
          <a:p>
            <a:r>
              <a:rPr lang="az-Latn-AZ" sz="1100" b="1">
                <a:solidFill>
                  <a:srgbClr val="00B050"/>
                </a:solidFill>
              </a:rPr>
              <a:t>b) </a:t>
            </a:r>
            <a:r>
              <a:rPr lang="en-US" sz="1100" b="1">
                <a:solidFill>
                  <a:srgbClr val="00B050"/>
                </a:solidFill>
              </a:rPr>
              <a:t>1 və 2 nəyi ifadə edir?:</a:t>
            </a:r>
          </a:p>
          <a:p>
            <a:pPr marL="285750" indent="-285750">
              <a:lnSpc>
                <a:spcPct val="150000"/>
              </a:lnSpc>
              <a:buFont typeface="Arial" panose="020B0604020202020204" pitchFamily="34" charset="0"/>
              <a:buChar char="•"/>
            </a:pPr>
            <a:r>
              <a:rPr lang="en-US" sz="1100"/>
              <a:t>1, standart çıxışı (Standard Output, stdout) təmsil edir. Bu, normal işləmə zamanı əmrlərin verdiyi çıxışdır.</a:t>
            </a:r>
          </a:p>
          <a:p>
            <a:pPr marL="285750" indent="-285750">
              <a:lnSpc>
                <a:spcPct val="150000"/>
              </a:lnSpc>
              <a:buFont typeface="Arial" panose="020B0604020202020204" pitchFamily="34" charset="0"/>
              <a:buChar char="•"/>
            </a:pPr>
            <a:r>
              <a:rPr lang="en-US" sz="1100"/>
              <a:t>2, səhv çıxışı (Standard Error, stderr) təmsil edir. Bu, əmrdə hər hansı bir səhv baş verdikdə əmrin konsola verdiyi çıxışdır.</a:t>
            </a:r>
          </a:p>
          <a:p>
            <a:endParaRPr lang="az-Latn-AZ" sz="1100"/>
          </a:p>
          <a:p>
            <a:r>
              <a:rPr lang="az-Latn-AZ" sz="1100" b="1">
                <a:solidFill>
                  <a:srgbClr val="00B050"/>
                </a:solidFill>
              </a:rPr>
              <a:t>c) </a:t>
            </a:r>
            <a:r>
              <a:rPr lang="en-US" sz="1100" b="1">
                <a:solidFill>
                  <a:srgbClr val="00B050"/>
                </a:solidFill>
              </a:rPr>
              <a:t>&gt; bu simvol nəyi ifadə edir?:</a:t>
            </a:r>
          </a:p>
          <a:p>
            <a:pPr marL="285750" indent="-285750">
              <a:buFont typeface="Arial" panose="020B0604020202020204" pitchFamily="34" charset="0"/>
              <a:buChar char="•"/>
            </a:pPr>
            <a:r>
              <a:rPr lang="en-US" sz="1100"/>
              <a:t>&gt; simvolu, çıxışı fayla yönləndirmək üçün istifadə olunur. Bu simvol ilə faylın üzərinə yazılır, yəni əgər fayl artıq varsa</a:t>
            </a:r>
            <a:r>
              <a:rPr lang="az-Latn-AZ" sz="1100"/>
              <a:t> (yoxdursa yaradılır)</a:t>
            </a:r>
            <a:r>
              <a:rPr lang="en-US" sz="1100"/>
              <a:t>, onun mövcud məzmunu silinir və yeni məlumat yazılır.</a:t>
            </a:r>
          </a:p>
          <a:p>
            <a:endParaRPr lang="az-Latn-AZ" sz="1100" b="1">
              <a:solidFill>
                <a:srgbClr val="00B050"/>
              </a:solidFill>
            </a:endParaRPr>
          </a:p>
          <a:p>
            <a:r>
              <a:rPr lang="az-Latn-AZ" sz="1100" b="1">
                <a:solidFill>
                  <a:srgbClr val="00B050"/>
                </a:solidFill>
              </a:rPr>
              <a:t>d) </a:t>
            </a:r>
            <a:r>
              <a:rPr lang="en-US" sz="1100" b="1">
                <a:solidFill>
                  <a:srgbClr val="00B050"/>
                </a:solidFill>
              </a:rPr>
              <a:t>Nə üçün SOUT və SERR yaradılır?:</a:t>
            </a:r>
          </a:p>
          <a:p>
            <a:pPr marL="171450" indent="-171450">
              <a:lnSpc>
                <a:spcPct val="150000"/>
              </a:lnSpc>
              <a:buFont typeface="Arial" panose="020B0604020202020204" pitchFamily="34" charset="0"/>
              <a:buChar char="•"/>
            </a:pPr>
            <a:r>
              <a:rPr lang="en-US" sz="1100"/>
              <a:t>Bu əmrlərdə SOUT və SERR fayllarını yaratmaq məqsəd qoyulub ki, hər bir növ çıxışı ayrıca faylda saxlayasınız. Beləliklə, hər iki növ çıxışı (normal və səhv) asanlıqla ayrı-ayrılıqda təhlil edə bilərsiniz.</a:t>
            </a:r>
          </a:p>
          <a:p>
            <a:pPr marL="171450" indent="-171450">
              <a:lnSpc>
                <a:spcPct val="150000"/>
              </a:lnSpc>
              <a:buFont typeface="Arial" panose="020B0604020202020204" pitchFamily="34" charset="0"/>
              <a:buChar char="•"/>
            </a:pPr>
            <a:r>
              <a:rPr lang="en-US" sz="1100"/>
              <a:t>Bu fayllar, çıxış məlumatlarının saxlanılması üçün istifadə edilən log faylları ola bilər. SOUT adətən əmrin normal çıxışını saxlayır, SERR isə səhv mesajlarını.</a:t>
            </a:r>
          </a:p>
          <a:p>
            <a:endParaRPr lang="az-Latn-AZ" sz="1100"/>
          </a:p>
          <a:p>
            <a:r>
              <a:rPr lang="az-Latn-AZ" sz="1100" b="1">
                <a:solidFill>
                  <a:srgbClr val="00B050"/>
                </a:solidFill>
              </a:rPr>
              <a:t>e) </a:t>
            </a:r>
            <a:r>
              <a:rPr lang="en-US" sz="1100" b="1">
                <a:solidFill>
                  <a:srgbClr val="00B050"/>
                </a:solidFill>
              </a:rPr>
              <a:t>SOUT və SERR fayl və ya qovluqdur?:</a:t>
            </a:r>
          </a:p>
          <a:p>
            <a:pPr marL="171450" indent="-171450">
              <a:lnSpc>
                <a:spcPct val="150000"/>
              </a:lnSpc>
              <a:buFont typeface="Arial" panose="020B0604020202020204" pitchFamily="34" charset="0"/>
              <a:buChar char="•"/>
            </a:pPr>
            <a:r>
              <a:rPr lang="en-US" sz="1100" b="1"/>
              <a:t>Fayl</a:t>
            </a:r>
            <a:r>
              <a:rPr lang="en-US" sz="1100"/>
              <a:t>: Bu adlar qovluq deyil, </a:t>
            </a:r>
            <a:r>
              <a:rPr lang="en-US" sz="1100" b="1"/>
              <a:t>fayl</a:t>
            </a:r>
            <a:r>
              <a:rPr lang="en-US" sz="1100"/>
              <a:t>dır. Bu faylların yaradılması üçün əmrdə xüsusi olaraq &gt; operatoru istifadə edilir ki, bu da çıxışın fayla yönləndirildiyini göstərir.</a:t>
            </a:r>
          </a:p>
          <a:p>
            <a:pPr marL="171450" indent="-171450">
              <a:buFont typeface="Arial" panose="020B0604020202020204" pitchFamily="34" charset="0"/>
              <a:buChar char="•"/>
            </a:pPr>
            <a:r>
              <a:rPr lang="en-US" sz="1100"/>
              <a:t>Bu fayllar </a:t>
            </a:r>
            <a:r>
              <a:rPr lang="en-US" sz="1100" b="1"/>
              <a:t>standart fayllar</a:t>
            </a:r>
            <a:r>
              <a:rPr lang="en-US" sz="1100"/>
              <a:t>dır və onlara yazılacaq məlumatların formatı ümumiyyətlə mətn formatında olacaq, yəni .txt formatı deyil, sadəcə mətn olacaq. Əgər fayl yaradılarsa, faylın genişlənməsi .txt olmalıdır, ancaq buna ehtiyac yoxdur. Çünki faylın uzantısı əmrdə qeyd edilməyib.</a:t>
            </a:r>
          </a:p>
          <a:p>
            <a:endParaRPr lang="az-Latn-AZ" sz="1100"/>
          </a:p>
          <a:p>
            <a:endParaRPr lang="az-Latn-AZ" sz="1100"/>
          </a:p>
          <a:p>
            <a:r>
              <a:rPr lang="az-Latn-AZ" sz="1100"/>
              <a:t>Bu görülən işə </a:t>
            </a:r>
            <a:r>
              <a:rPr lang="az-Latn-AZ" sz="1100" b="1">
                <a:solidFill>
                  <a:srgbClr val="FF0000"/>
                </a:solidFill>
              </a:rPr>
              <a:t>çıxış yönləndirməsi </a:t>
            </a:r>
            <a:r>
              <a:rPr lang="az-Latn-AZ" sz="1100"/>
              <a:t>deyilir. Bəzən əmrlərin nəticələrini sadəcə ekranda görmək yerinə onları fayl sistemində saxlamaq və ya başqa proqramlara yönləndirmək lazımdır. Bu məqsədlə də çıxış yönləndirməsi istifadə edilir.</a:t>
            </a:r>
            <a:endParaRPr lang="en-US" sz="1100"/>
          </a:p>
        </p:txBody>
      </p:sp>
      <p:pic>
        <p:nvPicPr>
          <p:cNvPr id="3" name="Picture 2">
            <a:extLst>
              <a:ext uri="{FF2B5EF4-FFF2-40B4-BE49-F238E27FC236}">
                <a16:creationId xmlns:a16="http://schemas.microsoft.com/office/drawing/2014/main" id="{D8F0C467-0498-4F09-9AE1-93598E357611}"/>
              </a:ext>
            </a:extLst>
          </p:cNvPr>
          <p:cNvPicPr>
            <a:picLocks noChangeAspect="1"/>
          </p:cNvPicPr>
          <p:nvPr/>
        </p:nvPicPr>
        <p:blipFill>
          <a:blip r:embed="rId2"/>
          <a:stretch>
            <a:fillRect/>
          </a:stretch>
        </p:blipFill>
        <p:spPr>
          <a:xfrm>
            <a:off x="0" y="1549001"/>
            <a:ext cx="2581635" cy="362001"/>
          </a:xfrm>
          <a:prstGeom prst="rect">
            <a:avLst/>
          </a:prstGeom>
        </p:spPr>
      </p:pic>
    </p:spTree>
    <p:extLst>
      <p:ext uri="{BB962C8B-B14F-4D97-AF65-F5344CB8AC3E}">
        <p14:creationId xmlns:p14="http://schemas.microsoft.com/office/powerpoint/2010/main" val="1620397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F8C109-F37A-712D-A66A-3B488297CB7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6AAAE13-8832-B6F0-9958-FCC3C135EF20}"/>
              </a:ext>
            </a:extLst>
          </p:cNvPr>
          <p:cNvSpPr txBox="1"/>
          <p:nvPr/>
        </p:nvSpPr>
        <p:spPr>
          <a:xfrm>
            <a:off x="184727" y="78572"/>
            <a:ext cx="11822545" cy="6527043"/>
          </a:xfrm>
          <a:prstGeom prst="rect">
            <a:avLst/>
          </a:prstGeom>
          <a:noFill/>
        </p:spPr>
        <p:txBody>
          <a:bodyPr wrap="square">
            <a:spAutoFit/>
          </a:bodyPr>
          <a:lstStyle/>
          <a:p>
            <a:r>
              <a:rPr lang="en-US" sz="1200" b="1">
                <a:solidFill>
                  <a:srgbClr val="FF0000"/>
                </a:solidFill>
              </a:rPr>
              <a:t>Linux</a:t>
            </a:r>
            <a:r>
              <a:rPr lang="en-US" sz="1200"/>
              <a:t>:</a:t>
            </a:r>
            <a:endParaRPr lang="az-Latn-AZ" sz="1200"/>
          </a:p>
          <a:p>
            <a:endParaRPr lang="en-US" sz="1200"/>
          </a:p>
          <a:p>
            <a:pPr marL="285750" indent="-285750">
              <a:buFont typeface="Arial" panose="020B0604020202020204" pitchFamily="34" charset="0"/>
              <a:buChar char="•"/>
            </a:pPr>
            <a:r>
              <a:rPr lang="en-US" sz="1200"/>
              <a:t>Linux, 1991-ci ildə Linus Torvalds tərəfindən UNIX-dən ilhamlanaraq yaradılmış açıq mənbəli (open-source) əməliyyat sistemidir.</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Linux, UNIX-ə bənzər (UNIX-like) sistemdir, lakin rəsmi olaraq UNIX sertifikatına malik deyil (POSIX uyumludur, amma tam UNIX deyil).</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Açıq mənbəli olduğundan hər kəs kodu dəyişdirə, paylaya və ya öz ehtiyaclarına uyğunlaşdıra bilər.</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Linux, fərdi kompüterlərdən tutmuş serverlərə, mobil cihazlara (Android) və superkompüterlərə qədər geniş istifadə olunur.</a:t>
            </a:r>
            <a:endParaRPr lang="az-Latn-AZ" sz="1200"/>
          </a:p>
          <a:p>
            <a:endParaRPr lang="az-Latn-AZ" sz="1200"/>
          </a:p>
          <a:p>
            <a:endParaRPr lang="az-Latn-AZ" sz="1200"/>
          </a:p>
          <a:p>
            <a:r>
              <a:rPr lang="en-US" sz="1200" b="1"/>
              <a:t>Əsas Fərqlər</a:t>
            </a:r>
            <a:r>
              <a:rPr lang="en-US" sz="1200"/>
              <a:t>:</a:t>
            </a:r>
          </a:p>
          <a:p>
            <a:pPr marL="685800" lvl="1" indent="-228600">
              <a:lnSpc>
                <a:spcPct val="150000"/>
              </a:lnSpc>
              <a:buFont typeface="+mj-lt"/>
              <a:buAutoNum type="arabicPeriod"/>
            </a:pPr>
            <a:r>
              <a:rPr lang="en-US" sz="1200" b="1"/>
              <a:t>Mülkiyyət</a:t>
            </a:r>
            <a:r>
              <a:rPr lang="en-US" sz="1200"/>
              <a:t>: UNIX mülkiyyətli, Linux isə açıq mənbəlidir.</a:t>
            </a:r>
          </a:p>
          <a:p>
            <a:pPr marL="685800" lvl="1" indent="-228600">
              <a:lnSpc>
                <a:spcPct val="150000"/>
              </a:lnSpc>
              <a:buFont typeface="+mj-lt"/>
              <a:buAutoNum type="arabicPeriod"/>
            </a:pPr>
            <a:r>
              <a:rPr lang="en-US" sz="1200" b="1"/>
              <a:t>Qiymət</a:t>
            </a:r>
            <a:r>
              <a:rPr lang="en-US" sz="1200"/>
              <a:t>: UNIX sistemləri adətən pulludur, Linux isə pulsuzdur.</a:t>
            </a:r>
          </a:p>
          <a:p>
            <a:pPr marL="685800" lvl="1" indent="-228600">
              <a:lnSpc>
                <a:spcPct val="150000"/>
              </a:lnSpc>
              <a:buFont typeface="+mj-lt"/>
              <a:buAutoNum type="arabicPeriod"/>
            </a:pPr>
            <a:r>
              <a:rPr lang="en-US" sz="1200" b="1"/>
              <a:t>Fərdiləşdirmə</a:t>
            </a:r>
            <a:r>
              <a:rPr lang="en-US" sz="1200"/>
              <a:t>: Linux daha çevikdir, çünki kodu açıqdır və istənilən şəkildə dəyişdirilə bilər.</a:t>
            </a:r>
          </a:p>
          <a:p>
            <a:pPr marL="685800" lvl="1" indent="-228600">
              <a:lnSpc>
                <a:spcPct val="150000"/>
              </a:lnSpc>
              <a:buFont typeface="+mj-lt"/>
              <a:buAutoNum type="arabicPeriod"/>
            </a:pPr>
            <a:r>
              <a:rPr lang="en-US" sz="1200" b="1"/>
              <a:t>Avadanlıq Dəstəyi</a:t>
            </a:r>
            <a:r>
              <a:rPr lang="en-US" sz="1200"/>
              <a:t>: Linux daha geniş avadanlıq dəstəyinə malikdir.</a:t>
            </a:r>
          </a:p>
          <a:p>
            <a:pPr marL="685800" lvl="1" indent="-228600">
              <a:lnSpc>
                <a:spcPct val="150000"/>
              </a:lnSpc>
              <a:buFont typeface="+mj-lt"/>
              <a:buAutoNum type="arabicPeriod"/>
            </a:pPr>
            <a:r>
              <a:rPr lang="en-US" sz="1200" b="1"/>
              <a:t>Sertifikasiya</a:t>
            </a:r>
            <a:r>
              <a:rPr lang="en-US" sz="1200"/>
              <a:t>: UNIX POSIX sertifikatlıdır, Linux isə sadəcə POSIX-ə uyğundur.</a:t>
            </a:r>
          </a:p>
          <a:p>
            <a:endParaRPr lang="az-Latn-AZ" sz="1200"/>
          </a:p>
          <a:p>
            <a:endParaRPr lang="en-US" sz="1200"/>
          </a:p>
          <a:p>
            <a:r>
              <a:rPr lang="en-US" sz="1200" b="1">
                <a:solidFill>
                  <a:srgbClr val="FF0000"/>
                </a:solidFill>
              </a:rPr>
              <a:t>Linux, Ubuntu kimi bir distributivdirmi?</a:t>
            </a:r>
          </a:p>
          <a:p>
            <a:endParaRPr lang="en-US" sz="1200" b="1">
              <a:solidFill>
                <a:srgbClr val="FF0000"/>
              </a:solidFill>
            </a:endParaRPr>
          </a:p>
          <a:p>
            <a:r>
              <a:rPr lang="en-US" sz="1200"/>
              <a:t>Linux özü bir əməliyyat sistemi nüvəsidir (kernel). Bu nüvə, aparatla proqram təminatı arasında əlaqə yaradır, yaddaş idarəetməsi, proseslər və cihazlarla işləmə kimi əsas funksiyaları təmin edir.</a:t>
            </a:r>
          </a:p>
          <a:p>
            <a:endParaRPr lang="en-US" sz="1200"/>
          </a:p>
          <a:p>
            <a:r>
              <a:rPr lang="en-US" sz="1200"/>
              <a:t>Ubuntu isə Linux nüvəsinə əsaslanan bir distributivdir (distro). Distributiv, Linux nüvəsini götürüb ona əlavə proqramlar, fayl sistemi, istifadəçi interfeysi (məsələn, GNOME, KDE) və digər komponentlər əlavə edərək tam işlək əməliyyat sistemi yaradan paketdir.</a:t>
            </a:r>
          </a:p>
          <a:p>
            <a:endParaRPr lang="en-US" sz="1200"/>
          </a:p>
          <a:p>
            <a:r>
              <a:rPr lang="en-US" sz="1200" b="1"/>
              <a:t>Fərq</a:t>
            </a:r>
            <a:r>
              <a:rPr lang="en-US" sz="1200"/>
              <a:t>:</a:t>
            </a:r>
          </a:p>
          <a:p>
            <a:pPr marL="628650" lvl="1" indent="-171450">
              <a:lnSpc>
                <a:spcPct val="150000"/>
              </a:lnSpc>
              <a:buFont typeface="Arial" panose="020B0604020202020204" pitchFamily="34" charset="0"/>
              <a:buChar char="•"/>
            </a:pPr>
            <a:r>
              <a:rPr lang="en-US" sz="1200"/>
              <a:t>Linux, əməliyyat sisteminin "ürəyi"dir (nüvə).</a:t>
            </a:r>
          </a:p>
          <a:p>
            <a:pPr marL="628650" lvl="1" indent="-171450">
              <a:lnSpc>
                <a:spcPct val="150000"/>
              </a:lnSpc>
              <a:buFont typeface="Arial" panose="020B0604020202020204" pitchFamily="34" charset="0"/>
              <a:buChar char="•"/>
            </a:pPr>
            <a:r>
              <a:rPr lang="en-US" sz="1200"/>
              <a:t>Ubuntu, Debian əsaslı bir distributivdir və Linux nüvəsindən istifadə edir. Digər distributivlərə Fedora, CentOS, Arch Linux kimi nümunələr daxildir.</a:t>
            </a:r>
          </a:p>
          <a:p>
            <a:pPr marL="628650" lvl="1" indent="-171450">
              <a:lnSpc>
                <a:spcPct val="150000"/>
              </a:lnSpc>
              <a:buFont typeface="Arial" panose="020B0604020202020204" pitchFamily="34" charset="0"/>
              <a:buChar char="•"/>
            </a:pPr>
            <a:r>
              <a:rPr lang="en-US" sz="1200"/>
              <a:t>Ubuntu istifadəçi dostu interfeysi, asan quraşdırma və geniş dəstəyi ilə məşhurdur.</a:t>
            </a:r>
          </a:p>
        </p:txBody>
      </p:sp>
    </p:spTree>
    <p:extLst>
      <p:ext uri="{BB962C8B-B14F-4D97-AF65-F5344CB8AC3E}">
        <p14:creationId xmlns:p14="http://schemas.microsoft.com/office/powerpoint/2010/main" val="28702530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5C1DF-160E-A2F8-491D-D6A0E166846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0CA58A2-CBBD-F6B7-2366-7114E1348479}"/>
              </a:ext>
            </a:extLst>
          </p:cNvPr>
          <p:cNvSpPr txBox="1"/>
          <p:nvPr/>
        </p:nvSpPr>
        <p:spPr>
          <a:xfrm>
            <a:off x="203200" y="244826"/>
            <a:ext cx="11822545" cy="5211298"/>
          </a:xfrm>
          <a:prstGeom prst="rect">
            <a:avLst/>
          </a:prstGeom>
          <a:noFill/>
        </p:spPr>
        <p:txBody>
          <a:bodyPr wrap="square">
            <a:spAutoFit/>
          </a:bodyPr>
          <a:lstStyle/>
          <a:p>
            <a:r>
              <a:rPr lang="en-US" sz="1200"/>
              <a:t>Bu cür əmrlər həmçinin böyük məlumatların və ya əmrlərin mütəmadi olaraq toplanması üçün istifadə edilə bilər. Məsələn, bir tətbiqin gündəlik fəaliyyətinə dair məlumatları saxlamaq və sonradan həmin məlumatlar əsasında statistikalar çıxarmaq mümkündür.</a:t>
            </a:r>
            <a:endParaRPr lang="az-Latn-AZ" sz="1200"/>
          </a:p>
          <a:p>
            <a:endParaRPr lang="az-Latn-AZ" sz="1200"/>
          </a:p>
          <a:p>
            <a:endParaRPr lang="az-Latn-AZ" sz="1200"/>
          </a:p>
          <a:p>
            <a:r>
              <a:rPr lang="en-US" sz="1200" b="1">
                <a:solidFill>
                  <a:srgbClr val="FF0000"/>
                </a:solidFill>
              </a:rPr>
              <a:t>Skripting və Avtomatlaşdırma</a:t>
            </a:r>
            <a:endParaRPr lang="az-Latn-AZ" sz="1200" b="1">
              <a:solidFill>
                <a:srgbClr val="FF0000"/>
              </a:solidFill>
            </a:endParaRPr>
          </a:p>
          <a:p>
            <a:endParaRPr lang="en-US" sz="1200" b="1">
              <a:solidFill>
                <a:srgbClr val="FF0000"/>
              </a:solidFill>
            </a:endParaRPr>
          </a:p>
          <a:p>
            <a:r>
              <a:rPr lang="en-US" sz="1200"/>
              <a:t>Bir çox zaman </a:t>
            </a:r>
            <a:r>
              <a:rPr lang="en-US" sz="1200" b="1"/>
              <a:t>bash skriptləri</a:t>
            </a:r>
            <a:r>
              <a:rPr lang="en-US" sz="1200"/>
              <a:t> və ya digər əməliyyat sistemləri avtomatlaşdırma skriptləri yazılarkən bu cür yönləndirmə əmrlərindən istifadə edilir. Məsələn, aşağıdakı skript hər gün sistemin işləmə vəziyyətini yoxlaya və nəticələri fayllara yazaraq saxlaya bilər:</a:t>
            </a:r>
          </a:p>
          <a:p>
            <a:endParaRPr lang="az-Latn-AZ" sz="1200"/>
          </a:p>
          <a:p>
            <a:endParaRPr lang="az-Latn-AZ" sz="1200"/>
          </a:p>
          <a:p>
            <a:endParaRPr lang="az-Latn-AZ" sz="1200"/>
          </a:p>
          <a:p>
            <a:endParaRPr lang="az-Latn-AZ" sz="1200"/>
          </a:p>
          <a:p>
            <a:endParaRPr lang="az-Latn-AZ" sz="1200"/>
          </a:p>
          <a:p>
            <a:r>
              <a:rPr lang="en-US" sz="1200"/>
              <a:t>Burada:</a:t>
            </a:r>
          </a:p>
          <a:p>
            <a:pPr marL="171450" indent="-171450">
              <a:lnSpc>
                <a:spcPct val="150000"/>
              </a:lnSpc>
              <a:buFont typeface="Arial" panose="020B0604020202020204" pitchFamily="34" charset="0"/>
              <a:buChar char="•"/>
            </a:pPr>
            <a:r>
              <a:rPr lang="en-US" sz="1200" b="1"/>
              <a:t>Standart çıxış</a:t>
            </a:r>
            <a:r>
              <a:rPr lang="en-US" sz="1200"/>
              <a:t> status.log faylında saxlanılır.</a:t>
            </a:r>
          </a:p>
          <a:p>
            <a:pPr marL="171450" indent="-171450">
              <a:lnSpc>
                <a:spcPct val="150000"/>
              </a:lnSpc>
              <a:buFont typeface="Arial" panose="020B0604020202020204" pitchFamily="34" charset="0"/>
              <a:buChar char="•"/>
            </a:pPr>
            <a:r>
              <a:rPr lang="en-US" sz="1200" b="1"/>
              <a:t>Səhv çıxışı</a:t>
            </a:r>
            <a:r>
              <a:rPr lang="en-US" sz="1200"/>
              <a:t> error.log faylında saxlanılır.</a:t>
            </a:r>
          </a:p>
          <a:p>
            <a:endParaRPr lang="az-Latn-AZ" sz="1200"/>
          </a:p>
          <a:p>
            <a:r>
              <a:rPr lang="az-Latn-AZ" sz="1200" b="1">
                <a:solidFill>
                  <a:srgbClr val="FF0000"/>
                </a:solidFill>
              </a:rPr>
              <a:t>&gt;</a:t>
            </a:r>
            <a:r>
              <a:rPr lang="az-Latn-AZ" sz="1200"/>
              <a:t> və </a:t>
            </a:r>
            <a:r>
              <a:rPr lang="az-Latn-AZ" sz="1200" b="1">
                <a:solidFill>
                  <a:srgbClr val="FF0000"/>
                </a:solidFill>
              </a:rPr>
              <a:t>&gt;&gt;</a:t>
            </a:r>
            <a:r>
              <a:rPr lang="az-Latn-AZ" sz="1200"/>
              <a:t> Simvolları arasındakı fərq nədir ?</a:t>
            </a:r>
          </a:p>
          <a:p>
            <a:endParaRPr lang="az-Latn-AZ" sz="1200"/>
          </a:p>
          <a:p>
            <a:pPr marL="171450" indent="-171450">
              <a:lnSpc>
                <a:spcPct val="200000"/>
              </a:lnSpc>
              <a:buFont typeface="Wingdings" panose="05000000000000000000" pitchFamily="2" charset="2"/>
              <a:buChar char="q"/>
            </a:pPr>
            <a:r>
              <a:rPr lang="az-Latn-AZ" sz="1200"/>
              <a:t>&gt;: Bu, çıxışı fayla yazmaq üçün istifadə olunur və yeni fayl yaradıb mövcud məlumatı yazır. Əgər fayl artıq varsa, o zaman mövcud faylın üzərinə yazılır və əvvəlki məlumatlar itirilir.</a:t>
            </a:r>
          </a:p>
          <a:p>
            <a:pPr marL="171450" indent="-171450">
              <a:lnSpc>
                <a:spcPct val="200000"/>
              </a:lnSpc>
              <a:buFont typeface="Wingdings" panose="05000000000000000000" pitchFamily="2" charset="2"/>
              <a:buChar char="q"/>
            </a:pPr>
            <a:r>
              <a:rPr lang="en-US" sz="1200" b="1"/>
              <a:t>&gt;&gt;</a:t>
            </a:r>
            <a:r>
              <a:rPr lang="en-US" sz="1200"/>
              <a:t>: Bu isə </a:t>
            </a:r>
            <a:r>
              <a:rPr lang="en-US" sz="1200" b="1"/>
              <a:t>çıxışı fayla əlavə etmək</a:t>
            </a:r>
            <a:r>
              <a:rPr lang="en-US" sz="1200"/>
              <a:t> üçün istifadə olunur. Yəni, mövcud faylın sonuna yeni məlumat əlavə olunur və əvvəlki məlumatlar qorunur.</a:t>
            </a:r>
            <a:endParaRPr lang="az-Latn-AZ" sz="1200"/>
          </a:p>
          <a:p>
            <a:pPr>
              <a:lnSpc>
                <a:spcPct val="200000"/>
              </a:lnSpc>
            </a:pPr>
            <a:endParaRPr lang="az-Latn-AZ" sz="1200"/>
          </a:p>
          <a:p>
            <a:pPr>
              <a:lnSpc>
                <a:spcPct val="200000"/>
              </a:lnSpc>
            </a:pPr>
            <a:r>
              <a:rPr lang="az-Latn-AZ" sz="1200"/>
              <a:t>LOG fayllarımız olduğu üçün artıq istənilən digər əmrlərin sonuna bu cür yazaraq </a:t>
            </a:r>
            <a:r>
              <a:rPr lang="en-US" sz="1200"/>
              <a:t> </a:t>
            </a:r>
            <a:r>
              <a:rPr lang="en-US" sz="1200" b="1"/>
              <a:t>&gt;&gt; status.log 2&gt;&gt; error.log</a:t>
            </a:r>
            <a:r>
              <a:rPr lang="en-US" sz="1200"/>
              <a:t> ba</a:t>
            </a:r>
            <a:r>
              <a:rPr lang="az-Latn-AZ" sz="1200"/>
              <a:t>ş verən hadisələr haqqındakı məlumatları həmin fayllara yerləşdirə bilərik.</a:t>
            </a:r>
          </a:p>
        </p:txBody>
      </p:sp>
      <p:pic>
        <p:nvPicPr>
          <p:cNvPr id="3" name="Picture 2">
            <a:extLst>
              <a:ext uri="{FF2B5EF4-FFF2-40B4-BE49-F238E27FC236}">
                <a16:creationId xmlns:a16="http://schemas.microsoft.com/office/drawing/2014/main" id="{D9F572E5-D964-4A9A-2572-6E14659BAB90}"/>
              </a:ext>
            </a:extLst>
          </p:cNvPr>
          <p:cNvPicPr>
            <a:picLocks noChangeAspect="1"/>
          </p:cNvPicPr>
          <p:nvPr/>
        </p:nvPicPr>
        <p:blipFill>
          <a:blip r:embed="rId2"/>
          <a:stretch>
            <a:fillRect/>
          </a:stretch>
        </p:blipFill>
        <p:spPr>
          <a:xfrm>
            <a:off x="203200" y="1827709"/>
            <a:ext cx="3572374" cy="743054"/>
          </a:xfrm>
          <a:prstGeom prst="rect">
            <a:avLst/>
          </a:prstGeom>
        </p:spPr>
      </p:pic>
    </p:spTree>
    <p:extLst>
      <p:ext uri="{BB962C8B-B14F-4D97-AF65-F5344CB8AC3E}">
        <p14:creationId xmlns:p14="http://schemas.microsoft.com/office/powerpoint/2010/main" val="33803175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AC9C9-2D21-D582-DF23-AF28CC22243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B4E6674-C525-5F8D-CDD5-CC695C165796}"/>
              </a:ext>
            </a:extLst>
          </p:cNvPr>
          <p:cNvSpPr txBox="1"/>
          <p:nvPr/>
        </p:nvSpPr>
        <p:spPr>
          <a:xfrm>
            <a:off x="203200" y="244826"/>
            <a:ext cx="11822545" cy="4154984"/>
          </a:xfrm>
          <a:prstGeom prst="rect">
            <a:avLst/>
          </a:prstGeom>
          <a:noFill/>
        </p:spPr>
        <p:txBody>
          <a:bodyPr wrap="square">
            <a:spAutoFit/>
          </a:bodyPr>
          <a:lstStyle/>
          <a:p>
            <a:r>
              <a:rPr lang="en-US" sz="1200" b="1">
                <a:solidFill>
                  <a:srgbClr val="FF0000"/>
                </a:solidFill>
              </a:rPr>
              <a:t>&lt; </a:t>
            </a:r>
            <a:r>
              <a:rPr lang="en-US" sz="1200" b="1"/>
              <a:t>- Linux</a:t>
            </a:r>
            <a:r>
              <a:rPr lang="en-US" sz="1200"/>
              <a:t> komand sətirində fayldakı məlumatı proqrama “</a:t>
            </a:r>
            <a:r>
              <a:rPr lang="az-Latn-AZ" sz="1200" b="1"/>
              <a:t>göndərmək</a:t>
            </a:r>
            <a:r>
              <a:rPr lang="en-US" sz="1200"/>
              <a:t>” üçün bir neçə üsul var:</a:t>
            </a:r>
          </a:p>
          <a:p>
            <a:endParaRPr lang="en-US" sz="1200"/>
          </a:p>
          <a:p>
            <a:r>
              <a:rPr lang="en-US" sz="1200"/>
              <a:t>1) Sadə giriş yönləndirməsi: </a:t>
            </a:r>
            <a:r>
              <a:rPr lang="en-US" sz="1200" b="1">
                <a:solidFill>
                  <a:srgbClr val="FF0000"/>
                </a:solidFill>
              </a:rPr>
              <a:t>&lt;</a:t>
            </a:r>
            <a:endParaRPr lang="az-Latn-AZ" sz="1200" b="1">
              <a:solidFill>
                <a:srgbClr val="FF0000"/>
              </a:solidFill>
            </a:endParaRPr>
          </a:p>
          <a:p>
            <a:endParaRPr lang="az-Latn-AZ" sz="1200"/>
          </a:p>
          <a:p>
            <a:pPr>
              <a:lnSpc>
                <a:spcPct val="150000"/>
              </a:lnSpc>
            </a:pPr>
            <a:r>
              <a:rPr lang="az-Latn-AZ" sz="1200" b="1"/>
              <a:t>input.txt </a:t>
            </a:r>
            <a:r>
              <a:rPr lang="az-Latn-AZ" sz="1200"/>
              <a:t>adında fayl yaradaraq içinə bəzi mətnlər əlavə edin. Sonra isə həmin faylı linux əmrinə yönləndirin.</a:t>
            </a:r>
            <a:r>
              <a:rPr lang="en-US" sz="1200"/>
              <a:t> </a:t>
            </a:r>
            <a:endParaRPr lang="az-Latn-AZ" sz="1200"/>
          </a:p>
          <a:p>
            <a:pPr>
              <a:lnSpc>
                <a:spcPct val="150000"/>
              </a:lnSpc>
            </a:pPr>
            <a:r>
              <a:rPr lang="en-US" sz="1200" b="1">
                <a:solidFill>
                  <a:srgbClr val="FF0000"/>
                </a:solidFill>
              </a:rPr>
              <a:t>w</a:t>
            </a:r>
            <a:r>
              <a:rPr lang="az-Latn-AZ" sz="1200" b="1">
                <a:solidFill>
                  <a:srgbClr val="FF0000"/>
                </a:solidFill>
              </a:rPr>
              <a:t>c</a:t>
            </a:r>
            <a:r>
              <a:rPr lang="en-US" sz="1200" b="1">
                <a:solidFill>
                  <a:srgbClr val="FF0000"/>
                </a:solidFill>
              </a:rPr>
              <a:t> -l </a:t>
            </a:r>
            <a:r>
              <a:rPr lang="az-Latn-AZ" sz="1200"/>
              <a:t>əmri fayldakı sətirlərin sayını hesablayır</a:t>
            </a:r>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r>
              <a:rPr lang="en-US" sz="1200"/>
              <a:t>Python skriptinə </a:t>
            </a:r>
            <a:r>
              <a:rPr lang="en-US" sz="1200" b="1"/>
              <a:t>input.txt</a:t>
            </a:r>
            <a:r>
              <a:rPr lang="az-Latn-AZ" sz="1200" b="1"/>
              <a:t> </a:t>
            </a:r>
            <a:r>
              <a:rPr lang="en-US" sz="1200"/>
              <a:t>-ni oxutmaq</a:t>
            </a:r>
            <a:r>
              <a:rPr lang="az-Latn-AZ" sz="1200"/>
              <a:t>. İlk olaraq python kodunu yazmaq lazimdir.</a:t>
            </a:r>
            <a:endParaRPr lang="en-US" sz="1200"/>
          </a:p>
        </p:txBody>
      </p:sp>
      <p:pic>
        <p:nvPicPr>
          <p:cNvPr id="3" name="Picture 2">
            <a:extLst>
              <a:ext uri="{FF2B5EF4-FFF2-40B4-BE49-F238E27FC236}">
                <a16:creationId xmlns:a16="http://schemas.microsoft.com/office/drawing/2014/main" id="{8BA9FAB9-8801-E2E6-B9F7-D38A03BD03DC}"/>
              </a:ext>
            </a:extLst>
          </p:cNvPr>
          <p:cNvPicPr>
            <a:picLocks noChangeAspect="1"/>
          </p:cNvPicPr>
          <p:nvPr/>
        </p:nvPicPr>
        <p:blipFill>
          <a:blip r:embed="rId2"/>
          <a:stretch>
            <a:fillRect/>
          </a:stretch>
        </p:blipFill>
        <p:spPr>
          <a:xfrm>
            <a:off x="203200" y="1692395"/>
            <a:ext cx="5098473" cy="1637652"/>
          </a:xfrm>
          <a:prstGeom prst="rect">
            <a:avLst/>
          </a:prstGeom>
        </p:spPr>
      </p:pic>
      <p:pic>
        <p:nvPicPr>
          <p:cNvPr id="4" name="Picture 3">
            <a:extLst>
              <a:ext uri="{FF2B5EF4-FFF2-40B4-BE49-F238E27FC236}">
                <a16:creationId xmlns:a16="http://schemas.microsoft.com/office/drawing/2014/main" id="{46387425-BD62-0F17-FCB8-10A9332F4372}"/>
              </a:ext>
            </a:extLst>
          </p:cNvPr>
          <p:cNvPicPr>
            <a:picLocks noChangeAspect="1"/>
          </p:cNvPicPr>
          <p:nvPr/>
        </p:nvPicPr>
        <p:blipFill>
          <a:blip r:embed="rId3"/>
          <a:stretch>
            <a:fillRect/>
          </a:stretch>
        </p:blipFill>
        <p:spPr>
          <a:xfrm>
            <a:off x="203200" y="4511554"/>
            <a:ext cx="6345382" cy="2346446"/>
          </a:xfrm>
          <a:prstGeom prst="rect">
            <a:avLst/>
          </a:prstGeom>
        </p:spPr>
      </p:pic>
    </p:spTree>
    <p:extLst>
      <p:ext uri="{BB962C8B-B14F-4D97-AF65-F5344CB8AC3E}">
        <p14:creationId xmlns:p14="http://schemas.microsoft.com/office/powerpoint/2010/main" val="27083209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2C1A0F-68D0-8118-8BA7-BD1D4B0FCFD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6BDBBE2-4D74-9FE1-6A46-2A3C3856A026}"/>
              </a:ext>
            </a:extLst>
          </p:cNvPr>
          <p:cNvSpPr txBox="1"/>
          <p:nvPr/>
        </p:nvSpPr>
        <p:spPr>
          <a:xfrm>
            <a:off x="203200" y="244826"/>
            <a:ext cx="11822545" cy="3785652"/>
          </a:xfrm>
          <a:prstGeom prst="rect">
            <a:avLst/>
          </a:prstGeom>
          <a:noFill/>
        </p:spPr>
        <p:txBody>
          <a:bodyPr wrap="square">
            <a:spAutoFit/>
          </a:bodyPr>
          <a:lstStyle/>
          <a:p>
            <a:r>
              <a:rPr lang="az-Latn-AZ" sz="1200" b="1">
                <a:solidFill>
                  <a:srgbClr val="FF0000"/>
                </a:solidFill>
                <a:latin typeface="-apple-system"/>
              </a:rPr>
              <a:t>1) </a:t>
            </a:r>
            <a:r>
              <a:rPr lang="en-US" sz="1200" b="1">
                <a:solidFill>
                  <a:srgbClr val="FF0000"/>
                </a:solidFill>
                <a:latin typeface="-apple-system"/>
              </a:rPr>
              <a:t>input() </a:t>
            </a:r>
            <a:r>
              <a:rPr lang="en-US" sz="1200" b="1">
                <a:latin typeface="-apple-system"/>
              </a:rPr>
              <a:t>ilə sətir‑sətir oxumaq</a:t>
            </a:r>
            <a:r>
              <a:rPr lang="az-Latn-AZ" sz="1200">
                <a:latin typeface="-apple-system"/>
              </a:rPr>
              <a:t>: </a:t>
            </a:r>
            <a:r>
              <a:rPr lang="en-US" sz="1200">
                <a:latin typeface="-apple-system"/>
              </a:rPr>
              <a:t> Alternativ olaraq, əgər fayldakı məlumatı sətir‑sətir oxumaq istəyirsənsə, input() funksiyasını istifadə edə bilərsən. Bu üsul faylın hər bir sətirini bir‑bir oxuyur.</a:t>
            </a:r>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pPr marL="285750" indent="-285750">
              <a:buFont typeface="Wingdings" panose="05000000000000000000" pitchFamily="2" charset="2"/>
              <a:buChar char="q"/>
            </a:pPr>
            <a:r>
              <a:rPr lang="en-US" sz="1200"/>
              <a:t>input() funksiyası hər dəfə bir sətir oxumağa imkan verir.</a:t>
            </a:r>
          </a:p>
          <a:p>
            <a:pPr marL="285750" indent="-285750">
              <a:buFont typeface="Wingdings" panose="05000000000000000000" pitchFamily="2" charset="2"/>
              <a:buChar char="q"/>
            </a:pPr>
            <a:endParaRPr lang="en-US" sz="1200"/>
          </a:p>
          <a:p>
            <a:pPr marL="285750" indent="-285750">
              <a:buFont typeface="Wingdings" panose="05000000000000000000" pitchFamily="2" charset="2"/>
              <a:buChar char="q"/>
            </a:pPr>
            <a:r>
              <a:rPr lang="en-US" sz="1200"/>
              <a:t>EOFError — faylın sonuna çatdıqda çıxır.</a:t>
            </a:r>
            <a:endParaRPr lang="az-Latn-AZ" sz="1200"/>
          </a:p>
          <a:p>
            <a:endParaRPr lang="az-Latn-AZ" sz="1200"/>
          </a:p>
          <a:p>
            <a:endParaRPr lang="az-Latn-AZ" sz="1200"/>
          </a:p>
          <a:p>
            <a:endParaRPr lang="az-Latn-AZ" sz="1200"/>
          </a:p>
          <a:p>
            <a:endParaRPr lang="az-Latn-AZ" sz="1200"/>
          </a:p>
          <a:p>
            <a:r>
              <a:rPr lang="az-Latn-AZ" sz="1200"/>
              <a:t>2) </a:t>
            </a:r>
            <a:r>
              <a:rPr lang="en-US" sz="1200"/>
              <a:t>Əgər sətir‑sətir oxumaq istəyirsənsə, </a:t>
            </a:r>
            <a:r>
              <a:rPr lang="en-US" sz="1200" b="1">
                <a:solidFill>
                  <a:srgbClr val="FF0000"/>
                </a:solidFill>
              </a:rPr>
              <a:t>sys.stdin </a:t>
            </a:r>
            <a:r>
              <a:rPr lang="en-US" sz="1200"/>
              <a:t>ilə də bunu rahatlıqla edə bilərsən. Bu üsulda fayldakı hər bir sətiri oxuyub emal etmək mümkündür.</a:t>
            </a:r>
            <a:r>
              <a:rPr lang="az-Latn-AZ" sz="1200"/>
              <a:t> </a:t>
            </a:r>
            <a:r>
              <a:rPr lang="en-US" sz="1200" b="1">
                <a:solidFill>
                  <a:srgbClr val="FF0000"/>
                </a:solidFill>
              </a:rPr>
              <a:t>sys.stdin</a:t>
            </a:r>
            <a:r>
              <a:rPr lang="en-US" sz="1200">
                <a:solidFill>
                  <a:srgbClr val="FF0000"/>
                </a:solidFill>
              </a:rPr>
              <a:t> </a:t>
            </a:r>
            <a:r>
              <a:rPr lang="en-US" sz="1200"/>
              <a:t>— burada hər bir sətir avtomatik olaraq oxunur. </a:t>
            </a:r>
            <a:r>
              <a:rPr lang="en-US" sz="1200" b="1">
                <a:solidFill>
                  <a:srgbClr val="FF0000"/>
                </a:solidFill>
              </a:rPr>
              <a:t>line.strip() </a:t>
            </a:r>
            <a:r>
              <a:rPr lang="en-US" sz="1200"/>
              <a:t>ilə hər sətirdəki boşluqları təmizləyirik.</a:t>
            </a:r>
          </a:p>
        </p:txBody>
      </p:sp>
      <p:pic>
        <p:nvPicPr>
          <p:cNvPr id="3" name="Picture 2">
            <a:extLst>
              <a:ext uri="{FF2B5EF4-FFF2-40B4-BE49-F238E27FC236}">
                <a16:creationId xmlns:a16="http://schemas.microsoft.com/office/drawing/2014/main" id="{7E104FE7-816E-53CE-FA67-C95C27A77FF2}"/>
              </a:ext>
            </a:extLst>
          </p:cNvPr>
          <p:cNvPicPr>
            <a:picLocks noChangeAspect="1"/>
          </p:cNvPicPr>
          <p:nvPr/>
        </p:nvPicPr>
        <p:blipFill>
          <a:blip r:embed="rId2"/>
          <a:stretch>
            <a:fillRect/>
          </a:stretch>
        </p:blipFill>
        <p:spPr>
          <a:xfrm>
            <a:off x="277090" y="700746"/>
            <a:ext cx="2627615" cy="1506745"/>
          </a:xfrm>
          <a:prstGeom prst="rect">
            <a:avLst/>
          </a:prstGeom>
        </p:spPr>
      </p:pic>
      <p:pic>
        <p:nvPicPr>
          <p:cNvPr id="6" name="Picture 5">
            <a:extLst>
              <a:ext uri="{FF2B5EF4-FFF2-40B4-BE49-F238E27FC236}">
                <a16:creationId xmlns:a16="http://schemas.microsoft.com/office/drawing/2014/main" id="{C6BA803A-A7FC-F447-6BB1-FC6818C1E6B5}"/>
              </a:ext>
            </a:extLst>
          </p:cNvPr>
          <p:cNvPicPr>
            <a:picLocks noChangeAspect="1"/>
          </p:cNvPicPr>
          <p:nvPr/>
        </p:nvPicPr>
        <p:blipFill>
          <a:blip r:embed="rId3"/>
          <a:stretch>
            <a:fillRect/>
          </a:stretch>
        </p:blipFill>
        <p:spPr>
          <a:xfrm>
            <a:off x="277090" y="4030478"/>
            <a:ext cx="2896004" cy="1267002"/>
          </a:xfrm>
          <a:prstGeom prst="rect">
            <a:avLst/>
          </a:prstGeom>
        </p:spPr>
      </p:pic>
    </p:spTree>
    <p:extLst>
      <p:ext uri="{BB962C8B-B14F-4D97-AF65-F5344CB8AC3E}">
        <p14:creationId xmlns:p14="http://schemas.microsoft.com/office/powerpoint/2010/main" val="19730150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1A5E6D-E8CC-E34C-DA53-4C77C09EDAF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869BD7F-23D6-D02A-8401-F88594B9C6A9}"/>
              </a:ext>
            </a:extLst>
          </p:cNvPr>
          <p:cNvSpPr txBox="1"/>
          <p:nvPr/>
        </p:nvSpPr>
        <p:spPr>
          <a:xfrm>
            <a:off x="0" y="161699"/>
            <a:ext cx="12192000" cy="923330"/>
          </a:xfrm>
          <a:prstGeom prst="rect">
            <a:avLst/>
          </a:prstGeom>
          <a:noFill/>
        </p:spPr>
        <p:txBody>
          <a:bodyPr wrap="square">
            <a:spAutoFit/>
          </a:bodyPr>
          <a:lstStyle/>
          <a:p>
            <a:r>
              <a:rPr lang="en-US">
                <a:latin typeface="-apple-system"/>
              </a:rPr>
              <a:t>Komandaya çoxsətirli inline mətn göndərmək üçün istifadə olunur.</a:t>
            </a:r>
            <a:r>
              <a:rPr lang="az-Latn-AZ">
                <a:latin typeface="-apple-system"/>
              </a:rPr>
              <a:t> </a:t>
            </a:r>
            <a:endParaRPr lang="en-US">
              <a:latin typeface="-apple-system"/>
            </a:endParaRPr>
          </a:p>
          <a:p>
            <a:endParaRPr lang="en-US">
              <a:latin typeface="-apple-system"/>
            </a:endParaRPr>
          </a:p>
          <a:p>
            <a:r>
              <a:rPr lang="az-Latn-AZ">
                <a:latin typeface="-apple-system"/>
              </a:rPr>
              <a:t>Burada </a:t>
            </a:r>
            <a:r>
              <a:rPr lang="az-Latn-AZ" b="1">
                <a:latin typeface="-apple-system"/>
              </a:rPr>
              <a:t>CAT</a:t>
            </a:r>
            <a:r>
              <a:rPr lang="az-Latn-AZ">
                <a:latin typeface="-apple-system"/>
              </a:rPr>
              <a:t> komandına sətrlər göndərilərək </a:t>
            </a:r>
            <a:r>
              <a:rPr lang="en-US" b="1">
                <a:solidFill>
                  <a:srgbClr val="FF0000"/>
                </a:solidFill>
                <a:latin typeface="-apple-system"/>
              </a:rPr>
              <a:t>&lt;</a:t>
            </a:r>
            <a:r>
              <a:rPr lang="en-US">
                <a:latin typeface="-apple-system"/>
              </a:rPr>
              <a:t> </a:t>
            </a:r>
            <a:r>
              <a:rPr lang="az-Latn-AZ">
                <a:latin typeface="-apple-system"/>
              </a:rPr>
              <a:t>terminalda əks etdirilir və əlavə olaraq həmin sətrlər yeni.txt faylına göndərilir </a:t>
            </a:r>
            <a:r>
              <a:rPr lang="en-US" b="1">
                <a:solidFill>
                  <a:srgbClr val="FF0000"/>
                </a:solidFill>
                <a:latin typeface="-apple-system"/>
              </a:rPr>
              <a:t>&gt;</a:t>
            </a:r>
            <a:r>
              <a:rPr lang="en-US">
                <a:latin typeface="-apple-system"/>
              </a:rPr>
              <a:t>.</a:t>
            </a:r>
            <a:endParaRPr lang="en-US"/>
          </a:p>
        </p:txBody>
      </p:sp>
      <p:pic>
        <p:nvPicPr>
          <p:cNvPr id="3" name="Picture 2">
            <a:extLst>
              <a:ext uri="{FF2B5EF4-FFF2-40B4-BE49-F238E27FC236}">
                <a16:creationId xmlns:a16="http://schemas.microsoft.com/office/drawing/2014/main" id="{03275F7B-8979-5C12-4C94-1477CFF8C2F8}"/>
              </a:ext>
            </a:extLst>
          </p:cNvPr>
          <p:cNvPicPr>
            <a:picLocks noChangeAspect="1"/>
          </p:cNvPicPr>
          <p:nvPr/>
        </p:nvPicPr>
        <p:blipFill>
          <a:blip r:embed="rId2"/>
          <a:stretch>
            <a:fillRect/>
          </a:stretch>
        </p:blipFill>
        <p:spPr>
          <a:xfrm>
            <a:off x="0" y="1290722"/>
            <a:ext cx="5080729" cy="2655515"/>
          </a:xfrm>
          <a:prstGeom prst="rect">
            <a:avLst/>
          </a:prstGeom>
        </p:spPr>
      </p:pic>
    </p:spTree>
    <p:extLst>
      <p:ext uri="{BB962C8B-B14F-4D97-AF65-F5344CB8AC3E}">
        <p14:creationId xmlns:p14="http://schemas.microsoft.com/office/powerpoint/2010/main" val="15686629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14A49B-01B2-DBD3-DAA1-AC540CAAF0F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ACE6C7E-3BDA-D07D-4BBD-FF69C50ABBC7}"/>
              </a:ext>
            </a:extLst>
          </p:cNvPr>
          <p:cNvSpPr txBox="1"/>
          <p:nvPr/>
        </p:nvSpPr>
        <p:spPr>
          <a:xfrm>
            <a:off x="203200" y="244826"/>
            <a:ext cx="11822545" cy="5262979"/>
          </a:xfrm>
          <a:prstGeom prst="rect">
            <a:avLst/>
          </a:prstGeom>
          <a:noFill/>
        </p:spPr>
        <p:txBody>
          <a:bodyPr wrap="square">
            <a:spAutoFit/>
          </a:bodyPr>
          <a:lstStyle/>
          <a:p>
            <a:r>
              <a:rPr lang="en-US" sz="1200" b="1">
                <a:solidFill>
                  <a:srgbClr val="FF0000"/>
                </a:solidFill>
              </a:rPr>
              <a:t>&lt;&lt;&lt;</a:t>
            </a:r>
            <a:r>
              <a:rPr lang="en-US" sz="1200" b="1"/>
              <a:t> nədir?</a:t>
            </a:r>
            <a:endParaRPr lang="az-Latn-AZ" sz="1200" b="1"/>
          </a:p>
          <a:p>
            <a:endParaRPr lang="en-US" sz="1200" b="1"/>
          </a:p>
          <a:p>
            <a:pPr marL="285750" indent="-285750">
              <a:lnSpc>
                <a:spcPct val="150000"/>
              </a:lnSpc>
              <a:buFont typeface="Arial" panose="020B0604020202020204" pitchFamily="34" charset="0"/>
              <a:buChar char="•"/>
            </a:pPr>
            <a:r>
              <a:rPr lang="en-US" sz="1200"/>
              <a:t>Bu </a:t>
            </a:r>
            <a:r>
              <a:rPr lang="en-US" sz="1200" b="1"/>
              <a:t>&lt;&lt;&lt;</a:t>
            </a:r>
            <a:r>
              <a:rPr lang="en-US" sz="1200"/>
              <a:t> simvol </a:t>
            </a:r>
            <a:r>
              <a:rPr lang="en-US" sz="1200" b="1"/>
              <a:t>Bash shell</a:t>
            </a:r>
            <a:r>
              <a:rPr lang="en-US" sz="1200"/>
              <a:t>-də olan bir xüsusiyyətdir və buna </a:t>
            </a:r>
            <a:r>
              <a:rPr lang="en-US" sz="1200" b="1"/>
              <a:t>here-string</a:t>
            </a:r>
            <a:r>
              <a:rPr lang="en-US" sz="1200"/>
              <a:t> deyilir.</a:t>
            </a:r>
          </a:p>
          <a:p>
            <a:pPr marL="285750" indent="-285750">
              <a:lnSpc>
                <a:spcPct val="150000"/>
              </a:lnSpc>
              <a:buFont typeface="Arial" panose="020B0604020202020204" pitchFamily="34" charset="0"/>
              <a:buChar char="•"/>
            </a:pPr>
            <a:r>
              <a:rPr lang="en-US" sz="1200"/>
              <a:t>Bu, sadəcə bir </a:t>
            </a:r>
            <a:r>
              <a:rPr lang="en-US" sz="1200" b="1"/>
              <a:t>mətn sətrini</a:t>
            </a:r>
            <a:r>
              <a:rPr lang="en-US" sz="1200"/>
              <a:t> (string) proqramın </a:t>
            </a:r>
            <a:r>
              <a:rPr lang="en-US" sz="1200" b="1"/>
              <a:t>standart girişinə (stdin)</a:t>
            </a:r>
            <a:r>
              <a:rPr lang="en-US" sz="1200"/>
              <a:t> ötürmək üçün istifadə olunur.</a:t>
            </a:r>
            <a:r>
              <a:rPr lang="az-Latn-AZ" sz="1200"/>
              <a:t> Məsələn</a:t>
            </a:r>
            <a:r>
              <a:rPr lang="en-US" sz="1200"/>
              <a:t>: </a:t>
            </a:r>
            <a:endParaRPr lang="az-Latn-AZ" sz="1200"/>
          </a:p>
          <a:p>
            <a:endParaRPr lang="az-Latn-AZ" sz="1200"/>
          </a:p>
          <a:p>
            <a:endParaRPr lang="az-Latn-AZ" sz="1200"/>
          </a:p>
          <a:p>
            <a:endParaRPr lang="az-Latn-AZ" sz="1200"/>
          </a:p>
          <a:p>
            <a:endParaRPr lang="az-Latn-AZ" sz="1200"/>
          </a:p>
          <a:p>
            <a:endParaRPr lang="az-Latn-AZ" sz="1200"/>
          </a:p>
          <a:p>
            <a:endParaRPr lang="az-Latn-AZ" sz="1200"/>
          </a:p>
          <a:p>
            <a:r>
              <a:rPr lang="az-Latn-AZ" sz="1200"/>
              <a:t>Yuxarıdakı əmr, sanki belə işləyir: </a:t>
            </a:r>
          </a:p>
          <a:p>
            <a:endParaRPr lang="az-Latn-AZ" sz="1200"/>
          </a:p>
          <a:p>
            <a:r>
              <a:rPr lang="en-US" sz="1200" b="1"/>
              <a:t>Yəni</a:t>
            </a:r>
            <a:r>
              <a:rPr lang="en-US" sz="1200"/>
              <a:t>:</a:t>
            </a:r>
          </a:p>
          <a:p>
            <a:endParaRPr lang="en-US" sz="1200"/>
          </a:p>
          <a:p>
            <a:pPr marL="285750" indent="-285750">
              <a:lnSpc>
                <a:spcPct val="150000"/>
              </a:lnSpc>
              <a:buFont typeface="Wingdings" panose="05000000000000000000" pitchFamily="2" charset="2"/>
              <a:buChar char="q"/>
            </a:pPr>
            <a:r>
              <a:rPr lang="en-US" sz="1200"/>
              <a:t>"</a:t>
            </a:r>
            <a:r>
              <a:rPr lang="en-US" sz="1200" b="1"/>
              <a:t>salam dünya</a:t>
            </a:r>
            <a:r>
              <a:rPr lang="en-US" sz="1200"/>
              <a:t>" sətri stdin (standart giriş) kimi </a:t>
            </a:r>
            <a:r>
              <a:rPr lang="en-US" sz="1200" b="1"/>
              <a:t>grep</a:t>
            </a:r>
            <a:r>
              <a:rPr lang="en-US" sz="1200"/>
              <a:t>-ə verilir.</a:t>
            </a:r>
          </a:p>
          <a:p>
            <a:pPr marL="285750" indent="-285750">
              <a:lnSpc>
                <a:spcPct val="150000"/>
              </a:lnSpc>
              <a:buFont typeface="Wingdings" panose="05000000000000000000" pitchFamily="2" charset="2"/>
              <a:buChar char="q"/>
            </a:pPr>
            <a:r>
              <a:rPr lang="en-US" sz="1200" b="1"/>
              <a:t>grep</a:t>
            </a:r>
            <a:r>
              <a:rPr lang="en-US" sz="1200"/>
              <a:t> isə həmin sətirdə "</a:t>
            </a:r>
            <a:r>
              <a:rPr lang="en-US" sz="1200" b="1"/>
              <a:t>salam</a:t>
            </a:r>
            <a:r>
              <a:rPr lang="en-US" sz="1200"/>
              <a:t>" sözünü axtarır.</a:t>
            </a:r>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r>
              <a:rPr lang="az-Latn-AZ" sz="1200" b="1"/>
              <a:t>Başqa bir nümunə</a:t>
            </a:r>
            <a:r>
              <a:rPr lang="az-Latn-AZ" sz="1200"/>
              <a:t>: </a:t>
            </a:r>
            <a:endParaRPr lang="en-US" sz="1200"/>
          </a:p>
        </p:txBody>
      </p:sp>
      <p:pic>
        <p:nvPicPr>
          <p:cNvPr id="3" name="Picture 2">
            <a:extLst>
              <a:ext uri="{FF2B5EF4-FFF2-40B4-BE49-F238E27FC236}">
                <a16:creationId xmlns:a16="http://schemas.microsoft.com/office/drawing/2014/main" id="{6FA9A92C-C1FE-413E-7F74-5E1C94B7288B}"/>
              </a:ext>
            </a:extLst>
          </p:cNvPr>
          <p:cNvPicPr>
            <a:picLocks noChangeAspect="1"/>
          </p:cNvPicPr>
          <p:nvPr/>
        </p:nvPicPr>
        <p:blipFill>
          <a:blip r:embed="rId2"/>
          <a:stretch>
            <a:fillRect/>
          </a:stretch>
        </p:blipFill>
        <p:spPr>
          <a:xfrm>
            <a:off x="203200" y="1344939"/>
            <a:ext cx="2170545" cy="835822"/>
          </a:xfrm>
          <a:prstGeom prst="rect">
            <a:avLst/>
          </a:prstGeom>
        </p:spPr>
      </p:pic>
      <p:pic>
        <p:nvPicPr>
          <p:cNvPr id="5" name="Picture 4">
            <a:extLst>
              <a:ext uri="{FF2B5EF4-FFF2-40B4-BE49-F238E27FC236}">
                <a16:creationId xmlns:a16="http://schemas.microsoft.com/office/drawing/2014/main" id="{F49D88A1-1B15-35C9-C08F-0093119995D7}"/>
              </a:ext>
            </a:extLst>
          </p:cNvPr>
          <p:cNvPicPr>
            <a:picLocks noChangeAspect="1"/>
          </p:cNvPicPr>
          <p:nvPr/>
        </p:nvPicPr>
        <p:blipFill>
          <a:blip r:embed="rId3"/>
          <a:stretch>
            <a:fillRect/>
          </a:stretch>
        </p:blipFill>
        <p:spPr>
          <a:xfrm>
            <a:off x="203200" y="3646238"/>
            <a:ext cx="2724530" cy="276264"/>
          </a:xfrm>
          <a:prstGeom prst="rect">
            <a:avLst/>
          </a:prstGeom>
        </p:spPr>
      </p:pic>
      <p:pic>
        <p:nvPicPr>
          <p:cNvPr id="8" name="Picture 7">
            <a:extLst>
              <a:ext uri="{FF2B5EF4-FFF2-40B4-BE49-F238E27FC236}">
                <a16:creationId xmlns:a16="http://schemas.microsoft.com/office/drawing/2014/main" id="{27D6F5D3-942C-675B-6DB0-DD6A89D3202B}"/>
              </a:ext>
            </a:extLst>
          </p:cNvPr>
          <p:cNvPicPr>
            <a:picLocks noChangeAspect="1"/>
          </p:cNvPicPr>
          <p:nvPr/>
        </p:nvPicPr>
        <p:blipFill>
          <a:blip r:embed="rId4"/>
          <a:stretch>
            <a:fillRect/>
          </a:stretch>
        </p:blipFill>
        <p:spPr>
          <a:xfrm>
            <a:off x="203200" y="5684589"/>
            <a:ext cx="3029373" cy="809738"/>
          </a:xfrm>
          <a:prstGeom prst="rect">
            <a:avLst/>
          </a:prstGeom>
        </p:spPr>
      </p:pic>
    </p:spTree>
    <p:extLst>
      <p:ext uri="{BB962C8B-B14F-4D97-AF65-F5344CB8AC3E}">
        <p14:creationId xmlns:p14="http://schemas.microsoft.com/office/powerpoint/2010/main" val="29700213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2A57A-4758-7FB5-8839-FCCD00B01C0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9DB1789-A94B-FF50-5646-108EC8F8F464}"/>
              </a:ext>
            </a:extLst>
          </p:cNvPr>
          <p:cNvSpPr txBox="1"/>
          <p:nvPr/>
        </p:nvSpPr>
        <p:spPr>
          <a:xfrm>
            <a:off x="203200" y="244826"/>
            <a:ext cx="11822545" cy="6186309"/>
          </a:xfrm>
          <a:prstGeom prst="rect">
            <a:avLst/>
          </a:prstGeom>
          <a:noFill/>
        </p:spPr>
        <p:txBody>
          <a:bodyPr wrap="square">
            <a:spAutoFit/>
          </a:bodyPr>
          <a:lstStyle/>
          <a:p>
            <a:r>
              <a:rPr lang="az-Latn-AZ" sz="1200" b="1">
                <a:latin typeface="-apple-system"/>
              </a:rPr>
              <a:t>Birdə belə bir forma mövcuddur</a:t>
            </a:r>
            <a:r>
              <a:rPr lang="az-Latn-AZ" sz="1200">
                <a:latin typeface="-apple-system"/>
              </a:rPr>
              <a:t>: Bu yazdığımız forma ilə bir faylın içindəki məlumatı sanki sən əl ilə yazmısanmış kimi komandaya ötürmək olur.</a:t>
            </a:r>
          </a:p>
          <a:p>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r>
              <a:rPr lang="en-US" sz="1200" b="1"/>
              <a:t>Misal</a:t>
            </a:r>
            <a:r>
              <a:rPr lang="az-Latn-AZ" sz="1200" b="1"/>
              <a:t>, b</a:t>
            </a:r>
            <a:r>
              <a:rPr lang="en-US" sz="1200" b="1"/>
              <a:t>u nə edir?</a:t>
            </a:r>
          </a:p>
          <a:p>
            <a:pPr marL="171450" indent="-171450">
              <a:lnSpc>
                <a:spcPct val="200000"/>
              </a:lnSpc>
              <a:buFont typeface="Wingdings" panose="05000000000000000000" pitchFamily="2" charset="2"/>
              <a:buChar char="q"/>
            </a:pPr>
            <a:r>
              <a:rPr lang="en-US" sz="1200" b="1">
                <a:solidFill>
                  <a:srgbClr val="00B050"/>
                </a:solidFill>
              </a:rPr>
              <a:t>cat fayl.txt </a:t>
            </a:r>
            <a:r>
              <a:rPr lang="en-US" sz="1200"/>
              <a:t>→ </a:t>
            </a:r>
            <a:r>
              <a:rPr lang="az-Latn-AZ" sz="1200"/>
              <a:t>cat əmri ilə </a:t>
            </a:r>
            <a:r>
              <a:rPr lang="en-US" sz="1200"/>
              <a:t>faylın içini oxuyur</a:t>
            </a:r>
            <a:r>
              <a:rPr lang="az-Latn-AZ" sz="1200"/>
              <a:t>uq</a:t>
            </a:r>
            <a:r>
              <a:rPr lang="en-US" sz="1200"/>
              <a:t>.</a:t>
            </a:r>
          </a:p>
          <a:p>
            <a:pPr marL="171450" indent="-171450">
              <a:lnSpc>
                <a:spcPct val="200000"/>
              </a:lnSpc>
              <a:buFont typeface="Wingdings" panose="05000000000000000000" pitchFamily="2" charset="2"/>
              <a:buChar char="q"/>
            </a:pPr>
            <a:r>
              <a:rPr lang="en-US" sz="1200" b="1">
                <a:solidFill>
                  <a:srgbClr val="00B050"/>
                </a:solidFill>
              </a:rPr>
              <a:t>$(...) </a:t>
            </a:r>
            <a:r>
              <a:rPr lang="en-US" sz="1200"/>
              <a:t>→ </a:t>
            </a:r>
            <a:r>
              <a:rPr lang="az-Latn-AZ" sz="1200"/>
              <a:t>nəticəni isə </a:t>
            </a:r>
            <a:r>
              <a:rPr lang="en-US" sz="1200"/>
              <a:t>bu </a:t>
            </a:r>
            <a:r>
              <a:rPr lang="az-Latn-AZ" sz="1200" b="1"/>
              <a:t>dollar+yumru_mörtərizə </a:t>
            </a:r>
            <a:r>
              <a:rPr lang="az-Latn-AZ" sz="1200"/>
              <a:t>içərisində </a:t>
            </a:r>
            <a:r>
              <a:rPr lang="en-US" sz="1200"/>
              <a:t>yerləşdirir</a:t>
            </a:r>
            <a:r>
              <a:rPr lang="az-Latn-AZ" sz="1200"/>
              <a:t>ik</a:t>
            </a:r>
            <a:r>
              <a:rPr lang="en-US" sz="1200"/>
              <a:t>.</a:t>
            </a:r>
            <a:r>
              <a:rPr lang="az-Latn-AZ" sz="1200"/>
              <a:t> </a:t>
            </a:r>
            <a:r>
              <a:rPr lang="az-Latn-AZ" sz="1200" b="1">
                <a:solidFill>
                  <a:srgbClr val="FF0000"/>
                </a:solidFill>
              </a:rPr>
              <a:t>echo</a:t>
            </a:r>
            <a:r>
              <a:rPr lang="az-Latn-AZ" sz="1200"/>
              <a:t> kamandı isə həmin faylın içindən oxunan mətni terminala yazır.</a:t>
            </a:r>
            <a:endParaRPr lang="en-US" sz="1200"/>
          </a:p>
          <a:p>
            <a:pPr marL="171450" indent="-171450">
              <a:lnSpc>
                <a:spcPct val="200000"/>
              </a:lnSpc>
              <a:buFont typeface="Wingdings" panose="05000000000000000000" pitchFamily="2" charset="2"/>
              <a:buChar char="q"/>
            </a:pPr>
            <a:r>
              <a:rPr lang="en-US" sz="1200">
                <a:solidFill>
                  <a:srgbClr val="00B050"/>
                </a:solidFill>
              </a:rPr>
              <a:t>"..."</a:t>
            </a:r>
            <a:r>
              <a:rPr lang="en-US" sz="1200"/>
              <a:t> → </a:t>
            </a:r>
            <a:r>
              <a:rPr lang="az-Latn-AZ" sz="1200"/>
              <a:t>yəni </a:t>
            </a:r>
            <a:r>
              <a:rPr lang="en-US" sz="1200"/>
              <a:t>nəticəni tək bir arqument kimi qoruyur (boşluq olsa belə parçalanmır).</a:t>
            </a:r>
            <a:r>
              <a:rPr lang="az-Latn-AZ" sz="1200"/>
              <a:t> Boşluq yəni sözlər arasında olan boşluq nəzərdə tutulur. </a:t>
            </a:r>
            <a:endParaRPr lang="en-US" sz="1200"/>
          </a:p>
          <a:p>
            <a:endParaRPr lang="az-Latn-AZ" sz="1200"/>
          </a:p>
          <a:p>
            <a:r>
              <a:rPr lang="en-US" sz="1200"/>
              <a:t>Əgər </a:t>
            </a:r>
            <a:r>
              <a:rPr lang="en-US" sz="1200" b="1"/>
              <a:t>fayl.txt </a:t>
            </a:r>
            <a:r>
              <a:rPr lang="en-US" sz="1200"/>
              <a:t>içində </a:t>
            </a:r>
            <a:r>
              <a:rPr lang="en-US" sz="1200" b="1" i="1"/>
              <a:t>salam dunya </a:t>
            </a:r>
            <a:r>
              <a:rPr lang="en-US" sz="1200"/>
              <a:t>varsa, nəticə</a:t>
            </a:r>
            <a:r>
              <a:rPr lang="az-Latn-AZ" sz="1200"/>
              <a:t> belə olacaq</a:t>
            </a:r>
            <a:r>
              <a:rPr lang="en-US" sz="1200"/>
              <a:t>:</a:t>
            </a:r>
            <a:endParaRPr lang="az-Latn-AZ" sz="1200"/>
          </a:p>
          <a:p>
            <a:endParaRPr lang="az-Latn-AZ" sz="1200"/>
          </a:p>
          <a:p>
            <a:endParaRPr lang="az-Latn-AZ" sz="1200"/>
          </a:p>
          <a:p>
            <a:endParaRPr lang="az-Latn-AZ" sz="1200"/>
          </a:p>
          <a:p>
            <a:r>
              <a:rPr lang="az-Latn-AZ" sz="1200"/>
              <a:t>Yəni normal </a:t>
            </a:r>
            <a:r>
              <a:rPr lang="az-Latn-AZ" sz="1200" b="1"/>
              <a:t>echo</a:t>
            </a:r>
            <a:r>
              <a:rPr lang="az-Latn-AZ" sz="1200"/>
              <a:t> ilə sanki belə yazmışıqmış kimi:</a:t>
            </a:r>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r>
              <a:rPr lang="az-Latn-AZ" sz="1200"/>
              <a:t>Yuxarıda yazılan nümunənin </a:t>
            </a:r>
            <a:r>
              <a:rPr lang="az-Latn-AZ" sz="1200" b="1"/>
              <a:t>cat </a:t>
            </a:r>
            <a:r>
              <a:rPr lang="az-Latn-AZ" sz="1200" b="1" i="1"/>
              <a:t>olmadan</a:t>
            </a:r>
            <a:r>
              <a:rPr lang="az-Latn-AZ" sz="1200" b="1"/>
              <a:t> </a:t>
            </a:r>
            <a:r>
              <a:rPr lang="az-Latn-AZ" sz="1200"/>
              <a:t>yazılan formasıda var. Hansı ki, bu daha sürətlidir. Misal: yenə faylın məzmununu echo-ya ötürülür.</a:t>
            </a:r>
          </a:p>
          <a:p>
            <a:endParaRPr lang="az-Latn-AZ" sz="1200"/>
          </a:p>
          <a:p>
            <a:endParaRPr lang="az-Latn-AZ" sz="1200"/>
          </a:p>
          <a:p>
            <a:endParaRPr lang="az-Latn-AZ" sz="1200"/>
          </a:p>
          <a:p>
            <a:endParaRPr lang="az-Latn-AZ" sz="1200"/>
          </a:p>
          <a:p>
            <a:r>
              <a:rPr lang="en-US" sz="1200"/>
              <a:t>B</a:t>
            </a:r>
            <a:r>
              <a:rPr lang="az-Latn-AZ" sz="1200"/>
              <a:t>aşqa bir</a:t>
            </a:r>
            <a:r>
              <a:rPr lang="en-US" sz="1200"/>
              <a:t> versiy</a:t>
            </a:r>
            <a:r>
              <a:rPr lang="az-Latn-AZ" sz="1200"/>
              <a:t>ası isə</a:t>
            </a:r>
            <a:r>
              <a:rPr lang="en-US" sz="1200"/>
              <a:t> </a:t>
            </a:r>
            <a:r>
              <a:rPr lang="az-Latn-AZ" sz="1200"/>
              <a:t>d</a:t>
            </a:r>
            <a:r>
              <a:rPr lang="en-US" sz="1200"/>
              <a:t>ırnaqlar ("") </a:t>
            </a:r>
            <a:r>
              <a:rPr lang="az-Latn-AZ" sz="1200"/>
              <a:t>olmadandır</a:t>
            </a:r>
            <a:r>
              <a:rPr lang="en-US" sz="1200"/>
              <a:t>, </a:t>
            </a:r>
            <a:r>
              <a:rPr lang="az-Latn-AZ" sz="1200"/>
              <a:t>misal</a:t>
            </a:r>
            <a:r>
              <a:rPr lang="en-US" sz="1200"/>
              <a:t>:</a:t>
            </a:r>
          </a:p>
        </p:txBody>
      </p:sp>
      <p:pic>
        <p:nvPicPr>
          <p:cNvPr id="3" name="Picture 2">
            <a:extLst>
              <a:ext uri="{FF2B5EF4-FFF2-40B4-BE49-F238E27FC236}">
                <a16:creationId xmlns:a16="http://schemas.microsoft.com/office/drawing/2014/main" id="{801E0116-6000-8FB8-E5CB-34FBFE594F96}"/>
              </a:ext>
            </a:extLst>
          </p:cNvPr>
          <p:cNvPicPr>
            <a:picLocks noChangeAspect="1"/>
          </p:cNvPicPr>
          <p:nvPr/>
        </p:nvPicPr>
        <p:blipFill>
          <a:blip r:embed="rId2"/>
          <a:stretch>
            <a:fillRect/>
          </a:stretch>
        </p:blipFill>
        <p:spPr>
          <a:xfrm>
            <a:off x="0" y="669484"/>
            <a:ext cx="2086266" cy="438211"/>
          </a:xfrm>
          <a:prstGeom prst="rect">
            <a:avLst/>
          </a:prstGeom>
        </p:spPr>
      </p:pic>
      <p:pic>
        <p:nvPicPr>
          <p:cNvPr id="5" name="Picture 4">
            <a:extLst>
              <a:ext uri="{FF2B5EF4-FFF2-40B4-BE49-F238E27FC236}">
                <a16:creationId xmlns:a16="http://schemas.microsoft.com/office/drawing/2014/main" id="{B37B9579-7EF4-78F5-3FEB-3B32A18B08D2}"/>
              </a:ext>
            </a:extLst>
          </p:cNvPr>
          <p:cNvPicPr>
            <a:picLocks noChangeAspect="1"/>
          </p:cNvPicPr>
          <p:nvPr/>
        </p:nvPicPr>
        <p:blipFill>
          <a:blip r:embed="rId3"/>
          <a:stretch>
            <a:fillRect/>
          </a:stretch>
        </p:blipFill>
        <p:spPr>
          <a:xfrm>
            <a:off x="203200" y="3107148"/>
            <a:ext cx="1066949" cy="323895"/>
          </a:xfrm>
          <a:prstGeom prst="rect">
            <a:avLst/>
          </a:prstGeom>
        </p:spPr>
      </p:pic>
      <p:pic>
        <p:nvPicPr>
          <p:cNvPr id="10" name="Picture 9">
            <a:extLst>
              <a:ext uri="{FF2B5EF4-FFF2-40B4-BE49-F238E27FC236}">
                <a16:creationId xmlns:a16="http://schemas.microsoft.com/office/drawing/2014/main" id="{3981D0FC-6FDA-61F4-46E5-A6CE1537F25C}"/>
              </a:ext>
            </a:extLst>
          </p:cNvPr>
          <p:cNvPicPr>
            <a:picLocks noChangeAspect="1"/>
          </p:cNvPicPr>
          <p:nvPr/>
        </p:nvPicPr>
        <p:blipFill>
          <a:blip r:embed="rId4"/>
          <a:stretch>
            <a:fillRect/>
          </a:stretch>
        </p:blipFill>
        <p:spPr>
          <a:xfrm>
            <a:off x="203200" y="3812305"/>
            <a:ext cx="1609950" cy="352474"/>
          </a:xfrm>
          <a:prstGeom prst="rect">
            <a:avLst/>
          </a:prstGeom>
        </p:spPr>
      </p:pic>
      <p:pic>
        <p:nvPicPr>
          <p:cNvPr id="12" name="Picture 11">
            <a:extLst>
              <a:ext uri="{FF2B5EF4-FFF2-40B4-BE49-F238E27FC236}">
                <a16:creationId xmlns:a16="http://schemas.microsoft.com/office/drawing/2014/main" id="{66FADD41-4D4E-5534-9C39-BC24C904DE09}"/>
              </a:ext>
            </a:extLst>
          </p:cNvPr>
          <p:cNvPicPr>
            <a:picLocks noChangeAspect="1"/>
          </p:cNvPicPr>
          <p:nvPr/>
        </p:nvPicPr>
        <p:blipFill>
          <a:blip r:embed="rId5"/>
          <a:stretch>
            <a:fillRect/>
          </a:stretch>
        </p:blipFill>
        <p:spPr>
          <a:xfrm>
            <a:off x="219105" y="5507805"/>
            <a:ext cx="1867161" cy="352474"/>
          </a:xfrm>
          <a:prstGeom prst="rect">
            <a:avLst/>
          </a:prstGeom>
        </p:spPr>
      </p:pic>
      <p:pic>
        <p:nvPicPr>
          <p:cNvPr id="14" name="Picture 13">
            <a:extLst>
              <a:ext uri="{FF2B5EF4-FFF2-40B4-BE49-F238E27FC236}">
                <a16:creationId xmlns:a16="http://schemas.microsoft.com/office/drawing/2014/main" id="{43B17B16-8AE4-01D4-6A6B-EFA8A39B5BE9}"/>
              </a:ext>
            </a:extLst>
          </p:cNvPr>
          <p:cNvPicPr>
            <a:picLocks noChangeAspect="1"/>
          </p:cNvPicPr>
          <p:nvPr/>
        </p:nvPicPr>
        <p:blipFill>
          <a:blip r:embed="rId6"/>
          <a:stretch>
            <a:fillRect/>
          </a:stretch>
        </p:blipFill>
        <p:spPr>
          <a:xfrm>
            <a:off x="219105" y="6431135"/>
            <a:ext cx="1533739" cy="362001"/>
          </a:xfrm>
          <a:prstGeom prst="rect">
            <a:avLst/>
          </a:prstGeom>
        </p:spPr>
      </p:pic>
    </p:spTree>
    <p:extLst>
      <p:ext uri="{BB962C8B-B14F-4D97-AF65-F5344CB8AC3E}">
        <p14:creationId xmlns:p14="http://schemas.microsoft.com/office/powerpoint/2010/main" val="10299485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7343B4-5519-C21E-B7AC-A16B3DB2715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BA68DA4-ACB4-756D-3EF6-E8329D036031}"/>
              </a:ext>
            </a:extLst>
          </p:cNvPr>
          <p:cNvSpPr txBox="1"/>
          <p:nvPr/>
        </p:nvSpPr>
        <p:spPr>
          <a:xfrm>
            <a:off x="203200" y="244826"/>
            <a:ext cx="11822545" cy="5632311"/>
          </a:xfrm>
          <a:prstGeom prst="rect">
            <a:avLst/>
          </a:prstGeom>
          <a:noFill/>
        </p:spPr>
        <p:txBody>
          <a:bodyPr wrap="square">
            <a:spAutoFit/>
          </a:bodyPr>
          <a:lstStyle/>
          <a:p>
            <a:r>
              <a:rPr lang="en-US" sz="1200">
                <a:latin typeface="-apple-system"/>
              </a:rPr>
              <a:t>Real nümunə: Deyək ki, bir faylda parol var:</a:t>
            </a:r>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r>
              <a:rPr lang="en-US" sz="1200"/>
              <a:t>İndi bu parolu bir proqrama arqument kimi ötürmək istəyirsən</a:t>
            </a:r>
            <a:r>
              <a:rPr lang="az-Latn-AZ" sz="1200"/>
              <a:t> və bu cür yazacaqsan</a:t>
            </a:r>
            <a:r>
              <a:rPr lang="en-US" sz="1200"/>
              <a:t>:</a:t>
            </a:r>
            <a:endParaRPr lang="az-Latn-AZ" sz="1200"/>
          </a:p>
          <a:p>
            <a:endParaRPr lang="az-Latn-AZ" sz="1200"/>
          </a:p>
          <a:p>
            <a:endParaRPr lang="az-Latn-AZ" sz="1200"/>
          </a:p>
          <a:p>
            <a:endParaRPr lang="az-Latn-AZ" sz="1200"/>
          </a:p>
          <a:p>
            <a:endParaRPr lang="az-Latn-AZ" sz="1200"/>
          </a:p>
          <a:p>
            <a:r>
              <a:rPr lang="az-Latn-AZ" sz="1200"/>
              <a:t>Əgər həmin qayda olmasa idi onda belə yazacaqdıq: Bu qayda ilə şifrəni hər dəfə əllə dəyişirik. Yuxarıdakı qayda ilə isə sanki </a:t>
            </a:r>
            <a:r>
              <a:rPr lang="az-Latn-AZ" sz="1200" b="1"/>
              <a:t>variable</a:t>
            </a:r>
            <a:r>
              <a:rPr lang="az-Latn-AZ" sz="1200"/>
              <a:t> kimi fayldan oxuyuruq.</a:t>
            </a:r>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r>
              <a:rPr lang="en-US" sz="1200"/>
              <a:t>Əgər </a:t>
            </a:r>
            <a:r>
              <a:rPr lang="en-US" sz="1200" b="1">
                <a:solidFill>
                  <a:srgbClr val="FF0000"/>
                </a:solidFill>
              </a:rPr>
              <a:t>sshpass</a:t>
            </a:r>
            <a:r>
              <a:rPr lang="en-US" sz="1200"/>
              <a:t> istifadə etməsə</a:t>
            </a:r>
            <a:r>
              <a:rPr lang="az-Latn-AZ" sz="1200"/>
              <a:t>ydik də</a:t>
            </a:r>
            <a:r>
              <a:rPr lang="en-US" sz="1200"/>
              <a:t>, </a:t>
            </a:r>
            <a:r>
              <a:rPr lang="az-Latn-AZ" sz="1200"/>
              <a:t>onda </a:t>
            </a:r>
            <a:r>
              <a:rPr lang="en-US" sz="1200"/>
              <a:t>belə yazardı</a:t>
            </a:r>
            <a:r>
              <a:rPr lang="az-Latn-AZ" sz="1200"/>
              <a:t>q</a:t>
            </a:r>
            <a:r>
              <a:rPr lang="en-US" sz="1200"/>
              <a:t>:</a:t>
            </a:r>
            <a:r>
              <a:rPr lang="az-Latn-AZ" sz="1200"/>
              <a:t> </a:t>
            </a:r>
          </a:p>
          <a:p>
            <a:endParaRPr lang="az-Latn-AZ" sz="1200"/>
          </a:p>
          <a:p>
            <a:endParaRPr lang="az-Latn-AZ" sz="1200"/>
          </a:p>
          <a:p>
            <a:endParaRPr lang="az-Latn-AZ" sz="1200"/>
          </a:p>
          <a:p>
            <a:endParaRPr lang="az-Latn-AZ" sz="1200"/>
          </a:p>
          <a:p>
            <a:r>
              <a:rPr lang="az-Latn-AZ" sz="1200"/>
              <a:t>Amma bu zaman terminal bizdən parolu əllə yazmağımızı istəyəcək: Yəni, avtomatlaşdırma mümkün olmur. Bu, əl ilə müdaxilə tələb edir — məsələn, skript yazanda bu problem yaradır.</a:t>
            </a:r>
            <a:endParaRPr lang="en-US" sz="1200"/>
          </a:p>
        </p:txBody>
      </p:sp>
      <p:pic>
        <p:nvPicPr>
          <p:cNvPr id="3" name="Picture 2">
            <a:extLst>
              <a:ext uri="{FF2B5EF4-FFF2-40B4-BE49-F238E27FC236}">
                <a16:creationId xmlns:a16="http://schemas.microsoft.com/office/drawing/2014/main" id="{6FF1872A-F1A1-B9F0-BF18-773F30608987}"/>
              </a:ext>
            </a:extLst>
          </p:cNvPr>
          <p:cNvPicPr>
            <a:picLocks noChangeAspect="1"/>
          </p:cNvPicPr>
          <p:nvPr/>
        </p:nvPicPr>
        <p:blipFill>
          <a:blip r:embed="rId2"/>
          <a:stretch>
            <a:fillRect/>
          </a:stretch>
        </p:blipFill>
        <p:spPr>
          <a:xfrm>
            <a:off x="203200" y="487862"/>
            <a:ext cx="1348509" cy="556260"/>
          </a:xfrm>
          <a:prstGeom prst="rect">
            <a:avLst/>
          </a:prstGeom>
        </p:spPr>
      </p:pic>
      <p:pic>
        <p:nvPicPr>
          <p:cNvPr id="5" name="Picture 4">
            <a:extLst>
              <a:ext uri="{FF2B5EF4-FFF2-40B4-BE49-F238E27FC236}">
                <a16:creationId xmlns:a16="http://schemas.microsoft.com/office/drawing/2014/main" id="{12FF58CB-E197-99F4-39F9-9D93289940F8}"/>
              </a:ext>
            </a:extLst>
          </p:cNvPr>
          <p:cNvPicPr>
            <a:picLocks noChangeAspect="1"/>
          </p:cNvPicPr>
          <p:nvPr/>
        </p:nvPicPr>
        <p:blipFill>
          <a:blip r:embed="rId3"/>
          <a:stretch>
            <a:fillRect/>
          </a:stretch>
        </p:blipFill>
        <p:spPr>
          <a:xfrm>
            <a:off x="203200" y="1449963"/>
            <a:ext cx="3429479" cy="457264"/>
          </a:xfrm>
          <a:prstGeom prst="rect">
            <a:avLst/>
          </a:prstGeom>
        </p:spPr>
      </p:pic>
      <p:pic>
        <p:nvPicPr>
          <p:cNvPr id="8" name="Picture 7">
            <a:extLst>
              <a:ext uri="{FF2B5EF4-FFF2-40B4-BE49-F238E27FC236}">
                <a16:creationId xmlns:a16="http://schemas.microsoft.com/office/drawing/2014/main" id="{94FA2EF5-01AA-0470-7C17-D87D56061479}"/>
              </a:ext>
            </a:extLst>
          </p:cNvPr>
          <p:cNvPicPr>
            <a:picLocks noChangeAspect="1"/>
          </p:cNvPicPr>
          <p:nvPr/>
        </p:nvPicPr>
        <p:blipFill>
          <a:blip r:embed="rId4"/>
          <a:stretch>
            <a:fillRect/>
          </a:stretch>
        </p:blipFill>
        <p:spPr>
          <a:xfrm>
            <a:off x="203200" y="2388232"/>
            <a:ext cx="2743583" cy="409632"/>
          </a:xfrm>
          <a:prstGeom prst="rect">
            <a:avLst/>
          </a:prstGeom>
        </p:spPr>
      </p:pic>
      <p:pic>
        <p:nvPicPr>
          <p:cNvPr id="10" name="Picture 9">
            <a:extLst>
              <a:ext uri="{FF2B5EF4-FFF2-40B4-BE49-F238E27FC236}">
                <a16:creationId xmlns:a16="http://schemas.microsoft.com/office/drawing/2014/main" id="{5CC0FBEA-E5A2-36F2-3C88-5F0C6391E8A2}"/>
              </a:ext>
            </a:extLst>
          </p:cNvPr>
          <p:cNvPicPr>
            <a:picLocks noChangeAspect="1"/>
          </p:cNvPicPr>
          <p:nvPr/>
        </p:nvPicPr>
        <p:blipFill>
          <a:blip r:embed="rId5"/>
          <a:stretch>
            <a:fillRect/>
          </a:stretch>
        </p:blipFill>
        <p:spPr>
          <a:xfrm>
            <a:off x="151180" y="4928058"/>
            <a:ext cx="1228896" cy="381053"/>
          </a:xfrm>
          <a:prstGeom prst="rect">
            <a:avLst/>
          </a:prstGeom>
        </p:spPr>
      </p:pic>
      <p:pic>
        <p:nvPicPr>
          <p:cNvPr id="12" name="Picture 11">
            <a:extLst>
              <a:ext uri="{FF2B5EF4-FFF2-40B4-BE49-F238E27FC236}">
                <a16:creationId xmlns:a16="http://schemas.microsoft.com/office/drawing/2014/main" id="{B89495C1-7694-1761-39EA-B95DFF35A9E5}"/>
              </a:ext>
            </a:extLst>
          </p:cNvPr>
          <p:cNvPicPr>
            <a:picLocks noChangeAspect="1"/>
          </p:cNvPicPr>
          <p:nvPr/>
        </p:nvPicPr>
        <p:blipFill>
          <a:blip r:embed="rId6"/>
          <a:stretch>
            <a:fillRect/>
          </a:stretch>
        </p:blipFill>
        <p:spPr>
          <a:xfrm>
            <a:off x="155568" y="5860973"/>
            <a:ext cx="1762371" cy="390580"/>
          </a:xfrm>
          <a:prstGeom prst="rect">
            <a:avLst/>
          </a:prstGeom>
        </p:spPr>
      </p:pic>
    </p:spTree>
    <p:extLst>
      <p:ext uri="{BB962C8B-B14F-4D97-AF65-F5344CB8AC3E}">
        <p14:creationId xmlns:p14="http://schemas.microsoft.com/office/powerpoint/2010/main" val="38989392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D8026-D5B3-3056-6A7C-8F47A76A390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EFA6CB5-BBE8-63C1-53FA-DF80A0B1FE4B}"/>
              </a:ext>
            </a:extLst>
          </p:cNvPr>
          <p:cNvSpPr txBox="1"/>
          <p:nvPr/>
        </p:nvSpPr>
        <p:spPr>
          <a:xfrm>
            <a:off x="203200" y="244826"/>
            <a:ext cx="11822545" cy="5909310"/>
          </a:xfrm>
          <a:prstGeom prst="rect">
            <a:avLst/>
          </a:prstGeom>
          <a:noFill/>
        </p:spPr>
        <p:txBody>
          <a:bodyPr wrap="square">
            <a:spAutoFit/>
          </a:bodyPr>
          <a:lstStyle/>
          <a:p>
            <a:r>
              <a:rPr lang="en-US" b="1">
                <a:solidFill>
                  <a:schemeClr val="accent2"/>
                </a:solidFill>
              </a:rPr>
              <a:t>Təhlükəsizlik xəbərdarlığı</a:t>
            </a:r>
            <a:r>
              <a:rPr lang="en-US" b="1"/>
              <a:t>:</a:t>
            </a:r>
            <a:endParaRPr lang="az-Latn-AZ" b="1"/>
          </a:p>
          <a:p>
            <a:endParaRPr lang="en-US" b="1"/>
          </a:p>
          <a:p>
            <a:r>
              <a:rPr lang="az-Latn-AZ" b="1" i="1"/>
              <a:t>p</a:t>
            </a:r>
            <a:r>
              <a:rPr lang="en-US" b="1" i="1"/>
              <a:t>arolu .txt </a:t>
            </a:r>
            <a:r>
              <a:rPr lang="en-US"/>
              <a:t>faylda açıq şəkildə saxlamaq </a:t>
            </a:r>
            <a:r>
              <a:rPr lang="en-US" b="1"/>
              <a:t>təhlükəlidir</a:t>
            </a:r>
            <a:r>
              <a:rPr lang="en-US"/>
              <a:t>. Əgər bu skripti başqaları oxuya bilərsə, o zaman parolu da görəcəklər.</a:t>
            </a:r>
            <a:endParaRPr lang="az-Latn-AZ"/>
          </a:p>
          <a:p>
            <a:endParaRPr lang="en-US"/>
          </a:p>
          <a:p>
            <a:r>
              <a:rPr lang="en-US"/>
              <a:t>Daha təhlükəsiz üsullar:</a:t>
            </a:r>
            <a:r>
              <a:rPr lang="az-Latn-AZ"/>
              <a:t> </a:t>
            </a:r>
            <a:r>
              <a:rPr lang="en-US"/>
              <a:t>SSH açarları (public/private key) istifadə etmək,</a:t>
            </a:r>
            <a:endParaRPr lang="az-Latn-AZ"/>
          </a:p>
          <a:p>
            <a:endParaRPr lang="en-US"/>
          </a:p>
          <a:p>
            <a:r>
              <a:rPr lang="en-US" b="1">
                <a:solidFill>
                  <a:srgbClr val="FF0000"/>
                </a:solidFill>
              </a:rPr>
              <a:t>~/.ssh/config </a:t>
            </a:r>
            <a:r>
              <a:rPr lang="en-US"/>
              <a:t>faylı ilə parol lazım olmadan bağlantılar qurmaq.</a:t>
            </a:r>
            <a:endParaRPr lang="az-Latn-AZ"/>
          </a:p>
          <a:p>
            <a:endParaRPr lang="az-Latn-AZ"/>
          </a:p>
          <a:p>
            <a:r>
              <a:rPr lang="en-US"/>
              <a:t>Əgər SSH açarı ilə giriş qurulubsa, sadəcə belə </a:t>
            </a:r>
            <a:r>
              <a:rPr lang="az-Latn-AZ"/>
              <a:t>yazmaq kifayətdir</a:t>
            </a:r>
            <a:r>
              <a:rPr lang="en-US"/>
              <a:t>:</a:t>
            </a:r>
            <a:r>
              <a:rPr lang="az-Latn-AZ"/>
              <a:t> </a:t>
            </a:r>
            <a:r>
              <a:rPr lang="it-IT"/>
              <a:t>və heç parol da lazım olmur. </a:t>
            </a:r>
            <a:r>
              <a:rPr lang="az-Latn-AZ"/>
              <a:t>Bu mövzu haqqında daha sonra</a:t>
            </a:r>
          </a:p>
          <a:p>
            <a:endParaRPr lang="az-Latn-AZ"/>
          </a:p>
          <a:p>
            <a:endParaRPr lang="az-Latn-AZ"/>
          </a:p>
          <a:p>
            <a:endParaRPr lang="az-Latn-AZ"/>
          </a:p>
          <a:p>
            <a:endParaRPr lang="az-Latn-AZ"/>
          </a:p>
          <a:p>
            <a:endParaRPr lang="az-Latn-AZ"/>
          </a:p>
          <a:p>
            <a:endParaRPr lang="az-Latn-AZ"/>
          </a:p>
          <a:p>
            <a:endParaRPr lang="az-Latn-AZ"/>
          </a:p>
          <a:p>
            <a:r>
              <a:rPr lang="az-Latn-AZ"/>
              <a:t>59 cu slayddan bura qədər yazdığımız əmrlər ilə birlikdə RegExp istifadə edərək axtarışı, fayl</a:t>
            </a:r>
            <a:r>
              <a:rPr lang="en-US"/>
              <a:t>/qovluq</a:t>
            </a:r>
            <a:r>
              <a:rPr lang="az-Latn-AZ"/>
              <a:t> strukturlarını və.s idarə etmək mümkündür. </a:t>
            </a:r>
          </a:p>
          <a:p>
            <a:endParaRPr lang="az-Latn-AZ"/>
          </a:p>
          <a:p>
            <a:r>
              <a:rPr lang="az-Latn-AZ"/>
              <a:t>Axtardığınız nədirsə ona uyğun olan əmri əzbərləmək lazım deyil. Yaxud qaydaları ifadələri. Günümüzdə artıq həmin əmrləi süni intellekt vasitəsi ilə tez bir vaxtda yazdırmaq mümkündür. Buna görədir ki, məntiqi başa düşmək ən vacib amildir.</a:t>
            </a:r>
            <a:endParaRPr lang="en-US"/>
          </a:p>
        </p:txBody>
      </p:sp>
      <p:pic>
        <p:nvPicPr>
          <p:cNvPr id="3" name="Picture 2">
            <a:extLst>
              <a:ext uri="{FF2B5EF4-FFF2-40B4-BE49-F238E27FC236}">
                <a16:creationId xmlns:a16="http://schemas.microsoft.com/office/drawing/2014/main" id="{D9798D88-A9E1-D1AF-A32E-E0C4BDAC1310}"/>
              </a:ext>
            </a:extLst>
          </p:cNvPr>
          <p:cNvPicPr>
            <a:picLocks noChangeAspect="1"/>
          </p:cNvPicPr>
          <p:nvPr/>
        </p:nvPicPr>
        <p:blipFill>
          <a:blip r:embed="rId2"/>
          <a:stretch>
            <a:fillRect/>
          </a:stretch>
        </p:blipFill>
        <p:spPr>
          <a:xfrm>
            <a:off x="203200" y="2934059"/>
            <a:ext cx="1238423" cy="295316"/>
          </a:xfrm>
          <a:prstGeom prst="rect">
            <a:avLst/>
          </a:prstGeom>
        </p:spPr>
      </p:pic>
    </p:spTree>
    <p:extLst>
      <p:ext uri="{BB962C8B-B14F-4D97-AF65-F5344CB8AC3E}">
        <p14:creationId xmlns:p14="http://schemas.microsoft.com/office/powerpoint/2010/main" val="35229754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2C003-5B61-AB99-CB70-2540B419BB5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08A6064-6D6B-F413-3F90-BFB2882FC8E5}"/>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0553064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76B3E-1853-7C25-0E87-4EA1C9695C6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C2C0096-C21E-A12C-EB4E-455E658215A5}"/>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2572479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A729B-2F4C-BF33-77EB-EBCE7C98D41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9A4F994-6EF7-AC01-B812-052CD634ED29}"/>
              </a:ext>
            </a:extLst>
          </p:cNvPr>
          <p:cNvSpPr txBox="1"/>
          <p:nvPr/>
        </p:nvSpPr>
        <p:spPr>
          <a:xfrm>
            <a:off x="55660" y="119270"/>
            <a:ext cx="12136340" cy="6127199"/>
          </a:xfrm>
          <a:prstGeom prst="rect">
            <a:avLst/>
          </a:prstGeom>
          <a:noFill/>
        </p:spPr>
        <p:txBody>
          <a:bodyPr wrap="square">
            <a:spAutoFit/>
          </a:bodyPr>
          <a:lstStyle/>
          <a:p>
            <a:r>
              <a:rPr lang="en-US" sz="1200" b="1">
                <a:solidFill>
                  <a:srgbClr val="FF0000"/>
                </a:solidFill>
              </a:rPr>
              <a:t>macOS və UNIX Əlaqəsi</a:t>
            </a:r>
          </a:p>
          <a:p>
            <a:endParaRPr lang="en-US" sz="1200" b="1">
              <a:solidFill>
                <a:srgbClr val="FF0000"/>
              </a:solidFill>
            </a:endParaRPr>
          </a:p>
          <a:p>
            <a:r>
              <a:rPr lang="en-US" sz="1200" b="1"/>
              <a:t>macOS</a:t>
            </a:r>
            <a:r>
              <a:rPr lang="en-US" sz="1200"/>
              <a:t> və </a:t>
            </a:r>
            <a:r>
              <a:rPr lang="en-US" sz="1200" b="1"/>
              <a:t>UNIX</a:t>
            </a:r>
            <a:r>
              <a:rPr lang="en-US" sz="1200"/>
              <a:t> arasında sıx əlaqə var, çünki macOS rəsmi olaraq UNIX əməliyyat sisteminə əsaslanır və POSIX standartına uyğundur. Bu əlaqəni daha yaxşı başa düşmək üçün aşağıdakı məqamları nəzərdən keçirək:</a:t>
            </a:r>
          </a:p>
          <a:p>
            <a:endParaRPr lang="en-US" sz="1200">
              <a:effectLst/>
            </a:endParaRPr>
          </a:p>
          <a:p>
            <a:r>
              <a:rPr lang="en-US" sz="1200" b="1">
                <a:solidFill>
                  <a:srgbClr val="00B050"/>
                </a:solidFill>
              </a:rPr>
              <a:t>Tarixi Əlaqə</a:t>
            </a:r>
            <a:r>
              <a:rPr lang="en-US" sz="1200"/>
              <a:t>: </a:t>
            </a:r>
          </a:p>
          <a:p>
            <a:pPr marL="285750" indent="-285750">
              <a:buFont typeface="Arial" panose="020B0604020202020204" pitchFamily="34" charset="0"/>
              <a:buChar char="•"/>
            </a:pPr>
            <a:r>
              <a:rPr lang="en-US" sz="1200" b="1"/>
              <a:t>macOS-un mənşəyi</a:t>
            </a:r>
            <a:r>
              <a:rPr lang="en-US" sz="1200"/>
              <a:t>: macOS, Apple-ın NeXT şirkətini satın alması ilə inkişaf etdirilmiş </a:t>
            </a:r>
            <a:r>
              <a:rPr lang="en-US" sz="1200" b="1"/>
              <a:t>NeXTSTEP</a:t>
            </a:r>
            <a:r>
              <a:rPr lang="en-US" sz="1200"/>
              <a:t> əməliyyat sisteminə əsaslanır. NeXTSTEP isə öz növbəsində </a:t>
            </a:r>
            <a:r>
              <a:rPr lang="en-US" sz="1200" b="1"/>
              <a:t>BSD</a:t>
            </a:r>
            <a:r>
              <a:rPr lang="en-US" sz="1200"/>
              <a:t> (Berkeley Software Distribution) əsasında qurulmuşdur, bu da UNIX-in bir variantıdır.</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BSD və UNIX</a:t>
            </a:r>
            <a:r>
              <a:rPr lang="en-US" sz="1200"/>
              <a:t>: BSD, 1970-ci illərdə Kaliforniya Universitetində UNIX-ə əsaslanaraq inkişaf etdirilmiş açıq mənbəli əməliyyat sistemidir. BSD, UNIX-in funksionallığını və strukturunu miras almışdır, lakin özünəməxsus xüsusiyyətlər əlavə etmişdir.</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Apple, NeXTSTEP-i götürərək onu </a:t>
            </a:r>
            <a:r>
              <a:rPr lang="en-US" sz="1200" b="1"/>
              <a:t>Darwin</a:t>
            </a:r>
            <a:r>
              <a:rPr lang="en-US" sz="1200"/>
              <a:t> adlı açıq mənbəli nüvəyə çevirdi. Darwin, BSD və Mach mikro-nüvəsinə əsaslanır və macOS-un əsasını təşkil edir.</a:t>
            </a:r>
          </a:p>
          <a:p>
            <a:endParaRPr lang="en-US" sz="1200">
              <a:effectLst/>
            </a:endParaRPr>
          </a:p>
          <a:p>
            <a:endParaRPr lang="en-US" sz="1200"/>
          </a:p>
          <a:p>
            <a:r>
              <a:rPr lang="en-US" sz="1200" b="1">
                <a:solidFill>
                  <a:srgbClr val="00B050"/>
                </a:solidFill>
              </a:rPr>
              <a:t>UNIX Sertifikasiyası</a:t>
            </a:r>
            <a:r>
              <a:rPr lang="en-US" sz="1200"/>
              <a:t>: </a:t>
            </a:r>
          </a:p>
          <a:p>
            <a:pPr marL="171450" indent="-171450">
              <a:buFont typeface="Arial" panose="020B0604020202020204" pitchFamily="34" charset="0"/>
              <a:buChar char="•"/>
            </a:pPr>
            <a:r>
              <a:rPr lang="en-US" sz="1200"/>
              <a:t>macOS, </a:t>
            </a:r>
            <a:r>
              <a:rPr lang="en-US" sz="1200" b="1"/>
              <a:t>The Open Group</a:t>
            </a:r>
            <a:r>
              <a:rPr lang="en-US" sz="1200"/>
              <a:t> tərəfindən rəsmi olaraq </a:t>
            </a:r>
            <a:r>
              <a:rPr lang="en-US" sz="1200" b="1"/>
              <a:t>UNIX 03</a:t>
            </a:r>
            <a:r>
              <a:rPr lang="en-US" sz="1200"/>
              <a:t> sertifikatına malikdir. Bu, macOS-un POSIX (Portable Operating System Interface) standartlarına tam uyğun olduğunu və rəsmi UNIX sistemi kimi tanındığını göstərir.</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a:t>macOS 10.5 Leopard (2007) və sonrakı versiyalar bu sertifikatı almışdır. Bu, macOS-un UNIX-in bütün əsas xüsusiyyətlərinə (fayl sistemi, çox istifadəçi dəstəyi, terminal əmrləri və s.) malik olduğunu təsdiqləyir.</a:t>
            </a:r>
          </a:p>
          <a:p>
            <a:endParaRPr lang="en-US" sz="1200">
              <a:effectLst/>
            </a:endParaRPr>
          </a:p>
          <a:p>
            <a:endParaRPr lang="en-US" sz="1200">
              <a:effectLst/>
            </a:endParaRPr>
          </a:p>
          <a:p>
            <a:r>
              <a:rPr lang="en-US" sz="1200" b="1">
                <a:solidFill>
                  <a:srgbClr val="00B050"/>
                </a:solidFill>
              </a:rPr>
              <a:t>Fərqlər</a:t>
            </a:r>
            <a:r>
              <a:rPr lang="en-US" sz="1200">
                <a:solidFill>
                  <a:srgbClr val="00B050"/>
                </a:solidFill>
              </a:rPr>
              <a:t>: </a:t>
            </a:r>
            <a:r>
              <a:rPr lang="en-US" sz="1200" b="1">
                <a:solidFill>
                  <a:srgbClr val="00B050"/>
                </a:solidFill>
              </a:rPr>
              <a:t>Qrafik İnterfeys</a:t>
            </a:r>
            <a:r>
              <a:rPr lang="en-US" sz="1200"/>
              <a:t>: </a:t>
            </a:r>
          </a:p>
          <a:p>
            <a:pPr marL="171450" indent="-171450">
              <a:buFont typeface="Arial" panose="020B0604020202020204" pitchFamily="34" charset="0"/>
              <a:buChar char="•"/>
            </a:pPr>
            <a:r>
              <a:rPr lang="en-US" sz="1200"/>
              <a:t>UNIX sistemləri ənənəvi olaraq serverlər və ya texniki istifadə üçün nəzərdə tutulsa da, macOS istifadəçi dostu qrafik interfeysi (Aqua, sonradan SwiftUI) ilə fərqlənir. Bu, macOS-u həm peşəkarlar, həm də adi istifadəçilər üçün əlçatan edir.</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b="1"/>
              <a:t>Mülkiyyətli Struktur</a:t>
            </a:r>
            <a:r>
              <a:rPr lang="en-US" sz="1200"/>
              <a:t>: macOS, UNIX-ə əsaslanan açıq mənbəli Darwin nüvəsindən istifadə etsə də, Apple-ın mülkiyyətli proqram təminatı ilə inteqrasiya olunub (məsələn, Finder, App Store). Bu, onu tam açıq mənbəli BSD və ya Linux-dan fərqləndirir.</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b="1"/>
              <a:t>Avadanlıq Məhdudiyyəti</a:t>
            </a:r>
            <a:r>
              <a:rPr lang="en-US" sz="1200"/>
              <a:t>: UNIX və ya BSD müxtəlif avadanlıqlarda işləyə bilər, lakin macOS yalnız Apple cihazlarında (Mac kompüterləri) rəsmi olaraq dəstəklənir.</a:t>
            </a:r>
          </a:p>
          <a:p>
            <a:endParaRPr lang="en-US" sz="1200">
              <a:effectLst/>
            </a:endParaRPr>
          </a:p>
        </p:txBody>
      </p:sp>
    </p:spTree>
    <p:extLst>
      <p:ext uri="{BB962C8B-B14F-4D97-AF65-F5344CB8AC3E}">
        <p14:creationId xmlns:p14="http://schemas.microsoft.com/office/powerpoint/2010/main" val="9492945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088E43-5AA1-B66F-AC24-1F85F988C85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3654BDB-3C76-993C-0CA3-589097D22BD0}"/>
              </a:ext>
            </a:extLst>
          </p:cNvPr>
          <p:cNvSpPr txBox="1"/>
          <p:nvPr/>
        </p:nvSpPr>
        <p:spPr>
          <a:xfrm>
            <a:off x="121539" y="143179"/>
            <a:ext cx="11948922" cy="5144678"/>
          </a:xfrm>
          <a:prstGeom prst="rect">
            <a:avLst/>
          </a:prstGeom>
          <a:noFill/>
        </p:spPr>
        <p:txBody>
          <a:bodyPr wrap="square">
            <a:spAutoFit/>
          </a:bodyPr>
          <a:lstStyle/>
          <a:p>
            <a:pPr algn="ctr">
              <a:lnSpc>
                <a:spcPct val="115000"/>
              </a:lnSpc>
              <a:spcAft>
                <a:spcPts val="800"/>
              </a:spcAft>
            </a:pPr>
            <a:r>
              <a:rPr lang="en-US" sz="2400" b="1" kern="100">
                <a:solidFill>
                  <a:srgbClr val="FF0000"/>
                </a:solidFill>
                <a:latin typeface="Aptos" panose="020B0004020202020204" pitchFamily="34" charset="0"/>
                <a:cs typeface="Times New Roman" panose="02020603050405020304" pitchFamily="18" charset="0"/>
              </a:rPr>
              <a:t>/etc/crontab </a:t>
            </a:r>
            <a:r>
              <a:rPr lang="az-Latn-AZ" sz="2400" b="1" kern="100">
                <a:solidFill>
                  <a:srgbClr val="00B050"/>
                </a:solidFill>
                <a:latin typeface="Aptos" panose="020B0004020202020204" pitchFamily="34" charset="0"/>
                <a:cs typeface="Times New Roman" panose="02020603050405020304" pitchFamily="18" charset="0"/>
              </a:rPr>
              <a:t>ilə zamanlanmış vəzifələrin təyin edilməsi</a:t>
            </a:r>
            <a:endParaRPr lang="en-US" sz="2400" b="1" kern="100">
              <a:solidFill>
                <a:srgbClr val="00B050"/>
              </a:solidFill>
              <a:latin typeface="Aptos" panose="020B0004020202020204" pitchFamily="34" charset="0"/>
              <a:cs typeface="Times New Roman" panose="02020603050405020304" pitchFamily="18" charset="0"/>
            </a:endParaRPr>
          </a:p>
          <a:p>
            <a:pPr>
              <a:lnSpc>
                <a:spcPct val="115000"/>
              </a:lnSpc>
              <a:spcAft>
                <a:spcPts val="800"/>
              </a:spcAft>
            </a:pPr>
            <a:endParaRPr lang="en-US" kern="100">
              <a:latin typeface="Aptos" panose="020B0004020202020204" pitchFamily="34" charset="0"/>
              <a:cs typeface="Times New Roman" panose="02020603050405020304" pitchFamily="18" charset="0"/>
            </a:endParaRPr>
          </a:p>
          <a:p>
            <a:pPr>
              <a:lnSpc>
                <a:spcPct val="115000"/>
              </a:lnSpc>
              <a:spcAft>
                <a:spcPts val="800"/>
              </a:spcAft>
            </a:pPr>
            <a:r>
              <a:rPr lang="en-US" kern="100">
                <a:latin typeface="Aptos" panose="020B0004020202020204" pitchFamily="34" charset="0"/>
                <a:cs typeface="Times New Roman" panose="02020603050405020304" pitchFamily="18" charset="0"/>
              </a:rPr>
              <a:t>Bu fayl </a:t>
            </a:r>
            <a:r>
              <a:rPr lang="en-US" b="1" kern="100">
                <a:latin typeface="Aptos" panose="020B0004020202020204" pitchFamily="34" charset="0"/>
                <a:cs typeface="Times New Roman" panose="02020603050405020304" pitchFamily="18" charset="0"/>
              </a:rPr>
              <a:t>Linux/Unix </a:t>
            </a:r>
            <a:r>
              <a:rPr lang="en-US" kern="100">
                <a:latin typeface="Aptos" panose="020B0004020202020204" pitchFamily="34" charset="0"/>
                <a:cs typeface="Times New Roman" panose="02020603050405020304" pitchFamily="18" charset="0"/>
              </a:rPr>
              <a:t>sistemlərində </a:t>
            </a:r>
            <a:r>
              <a:rPr lang="en-US" b="1" kern="100">
                <a:latin typeface="Aptos" panose="020B0004020202020204" pitchFamily="34" charset="0"/>
                <a:cs typeface="Times New Roman" panose="02020603050405020304" pitchFamily="18" charset="0"/>
              </a:rPr>
              <a:t>cron</a:t>
            </a:r>
            <a:r>
              <a:rPr lang="en-US" kern="100">
                <a:latin typeface="Aptos" panose="020B0004020202020204" pitchFamily="34" charset="0"/>
                <a:cs typeface="Times New Roman" panose="02020603050405020304" pitchFamily="18" charset="0"/>
              </a:rPr>
              <a:t> xidmətinə aid zamanlanmış (scheduled) vəzifələri (jobs) təyin etmək üçün istifadə edilir. </a:t>
            </a:r>
            <a:r>
              <a:rPr lang="en-US" b="1" kern="100">
                <a:latin typeface="Aptos" panose="020B0004020202020204" pitchFamily="34" charset="0"/>
                <a:cs typeface="Times New Roman" panose="02020603050405020304" pitchFamily="18" charset="0"/>
              </a:rPr>
              <a:t>cron</a:t>
            </a:r>
            <a:r>
              <a:rPr lang="en-US" kern="100">
                <a:latin typeface="Aptos" panose="020B0004020202020204" pitchFamily="34" charset="0"/>
                <a:cs typeface="Times New Roman" panose="02020603050405020304" pitchFamily="18" charset="0"/>
              </a:rPr>
              <a:t> sistem xidməti, müəyyən vaxt intervallarında və ya təkrarlanan zamanlarda müxtəlif əmrləri avtomatik olaraq işlətməyə imkan verir.</a:t>
            </a:r>
            <a:endParaRPr lang="az-Latn-AZ" kern="100">
              <a:latin typeface="Aptos" panose="020B0004020202020204" pitchFamily="34" charset="0"/>
              <a:cs typeface="Times New Roman" panose="02020603050405020304" pitchFamily="18" charset="0"/>
            </a:endParaRPr>
          </a:p>
          <a:p>
            <a:pPr>
              <a:lnSpc>
                <a:spcPct val="115000"/>
              </a:lnSpc>
              <a:spcAft>
                <a:spcPts val="800"/>
              </a:spcAft>
            </a:pPr>
            <a:endParaRPr lang="az-Latn-AZ" kern="100">
              <a:latin typeface="Aptos" panose="020B0004020202020204" pitchFamily="34" charset="0"/>
              <a:cs typeface="Times New Roman" panose="02020603050405020304" pitchFamily="18" charset="0"/>
            </a:endParaRPr>
          </a:p>
          <a:p>
            <a:pPr>
              <a:lnSpc>
                <a:spcPct val="115000"/>
              </a:lnSpc>
              <a:spcAft>
                <a:spcPts val="800"/>
              </a:spcAft>
            </a:pPr>
            <a:r>
              <a:rPr lang="az-Latn-AZ" b="1" kern="100">
                <a:latin typeface="Aptos" panose="020B0004020202020204" pitchFamily="34" charset="0"/>
                <a:cs typeface="Times New Roman" panose="02020603050405020304" pitchFamily="18" charset="0"/>
              </a:rPr>
              <a:t>/etc/crontab </a:t>
            </a:r>
            <a:r>
              <a:rPr lang="az-Latn-AZ" kern="100">
                <a:latin typeface="Aptos" panose="020B0004020202020204" pitchFamily="34" charset="0"/>
                <a:cs typeface="Times New Roman" panose="02020603050405020304" pitchFamily="18" charset="0"/>
              </a:rPr>
              <a:t>faylı, cron zamanlayıcı xidmətinin konfiqurasiya faylıdır. Burada istifadəçilər və sistem administratorları, müəyyən vaxt intervallarında avtomatik olaraq icra ediləcək əmrləri (jobs) təyin edə bilərlər. Hər bir vəzifə (job) müəyyən vaxt aralığında, müəyyən bir istifadəçi adı altında işlədilir. </a:t>
            </a:r>
          </a:p>
          <a:p>
            <a:pPr>
              <a:lnSpc>
                <a:spcPct val="115000"/>
              </a:lnSpc>
              <a:spcAft>
                <a:spcPts val="800"/>
              </a:spcAft>
            </a:pPr>
            <a:endParaRPr lang="az-Latn-AZ" kern="100">
              <a:latin typeface="Aptos" panose="020B0004020202020204" pitchFamily="34" charset="0"/>
              <a:cs typeface="Times New Roman" panose="02020603050405020304" pitchFamily="18" charset="0"/>
            </a:endParaRPr>
          </a:p>
          <a:p>
            <a:pPr>
              <a:lnSpc>
                <a:spcPct val="115000"/>
              </a:lnSpc>
              <a:spcAft>
                <a:spcPts val="800"/>
              </a:spcAft>
            </a:pPr>
            <a:r>
              <a:rPr lang="az-Latn-AZ" kern="100">
                <a:latin typeface="Aptos" panose="020B0004020202020204" pitchFamily="34" charset="0"/>
                <a:cs typeface="Times New Roman" panose="02020603050405020304" pitchFamily="18" charset="0"/>
              </a:rPr>
              <a:t>Fayl, cron sisteminin vaxt və tarixə əsaslanan vəzifələrin yerinə yetirilməsi üçün ən əhəmiyyətli fayllardan biridir.</a:t>
            </a:r>
          </a:p>
          <a:p>
            <a:pPr>
              <a:lnSpc>
                <a:spcPct val="115000"/>
              </a:lnSpc>
              <a:spcAft>
                <a:spcPts val="800"/>
              </a:spcAft>
            </a:pPr>
            <a:endParaRPr lang="az-Latn-AZ" kern="100">
              <a:latin typeface="Aptos" panose="020B0004020202020204" pitchFamily="34" charset="0"/>
              <a:cs typeface="Times New Roman" panose="02020603050405020304" pitchFamily="18" charset="0"/>
            </a:endParaRPr>
          </a:p>
          <a:p>
            <a:pPr>
              <a:lnSpc>
                <a:spcPct val="115000"/>
              </a:lnSpc>
              <a:spcAft>
                <a:spcPts val="800"/>
              </a:spcAft>
            </a:pPr>
            <a:r>
              <a:rPr lang="az-Latn-AZ" kern="100">
                <a:latin typeface="Aptos" panose="020B0004020202020204" pitchFamily="34" charset="0"/>
                <a:cs typeface="Times New Roman" panose="02020603050405020304" pitchFamily="18" charset="0"/>
              </a:rPr>
              <a:t>Faylın ümumi strukturu belədir:</a:t>
            </a:r>
          </a:p>
        </p:txBody>
      </p:sp>
      <p:pic>
        <p:nvPicPr>
          <p:cNvPr id="4" name="Picture 3">
            <a:extLst>
              <a:ext uri="{FF2B5EF4-FFF2-40B4-BE49-F238E27FC236}">
                <a16:creationId xmlns:a16="http://schemas.microsoft.com/office/drawing/2014/main" id="{85CABB07-D26A-D45E-C118-0FB8A34C12D8}"/>
              </a:ext>
            </a:extLst>
          </p:cNvPr>
          <p:cNvPicPr>
            <a:picLocks noChangeAspect="1"/>
          </p:cNvPicPr>
          <p:nvPr/>
        </p:nvPicPr>
        <p:blipFill>
          <a:blip r:embed="rId2"/>
          <a:stretch>
            <a:fillRect/>
          </a:stretch>
        </p:blipFill>
        <p:spPr>
          <a:xfrm>
            <a:off x="121539" y="5287857"/>
            <a:ext cx="4896533" cy="971686"/>
          </a:xfrm>
          <a:prstGeom prst="rect">
            <a:avLst/>
          </a:prstGeom>
        </p:spPr>
      </p:pic>
    </p:spTree>
    <p:extLst>
      <p:ext uri="{BB962C8B-B14F-4D97-AF65-F5344CB8AC3E}">
        <p14:creationId xmlns:p14="http://schemas.microsoft.com/office/powerpoint/2010/main" val="26649985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21AAD1-6D37-F1FE-B730-9050C986F9B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EB2A8ED-D344-905E-0F64-C24DAF173A6D}"/>
              </a:ext>
            </a:extLst>
          </p:cNvPr>
          <p:cNvSpPr txBox="1"/>
          <p:nvPr/>
        </p:nvSpPr>
        <p:spPr>
          <a:xfrm>
            <a:off x="0" y="143179"/>
            <a:ext cx="12191999" cy="5339923"/>
          </a:xfrm>
          <a:prstGeom prst="rect">
            <a:avLst/>
          </a:prstGeom>
          <a:noFill/>
        </p:spPr>
        <p:txBody>
          <a:bodyPr wrap="square">
            <a:spAutoFit/>
          </a:bodyPr>
          <a:lstStyle/>
          <a:p>
            <a:r>
              <a:rPr lang="en-US" sz="1100" b="1" i="1"/>
              <a:t>Burada</a:t>
            </a:r>
            <a:r>
              <a:rPr lang="en-US" sz="1100"/>
              <a:t>:</a:t>
            </a:r>
            <a:endParaRPr lang="az-Latn-AZ" sz="1100"/>
          </a:p>
          <a:p>
            <a:endParaRPr lang="en-US" sz="1100"/>
          </a:p>
          <a:p>
            <a:r>
              <a:rPr lang="en-US" sz="1100" b="1"/>
              <a:t>m</a:t>
            </a:r>
            <a:r>
              <a:rPr lang="en-US" sz="1100"/>
              <a:t> – dəqiqə (0-59)</a:t>
            </a:r>
          </a:p>
          <a:p>
            <a:r>
              <a:rPr lang="en-US" sz="1100" b="1"/>
              <a:t>h</a:t>
            </a:r>
            <a:r>
              <a:rPr lang="en-US" sz="1100"/>
              <a:t> – saat (0-23)</a:t>
            </a:r>
          </a:p>
          <a:p>
            <a:r>
              <a:rPr lang="en-US" sz="1100" b="1"/>
              <a:t>dom</a:t>
            </a:r>
            <a:r>
              <a:rPr lang="en-US" sz="1100"/>
              <a:t> – ayın günü (1-31)</a:t>
            </a:r>
          </a:p>
          <a:p>
            <a:r>
              <a:rPr lang="en-US" sz="1100" b="1"/>
              <a:t>mon</a:t>
            </a:r>
            <a:r>
              <a:rPr lang="en-US" sz="1100"/>
              <a:t> – ay (1-12)</a:t>
            </a:r>
          </a:p>
          <a:p>
            <a:r>
              <a:rPr lang="en-US" sz="1100" b="1"/>
              <a:t>dow</a:t>
            </a:r>
            <a:r>
              <a:rPr lang="en-US" sz="1100"/>
              <a:t> – həftənin günü (0-6, bazar = 0 və ya 7)</a:t>
            </a:r>
          </a:p>
          <a:p>
            <a:r>
              <a:rPr lang="en-US" sz="1100" b="1"/>
              <a:t>user</a:t>
            </a:r>
            <a:r>
              <a:rPr lang="en-US" sz="1100"/>
              <a:t> – vəzifəni icra edəcək istifadəçi</a:t>
            </a:r>
          </a:p>
          <a:p>
            <a:r>
              <a:rPr lang="en-US" sz="1100" b="1"/>
              <a:t>command</a:t>
            </a:r>
            <a:r>
              <a:rPr lang="en-US" sz="1100"/>
              <a:t> – icra ediləcək əməliyyat və ya script</a:t>
            </a:r>
            <a:endParaRPr lang="az-Latn-AZ" sz="1100"/>
          </a:p>
          <a:p>
            <a:endParaRPr lang="az-Latn-AZ" sz="1100"/>
          </a:p>
          <a:p>
            <a:endParaRPr lang="az-Latn-AZ" sz="1100"/>
          </a:p>
          <a:p>
            <a:endParaRPr lang="az-Latn-AZ" sz="1100"/>
          </a:p>
          <a:p>
            <a:endParaRPr lang="az-Latn-AZ" sz="1100"/>
          </a:p>
          <a:p>
            <a:r>
              <a:rPr lang="en-US" sz="1100" b="1"/>
              <a:t>Bu faylda aşağıdakı işlər (jobs) təyin edilib</a:t>
            </a:r>
            <a:r>
              <a:rPr lang="en-US" sz="1100"/>
              <a:t>:</a:t>
            </a:r>
          </a:p>
          <a:p>
            <a:endParaRPr lang="en-US" sz="1100"/>
          </a:p>
          <a:p>
            <a:r>
              <a:rPr lang="en-US" sz="1100" b="1">
                <a:solidFill>
                  <a:srgbClr val="FF0000"/>
                </a:solidFill>
              </a:rPr>
              <a:t>a) </a:t>
            </a:r>
            <a:r>
              <a:rPr lang="en-US" sz="1100" b="1"/>
              <a:t>İlk sətir (SHELL)</a:t>
            </a:r>
            <a:r>
              <a:rPr lang="en-US" sz="1100"/>
              <a:t>: </a:t>
            </a:r>
            <a:r>
              <a:rPr lang="en-US" sz="1100" b="1">
                <a:solidFill>
                  <a:srgbClr val="00B050"/>
                </a:solidFill>
              </a:rPr>
              <a:t>SHELL=/bin/sh </a:t>
            </a:r>
            <a:r>
              <a:rPr lang="en-US" sz="1100"/>
              <a:t>sətiri, </a:t>
            </a:r>
            <a:r>
              <a:rPr lang="en-US" sz="1100" b="1"/>
              <a:t>/etc/crontab </a:t>
            </a:r>
            <a:r>
              <a:rPr lang="en-US" sz="1100"/>
              <a:t>faylının ilk sətrindəki bir mühit dəyişkənliyidir və cron işlərinin hansı şel il</a:t>
            </a:r>
            <a:r>
              <a:rPr lang="az-Latn-AZ" sz="1100"/>
              <a:t>ə</a:t>
            </a:r>
            <a:r>
              <a:rPr lang="en-US" sz="1100"/>
              <a:t> işləyəcəyini müəyyən edir.</a:t>
            </a:r>
            <a:endParaRPr lang="az-Latn-AZ" sz="1100"/>
          </a:p>
          <a:p>
            <a:endParaRPr lang="az-Latn-AZ" sz="1100"/>
          </a:p>
          <a:p>
            <a:r>
              <a:rPr lang="en-US" sz="1100" b="1"/>
              <a:t>Açıqlama:</a:t>
            </a:r>
          </a:p>
          <a:p>
            <a:pPr marL="628650" lvl="1" indent="-171450">
              <a:buFont typeface="Arial" panose="020B0604020202020204" pitchFamily="34" charset="0"/>
              <a:buChar char="•"/>
            </a:pPr>
            <a:r>
              <a:rPr lang="en-US" sz="1100" b="1"/>
              <a:t>SHELL</a:t>
            </a:r>
            <a:r>
              <a:rPr lang="en-US" sz="1100"/>
              <a:t> dəyişkəni, cron-da işləyəcək skript və əmrlərin hansı şellə işlədiləcəyini göstərir.</a:t>
            </a:r>
            <a:endParaRPr lang="az-Latn-AZ" sz="1100"/>
          </a:p>
          <a:p>
            <a:pPr marL="628650" lvl="1" indent="-171450">
              <a:buFont typeface="Arial" panose="020B0604020202020204" pitchFamily="34" charset="0"/>
              <a:buChar char="•"/>
            </a:pPr>
            <a:endParaRPr lang="en-US" sz="1100"/>
          </a:p>
          <a:p>
            <a:pPr marL="628650" lvl="1" indent="-171450">
              <a:buFont typeface="Arial" panose="020B0604020202020204" pitchFamily="34" charset="0"/>
              <a:buChar char="•"/>
            </a:pPr>
            <a:r>
              <a:rPr lang="en-US" sz="1100"/>
              <a:t>Bu halda, </a:t>
            </a:r>
            <a:r>
              <a:rPr lang="en-US" sz="1100" b="1"/>
              <a:t>SHELL=/bin/sh</a:t>
            </a:r>
            <a:r>
              <a:rPr lang="en-US" sz="1100"/>
              <a:t> deməkdir ki, cron işləri, </a:t>
            </a:r>
            <a:r>
              <a:rPr lang="en-US" sz="1100" b="1"/>
              <a:t>/bin/sh</a:t>
            </a:r>
            <a:r>
              <a:rPr lang="en-US" sz="1100"/>
              <a:t> adlı </a:t>
            </a:r>
            <a:r>
              <a:rPr lang="en-US" sz="1100" b="1"/>
              <a:t>Bash</a:t>
            </a:r>
            <a:r>
              <a:rPr lang="en-US" sz="1100"/>
              <a:t> uyumlu şelldə (shell) icra ediləcək. </a:t>
            </a:r>
            <a:r>
              <a:rPr lang="en-US" sz="1100" b="1"/>
              <a:t>/bin/sh</a:t>
            </a:r>
            <a:r>
              <a:rPr lang="en-US" sz="1100"/>
              <a:t> əksər Unix/Linux sistemlərində </a:t>
            </a:r>
            <a:r>
              <a:rPr lang="en-US" sz="1100" b="1"/>
              <a:t>sh (Bourne Shell)</a:t>
            </a:r>
            <a:r>
              <a:rPr lang="en-US" sz="1100"/>
              <a:t> olaraq tanınan və komanda icra etmək üçün istifadə olunan bir şelldir.</a:t>
            </a:r>
          </a:p>
          <a:p>
            <a:endParaRPr lang="az-Latn-AZ" sz="1100"/>
          </a:p>
          <a:p>
            <a:r>
              <a:rPr lang="az-Latn-AZ" sz="1100" b="1">
                <a:solidFill>
                  <a:srgbClr val="FF0000"/>
                </a:solidFill>
              </a:rPr>
              <a:t>b) </a:t>
            </a:r>
            <a:r>
              <a:rPr lang="az-Latn-AZ" sz="1100" b="1"/>
              <a:t>(PATH)</a:t>
            </a:r>
            <a:r>
              <a:rPr lang="az-Latn-AZ" sz="1100"/>
              <a:t>: </a:t>
            </a:r>
            <a:r>
              <a:rPr lang="en-US" sz="1100"/>
              <a:t>Bu, cron işlərinin işlədiyi mühitin yolunu (PATH) göstərir. Bu, cron-un istifadə edə biləcəyi direktoriyaları müəyyən edir, beləliklə əmrlər düzgün yerə yönləndirilir.</a:t>
            </a:r>
            <a:r>
              <a:rPr lang="az-Latn-AZ" sz="1100"/>
              <a:t> </a:t>
            </a:r>
            <a:r>
              <a:rPr lang="en-US" sz="1100"/>
              <a:t>PATH dəyişkəni, əmrləri işlədən zaman istifadəçi və ya sistemin bu əmri tapmaq üçün axtaracağı </a:t>
            </a:r>
            <a:r>
              <a:rPr lang="en-US" sz="1100" b="1"/>
              <a:t>direktoriyalar</a:t>
            </a:r>
            <a:r>
              <a:rPr lang="en-US" sz="1100"/>
              <a:t> (qovluqlar) siyahısını saxlayır. Bu o deməkdir ki, əgər siz </a:t>
            </a:r>
            <a:r>
              <a:rPr lang="en-US" sz="1100" b="1"/>
              <a:t>ls</a:t>
            </a:r>
            <a:r>
              <a:rPr lang="en-US" sz="1100"/>
              <a:t>, </a:t>
            </a:r>
            <a:r>
              <a:rPr lang="en-US" sz="1100" b="1"/>
              <a:t>cd</a:t>
            </a:r>
            <a:r>
              <a:rPr lang="en-US" sz="1100"/>
              <a:t>, </a:t>
            </a:r>
            <a:r>
              <a:rPr lang="en-US" sz="1100" b="1"/>
              <a:t>grep</a:t>
            </a:r>
            <a:r>
              <a:rPr lang="en-US" sz="1100"/>
              <a:t> və s. kimi əmrləri işlətmək istəyirsinizsə, sistem </a:t>
            </a:r>
            <a:r>
              <a:rPr lang="en-US" sz="1100" b="1"/>
              <a:t>PATH</a:t>
            </a:r>
            <a:r>
              <a:rPr lang="en-US" sz="1100"/>
              <a:t> dəyişkənindəki direktoriyalarda bu əmrləri axtaracaq.</a:t>
            </a:r>
            <a:endParaRPr lang="az-Latn-AZ" sz="1100"/>
          </a:p>
          <a:p>
            <a:endParaRPr lang="az-Latn-AZ" sz="1100"/>
          </a:p>
          <a:p>
            <a:r>
              <a:rPr lang="en-US" sz="1100"/>
              <a:t>Misal üçün, </a:t>
            </a:r>
            <a:r>
              <a:rPr lang="en-US" sz="1100" b="1"/>
              <a:t>ls</a:t>
            </a:r>
            <a:r>
              <a:rPr lang="en-US" sz="1100"/>
              <a:t> əmri </a:t>
            </a:r>
            <a:r>
              <a:rPr lang="en-US" sz="1100" b="1"/>
              <a:t>/bin/ </a:t>
            </a:r>
            <a:r>
              <a:rPr lang="en-US" sz="1100"/>
              <a:t>qovluğunda yerləşir. Əgər </a:t>
            </a:r>
            <a:r>
              <a:rPr lang="en-US" sz="1100" b="1"/>
              <a:t>/bin</a:t>
            </a:r>
            <a:r>
              <a:rPr lang="en-US" sz="1100"/>
              <a:t> PATH-dədirsə, sistem bu əmri işlətmək istədikdə </a:t>
            </a:r>
            <a:r>
              <a:rPr lang="en-US" sz="1100" b="1"/>
              <a:t>/bin/ls </a:t>
            </a:r>
            <a:r>
              <a:rPr lang="en-US" sz="1100"/>
              <a:t>yoluna baxacaq və onu icra edəcək.</a:t>
            </a:r>
            <a:endParaRPr lang="az-Latn-AZ" sz="1100"/>
          </a:p>
          <a:p>
            <a:endParaRPr lang="az-Latn-AZ" sz="1100"/>
          </a:p>
          <a:p>
            <a:r>
              <a:rPr lang="en-US" sz="1100" b="1"/>
              <a:t>cron</a:t>
            </a:r>
            <a:r>
              <a:rPr lang="az-Latn-AZ" sz="1100" b="1"/>
              <a:t>,</a:t>
            </a:r>
            <a:r>
              <a:rPr lang="en-US" sz="1100"/>
              <a:t> zamanlanmış əmrləri işə salanda, bu əmrləri icra etmədən əvvəl </a:t>
            </a:r>
            <a:r>
              <a:rPr lang="en-US" sz="1100" b="1"/>
              <a:t>PATH</a:t>
            </a:r>
            <a:r>
              <a:rPr lang="en-US" sz="1100"/>
              <a:t> mühit dəyişkənini istifadə edir. Əgər </a:t>
            </a:r>
            <a:r>
              <a:rPr lang="en-US" sz="1100" b="1"/>
              <a:t>PATH</a:t>
            </a:r>
            <a:r>
              <a:rPr lang="en-US" sz="1100"/>
              <a:t> düzgün təyin olunmazsa, </a:t>
            </a:r>
            <a:r>
              <a:rPr lang="en-US" sz="1100" b="1"/>
              <a:t>cron</a:t>
            </a:r>
            <a:r>
              <a:rPr lang="en-US" sz="1100"/>
              <a:t> bəzi əmr və skriptləri tapa bilməyəcək və işlədə bilməyəcək.</a:t>
            </a:r>
          </a:p>
        </p:txBody>
      </p:sp>
      <p:pic>
        <p:nvPicPr>
          <p:cNvPr id="4" name="Picture 3">
            <a:extLst>
              <a:ext uri="{FF2B5EF4-FFF2-40B4-BE49-F238E27FC236}">
                <a16:creationId xmlns:a16="http://schemas.microsoft.com/office/drawing/2014/main" id="{2C532CC7-607D-ADCD-B699-6EFF820B5501}"/>
              </a:ext>
            </a:extLst>
          </p:cNvPr>
          <p:cNvPicPr>
            <a:picLocks noChangeAspect="1"/>
          </p:cNvPicPr>
          <p:nvPr/>
        </p:nvPicPr>
        <p:blipFill>
          <a:blip r:embed="rId2"/>
          <a:stretch>
            <a:fillRect/>
          </a:stretch>
        </p:blipFill>
        <p:spPr>
          <a:xfrm>
            <a:off x="7854696" y="1"/>
            <a:ext cx="4337304" cy="2575274"/>
          </a:xfrm>
          <a:prstGeom prst="rect">
            <a:avLst/>
          </a:prstGeom>
        </p:spPr>
      </p:pic>
      <p:pic>
        <p:nvPicPr>
          <p:cNvPr id="6" name="Picture 5">
            <a:extLst>
              <a:ext uri="{FF2B5EF4-FFF2-40B4-BE49-F238E27FC236}">
                <a16:creationId xmlns:a16="http://schemas.microsoft.com/office/drawing/2014/main" id="{D4F38B27-5517-C15C-3B76-137E7A9D44EA}"/>
              </a:ext>
            </a:extLst>
          </p:cNvPr>
          <p:cNvPicPr>
            <a:picLocks noChangeAspect="1"/>
          </p:cNvPicPr>
          <p:nvPr/>
        </p:nvPicPr>
        <p:blipFill>
          <a:blip r:embed="rId3"/>
          <a:stretch>
            <a:fillRect/>
          </a:stretch>
        </p:blipFill>
        <p:spPr>
          <a:xfrm>
            <a:off x="0" y="5516552"/>
            <a:ext cx="4515480" cy="295316"/>
          </a:xfrm>
          <a:prstGeom prst="rect">
            <a:avLst/>
          </a:prstGeom>
        </p:spPr>
      </p:pic>
    </p:spTree>
    <p:extLst>
      <p:ext uri="{BB962C8B-B14F-4D97-AF65-F5344CB8AC3E}">
        <p14:creationId xmlns:p14="http://schemas.microsoft.com/office/powerpoint/2010/main" val="16394491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96949-82AF-2BC5-6C32-C081FE4C455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EEFFBD4-DD24-FF71-658E-202EB2C82CEE}"/>
              </a:ext>
            </a:extLst>
          </p:cNvPr>
          <p:cNvSpPr txBox="1"/>
          <p:nvPr/>
        </p:nvSpPr>
        <p:spPr>
          <a:xfrm>
            <a:off x="121539" y="143179"/>
            <a:ext cx="11948922" cy="4893647"/>
          </a:xfrm>
          <a:prstGeom prst="rect">
            <a:avLst/>
          </a:prstGeom>
          <a:noFill/>
        </p:spPr>
        <p:txBody>
          <a:bodyPr wrap="square">
            <a:spAutoFit/>
          </a:bodyPr>
          <a:lstStyle/>
          <a:p>
            <a:r>
              <a:rPr lang="az-Latn-AZ" sz="1200" b="1">
                <a:solidFill>
                  <a:srgbClr val="FF0000"/>
                </a:solidFill>
              </a:rPr>
              <a:t>c)</a:t>
            </a:r>
            <a:r>
              <a:rPr lang="az-Latn-AZ" sz="1200"/>
              <a:t> </a:t>
            </a:r>
            <a:r>
              <a:rPr lang="en-US" sz="1200" b="1"/>
              <a:t>İlk iş</a:t>
            </a:r>
            <a:r>
              <a:rPr lang="en-US" sz="1200"/>
              <a:t>:</a:t>
            </a:r>
            <a:r>
              <a:rPr lang="az-Latn-AZ" sz="1200"/>
              <a:t> Bu cron işi hər saatda bir dəfə işə salınan və müəyyən bir skript qovluğundakı faylları icra edən bir əmrdən ibarətdir.</a:t>
            </a:r>
          </a:p>
          <a:p>
            <a:endParaRPr lang="az-Latn-AZ" sz="1200"/>
          </a:p>
          <a:p>
            <a:endParaRPr lang="az-Latn-AZ" sz="1200"/>
          </a:p>
          <a:p>
            <a:endParaRPr lang="az-Latn-AZ" sz="1200"/>
          </a:p>
          <a:p>
            <a:pPr marL="171450" indent="-171450">
              <a:buFont typeface="Wingdings" panose="05000000000000000000" pitchFamily="2" charset="2"/>
              <a:buChar char="q"/>
            </a:pPr>
            <a:r>
              <a:rPr lang="en-US" sz="1200"/>
              <a:t>Bu iş hər saatın 17-ci dəqiqəsində işləyəcək.</a:t>
            </a:r>
          </a:p>
          <a:p>
            <a:pPr marL="171450" indent="-171450">
              <a:buFont typeface="Wingdings" panose="05000000000000000000" pitchFamily="2" charset="2"/>
              <a:buChar char="q"/>
            </a:pPr>
            <a:endParaRPr lang="en-US" sz="1200"/>
          </a:p>
          <a:p>
            <a:pPr marL="171450" indent="-171450">
              <a:buFont typeface="Wingdings" panose="05000000000000000000" pitchFamily="2" charset="2"/>
              <a:buChar char="q"/>
            </a:pPr>
            <a:r>
              <a:rPr lang="en-US" sz="1200"/>
              <a:t>root istifadəçisi tərəfindən icra ediləcək.</a:t>
            </a:r>
          </a:p>
          <a:p>
            <a:pPr marL="171450" indent="-171450">
              <a:buFont typeface="Wingdings" panose="05000000000000000000" pitchFamily="2" charset="2"/>
              <a:buChar char="q"/>
            </a:pPr>
            <a:endParaRPr lang="en-US" sz="1200"/>
          </a:p>
          <a:p>
            <a:pPr marL="171450" indent="-171450">
              <a:buFont typeface="Wingdings" panose="05000000000000000000" pitchFamily="2" charset="2"/>
              <a:buChar char="q"/>
            </a:pPr>
            <a:r>
              <a:rPr lang="en-US" sz="1200" b="1"/>
              <a:t>cd / &amp;&amp; run-parts --report /etc/cron.hourly </a:t>
            </a:r>
            <a:r>
              <a:rPr lang="en-US" sz="1200"/>
              <a:t>komandasını işlədir, yəni </a:t>
            </a:r>
            <a:r>
              <a:rPr lang="en-US" sz="1200" b="1" i="1"/>
              <a:t>/etc/cron.hourly </a:t>
            </a:r>
            <a:r>
              <a:rPr lang="en-US" sz="1200"/>
              <a:t>direktoriyasındakı bütün skriptləri işlədir.</a:t>
            </a:r>
            <a:endParaRPr lang="az-Latn-AZ" sz="1200"/>
          </a:p>
          <a:p>
            <a:endParaRPr lang="az-Latn-AZ" sz="1200"/>
          </a:p>
          <a:p>
            <a:endParaRPr lang="az-Latn-AZ" sz="1200"/>
          </a:p>
          <a:p>
            <a:endParaRPr lang="az-Latn-AZ" sz="1200"/>
          </a:p>
          <a:p>
            <a:r>
              <a:rPr lang="az-Latn-AZ" sz="1200" b="1">
                <a:solidFill>
                  <a:srgbClr val="FF0000"/>
                </a:solidFill>
              </a:rPr>
              <a:t>d)</a:t>
            </a:r>
            <a:r>
              <a:rPr lang="az-Latn-AZ" sz="1200"/>
              <a:t> </a:t>
            </a:r>
            <a:r>
              <a:rPr lang="az-Latn-AZ" sz="1200" b="1"/>
              <a:t>İkinci iş</a:t>
            </a:r>
            <a:r>
              <a:rPr lang="az-Latn-AZ" sz="1200"/>
              <a:t>:   </a:t>
            </a:r>
            <a:r>
              <a:rPr lang="az-Latn-AZ" sz="1200" b="1"/>
              <a:t>anacron</a:t>
            </a:r>
            <a:r>
              <a:rPr lang="az-Latn-AZ" sz="1200"/>
              <a:t> sistemdə gündəlik işlərin icrasını təmin edən bir proqramdır. Bu iş cron əmrini icra etmədən əvvəl anacron-un işləyib-işləmədiyini yoxlayır.</a:t>
            </a:r>
          </a:p>
          <a:p>
            <a:endParaRPr lang="az-Latn-AZ" sz="1200"/>
          </a:p>
          <a:p>
            <a:endParaRPr lang="az-Latn-AZ" sz="1200"/>
          </a:p>
          <a:p>
            <a:endParaRPr lang="az-Latn-AZ" sz="1200"/>
          </a:p>
          <a:p>
            <a:endParaRPr lang="az-Latn-AZ" sz="1200"/>
          </a:p>
          <a:p>
            <a:pPr marL="171450" indent="-171450">
              <a:buFont typeface="Wingdings" panose="05000000000000000000" pitchFamily="2" charset="2"/>
              <a:buChar char="q"/>
            </a:pPr>
            <a:r>
              <a:rPr lang="en-US" sz="1200"/>
              <a:t>Bu iş hər gün saat 06:25-də işləyəcək.</a:t>
            </a:r>
          </a:p>
          <a:p>
            <a:pPr marL="171450" indent="-171450">
              <a:buFont typeface="Wingdings" panose="05000000000000000000" pitchFamily="2" charset="2"/>
              <a:buChar char="q"/>
            </a:pPr>
            <a:endParaRPr lang="en-US" sz="1200"/>
          </a:p>
          <a:p>
            <a:pPr marL="171450" indent="-171450">
              <a:buFont typeface="Wingdings" panose="05000000000000000000" pitchFamily="2" charset="2"/>
              <a:buChar char="q"/>
            </a:pPr>
            <a:r>
              <a:rPr lang="en-US" sz="1200"/>
              <a:t>root istifadəçisi tərəfindən icra ediləcək.</a:t>
            </a:r>
          </a:p>
          <a:p>
            <a:pPr marL="171450" indent="-171450">
              <a:buFont typeface="Wingdings" panose="05000000000000000000" pitchFamily="2" charset="2"/>
              <a:buChar char="q"/>
            </a:pPr>
            <a:endParaRPr lang="en-US" sz="1200"/>
          </a:p>
          <a:p>
            <a:pPr marL="171450" indent="-171450">
              <a:buFont typeface="Wingdings" panose="05000000000000000000" pitchFamily="2" charset="2"/>
              <a:buChar char="q"/>
            </a:pPr>
            <a:r>
              <a:rPr lang="en-US" sz="1200"/>
              <a:t>Əməliyyat </a:t>
            </a:r>
            <a:r>
              <a:rPr lang="en-US" sz="1200" b="1"/>
              <a:t>test -x /usr/sbin/anacron || { cd / &amp;&amp; run-parts --report /etc/cron.daily; } </a:t>
            </a:r>
            <a:r>
              <a:rPr lang="en-US" sz="1200"/>
              <a:t>şəkildədir. Bu komanda əvvəlcə </a:t>
            </a:r>
            <a:r>
              <a:rPr lang="en-US" sz="1200" b="1"/>
              <a:t>anacron</a:t>
            </a:r>
            <a:r>
              <a:rPr lang="en-US" sz="1200"/>
              <a:t> proqramının mövcudluğunu və işləkliyini yoxlayır. Əgər </a:t>
            </a:r>
            <a:r>
              <a:rPr lang="en-US" sz="1200" b="1"/>
              <a:t>anacron</a:t>
            </a:r>
            <a:r>
              <a:rPr lang="en-US" sz="1200"/>
              <a:t> mövcud deyilsə, </a:t>
            </a:r>
            <a:r>
              <a:rPr lang="en-US" sz="1200" b="1"/>
              <a:t>/etc/cron.daily </a:t>
            </a:r>
            <a:r>
              <a:rPr lang="en-US" sz="1200"/>
              <a:t>qovluğundakı skriptləri işə salır.</a:t>
            </a:r>
            <a:endParaRPr lang="az-Latn-AZ" sz="1200"/>
          </a:p>
          <a:p>
            <a:endParaRPr lang="az-Latn-AZ" sz="1200"/>
          </a:p>
          <a:p>
            <a:r>
              <a:rPr lang="az-Latn-AZ" sz="1200" b="1"/>
              <a:t>anacron -un günlük işləri</a:t>
            </a:r>
            <a:r>
              <a:rPr lang="az-Latn-AZ" sz="1200"/>
              <a:t>: </a:t>
            </a:r>
            <a:endParaRPr lang="en-US" sz="1200"/>
          </a:p>
        </p:txBody>
      </p:sp>
      <p:pic>
        <p:nvPicPr>
          <p:cNvPr id="4" name="Picture 3">
            <a:extLst>
              <a:ext uri="{FF2B5EF4-FFF2-40B4-BE49-F238E27FC236}">
                <a16:creationId xmlns:a16="http://schemas.microsoft.com/office/drawing/2014/main" id="{5E2B0410-6BAB-3046-68F4-463CA5CAD9AF}"/>
              </a:ext>
            </a:extLst>
          </p:cNvPr>
          <p:cNvPicPr>
            <a:picLocks noChangeAspect="1"/>
          </p:cNvPicPr>
          <p:nvPr/>
        </p:nvPicPr>
        <p:blipFill>
          <a:blip r:embed="rId2"/>
          <a:stretch>
            <a:fillRect/>
          </a:stretch>
        </p:blipFill>
        <p:spPr>
          <a:xfrm>
            <a:off x="0" y="480308"/>
            <a:ext cx="4134427" cy="323895"/>
          </a:xfrm>
          <a:prstGeom prst="rect">
            <a:avLst/>
          </a:prstGeom>
        </p:spPr>
      </p:pic>
      <p:pic>
        <p:nvPicPr>
          <p:cNvPr id="7" name="Picture 6">
            <a:extLst>
              <a:ext uri="{FF2B5EF4-FFF2-40B4-BE49-F238E27FC236}">
                <a16:creationId xmlns:a16="http://schemas.microsoft.com/office/drawing/2014/main" id="{FAB643BB-551D-507C-A445-F3F39D94EB40}"/>
              </a:ext>
            </a:extLst>
          </p:cNvPr>
          <p:cNvPicPr>
            <a:picLocks noChangeAspect="1"/>
          </p:cNvPicPr>
          <p:nvPr/>
        </p:nvPicPr>
        <p:blipFill>
          <a:blip r:embed="rId3"/>
          <a:stretch>
            <a:fillRect/>
          </a:stretch>
        </p:blipFill>
        <p:spPr>
          <a:xfrm>
            <a:off x="0" y="2647181"/>
            <a:ext cx="6916115" cy="362001"/>
          </a:xfrm>
          <a:prstGeom prst="rect">
            <a:avLst/>
          </a:prstGeom>
        </p:spPr>
      </p:pic>
      <p:graphicFrame>
        <p:nvGraphicFramePr>
          <p:cNvPr id="9" name="Table 8">
            <a:extLst>
              <a:ext uri="{FF2B5EF4-FFF2-40B4-BE49-F238E27FC236}">
                <a16:creationId xmlns:a16="http://schemas.microsoft.com/office/drawing/2014/main" id="{38B6D7E1-FAA6-6C6D-B4F0-7DBC4ABD366E}"/>
              </a:ext>
            </a:extLst>
          </p:cNvPr>
          <p:cNvGraphicFramePr>
            <a:graphicFrameLocks noGrp="1"/>
          </p:cNvGraphicFramePr>
          <p:nvPr/>
        </p:nvGraphicFramePr>
        <p:xfrm>
          <a:off x="208625" y="4938127"/>
          <a:ext cx="11355220" cy="1439565"/>
        </p:xfrm>
        <a:graphic>
          <a:graphicData uri="http://schemas.openxmlformats.org/drawingml/2006/table">
            <a:tbl>
              <a:tblPr firstRow="1" bandRow="1">
                <a:tableStyleId>{2D5ABB26-0587-4C30-8999-92F81FD0307C}</a:tableStyleId>
              </a:tblPr>
              <a:tblGrid>
                <a:gridCol w="5677610">
                  <a:extLst>
                    <a:ext uri="{9D8B030D-6E8A-4147-A177-3AD203B41FA5}">
                      <a16:colId xmlns:a16="http://schemas.microsoft.com/office/drawing/2014/main" val="3263320468"/>
                    </a:ext>
                  </a:extLst>
                </a:gridCol>
                <a:gridCol w="5677610">
                  <a:extLst>
                    <a:ext uri="{9D8B030D-6E8A-4147-A177-3AD203B41FA5}">
                      <a16:colId xmlns:a16="http://schemas.microsoft.com/office/drawing/2014/main" val="2539366898"/>
                    </a:ext>
                  </a:extLst>
                </a:gridCol>
              </a:tblGrid>
              <a:tr h="479855">
                <a:tc>
                  <a:txBody>
                    <a:bodyPr/>
                    <a:lstStyle/>
                    <a:p>
                      <a:pPr algn="ctr"/>
                      <a:r>
                        <a:rPr lang="az-Latn-AZ" sz="1800"/>
                        <a:t>Sistem Yedəkləmə,  Paket Yeniləmələri</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az-Latn-AZ" sz="1800"/>
                        <a:t>Log Fayllarının Təmizlənməsi və Baxımı</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0170519"/>
                  </a:ext>
                </a:extLst>
              </a:tr>
              <a:tr h="479855">
                <a:tc>
                  <a:txBody>
                    <a:bodyPr/>
                    <a:lstStyle/>
                    <a:p>
                      <a:pPr algn="ctr"/>
                      <a:r>
                        <a:rPr lang="az-Latn-AZ" sz="1800"/>
                        <a:t>Disk Təmizliyi və Quraşdırma</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az-Latn-AZ" sz="1800"/>
                        <a:t>Sistem Hesabatları və Performans Yoxlamaları</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228906"/>
                  </a:ext>
                </a:extLst>
              </a:tr>
              <a:tr h="479855">
                <a:tc>
                  <a:txBody>
                    <a:bodyPr/>
                    <a:lstStyle/>
                    <a:p>
                      <a:pPr algn="ctr"/>
                      <a:r>
                        <a:rPr lang="az-Latn-AZ" sz="1800"/>
                        <a:t>Dəyişən Konfiqurasiyalar və Xidmətlərin Yenilənməsi</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az-Latn-AZ" sz="1800"/>
                        <a:t>Sistem Sağlamlıq Yoxlamaları və Səhv Təmizlənməsi</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1023399"/>
                  </a:ext>
                </a:extLst>
              </a:tr>
            </a:tbl>
          </a:graphicData>
        </a:graphic>
      </p:graphicFrame>
    </p:spTree>
    <p:extLst>
      <p:ext uri="{BB962C8B-B14F-4D97-AF65-F5344CB8AC3E}">
        <p14:creationId xmlns:p14="http://schemas.microsoft.com/office/powerpoint/2010/main" val="26589489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C8B792-2FA8-A869-9996-E4C8AF0C228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41A7F1E-CB5C-8EA6-0BF2-2A7D1564534C}"/>
              </a:ext>
            </a:extLst>
          </p:cNvPr>
          <p:cNvSpPr txBox="1"/>
          <p:nvPr/>
        </p:nvSpPr>
        <p:spPr>
          <a:xfrm>
            <a:off x="121539" y="143179"/>
            <a:ext cx="11948922" cy="5992603"/>
          </a:xfrm>
          <a:prstGeom prst="rect">
            <a:avLst/>
          </a:prstGeom>
          <a:noFill/>
        </p:spPr>
        <p:txBody>
          <a:bodyPr wrap="square">
            <a:spAutoFit/>
          </a:bodyPr>
          <a:lstStyle/>
          <a:p>
            <a:r>
              <a:rPr lang="az-Latn-AZ" sz="1100" b="1">
                <a:solidFill>
                  <a:srgbClr val="FF0000"/>
                </a:solidFill>
              </a:rPr>
              <a:t>e) </a:t>
            </a:r>
            <a:r>
              <a:rPr lang="az-Latn-AZ" sz="1100" b="1"/>
              <a:t>Üçüncü iş</a:t>
            </a:r>
            <a:r>
              <a:rPr lang="az-Latn-AZ" sz="1100"/>
              <a:t>:</a:t>
            </a:r>
          </a:p>
          <a:p>
            <a:endParaRPr lang="az-Latn-AZ" sz="1100"/>
          </a:p>
          <a:p>
            <a:endParaRPr lang="az-Latn-AZ" sz="1100"/>
          </a:p>
          <a:p>
            <a:endParaRPr lang="az-Latn-AZ" sz="1100"/>
          </a:p>
          <a:p>
            <a:endParaRPr lang="az-Latn-AZ" sz="1100"/>
          </a:p>
          <a:p>
            <a:pPr marL="171450" indent="-171450">
              <a:buFont typeface="Wingdings" panose="05000000000000000000" pitchFamily="2" charset="2"/>
              <a:buChar char="q"/>
            </a:pPr>
            <a:r>
              <a:rPr lang="en-US" sz="1100"/>
              <a:t>Bu iş hər bazar günü saat 06:47-də işləyəcək.</a:t>
            </a:r>
          </a:p>
          <a:p>
            <a:pPr marL="171450" indent="-171450">
              <a:buFont typeface="Wingdings" panose="05000000000000000000" pitchFamily="2" charset="2"/>
              <a:buChar char="q"/>
            </a:pPr>
            <a:endParaRPr lang="en-US" sz="1100"/>
          </a:p>
          <a:p>
            <a:pPr marL="171450" indent="-171450">
              <a:buFont typeface="Wingdings" panose="05000000000000000000" pitchFamily="2" charset="2"/>
              <a:buChar char="q"/>
            </a:pPr>
            <a:r>
              <a:rPr lang="en-US" sz="1100"/>
              <a:t>root istifadəçisi tərəfindən icra ediləcək.</a:t>
            </a:r>
          </a:p>
          <a:p>
            <a:pPr marL="171450" indent="-171450">
              <a:buFont typeface="Wingdings" panose="05000000000000000000" pitchFamily="2" charset="2"/>
              <a:buChar char="q"/>
            </a:pPr>
            <a:endParaRPr lang="en-US" sz="1100"/>
          </a:p>
          <a:p>
            <a:pPr marL="171450" indent="-171450">
              <a:buFont typeface="Wingdings" panose="05000000000000000000" pitchFamily="2" charset="2"/>
              <a:buChar char="q"/>
            </a:pPr>
            <a:r>
              <a:rPr lang="en-US" sz="1100" b="1"/>
              <a:t>test -x /usr/sbin/anacron || { cd / &amp;&amp; run-parts --report /etc/cron.weekly; } </a:t>
            </a:r>
            <a:r>
              <a:rPr lang="en-US" sz="1100"/>
              <a:t>əmri əvvəlcə anacron proqramını yoxlayır və əgər işləmirsə, /etc/cron.weekly qovluğundakı skriptləri işə salır.</a:t>
            </a:r>
            <a:endParaRPr lang="az-Latn-AZ" sz="1100"/>
          </a:p>
          <a:p>
            <a:endParaRPr lang="az-Latn-AZ" sz="1100"/>
          </a:p>
          <a:p>
            <a:endParaRPr lang="az-Latn-AZ" sz="1100"/>
          </a:p>
          <a:p>
            <a:r>
              <a:rPr lang="az-Latn-AZ" sz="1100" b="1">
                <a:solidFill>
                  <a:srgbClr val="FF0000"/>
                </a:solidFill>
              </a:rPr>
              <a:t>f)</a:t>
            </a:r>
            <a:r>
              <a:rPr lang="az-Latn-AZ" sz="1100"/>
              <a:t> </a:t>
            </a:r>
            <a:r>
              <a:rPr lang="az-Latn-AZ" sz="1100" b="1"/>
              <a:t>Dördüncü iş</a:t>
            </a:r>
            <a:r>
              <a:rPr lang="az-Latn-AZ" sz="1100"/>
              <a:t>:</a:t>
            </a:r>
          </a:p>
          <a:p>
            <a:endParaRPr lang="az-Latn-AZ" sz="1100"/>
          </a:p>
          <a:p>
            <a:endParaRPr lang="az-Latn-AZ" sz="1100"/>
          </a:p>
          <a:p>
            <a:endParaRPr lang="az-Latn-AZ" sz="1100"/>
          </a:p>
          <a:p>
            <a:pPr marL="171450" indent="-171450">
              <a:buFont typeface="Wingdings" panose="05000000000000000000" pitchFamily="2" charset="2"/>
              <a:buChar char="q"/>
            </a:pPr>
            <a:r>
              <a:rPr lang="en-US" sz="1100"/>
              <a:t>Bu iş hər ayın 1-ci günü saat 06:52-də işləyəcək.</a:t>
            </a:r>
          </a:p>
          <a:p>
            <a:pPr marL="171450" indent="-171450">
              <a:buFont typeface="Wingdings" panose="05000000000000000000" pitchFamily="2" charset="2"/>
              <a:buChar char="q"/>
            </a:pPr>
            <a:endParaRPr lang="en-US" sz="1100"/>
          </a:p>
          <a:p>
            <a:pPr marL="171450" indent="-171450">
              <a:buFont typeface="Wingdings" panose="05000000000000000000" pitchFamily="2" charset="2"/>
              <a:buChar char="q"/>
            </a:pPr>
            <a:r>
              <a:rPr lang="en-US" sz="1100"/>
              <a:t>root istifadəçisi tərəfindən icra ediləcək.</a:t>
            </a:r>
          </a:p>
          <a:p>
            <a:pPr marL="171450" indent="-171450">
              <a:buFont typeface="Wingdings" panose="05000000000000000000" pitchFamily="2" charset="2"/>
              <a:buChar char="q"/>
            </a:pPr>
            <a:endParaRPr lang="en-US" sz="1100"/>
          </a:p>
          <a:p>
            <a:pPr marL="171450" indent="-171450">
              <a:buFont typeface="Wingdings" panose="05000000000000000000" pitchFamily="2" charset="2"/>
              <a:buChar char="q"/>
            </a:pPr>
            <a:r>
              <a:rPr lang="en-US" sz="1100" b="1"/>
              <a:t>test -x /usr/sbin/anacron || { cd / &amp;&amp; run-parts --report /etc/cron.monthly; } </a:t>
            </a:r>
            <a:r>
              <a:rPr lang="en-US" sz="1100"/>
              <a:t>əmri əvvəlcə anacron-un işləkliyini yoxlayır və sonra cron.monthly qovluğundakı skriptləri işə salır.</a:t>
            </a:r>
            <a:endParaRPr lang="az-Latn-AZ" sz="1100"/>
          </a:p>
          <a:p>
            <a:endParaRPr lang="az-Latn-AZ" sz="1100"/>
          </a:p>
          <a:p>
            <a:endParaRPr lang="az-Latn-AZ" sz="1100"/>
          </a:p>
          <a:p>
            <a:r>
              <a:rPr lang="en-US" sz="1100" b="1"/>
              <a:t>Faylın Məqsədi</a:t>
            </a:r>
            <a:r>
              <a:rPr lang="en-US" sz="1100"/>
              <a:t>:</a:t>
            </a:r>
            <a:endParaRPr lang="az-Latn-AZ" sz="1100"/>
          </a:p>
          <a:p>
            <a:endParaRPr lang="en-US" sz="1100"/>
          </a:p>
          <a:p>
            <a:pPr marL="171450" indent="-171450">
              <a:buFont typeface="Arial" panose="020B0604020202020204" pitchFamily="34" charset="0"/>
              <a:buChar char="•"/>
            </a:pPr>
            <a:r>
              <a:rPr lang="en-US" sz="1100"/>
              <a:t>Bu fayl sistemdəki müəyyən vəzifələri müəyyən vaxt intervallarında avtomatik olaraq işlətmək məqsədini güdür.</a:t>
            </a:r>
            <a:endParaRPr lang="az-Latn-AZ" sz="1100"/>
          </a:p>
          <a:p>
            <a:endParaRPr lang="en-US" sz="1100"/>
          </a:p>
          <a:p>
            <a:pPr marL="171450" indent="-171450">
              <a:buFont typeface="Arial" panose="020B0604020202020204" pitchFamily="34" charset="0"/>
              <a:buChar char="•"/>
            </a:pPr>
            <a:r>
              <a:rPr lang="en-US" sz="1100"/>
              <a:t>cron.hourly, cron.daily, cron.weekly və cron.monthly qovluqları, müəyyən intervallarla təkrarlanan əməliyyatları saxlamaq üçün istifadə edilir. Hər bir qovluq müəyyən bir vaxt intervalına uyğun işlərin saxlanıldığı yerdir.</a:t>
            </a:r>
          </a:p>
          <a:p>
            <a:pPr marL="628650" lvl="1" indent="-171450">
              <a:lnSpc>
                <a:spcPct val="150000"/>
              </a:lnSpc>
              <a:buFont typeface="Wingdings" panose="05000000000000000000" pitchFamily="2" charset="2"/>
              <a:buChar char="q"/>
            </a:pPr>
            <a:r>
              <a:rPr lang="en-US" sz="1100" b="1"/>
              <a:t>/etc/cron.hourly</a:t>
            </a:r>
            <a:r>
              <a:rPr lang="en-US" sz="1100"/>
              <a:t>: Hər saatda bir dəfə işləyən skriptlər.</a:t>
            </a:r>
          </a:p>
          <a:p>
            <a:pPr marL="628650" lvl="1" indent="-171450">
              <a:lnSpc>
                <a:spcPct val="150000"/>
              </a:lnSpc>
              <a:buFont typeface="Wingdings" panose="05000000000000000000" pitchFamily="2" charset="2"/>
              <a:buChar char="q"/>
            </a:pPr>
            <a:r>
              <a:rPr lang="en-US" sz="1100" b="1"/>
              <a:t>/etc/cron.daily</a:t>
            </a:r>
            <a:r>
              <a:rPr lang="en-US" sz="1100"/>
              <a:t>: Hər gün işləyən skriptlər.</a:t>
            </a:r>
          </a:p>
          <a:p>
            <a:pPr marL="628650" lvl="1" indent="-171450">
              <a:lnSpc>
                <a:spcPct val="150000"/>
              </a:lnSpc>
              <a:buFont typeface="Wingdings" panose="05000000000000000000" pitchFamily="2" charset="2"/>
              <a:buChar char="q"/>
            </a:pPr>
            <a:r>
              <a:rPr lang="en-US" sz="1100" b="1"/>
              <a:t>/etc/cron.weekly</a:t>
            </a:r>
            <a:r>
              <a:rPr lang="en-US" sz="1100"/>
              <a:t>: Hər həftə işləyən skriptlər.</a:t>
            </a:r>
          </a:p>
          <a:p>
            <a:pPr marL="628650" lvl="1" indent="-171450">
              <a:lnSpc>
                <a:spcPct val="150000"/>
              </a:lnSpc>
              <a:buFont typeface="Wingdings" panose="05000000000000000000" pitchFamily="2" charset="2"/>
              <a:buChar char="q"/>
            </a:pPr>
            <a:r>
              <a:rPr lang="en-US" sz="1100" b="1"/>
              <a:t>/etc/cron.monthly</a:t>
            </a:r>
            <a:r>
              <a:rPr lang="en-US" sz="1100"/>
              <a:t>: Hər ay işləyən skriptlər.</a:t>
            </a:r>
          </a:p>
        </p:txBody>
      </p:sp>
      <p:pic>
        <p:nvPicPr>
          <p:cNvPr id="4" name="Picture 3">
            <a:extLst>
              <a:ext uri="{FF2B5EF4-FFF2-40B4-BE49-F238E27FC236}">
                <a16:creationId xmlns:a16="http://schemas.microsoft.com/office/drawing/2014/main" id="{E439EB89-2640-0027-E2F8-BB69E00DB7EF}"/>
              </a:ext>
            </a:extLst>
          </p:cNvPr>
          <p:cNvPicPr>
            <a:picLocks noChangeAspect="1"/>
          </p:cNvPicPr>
          <p:nvPr/>
        </p:nvPicPr>
        <p:blipFill>
          <a:blip r:embed="rId2"/>
          <a:stretch>
            <a:fillRect/>
          </a:stretch>
        </p:blipFill>
        <p:spPr>
          <a:xfrm>
            <a:off x="0" y="429550"/>
            <a:ext cx="6973273" cy="390580"/>
          </a:xfrm>
          <a:prstGeom prst="rect">
            <a:avLst/>
          </a:prstGeom>
        </p:spPr>
      </p:pic>
      <p:pic>
        <p:nvPicPr>
          <p:cNvPr id="6" name="Picture 5">
            <a:extLst>
              <a:ext uri="{FF2B5EF4-FFF2-40B4-BE49-F238E27FC236}">
                <a16:creationId xmlns:a16="http://schemas.microsoft.com/office/drawing/2014/main" id="{35A32C3C-7930-0B03-C051-D682E1134F16}"/>
              </a:ext>
            </a:extLst>
          </p:cNvPr>
          <p:cNvPicPr>
            <a:picLocks noChangeAspect="1"/>
          </p:cNvPicPr>
          <p:nvPr/>
        </p:nvPicPr>
        <p:blipFill>
          <a:blip r:embed="rId3"/>
          <a:stretch>
            <a:fillRect/>
          </a:stretch>
        </p:blipFill>
        <p:spPr>
          <a:xfrm>
            <a:off x="0" y="2393780"/>
            <a:ext cx="6992326" cy="362001"/>
          </a:xfrm>
          <a:prstGeom prst="rect">
            <a:avLst/>
          </a:prstGeom>
        </p:spPr>
      </p:pic>
    </p:spTree>
    <p:extLst>
      <p:ext uri="{BB962C8B-B14F-4D97-AF65-F5344CB8AC3E}">
        <p14:creationId xmlns:p14="http://schemas.microsoft.com/office/powerpoint/2010/main" val="24416943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EB321C-F86A-76B1-3503-3C90593A061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3C14D75-57DF-68C9-FD05-AFC8850E9777}"/>
              </a:ext>
            </a:extLst>
          </p:cNvPr>
          <p:cNvSpPr txBox="1"/>
          <p:nvPr/>
        </p:nvSpPr>
        <p:spPr>
          <a:xfrm>
            <a:off x="0" y="1"/>
            <a:ext cx="12192000" cy="6621300"/>
          </a:xfrm>
          <a:prstGeom prst="rect">
            <a:avLst/>
          </a:prstGeom>
          <a:noFill/>
        </p:spPr>
        <p:txBody>
          <a:bodyPr wrap="square">
            <a:spAutoFit/>
          </a:bodyPr>
          <a:lstStyle/>
          <a:p>
            <a:r>
              <a:rPr lang="en-US" sz="1200"/>
              <a:t>Gəlin, real həyatda istifadə edəcəyiniz bir nümunə üzərində dayanaq:</a:t>
            </a:r>
            <a:endParaRPr lang="az-Latn-AZ" sz="1200"/>
          </a:p>
          <a:p>
            <a:endParaRPr lang="az-Latn-AZ" sz="1200"/>
          </a:p>
          <a:p>
            <a:r>
              <a:rPr lang="en-US" sz="1200" b="1"/>
              <a:t>Nümunə 1: Gündəlik Yedəkləmə İşləri</a:t>
            </a:r>
            <a:endParaRPr lang="az-Latn-AZ" sz="1200" b="1"/>
          </a:p>
          <a:p>
            <a:endParaRPr lang="en-US" sz="1200" b="1"/>
          </a:p>
          <a:p>
            <a:r>
              <a:rPr lang="en-US" sz="1200"/>
              <a:t>Deyək ki, sizin bir serveriniz var və siz bu serverdəki </a:t>
            </a:r>
            <a:r>
              <a:rPr lang="en-US" sz="1200" b="1"/>
              <a:t>/var/www/html</a:t>
            </a:r>
            <a:r>
              <a:rPr lang="en-US" sz="1200"/>
              <a:t> qovluğunun gündəlik olaraq </a:t>
            </a:r>
            <a:r>
              <a:rPr lang="en-US" sz="1200" b="1"/>
              <a:t>/backup</a:t>
            </a:r>
            <a:r>
              <a:rPr lang="en-US" sz="1200"/>
              <a:t> qovluğuna yedəklənməsini istəyirsiniz. Bu yedəkləmə əməliyyatı hər gün </a:t>
            </a:r>
            <a:r>
              <a:rPr lang="en-US" sz="1200" b="1"/>
              <a:t>gecə saat 3-də</a:t>
            </a:r>
            <a:r>
              <a:rPr lang="en-US" sz="1200"/>
              <a:t> avtomatik olaraq baş verməlidir ki, gündəlik məlumatların itirilməsinin qarşısını alasınız.</a:t>
            </a:r>
            <a:endParaRPr lang="az-Latn-AZ" sz="1200"/>
          </a:p>
          <a:p>
            <a:endParaRPr lang="en-US" sz="1200"/>
          </a:p>
          <a:p>
            <a:r>
              <a:rPr lang="en-US" sz="1200" b="1"/>
              <a:t>Addımlar:</a:t>
            </a:r>
            <a:endParaRPr lang="az-Latn-AZ" sz="1200" b="1"/>
          </a:p>
          <a:p>
            <a:endParaRPr lang="en-US" sz="1200" b="1"/>
          </a:p>
          <a:p>
            <a:r>
              <a:rPr lang="az-Latn-AZ" sz="1200" b="1">
                <a:solidFill>
                  <a:srgbClr val="00B050"/>
                </a:solidFill>
              </a:rPr>
              <a:t>a) </a:t>
            </a:r>
            <a:r>
              <a:rPr lang="en-US" sz="1200" b="1">
                <a:solidFill>
                  <a:srgbClr val="00B050"/>
                </a:solidFill>
              </a:rPr>
              <a:t>Yedəkləmə skripti yaradın</a:t>
            </a:r>
            <a:r>
              <a:rPr lang="en-US" sz="1200"/>
              <a:t>:</a:t>
            </a:r>
            <a:r>
              <a:rPr lang="az-Latn-AZ" sz="1200"/>
              <a:t> </a:t>
            </a:r>
          </a:p>
          <a:p>
            <a:pPr marL="742950" lvl="1" indent="-285750">
              <a:buFont typeface="Arial" panose="020B0604020202020204" pitchFamily="34" charset="0"/>
              <a:buChar char="•"/>
            </a:pPr>
            <a:r>
              <a:rPr lang="en-US" sz="1200"/>
              <a:t>Əvvəlcə, yedəkləmə əməliyyatını yerinə yetirəcək bir </a:t>
            </a:r>
            <a:r>
              <a:rPr lang="en-US" sz="1200" i="1"/>
              <a:t>bash skripti </a:t>
            </a:r>
            <a:r>
              <a:rPr lang="en-US" sz="1200"/>
              <a:t>yazmaq lazımdır. Məsələn, </a:t>
            </a:r>
            <a:r>
              <a:rPr lang="en-US" sz="1200" b="1">
                <a:solidFill>
                  <a:srgbClr val="0070C0"/>
                </a:solidFill>
              </a:rPr>
              <a:t>/home/user/backup.sh</a:t>
            </a:r>
            <a:r>
              <a:rPr lang="en-US" sz="1200">
                <a:solidFill>
                  <a:srgbClr val="0070C0"/>
                </a:solidFill>
              </a:rPr>
              <a:t> </a:t>
            </a:r>
            <a:r>
              <a:rPr lang="en-US" sz="1200"/>
              <a:t>adlı bir skript yaradaq:</a:t>
            </a:r>
          </a:p>
          <a:p>
            <a:endParaRPr lang="az-Latn-AZ" sz="1200"/>
          </a:p>
          <a:p>
            <a:endParaRPr lang="az-Latn-AZ" sz="1200"/>
          </a:p>
          <a:p>
            <a:endParaRPr lang="az-Latn-AZ" sz="1200"/>
          </a:p>
          <a:p>
            <a:endParaRPr lang="az-Latn-AZ" sz="1200"/>
          </a:p>
          <a:p>
            <a:r>
              <a:rPr lang="en-US" sz="1200"/>
              <a:t>Bu skript, </a:t>
            </a:r>
            <a:r>
              <a:rPr lang="en-US" sz="1200" b="1"/>
              <a:t>/var/www/html</a:t>
            </a:r>
            <a:r>
              <a:rPr lang="en-US" sz="1200"/>
              <a:t> qovluğunu sıxışdıraraq </a:t>
            </a:r>
            <a:r>
              <a:rPr lang="en-US" sz="1200" b="1"/>
              <a:t>/backup/</a:t>
            </a:r>
            <a:r>
              <a:rPr lang="en-US" sz="1200"/>
              <a:t> qovluğunda </a:t>
            </a:r>
            <a:r>
              <a:rPr lang="en-US" sz="1200" b="1"/>
              <a:t>html_backup_YYYY-MM-DD.tar.gz</a:t>
            </a:r>
            <a:r>
              <a:rPr lang="en-US" sz="1200"/>
              <a:t> formatında bir fayl yaradacaq. Tarix avtomatik olaraq skriptin işlədiyi günün tarixinə uyğun olacaq.</a:t>
            </a:r>
            <a:endParaRPr lang="az-Latn-AZ" sz="1200"/>
          </a:p>
          <a:p>
            <a:endParaRPr lang="az-Latn-AZ" sz="1200"/>
          </a:p>
          <a:p>
            <a:r>
              <a:rPr lang="az-Latn-AZ" sz="1200" b="1">
                <a:solidFill>
                  <a:srgbClr val="00B050"/>
                </a:solidFill>
              </a:rPr>
              <a:t>b) </a:t>
            </a:r>
            <a:r>
              <a:rPr lang="en-US" sz="1200" b="1">
                <a:solidFill>
                  <a:srgbClr val="00B050"/>
                </a:solidFill>
              </a:rPr>
              <a:t>Skripti işə salmaq üçün icazə verin</a:t>
            </a:r>
            <a:r>
              <a:rPr lang="en-US" sz="1200"/>
              <a:t>:</a:t>
            </a:r>
            <a:r>
              <a:rPr lang="az-Latn-AZ" sz="1200"/>
              <a:t> Skriptin icra olunabilməsi üçün ona icazə verməlisiniz:</a:t>
            </a:r>
          </a:p>
          <a:p>
            <a:endParaRPr lang="az-Latn-AZ" sz="1200"/>
          </a:p>
          <a:p>
            <a:endParaRPr lang="az-Latn-AZ" sz="1200"/>
          </a:p>
          <a:p>
            <a:endParaRPr lang="az-Latn-AZ" sz="1200"/>
          </a:p>
          <a:p>
            <a:r>
              <a:rPr lang="az-Latn-AZ" sz="1200" b="1">
                <a:solidFill>
                  <a:srgbClr val="00B050"/>
                </a:solidFill>
              </a:rPr>
              <a:t>c) </a:t>
            </a:r>
            <a:r>
              <a:rPr lang="en-US" sz="1200" b="1">
                <a:solidFill>
                  <a:srgbClr val="00B050"/>
                </a:solidFill>
              </a:rPr>
              <a:t>crontab ilə zamanlama təyin edin</a:t>
            </a:r>
            <a:r>
              <a:rPr lang="en-US" sz="1200"/>
              <a:t>:</a:t>
            </a:r>
            <a:r>
              <a:rPr lang="az-Latn-AZ" sz="1200"/>
              <a:t> İndi isə, bu skripti hər gün saat 3:00-də avtomatik işə salmaq üçün </a:t>
            </a:r>
            <a:r>
              <a:rPr lang="az-Latn-AZ" sz="1200" b="1" i="1"/>
              <a:t>crontab</a:t>
            </a:r>
            <a:r>
              <a:rPr lang="az-Latn-AZ" sz="1200"/>
              <a:t> -da zamanlanmış bir iş (job) əlavə edirik. Bunun üçün terminalda:</a:t>
            </a:r>
          </a:p>
          <a:p>
            <a:endParaRPr lang="az-Latn-AZ" sz="1200"/>
          </a:p>
          <a:p>
            <a:endParaRPr lang="az-Latn-AZ" sz="1200"/>
          </a:p>
          <a:p>
            <a:r>
              <a:rPr lang="en-US" sz="1200"/>
              <a:t>Bu əmr, crontab faylını açacaq və orada vaxt intervalları ilə birlikdə əmrləri təyin edə biləcəksiniz.</a:t>
            </a:r>
            <a:endParaRPr lang="az-Latn-AZ" sz="1200"/>
          </a:p>
          <a:p>
            <a:endParaRPr lang="az-Latn-AZ" sz="1200"/>
          </a:p>
          <a:p>
            <a:r>
              <a:rPr lang="az-Latn-AZ" sz="1200" b="1">
                <a:solidFill>
                  <a:srgbClr val="00B050"/>
                </a:solidFill>
              </a:rPr>
              <a:t>d) Cron işini əlavə edin</a:t>
            </a:r>
            <a:r>
              <a:rPr lang="az-Latn-AZ" sz="1200"/>
              <a:t>: crontab faylında aşağıdakı sətri əlavə edin:</a:t>
            </a:r>
          </a:p>
          <a:p>
            <a:endParaRPr lang="az-Latn-AZ" sz="1200"/>
          </a:p>
          <a:p>
            <a:endParaRPr lang="az-Latn-AZ" sz="1200"/>
          </a:p>
          <a:p>
            <a:r>
              <a:rPr lang="en-US" sz="1200"/>
              <a:t>Bu sətir hər gün saat 3:00-də yedəkləmə skriptini icra edəcək.  </a:t>
            </a:r>
            <a:endParaRPr lang="az-Latn-AZ" sz="1200"/>
          </a:p>
          <a:p>
            <a:pPr marL="628650" lvl="1" indent="-171450">
              <a:lnSpc>
                <a:spcPct val="150000"/>
              </a:lnSpc>
              <a:buFont typeface="Wingdings" panose="05000000000000000000" pitchFamily="2" charset="2"/>
              <a:buChar char="q"/>
            </a:pPr>
            <a:r>
              <a:rPr lang="en-US" sz="1200" b="1"/>
              <a:t>İlk 0</a:t>
            </a:r>
            <a:r>
              <a:rPr lang="en-US" sz="1200"/>
              <a:t>: </a:t>
            </a:r>
            <a:r>
              <a:rPr lang="az-Latn-AZ" sz="1200"/>
              <a:t>   </a:t>
            </a:r>
            <a:r>
              <a:rPr lang="en-US" sz="1200"/>
              <a:t>dəqiqəni göstərir (0 dəqiqə).  </a:t>
            </a:r>
            <a:endParaRPr lang="az-Latn-AZ" sz="1200"/>
          </a:p>
          <a:p>
            <a:pPr marL="628650" lvl="1" indent="-171450">
              <a:lnSpc>
                <a:spcPct val="150000"/>
              </a:lnSpc>
              <a:buFont typeface="Wingdings" panose="05000000000000000000" pitchFamily="2" charset="2"/>
              <a:buChar char="q"/>
            </a:pPr>
            <a:r>
              <a:rPr lang="en-US" sz="1200" b="1"/>
              <a:t>3</a:t>
            </a:r>
            <a:r>
              <a:rPr lang="en-US" sz="1200"/>
              <a:t>: </a:t>
            </a:r>
            <a:r>
              <a:rPr lang="az-Latn-AZ" sz="1200"/>
              <a:t>         </a:t>
            </a:r>
            <a:r>
              <a:rPr lang="en-US" sz="1200"/>
              <a:t>saatı göstərir (3 AM). </a:t>
            </a:r>
            <a:endParaRPr lang="az-Latn-AZ" sz="1200"/>
          </a:p>
          <a:p>
            <a:pPr marL="628650" lvl="1" indent="-171450">
              <a:lnSpc>
                <a:spcPct val="150000"/>
              </a:lnSpc>
              <a:buFont typeface="Wingdings" panose="05000000000000000000" pitchFamily="2" charset="2"/>
              <a:buChar char="q"/>
            </a:pPr>
            <a:r>
              <a:rPr lang="en-US" sz="1200" b="1"/>
              <a:t>* * *: </a:t>
            </a:r>
            <a:r>
              <a:rPr lang="az-Latn-AZ" sz="1200" b="1"/>
              <a:t>   </a:t>
            </a:r>
            <a:r>
              <a:rPr lang="en-US" sz="1200"/>
              <a:t>hər gün, hər ay, hər həftə gününü ifadə edir.</a:t>
            </a:r>
          </a:p>
        </p:txBody>
      </p:sp>
      <p:pic>
        <p:nvPicPr>
          <p:cNvPr id="4" name="Picture 3">
            <a:extLst>
              <a:ext uri="{FF2B5EF4-FFF2-40B4-BE49-F238E27FC236}">
                <a16:creationId xmlns:a16="http://schemas.microsoft.com/office/drawing/2014/main" id="{51DAF934-30CA-D053-70E9-87399BF4DA1D}"/>
              </a:ext>
            </a:extLst>
          </p:cNvPr>
          <p:cNvPicPr>
            <a:picLocks noChangeAspect="1"/>
          </p:cNvPicPr>
          <p:nvPr/>
        </p:nvPicPr>
        <p:blipFill>
          <a:blip r:embed="rId2"/>
          <a:stretch>
            <a:fillRect/>
          </a:stretch>
        </p:blipFill>
        <p:spPr>
          <a:xfrm>
            <a:off x="0" y="2120638"/>
            <a:ext cx="3200400" cy="505629"/>
          </a:xfrm>
          <a:prstGeom prst="rect">
            <a:avLst/>
          </a:prstGeom>
        </p:spPr>
      </p:pic>
      <p:pic>
        <p:nvPicPr>
          <p:cNvPr id="6" name="Picture 5">
            <a:extLst>
              <a:ext uri="{FF2B5EF4-FFF2-40B4-BE49-F238E27FC236}">
                <a16:creationId xmlns:a16="http://schemas.microsoft.com/office/drawing/2014/main" id="{7A38D111-E28D-E203-EB5D-9E8A0725D44D}"/>
              </a:ext>
            </a:extLst>
          </p:cNvPr>
          <p:cNvPicPr>
            <a:picLocks noChangeAspect="1"/>
          </p:cNvPicPr>
          <p:nvPr/>
        </p:nvPicPr>
        <p:blipFill>
          <a:blip r:embed="rId3"/>
          <a:stretch>
            <a:fillRect/>
          </a:stretch>
        </p:blipFill>
        <p:spPr>
          <a:xfrm>
            <a:off x="0" y="3549860"/>
            <a:ext cx="2400635" cy="323895"/>
          </a:xfrm>
          <a:prstGeom prst="rect">
            <a:avLst/>
          </a:prstGeom>
        </p:spPr>
      </p:pic>
      <p:pic>
        <p:nvPicPr>
          <p:cNvPr id="8" name="Picture 7">
            <a:extLst>
              <a:ext uri="{FF2B5EF4-FFF2-40B4-BE49-F238E27FC236}">
                <a16:creationId xmlns:a16="http://schemas.microsoft.com/office/drawing/2014/main" id="{676795C9-5490-2DF5-162B-486D55FB5454}"/>
              </a:ext>
            </a:extLst>
          </p:cNvPr>
          <p:cNvPicPr>
            <a:picLocks noChangeAspect="1"/>
          </p:cNvPicPr>
          <p:nvPr/>
        </p:nvPicPr>
        <p:blipFill>
          <a:blip r:embed="rId4"/>
          <a:stretch>
            <a:fillRect/>
          </a:stretch>
        </p:blipFill>
        <p:spPr>
          <a:xfrm>
            <a:off x="0" y="4278098"/>
            <a:ext cx="1086002" cy="295316"/>
          </a:xfrm>
          <a:prstGeom prst="rect">
            <a:avLst/>
          </a:prstGeom>
        </p:spPr>
      </p:pic>
      <p:pic>
        <p:nvPicPr>
          <p:cNvPr id="10" name="Picture 9">
            <a:extLst>
              <a:ext uri="{FF2B5EF4-FFF2-40B4-BE49-F238E27FC236}">
                <a16:creationId xmlns:a16="http://schemas.microsoft.com/office/drawing/2014/main" id="{8584503E-56B3-BEA4-C6F8-2D4029F63C97}"/>
              </a:ext>
            </a:extLst>
          </p:cNvPr>
          <p:cNvPicPr>
            <a:picLocks noChangeAspect="1"/>
          </p:cNvPicPr>
          <p:nvPr/>
        </p:nvPicPr>
        <p:blipFill>
          <a:blip r:embed="rId5"/>
          <a:stretch>
            <a:fillRect/>
          </a:stretch>
        </p:blipFill>
        <p:spPr>
          <a:xfrm>
            <a:off x="0" y="5200053"/>
            <a:ext cx="2093976" cy="276563"/>
          </a:xfrm>
          <a:prstGeom prst="rect">
            <a:avLst/>
          </a:prstGeom>
        </p:spPr>
      </p:pic>
    </p:spTree>
    <p:extLst>
      <p:ext uri="{BB962C8B-B14F-4D97-AF65-F5344CB8AC3E}">
        <p14:creationId xmlns:p14="http://schemas.microsoft.com/office/powerpoint/2010/main" val="26388664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CCDCF7-D3A8-5A87-AF13-A1793CAC5A4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BB7791E-C04F-0613-4631-2383166B0B53}"/>
              </a:ext>
            </a:extLst>
          </p:cNvPr>
          <p:cNvSpPr txBox="1"/>
          <p:nvPr/>
        </p:nvSpPr>
        <p:spPr>
          <a:xfrm>
            <a:off x="121539" y="143179"/>
            <a:ext cx="11948922" cy="369332"/>
          </a:xfrm>
          <a:prstGeom prst="rect">
            <a:avLst/>
          </a:prstGeom>
          <a:noFill/>
        </p:spPr>
        <p:txBody>
          <a:bodyPr wrap="square">
            <a:spAutoFit/>
          </a:bodyPr>
          <a:lstStyle/>
          <a:p>
            <a:r>
              <a:rPr lang="en-US"/>
              <a:t>Nümunə 2: Gündəlik Sistem Yeniləmələri</a:t>
            </a:r>
            <a:r>
              <a:rPr lang="az-Latn-AZ"/>
              <a:t>. Ancaq bunu artıq göstərməyəcəm. Çünki qayda bir əvvəlki ilə eynidir.</a:t>
            </a:r>
            <a:endParaRPr lang="en-US"/>
          </a:p>
        </p:txBody>
      </p:sp>
      <p:pic>
        <p:nvPicPr>
          <p:cNvPr id="4" name="Picture 3">
            <a:extLst>
              <a:ext uri="{FF2B5EF4-FFF2-40B4-BE49-F238E27FC236}">
                <a16:creationId xmlns:a16="http://schemas.microsoft.com/office/drawing/2014/main" id="{64BBFE50-75EA-559A-84B6-18D4C80B26C9}"/>
              </a:ext>
            </a:extLst>
          </p:cNvPr>
          <p:cNvPicPr>
            <a:picLocks noChangeAspect="1"/>
          </p:cNvPicPr>
          <p:nvPr/>
        </p:nvPicPr>
        <p:blipFill>
          <a:blip r:embed="rId2"/>
          <a:stretch>
            <a:fillRect/>
          </a:stretch>
        </p:blipFill>
        <p:spPr>
          <a:xfrm>
            <a:off x="0" y="621378"/>
            <a:ext cx="1609950" cy="476316"/>
          </a:xfrm>
          <a:prstGeom prst="rect">
            <a:avLst/>
          </a:prstGeom>
        </p:spPr>
      </p:pic>
      <p:pic>
        <p:nvPicPr>
          <p:cNvPr id="6" name="Picture 5">
            <a:extLst>
              <a:ext uri="{FF2B5EF4-FFF2-40B4-BE49-F238E27FC236}">
                <a16:creationId xmlns:a16="http://schemas.microsoft.com/office/drawing/2014/main" id="{D93BEE8D-1677-2AB4-25C6-09DA39C511FC}"/>
              </a:ext>
            </a:extLst>
          </p:cNvPr>
          <p:cNvPicPr>
            <a:picLocks noChangeAspect="1"/>
          </p:cNvPicPr>
          <p:nvPr/>
        </p:nvPicPr>
        <p:blipFill>
          <a:blip r:embed="rId3"/>
          <a:stretch>
            <a:fillRect/>
          </a:stretch>
        </p:blipFill>
        <p:spPr>
          <a:xfrm>
            <a:off x="0" y="1319762"/>
            <a:ext cx="2762636" cy="304843"/>
          </a:xfrm>
          <a:prstGeom prst="rect">
            <a:avLst/>
          </a:prstGeom>
        </p:spPr>
      </p:pic>
      <p:pic>
        <p:nvPicPr>
          <p:cNvPr id="8" name="Picture 7">
            <a:extLst>
              <a:ext uri="{FF2B5EF4-FFF2-40B4-BE49-F238E27FC236}">
                <a16:creationId xmlns:a16="http://schemas.microsoft.com/office/drawing/2014/main" id="{8DFDFE68-4093-63C4-7A7B-6EFAEDD4E727}"/>
              </a:ext>
            </a:extLst>
          </p:cNvPr>
          <p:cNvPicPr>
            <a:picLocks noChangeAspect="1"/>
          </p:cNvPicPr>
          <p:nvPr/>
        </p:nvPicPr>
        <p:blipFill>
          <a:blip r:embed="rId4"/>
          <a:stretch>
            <a:fillRect/>
          </a:stretch>
        </p:blipFill>
        <p:spPr>
          <a:xfrm>
            <a:off x="0" y="1846673"/>
            <a:ext cx="2810267" cy="371527"/>
          </a:xfrm>
          <a:prstGeom prst="rect">
            <a:avLst/>
          </a:prstGeom>
        </p:spPr>
      </p:pic>
    </p:spTree>
    <p:extLst>
      <p:ext uri="{BB962C8B-B14F-4D97-AF65-F5344CB8AC3E}">
        <p14:creationId xmlns:p14="http://schemas.microsoft.com/office/powerpoint/2010/main" val="13128507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76A1A-0C0A-8E02-229C-1C1ED81543F2}"/>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D384C45-6113-4BFB-155F-FC2E8B6760E8}"/>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2369738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E0437B-BE9A-C323-057D-5636ECFE4F42}"/>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F7A9BF6-17FD-3798-EB56-E9A88674094B}"/>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56679924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2D994B-E28A-900D-2BD0-2716DDC57A9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E1348B5-C5C1-5BFC-8A9F-9FBDD0ABEA2E}"/>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7598803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066E36-FF7F-6F0B-44BE-AA52BD65EA0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3CEAB44-03FF-B7B7-E5AD-7B0AD92022AF}"/>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713784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29CB5-C842-D3F4-60AA-0747AE98F65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ED58C8C-43D3-CDAD-9A9D-BE6F065050B7}"/>
              </a:ext>
            </a:extLst>
          </p:cNvPr>
          <p:cNvSpPr txBox="1"/>
          <p:nvPr/>
        </p:nvSpPr>
        <p:spPr>
          <a:xfrm>
            <a:off x="203200" y="244826"/>
            <a:ext cx="11822545" cy="4524315"/>
          </a:xfrm>
          <a:prstGeom prst="rect">
            <a:avLst/>
          </a:prstGeom>
          <a:noFill/>
        </p:spPr>
        <p:txBody>
          <a:bodyPr wrap="square">
            <a:spAutoFit/>
          </a:bodyPr>
          <a:lstStyle/>
          <a:p>
            <a:r>
              <a:rPr lang="en-US" sz="1200" b="1">
                <a:solidFill>
                  <a:srgbClr val="FF0000"/>
                </a:solidFill>
              </a:rPr>
              <a:t>"GNU is Not UNIX" nə deməkdir?</a:t>
            </a:r>
          </a:p>
          <a:p>
            <a:endParaRPr lang="en-US" sz="1200" b="1">
              <a:solidFill>
                <a:srgbClr val="FF0000"/>
              </a:solidFill>
            </a:endParaRPr>
          </a:p>
          <a:p>
            <a:r>
              <a:rPr lang="en-US" sz="1200" b="1"/>
              <a:t>"GNU is Not UNIX"</a:t>
            </a:r>
            <a:r>
              <a:rPr lang="en-US" sz="1200"/>
              <a:t> ifadəsi, GNU layihəsinin mahiyyətini və məqsədini ifadə edən bir şüardır. Bu, həm də rekursiv akronimdir, yəni GNU abbreviaturası öz adında təkrarlanır: </a:t>
            </a:r>
            <a:r>
              <a:rPr lang="en-US" sz="1200" b="1"/>
              <a:t>GNU's Not UNIX</a:t>
            </a:r>
            <a:r>
              <a:rPr lang="en-US" sz="1200"/>
              <a:t>. İfadənin mənası və GNU-nun nə olduğu aşağıda izah olunur:</a:t>
            </a:r>
          </a:p>
          <a:p>
            <a:endParaRPr lang="en-US" sz="1200">
              <a:effectLst/>
            </a:endParaRPr>
          </a:p>
          <a:p>
            <a:endParaRPr lang="en-US" sz="1200"/>
          </a:p>
          <a:p>
            <a:r>
              <a:rPr lang="en-US" sz="1200" b="1"/>
              <a:t>GNU nədir?</a:t>
            </a:r>
          </a:p>
          <a:p>
            <a:endParaRPr lang="en-US" sz="1200" b="1"/>
          </a:p>
          <a:p>
            <a:r>
              <a:rPr lang="en-US" sz="1200"/>
              <a:t>GNU (tələffüzü: "qnu") 1983-cü ildə Richard Stallman tərəfindən başlatılmış açıq mənbəli proqram təminatı layihəsidir. GNU layihəsinin məqsədi tamamilə pulsuz (free, yəni azad) proqram təminatından ibarət bir əməliyyat sistemi yaratmaqdır ki, istifadəçilər bu proqramları sərbəst şəkildə istifadə edə, dəyişdirə və paylaşa bilsinlər.</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GNU-nun məqsədi</a:t>
            </a:r>
            <a:r>
              <a:rPr lang="en-US" sz="1200"/>
              <a:t>: UNIX-ə bənzər (UNIX-like) bir əməliyyat sistemi yaratmaq, lakin UNIX-in mülkiyyətli (proprietary) təbiətindən fərqli olaraq tamamilə açıq mənbəli və azad proqram təminatı prinsipinə əsaslanan bir sistem qurmaq.</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Komponentlər</a:t>
            </a:r>
            <a:r>
              <a:rPr lang="en-US" sz="1200"/>
              <a:t>: GNU layihəsi çərçivəsində bir çox vacib proqramlar yaradılmışdır, məsələn:</a:t>
            </a:r>
          </a:p>
          <a:p>
            <a:pPr marL="742950" lvl="1" indent="-285750">
              <a:lnSpc>
                <a:spcPct val="150000"/>
              </a:lnSpc>
              <a:buFont typeface="Wingdings" panose="05000000000000000000" pitchFamily="2" charset="2"/>
              <a:buChar char="q"/>
            </a:pPr>
            <a:r>
              <a:rPr lang="en-US" sz="1200"/>
              <a:t>GCC (GNU Compiler Collection) – proqramlaşdırma dilləri üçün kompilyator.</a:t>
            </a:r>
          </a:p>
          <a:p>
            <a:pPr marL="742950" lvl="1" indent="-285750">
              <a:lnSpc>
                <a:spcPct val="150000"/>
              </a:lnSpc>
              <a:buFont typeface="Wingdings" panose="05000000000000000000" pitchFamily="2" charset="2"/>
              <a:buChar char="q"/>
            </a:pPr>
            <a:r>
              <a:rPr lang="en-US" sz="1200"/>
              <a:t>Bash (Bourne Again Shell) – komanda sətri qabığı.</a:t>
            </a:r>
          </a:p>
          <a:p>
            <a:pPr marL="742950" lvl="1" indent="-285750">
              <a:lnSpc>
                <a:spcPct val="150000"/>
              </a:lnSpc>
              <a:buFont typeface="Wingdings" panose="05000000000000000000" pitchFamily="2" charset="2"/>
              <a:buChar char="q"/>
            </a:pPr>
            <a:r>
              <a:rPr lang="en-US" sz="1200"/>
              <a:t>GNU Coreutils – ls, cp, mv kimi əsas UNIX əmrlərinin azad versiyaları.</a:t>
            </a:r>
          </a:p>
          <a:p>
            <a:pPr marL="742950" lvl="1" indent="-285750">
              <a:lnSpc>
                <a:spcPct val="150000"/>
              </a:lnSpc>
              <a:buFont typeface="Wingdings" panose="05000000000000000000" pitchFamily="2" charset="2"/>
              <a:buChar char="q"/>
            </a:pPr>
            <a:r>
              <a:rPr lang="en-US" sz="1200"/>
              <a:t>Emacs – güclü mətn redaktoru.</a:t>
            </a:r>
          </a:p>
          <a:p>
            <a:endParaRPr lang="en-US" sz="1200"/>
          </a:p>
          <a:p>
            <a:pPr marL="285750" indent="-285750">
              <a:buFont typeface="Arial" panose="020B0604020202020204" pitchFamily="34" charset="0"/>
              <a:buChar char="•"/>
            </a:pPr>
            <a:r>
              <a:rPr lang="en-US" sz="1200" b="1"/>
              <a:t>GNU Hurd</a:t>
            </a:r>
            <a:r>
              <a:rPr lang="en-US" sz="1200"/>
              <a:t>: GNU layihəsi öz nüvəsini (kernel) yaratmağa çalışsa da (GNU Hurd), bu nüvə tam funksional hala gəlmədi. Bunun əvəzinə GNU proqramları Linux nüvəsi ilə birləşdirilərək GNU/Linux sistemlərini formalaşdırdı.</a:t>
            </a:r>
            <a:endParaRPr lang="en-US" sz="1200">
              <a:effectLst/>
            </a:endParaRPr>
          </a:p>
        </p:txBody>
      </p:sp>
    </p:spTree>
    <p:extLst>
      <p:ext uri="{BB962C8B-B14F-4D97-AF65-F5344CB8AC3E}">
        <p14:creationId xmlns:p14="http://schemas.microsoft.com/office/powerpoint/2010/main" val="2245141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30988-6DFD-2EC1-BE3B-9E2EBDDAAEA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46F3838-845D-7C47-D8FF-D18464526C89}"/>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413171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AE439-4A06-DD08-8F29-935033E171D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E72C3FE-B7DF-F35D-B9DE-13481487062F}"/>
              </a:ext>
            </a:extLst>
          </p:cNvPr>
          <p:cNvSpPr txBox="1"/>
          <p:nvPr/>
        </p:nvSpPr>
        <p:spPr>
          <a:xfrm>
            <a:off x="203200" y="244826"/>
            <a:ext cx="11822545" cy="3693319"/>
          </a:xfrm>
          <a:prstGeom prst="rect">
            <a:avLst/>
          </a:prstGeom>
          <a:noFill/>
        </p:spPr>
        <p:txBody>
          <a:bodyPr wrap="square">
            <a:spAutoFit/>
          </a:bodyPr>
          <a:lstStyle/>
          <a:p>
            <a:r>
              <a:rPr lang="en-US" sz="1200" b="1">
                <a:solidFill>
                  <a:srgbClr val="FF0000"/>
                </a:solidFill>
              </a:rPr>
              <a:t>"GNU is Not UNIX" nə mənaya gəlir?</a:t>
            </a:r>
          </a:p>
          <a:p>
            <a:endParaRPr lang="en-US" sz="1200" b="1">
              <a:solidFill>
                <a:srgbClr val="FF0000"/>
              </a:solidFill>
            </a:endParaRPr>
          </a:p>
          <a:p>
            <a:r>
              <a:rPr lang="en-US" sz="1200"/>
              <a:t>Bu ifadə GNU layihəsinin fəlsəfəsini və texniki xüsusiyyətlərini əks etdirir:</a:t>
            </a:r>
          </a:p>
          <a:p>
            <a:endParaRPr lang="en-US" sz="1200"/>
          </a:p>
          <a:p>
            <a:pPr marL="342900" indent="-342900">
              <a:buFont typeface="+mj-lt"/>
              <a:buAutoNum type="arabicPeriod"/>
            </a:pPr>
            <a:r>
              <a:rPr lang="en-US" sz="1200" b="1"/>
              <a:t>UNIX-ə bənzəyir, lakin UNIX deyil</a:t>
            </a:r>
            <a:r>
              <a:rPr lang="en-US" sz="1200"/>
              <a:t>: </a:t>
            </a:r>
          </a:p>
          <a:p>
            <a:pPr marL="800100" lvl="1" indent="-342900">
              <a:lnSpc>
                <a:spcPct val="150000"/>
              </a:lnSpc>
              <a:buFont typeface="Arial" panose="020B0604020202020204" pitchFamily="34" charset="0"/>
              <a:buChar char="•"/>
            </a:pPr>
            <a:r>
              <a:rPr lang="en-US" sz="1200"/>
              <a:t>GNU, UNIX-in funksionallığını və dizayn prinsiplərini (məsələn, çox istifadəçi dəstəyi, modulluq, POSIX uyğunluğu) təqlid edir, lakin UNIX-in orijinal kodunu istifadə etmir.</a:t>
            </a:r>
          </a:p>
          <a:p>
            <a:pPr marL="800100" lvl="1" indent="-342900">
              <a:lnSpc>
                <a:spcPct val="150000"/>
              </a:lnSpc>
              <a:buFont typeface="Arial" panose="020B0604020202020204" pitchFamily="34" charset="0"/>
              <a:buChar char="•"/>
            </a:pPr>
            <a:r>
              <a:rPr lang="en-US" sz="1200"/>
              <a:t>UNIX, əsasən mülkiyyətli bir sistemdir və onun kodu Bell Labs və ya digər şirkətlərə məxsusdur. GNU isə tamamilə sıfırdan yazılmış, açıq mənbəli alternativdir.</a:t>
            </a:r>
          </a:p>
          <a:p>
            <a:pPr marL="800100" lvl="1" indent="-342900">
              <a:buFont typeface="Arial" panose="020B0604020202020204" pitchFamily="34" charset="0"/>
              <a:buChar char="•"/>
            </a:pPr>
            <a:endParaRPr lang="en-US" sz="1200"/>
          </a:p>
          <a:p>
            <a:pPr marL="342900" indent="-342900">
              <a:buFont typeface="+mj-lt"/>
              <a:buAutoNum type="arabicPeriod"/>
            </a:pPr>
            <a:r>
              <a:rPr lang="en-US" sz="1200" b="1"/>
              <a:t>Azad proqram fəlsəfəsi</a:t>
            </a:r>
            <a:r>
              <a:rPr lang="en-US" sz="1200"/>
              <a:t>: </a:t>
            </a:r>
          </a:p>
          <a:p>
            <a:pPr marL="800100" lvl="1" indent="-342900">
              <a:buFont typeface="Arial" panose="020B0604020202020204" pitchFamily="34" charset="0"/>
              <a:buChar char="•"/>
            </a:pPr>
            <a:r>
              <a:rPr lang="en-US" sz="1200"/>
              <a:t>UNIX sistemləri adətən pullu və ya məhdud lisenziyalı olur. GNU isə </a:t>
            </a:r>
            <a:r>
              <a:rPr lang="en-US" sz="1200" b="1"/>
              <a:t>azad proqram</a:t>
            </a:r>
            <a:r>
              <a:rPr lang="en-US" sz="1200"/>
              <a:t> (free software) prinsipinə əsaslanır. Bu, istifadəçilərə proqramı istifadə etmək, öyrənmək, dəyişdirmək və paylaşmaq azadlığı verir.</a:t>
            </a:r>
          </a:p>
          <a:p>
            <a:pPr marL="800100" lvl="1" indent="-342900">
              <a:buFont typeface="Arial" panose="020B0604020202020204" pitchFamily="34" charset="0"/>
              <a:buChar char="•"/>
            </a:pPr>
            <a:endParaRPr lang="en-US" sz="1200"/>
          </a:p>
          <a:p>
            <a:pPr marL="800100" lvl="1" indent="-342900">
              <a:buFont typeface="Arial" panose="020B0604020202020204" pitchFamily="34" charset="0"/>
              <a:buChar char="•"/>
            </a:pPr>
            <a:r>
              <a:rPr lang="en-US" sz="1200"/>
              <a:t>"Not UNIX" ifadəsi, GNU-nun UNIX-in məhdudiyyətlərindən (mülkiyyətli lisenziyalar) azad olduğunu vurğulayır.</a:t>
            </a:r>
          </a:p>
          <a:p>
            <a:pPr marL="800100" lvl="1" indent="-342900">
              <a:buFont typeface="Arial" panose="020B0604020202020204" pitchFamily="34" charset="0"/>
              <a:buChar char="•"/>
            </a:pPr>
            <a:endParaRPr lang="en-US" sz="1200"/>
          </a:p>
          <a:p>
            <a:pPr marL="342900" indent="-342900">
              <a:buFont typeface="+mj-lt"/>
              <a:buAutoNum type="arabicPeriod"/>
            </a:pPr>
            <a:r>
              <a:rPr lang="en-US" sz="1200" b="1"/>
              <a:t>Rekursiv yumor</a:t>
            </a:r>
            <a:r>
              <a:rPr lang="en-US" sz="1200"/>
              <a:t>: </a:t>
            </a:r>
          </a:p>
          <a:p>
            <a:pPr marL="800100" lvl="1" indent="-342900">
              <a:lnSpc>
                <a:spcPct val="150000"/>
              </a:lnSpc>
              <a:buFont typeface="Arial" panose="020B0604020202020204" pitchFamily="34" charset="0"/>
              <a:buChar char="•"/>
            </a:pPr>
            <a:r>
              <a:rPr lang="en-US" sz="1200"/>
              <a:t>"GNU's Not UNIX" akronimi özü-özünə istinad edir (rekursivdir), bu da proqramçıların yumoruna xas bir xüsusiyyətdir. Bu, layihənin yaradıcı və fərqli ruhunu əks etdirir.</a:t>
            </a:r>
          </a:p>
          <a:p>
            <a:pPr marL="0" lvl="1"/>
            <a:endParaRPr lang="en-US" sz="1200"/>
          </a:p>
          <a:p>
            <a:pPr marL="0" lvl="1"/>
            <a:endParaRPr lang="en-US" sz="1200"/>
          </a:p>
        </p:txBody>
      </p:sp>
    </p:spTree>
    <p:extLst>
      <p:ext uri="{BB962C8B-B14F-4D97-AF65-F5344CB8AC3E}">
        <p14:creationId xmlns:p14="http://schemas.microsoft.com/office/powerpoint/2010/main" val="2252981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4271</TotalTime>
  <Words>15725</Words>
  <Application>Microsoft Office PowerPoint</Application>
  <PresentationFormat>Widescreen</PresentationFormat>
  <Paragraphs>1996</Paragraphs>
  <Slides>80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80</vt:i4>
      </vt:variant>
    </vt:vector>
  </HeadingPairs>
  <TitlesOfParts>
    <vt:vector size="89" baseType="lpstr">
      <vt:lpstr>-apple-system</vt:lpstr>
      <vt:lpstr>Aptos</vt:lpstr>
      <vt:lpstr>Arial</vt:lpstr>
      <vt:lpstr>Calibri</vt:lpstr>
      <vt:lpstr>Calibri Light</vt:lpstr>
      <vt:lpstr>Cascadia Code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119</cp:revision>
  <dcterms:created xsi:type="dcterms:W3CDTF">2025-09-15T05:34:52Z</dcterms:created>
  <dcterms:modified xsi:type="dcterms:W3CDTF">2025-10-10T05:39:59Z</dcterms:modified>
</cp:coreProperties>
</file>