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74" r:id="rId6"/>
    <p:sldId id="273" r:id="rId7"/>
    <p:sldId id="267" r:id="rId8"/>
    <p:sldId id="268" r:id="rId9"/>
    <p:sldId id="269" r:id="rId10"/>
    <p:sldId id="270" r:id="rId11"/>
    <p:sldId id="271" r:id="rId12"/>
    <p:sldId id="272" r:id="rId13"/>
    <p:sldId id="275" r:id="rId14"/>
    <p:sldId id="276" r:id="rId15"/>
    <p:sldId id="277"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0" y="0"/>
            <a:ext cx="12192000" cy="6627071"/>
          </a:xfrm>
          <a:prstGeom prst="rect">
            <a:avLst/>
          </a:prstGeom>
          <a:noFill/>
        </p:spPr>
        <p:txBody>
          <a:bodyPr wrap="square">
            <a:spAutoFit/>
          </a:bodyPr>
          <a:lstStyle/>
          <a:p>
            <a:pPr algn="ctr"/>
            <a:r>
              <a:rPr lang="en-US" sz="3200" b="1">
                <a:solidFill>
                  <a:srgbClr val="FF0000"/>
                </a:solidFill>
              </a:rPr>
              <a:t>Apache Nədir?</a:t>
            </a:r>
          </a:p>
          <a:p>
            <a:endParaRPr lang="en-US" sz="1200" b="1"/>
          </a:p>
          <a:p>
            <a:r>
              <a:rPr lang="en-US" sz="1200"/>
              <a:t>Apache, rəsmi olaraq </a:t>
            </a:r>
            <a:r>
              <a:rPr lang="en-US" sz="1200" b="1"/>
              <a:t>Apache HTTP Server</a:t>
            </a:r>
            <a:r>
              <a:rPr lang="en-US" sz="1200"/>
              <a:t> kimi tanınan, açıq mənbəli (open-source) bir veb server proqramıdır. Apache Software Foundation (ASF) tərəfindən inkişaf etdirilən bu proqram</a:t>
            </a:r>
            <a:r>
              <a:rPr lang="az-Latn-AZ" sz="1200"/>
              <a:t>dır və</a:t>
            </a:r>
            <a:r>
              <a:rPr lang="en-US" sz="1200"/>
              <a:t> internetdə </a:t>
            </a:r>
            <a:r>
              <a:rPr lang="en-US" sz="1200" i="1"/>
              <a:t>veb səhifələrin </a:t>
            </a:r>
            <a:r>
              <a:rPr lang="en-US" sz="1200"/>
              <a:t>istifadəçilərə çatdırılmasını təmin edir. O, HTTP (HyperText Transfer Protocol) sorğularını qəbul edir, müvafiq məzmunu (HTML səhifələr, şəkillər, videolar və s.) emal edir və istifadəçinin brauzerinə göndərir.</a:t>
            </a:r>
          </a:p>
          <a:p>
            <a:endParaRPr lang="en-US" sz="1200"/>
          </a:p>
          <a:p>
            <a:r>
              <a:rPr lang="en-US" sz="1200"/>
              <a:t>1995-ci ildə ilk dəfə buraxılıb və o vaxtdan bəri dünyada ən çox istifadə olunan veb server proqramlarından biri olaraq qalır. Onun populyarlığının səbəbləri aşağıdakılardır:</a:t>
            </a:r>
            <a:endParaRPr lang="az-Latn-AZ" sz="1200"/>
          </a:p>
          <a:p>
            <a:pPr marL="628650" lvl="1" indent="-171450">
              <a:lnSpc>
                <a:spcPct val="200000"/>
              </a:lnSpc>
              <a:buFont typeface="Wingdings" panose="05000000000000000000" pitchFamily="2" charset="2"/>
              <a:buChar char="q"/>
            </a:pPr>
            <a:r>
              <a:rPr lang="en-US" sz="1200" b="1"/>
              <a:t>Açıq mənbəli</a:t>
            </a:r>
            <a:r>
              <a:rPr lang="en-US" sz="1200"/>
              <a:t>: Pulsuzdur və hər kəs tərəfindən dəyişdirilə və ya özəlləşdirilə bilər.</a:t>
            </a:r>
          </a:p>
          <a:p>
            <a:pPr marL="628650" lvl="1" indent="-171450">
              <a:lnSpc>
                <a:spcPct val="200000"/>
              </a:lnSpc>
              <a:buFont typeface="Wingdings" panose="05000000000000000000" pitchFamily="2" charset="2"/>
              <a:buChar char="q"/>
            </a:pPr>
            <a:r>
              <a:rPr lang="en-US" sz="1200" b="1"/>
              <a:t>Çoxplatformalılıq</a:t>
            </a:r>
            <a:r>
              <a:rPr lang="en-US" sz="1200"/>
              <a:t>: Linux, Windows, macOS və digər əməliyyat sistemlərində işləyir.</a:t>
            </a:r>
          </a:p>
          <a:p>
            <a:pPr marL="628650" lvl="1" indent="-171450">
              <a:lnSpc>
                <a:spcPct val="200000"/>
              </a:lnSpc>
              <a:buFont typeface="Wingdings" panose="05000000000000000000" pitchFamily="2" charset="2"/>
              <a:buChar char="q"/>
            </a:pPr>
            <a:r>
              <a:rPr lang="en-US" sz="1200" b="1"/>
              <a:t>Modul strukturu</a:t>
            </a:r>
            <a:r>
              <a:rPr lang="en-US" sz="1200"/>
              <a:t>: Apache-nin funksionallığını genişləndirmək üçün modullar əlavə edilə bilər (məsələn, PHP, SSL, ModSecurity).</a:t>
            </a:r>
          </a:p>
          <a:p>
            <a:pPr marL="628650" lvl="1" indent="-171450">
              <a:lnSpc>
                <a:spcPct val="200000"/>
              </a:lnSpc>
              <a:buFont typeface="Wingdings" panose="05000000000000000000" pitchFamily="2" charset="2"/>
              <a:buChar char="q"/>
            </a:pPr>
            <a:r>
              <a:rPr lang="en-US" sz="1200" b="1"/>
              <a:t>Güclü icma dəstəyi</a:t>
            </a:r>
            <a:r>
              <a:rPr lang="en-US" sz="1200"/>
              <a:t>: Apache Software Foundation və dünya üzrə inkişaf etdiricilər tərəfindən daim yenilənir və dəstəklənir.</a:t>
            </a:r>
          </a:p>
          <a:p>
            <a:pPr marL="628650" lvl="1" indent="-171450">
              <a:lnSpc>
                <a:spcPct val="200000"/>
              </a:lnSpc>
              <a:buFont typeface="Wingdings" panose="05000000000000000000" pitchFamily="2" charset="2"/>
              <a:buChar char="q"/>
            </a:pPr>
            <a:r>
              <a:rPr lang="en-US" sz="1200" b="1"/>
              <a:t>Təhlükəsizlik və sabitlik</a:t>
            </a:r>
            <a:r>
              <a:rPr lang="en-US" sz="1200"/>
              <a:t>: Apache yüksək performans və təhlükəsizlik təmin etmək üçün nəzərdə tutulub.</a:t>
            </a:r>
          </a:p>
          <a:p>
            <a:endParaRPr lang="az-Latn-AZ" sz="1200"/>
          </a:p>
          <a:p>
            <a:r>
              <a:rPr lang="en-US" sz="1200"/>
              <a:t>Apache veb serveri statik (HTML faylları) və dinamik (PHP, Python, Ruby ilə işləyən) məzmunu təqdim edə bilir. O, həmçinin yük balanslaşdırma, kəşləmə, autentifikasiya və digər funksiyaları dəstəkləyir.</a:t>
            </a:r>
            <a:endParaRPr lang="az-Latn-AZ" sz="1200"/>
          </a:p>
          <a:p>
            <a:endParaRPr lang="az-Latn-AZ" sz="1200"/>
          </a:p>
          <a:p>
            <a:r>
              <a:rPr lang="en-US" sz="1200" b="1"/>
              <a:t>Apache-nin Əsas Xüsusiyyətləri</a:t>
            </a:r>
            <a:r>
              <a:rPr lang="az-Latn-AZ" sz="1200" b="1"/>
              <a:t>:</a:t>
            </a:r>
            <a:endParaRPr lang="en-US" sz="1200" b="1"/>
          </a:p>
          <a:p>
            <a:pPr marL="628650" lvl="1" indent="-171450">
              <a:lnSpc>
                <a:spcPct val="200000"/>
              </a:lnSpc>
              <a:buFont typeface="Wingdings" panose="05000000000000000000" pitchFamily="2" charset="2"/>
              <a:buChar char="q"/>
            </a:pPr>
            <a:r>
              <a:rPr lang="en-US" sz="1200" b="1"/>
              <a:t>HTTP/HTTPS dəstəyi</a:t>
            </a:r>
            <a:r>
              <a:rPr lang="en-US" sz="1200"/>
              <a:t>: Həm standart, həm də şifrələnmiş bağlantıları dəstəkləyir.</a:t>
            </a:r>
          </a:p>
          <a:p>
            <a:pPr marL="628650" lvl="1" indent="-171450">
              <a:lnSpc>
                <a:spcPct val="200000"/>
              </a:lnSpc>
              <a:buFont typeface="Wingdings" panose="05000000000000000000" pitchFamily="2" charset="2"/>
              <a:buChar char="q"/>
            </a:pPr>
            <a:r>
              <a:rPr lang="en-US" sz="1200" b="1"/>
              <a:t>Virtual hostlar</a:t>
            </a:r>
            <a:r>
              <a:rPr lang="en-US" sz="1200"/>
              <a:t>: Bir serverdə birdən çox veb saytın yerləşdirilməsinə imkan verir.</a:t>
            </a:r>
          </a:p>
          <a:p>
            <a:pPr marL="628650" lvl="1" indent="-171450">
              <a:lnSpc>
                <a:spcPct val="200000"/>
              </a:lnSpc>
              <a:buFont typeface="Wingdings" panose="05000000000000000000" pitchFamily="2" charset="2"/>
              <a:buChar char="q"/>
            </a:pPr>
            <a:r>
              <a:rPr lang="en-US" sz="1200" b="1"/>
              <a:t>Modul sistemi</a:t>
            </a:r>
            <a:r>
              <a:rPr lang="en-US" sz="1200"/>
              <a:t>: Modullarla funksionallığı genişləndirmək mümkündür (məsələn, mod_rewrite, mod_ssl).</a:t>
            </a:r>
          </a:p>
          <a:p>
            <a:pPr marL="628650" lvl="1" indent="-171450">
              <a:lnSpc>
                <a:spcPct val="200000"/>
              </a:lnSpc>
              <a:buFont typeface="Wingdings" panose="05000000000000000000" pitchFamily="2" charset="2"/>
              <a:buChar char="q"/>
            </a:pPr>
            <a:r>
              <a:rPr lang="en-US" sz="1200" b="1"/>
              <a:t>Konfiqurasiya asanlığı</a:t>
            </a:r>
            <a:r>
              <a:rPr lang="en-US" sz="1200"/>
              <a:t>: Sadə və oxunaqlı konfiqurasiya faylları ilə idarə olunur.</a:t>
            </a:r>
          </a:p>
          <a:p>
            <a:pPr marL="628650" lvl="1" indent="-171450">
              <a:lnSpc>
                <a:spcPct val="200000"/>
              </a:lnSpc>
              <a:buFont typeface="Wingdings" panose="05000000000000000000" pitchFamily="2" charset="2"/>
              <a:buChar char="q"/>
            </a:pPr>
            <a:r>
              <a:rPr lang="en-US" sz="1200" b="1"/>
              <a:t>Log sistemi</a:t>
            </a:r>
            <a:r>
              <a:rPr lang="en-US" sz="1200"/>
              <a:t>: Giriş və xəta logları ilə server fəaliyyətini izləmək mümkündür.</a:t>
            </a:r>
          </a:p>
          <a:p>
            <a:pPr marL="628650" lvl="1" indent="-171450">
              <a:lnSpc>
                <a:spcPct val="200000"/>
              </a:lnSpc>
              <a:buFont typeface="Wingdings" panose="05000000000000000000" pitchFamily="2" charset="2"/>
              <a:buChar char="q"/>
            </a:pPr>
            <a:r>
              <a:rPr lang="en-US" sz="1200" b="1"/>
              <a:t>Təhlükəsizlik modulları</a:t>
            </a:r>
            <a:r>
              <a:rPr lang="en-US" sz="1200"/>
              <a:t>: ModSecurity kimi alətlərlə veb tətbiqləri qoruyur.</a:t>
            </a:r>
          </a:p>
        </p:txBody>
      </p:sp>
    </p:spTree>
    <p:extLst>
      <p:ext uri="{BB962C8B-B14F-4D97-AF65-F5344CB8AC3E}">
        <p14:creationId xmlns:p14="http://schemas.microsoft.com/office/powerpoint/2010/main" val="2245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F73F7-C1FE-874A-C28F-8499FEA5020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12A459-CE0E-36CE-2F46-2C7BABB71BFD}"/>
              </a:ext>
            </a:extLst>
          </p:cNvPr>
          <p:cNvSpPr txBox="1"/>
          <p:nvPr/>
        </p:nvSpPr>
        <p:spPr>
          <a:xfrm>
            <a:off x="203200" y="244826"/>
            <a:ext cx="11822545" cy="3539430"/>
          </a:xfrm>
          <a:prstGeom prst="rect">
            <a:avLst/>
          </a:prstGeom>
          <a:noFill/>
        </p:spPr>
        <p:txBody>
          <a:bodyPr wrap="square">
            <a:spAutoFit/>
          </a:bodyPr>
          <a:lstStyle/>
          <a:p>
            <a:r>
              <a:rPr lang="en-US" sz="1400"/>
              <a:t>Nginx Windows əməliyyat sistemlərində də dəstəklənir, lakin Linux-a nisbətən daha az yaygındır. Windows-da Nginx-in istifadə səbəbləri:</a:t>
            </a:r>
            <a:endParaRPr lang="az-Latn-AZ" sz="1400"/>
          </a:p>
          <a:p>
            <a:endParaRPr lang="en-US" sz="1400"/>
          </a:p>
          <a:p>
            <a:r>
              <a:rPr lang="en-US" sz="1400" b="1"/>
              <a:t>Yerli İnkişaf Mühitləri</a:t>
            </a:r>
            <a:r>
              <a:rPr lang="en-US" sz="1400"/>
              <a:t>:</a:t>
            </a:r>
          </a:p>
          <a:p>
            <a:pPr lvl="1"/>
            <a:r>
              <a:rPr lang="en-US" sz="1400"/>
              <a:t>İnkişafçılar Windows-da yerli mühitlərdə veb tətbiqləri sınaqdan keçirmək üçün Nginx-dən istifadə edirlər.</a:t>
            </a:r>
          </a:p>
          <a:p>
            <a:pPr lvl="1"/>
            <a:r>
              <a:rPr lang="en-US" sz="1400"/>
              <a:t>Məsələn, Windows-da Nginx PHP və ya Node.js tətbiqləri ilə inteqrasiya oluna bilər.</a:t>
            </a:r>
            <a:endParaRPr lang="az-Latn-AZ" sz="1400"/>
          </a:p>
          <a:p>
            <a:pPr lvl="1"/>
            <a:endParaRPr lang="en-US" sz="1400"/>
          </a:p>
          <a:p>
            <a:r>
              <a:rPr lang="en-US" sz="1400" b="1"/>
              <a:t>Mövcud İnfrastruktur</a:t>
            </a:r>
            <a:r>
              <a:rPr lang="en-US" sz="1400"/>
              <a:t>:</a:t>
            </a:r>
          </a:p>
          <a:p>
            <a:pPr lvl="1"/>
            <a:r>
              <a:rPr lang="en-US" sz="1400"/>
              <a:t>Bəzi şirkətlər və ya təşkilatlar artıq Windows serverlərindən istifadə edirlər. Nginx bu infrastruktura inteqrasiya oluna bilər.</a:t>
            </a:r>
          </a:p>
          <a:p>
            <a:pPr lvl="1"/>
            <a:r>
              <a:rPr lang="en-US" sz="1400"/>
              <a:t>Windows Server ilə Nginx xüsusi tətbiqləri və ya daxili veb xidmətləri hostinq etmək üçün istifadə oluna bilər.</a:t>
            </a:r>
            <a:endParaRPr lang="az-Latn-AZ" sz="1400"/>
          </a:p>
          <a:p>
            <a:pPr lvl="1"/>
            <a:endParaRPr lang="en-US" sz="1400"/>
          </a:p>
          <a:p>
            <a:r>
              <a:rPr lang="en-US" sz="1400" b="1"/>
              <a:t>Kross-Platforma Dəstəyi</a:t>
            </a:r>
            <a:r>
              <a:rPr lang="en-US" sz="1400"/>
              <a:t>:</a:t>
            </a:r>
          </a:p>
          <a:p>
            <a:pPr lvl="1"/>
            <a:r>
              <a:rPr lang="en-US" sz="1400"/>
              <a:t>Nginx-in çoxplatformalı olması Windows istifadəçilərinə Linux serverləri ilə oxşar funksionallığı təmin edir.</a:t>
            </a:r>
          </a:p>
          <a:p>
            <a:pPr lvl="1"/>
            <a:r>
              <a:rPr lang="en-US" sz="1400"/>
              <a:t>Bu, inkişaf və sınaq proseslərini asanlaşdırır.</a:t>
            </a:r>
            <a:endParaRPr lang="az-Latn-AZ" sz="1400"/>
          </a:p>
          <a:p>
            <a:pPr lvl="1"/>
            <a:endParaRPr lang="en-US" sz="1400"/>
          </a:p>
          <a:p>
            <a:r>
              <a:rPr lang="en-US" sz="1400" b="1"/>
              <a:t>Sadə Quraşdırma</a:t>
            </a:r>
            <a:r>
              <a:rPr lang="en-US" sz="1400"/>
              <a:t>:</a:t>
            </a:r>
          </a:p>
          <a:p>
            <a:pPr lvl="1"/>
            <a:r>
              <a:rPr lang="en-US" sz="1400"/>
              <a:t>Windows-da Nginx quraşdırmaq üçün rəsmi veb saytdan ikili fayllar (binary) yüklənə bilər. Bu, texniki bilikləri az olan istifadəçilər üçün əlverişlidir.</a:t>
            </a:r>
          </a:p>
        </p:txBody>
      </p:sp>
    </p:spTree>
    <p:extLst>
      <p:ext uri="{BB962C8B-B14F-4D97-AF65-F5344CB8AC3E}">
        <p14:creationId xmlns:p14="http://schemas.microsoft.com/office/powerpoint/2010/main" val="393948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9389-EF76-E3A0-F762-8305F990AA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B12C577-D21F-A9B6-9587-5116800FE035}"/>
              </a:ext>
            </a:extLst>
          </p:cNvPr>
          <p:cNvSpPr txBox="1"/>
          <p:nvPr/>
        </p:nvSpPr>
        <p:spPr>
          <a:xfrm>
            <a:off x="203200" y="244826"/>
            <a:ext cx="11822545" cy="646331"/>
          </a:xfrm>
          <a:prstGeom prst="rect">
            <a:avLst/>
          </a:prstGeom>
          <a:noFill/>
        </p:spPr>
        <p:txBody>
          <a:bodyPr wrap="square">
            <a:spAutoFit/>
          </a:bodyPr>
          <a:lstStyle/>
          <a:p>
            <a:r>
              <a:rPr lang="en-US">
                <a:latin typeface="-apple-system"/>
              </a:rPr>
              <a:t>Nə vaxt Apache, nə vaxt Nginx seçməliyik? Bu, əsasən layihənin tələblərindən və üstünlüklərdən asılıdır. Gəlin qısa bir cədvəldə baxaq:</a:t>
            </a:r>
            <a:endParaRPr lang="en-US"/>
          </a:p>
        </p:txBody>
      </p:sp>
      <p:graphicFrame>
        <p:nvGraphicFramePr>
          <p:cNvPr id="2" name="Table 1">
            <a:extLst>
              <a:ext uri="{FF2B5EF4-FFF2-40B4-BE49-F238E27FC236}">
                <a16:creationId xmlns:a16="http://schemas.microsoft.com/office/drawing/2014/main" id="{E9F9D9DC-8943-DD68-E13B-34F2321EAA29}"/>
              </a:ext>
            </a:extLst>
          </p:cNvPr>
          <p:cNvGraphicFramePr>
            <a:graphicFrameLocks noGrp="1"/>
          </p:cNvGraphicFramePr>
          <p:nvPr>
            <p:extLst>
              <p:ext uri="{D42A27DB-BD31-4B8C-83A1-F6EECF244321}">
                <p14:modId xmlns:p14="http://schemas.microsoft.com/office/powerpoint/2010/main" val="24299570"/>
              </p:ext>
            </p:extLst>
          </p:nvPr>
        </p:nvGraphicFramePr>
        <p:xfrm>
          <a:off x="203201" y="1140539"/>
          <a:ext cx="11822544" cy="4893214"/>
        </p:xfrm>
        <a:graphic>
          <a:graphicData uri="http://schemas.openxmlformats.org/drawingml/2006/table">
            <a:tbl>
              <a:tblPr/>
              <a:tblGrid>
                <a:gridCol w="3940848">
                  <a:extLst>
                    <a:ext uri="{9D8B030D-6E8A-4147-A177-3AD203B41FA5}">
                      <a16:colId xmlns:a16="http://schemas.microsoft.com/office/drawing/2014/main" val="2604536987"/>
                    </a:ext>
                  </a:extLst>
                </a:gridCol>
                <a:gridCol w="3940848">
                  <a:extLst>
                    <a:ext uri="{9D8B030D-6E8A-4147-A177-3AD203B41FA5}">
                      <a16:colId xmlns:a16="http://schemas.microsoft.com/office/drawing/2014/main" val="2127640764"/>
                    </a:ext>
                  </a:extLst>
                </a:gridCol>
                <a:gridCol w="3940848">
                  <a:extLst>
                    <a:ext uri="{9D8B030D-6E8A-4147-A177-3AD203B41FA5}">
                      <a16:colId xmlns:a16="http://schemas.microsoft.com/office/drawing/2014/main" val="385380451"/>
                    </a:ext>
                  </a:extLst>
                </a:gridCol>
              </a:tblGrid>
              <a:tr h="501868">
                <a:tc>
                  <a:txBody>
                    <a:bodyPr/>
                    <a:lstStyle/>
                    <a:p>
                      <a:pPr algn="ctr">
                        <a:buNone/>
                      </a:pPr>
                      <a:r>
                        <a:rPr lang="en-US" sz="1600" b="1"/>
                        <a:t>Məqam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Nginx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Apache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68425163"/>
                  </a:ext>
                </a:extLst>
              </a:tr>
              <a:tr h="878270">
                <a:tc>
                  <a:txBody>
                    <a:bodyPr/>
                    <a:lstStyle/>
                    <a:p>
                      <a:pPr>
                        <a:buNone/>
                      </a:pPr>
                      <a:r>
                        <a:rPr lang="en-US" sz="1600" b="1">
                          <a:solidFill>
                            <a:srgbClr val="0070C0"/>
                          </a:solidFill>
                        </a:rPr>
                        <a:t>Performans (yük altında)</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(event-driven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Müəyyən qədər aşağı (thread/process 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937732"/>
                  </a:ext>
                </a:extLst>
              </a:tr>
              <a:tr h="501868">
                <a:tc>
                  <a:txBody>
                    <a:bodyPr/>
                    <a:lstStyle/>
                    <a:p>
                      <a:pPr>
                        <a:buNone/>
                      </a:pPr>
                      <a:r>
                        <a:rPr lang="en-US" sz="1600" b="1">
                          <a:solidFill>
                            <a:srgbClr val="0070C0"/>
                          </a:solidFill>
                        </a:rPr>
                        <a:t>Statik fayllar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Çox sürətli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256750"/>
                  </a:ext>
                </a:extLst>
              </a:tr>
              <a:tr h="501868">
                <a:tc>
                  <a:txBody>
                    <a:bodyPr/>
                    <a:lstStyle/>
                    <a:p>
                      <a:pPr>
                        <a:buNone/>
                      </a:pPr>
                      <a:r>
                        <a:rPr lang="en-US" sz="1600" b="1">
                          <a:solidFill>
                            <a:srgbClr val="0070C0"/>
                          </a:solidFill>
                        </a:rPr>
                        <a:t>Dinamik məzmun (PHP ilə)</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PHP-FPM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600"/>
                        <a:t>mod_php və ya FastCGI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4949563"/>
                  </a:ext>
                </a:extLst>
              </a:tr>
              <a:tr h="501868">
                <a:tc>
                  <a:txBody>
                    <a:bodyPr/>
                    <a:lstStyle/>
                    <a:p>
                      <a:pPr>
                        <a:buNone/>
                      </a:pPr>
                      <a:r>
                        <a:rPr lang="en-US" sz="1600" b="1">
                          <a:solidFill>
                            <a:srgbClr val="0070C0"/>
                          </a:solidFill>
                        </a:rPr>
                        <a:t>.htaccess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Yoxdur</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Var</a:t>
                      </a:r>
                      <a:r>
                        <a:rPr lang="en-US" sz="1600"/>
                        <a:t> (böyük üstünlük bəzi hallarda)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676289"/>
                  </a:ext>
                </a:extLst>
              </a:tr>
              <a:tr h="501868">
                <a:tc>
                  <a:txBody>
                    <a:bodyPr/>
                    <a:lstStyle/>
                    <a:p>
                      <a:pPr>
                        <a:buNone/>
                      </a:pPr>
                      <a:r>
                        <a:rPr lang="en-US" sz="1600" b="1">
                          <a:solidFill>
                            <a:srgbClr val="0070C0"/>
                          </a:solidFill>
                        </a:rPr>
                        <a:t>Konfiqurasiya rahatlığı</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Nisbətən çətindir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Rahat və yayğın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722567"/>
                  </a:ext>
                </a:extLst>
              </a:tr>
              <a:tr h="501868">
                <a:tc>
                  <a:txBody>
                    <a:bodyPr/>
                    <a:lstStyle/>
                    <a:p>
                      <a:pPr>
                        <a:buNone/>
                      </a:pPr>
                      <a:r>
                        <a:rPr lang="en-US" sz="1600" b="1">
                          <a:solidFill>
                            <a:srgbClr val="0070C0"/>
                          </a:solidFill>
                        </a:rPr>
                        <a:t>Modul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sayı azdır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dəstəyi zəngindir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9103772"/>
                  </a:ext>
                </a:extLst>
              </a:tr>
              <a:tr h="501868">
                <a:tc>
                  <a:txBody>
                    <a:bodyPr/>
                    <a:lstStyle/>
                    <a:p>
                      <a:pPr>
                        <a:buNone/>
                      </a:pPr>
                      <a:r>
                        <a:rPr lang="en-US" sz="1600" b="1">
                          <a:solidFill>
                            <a:srgbClr val="0070C0"/>
                          </a:solidFill>
                        </a:rPr>
                        <a:t>Resurs istifadəsi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az CPU və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çox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5005953"/>
                  </a:ext>
                </a:extLst>
              </a:tr>
              <a:tr h="501868">
                <a:tc>
                  <a:txBody>
                    <a:bodyPr/>
                    <a:lstStyle/>
                    <a:p>
                      <a:pPr>
                        <a:buNone/>
                      </a:pPr>
                      <a:r>
                        <a:rPr lang="en-US" sz="1600" b="1">
                          <a:solidFill>
                            <a:srgbClr val="0070C0"/>
                          </a:solidFill>
                        </a:rPr>
                        <a:t>Reverse Proxy və Load Balancer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Əla (müasir saytlar üçün)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 qədər güclü deyil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749559"/>
                  </a:ext>
                </a:extLst>
              </a:tr>
            </a:tbl>
          </a:graphicData>
        </a:graphic>
      </p:graphicFrame>
    </p:spTree>
    <p:extLst>
      <p:ext uri="{BB962C8B-B14F-4D97-AF65-F5344CB8AC3E}">
        <p14:creationId xmlns:p14="http://schemas.microsoft.com/office/powerpoint/2010/main" val="92730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19CA3-D2D2-EA73-C75D-1FDE76F723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5105CFF-4B25-D480-837F-EA6C72188F7A}"/>
              </a:ext>
            </a:extLst>
          </p:cNvPr>
          <p:cNvSpPr txBox="1"/>
          <p:nvPr/>
        </p:nvSpPr>
        <p:spPr>
          <a:xfrm>
            <a:off x="0" y="0"/>
            <a:ext cx="12025745" cy="6370975"/>
          </a:xfrm>
          <a:prstGeom prst="rect">
            <a:avLst/>
          </a:prstGeom>
          <a:noFill/>
        </p:spPr>
        <p:txBody>
          <a:bodyPr wrap="square">
            <a:spAutoFit/>
          </a:bodyPr>
          <a:lstStyle/>
          <a:p>
            <a:r>
              <a:rPr lang="en-US" sz="1200">
                <a:latin typeface="-apple-system"/>
              </a:rPr>
              <a:t>Nginx </a:t>
            </a:r>
            <a:r>
              <a:rPr lang="en-US" sz="1200" b="1">
                <a:latin typeface="-apple-system"/>
              </a:rPr>
              <a:t>.htaccess </a:t>
            </a:r>
            <a:r>
              <a:rPr lang="en-US" sz="1200">
                <a:latin typeface="-apple-system"/>
              </a:rPr>
              <a:t>dəstəkləmir, çünki Apache-yə xas olan bir xüsusiyyətdir. </a:t>
            </a:r>
            <a:endParaRPr lang="az-Latn-AZ" sz="1200">
              <a:latin typeface="-apple-system"/>
            </a:endParaRPr>
          </a:p>
          <a:p>
            <a:endParaRPr lang="az-Latn-AZ" sz="1200">
              <a:latin typeface="-apple-system"/>
            </a:endParaRPr>
          </a:p>
          <a:p>
            <a:r>
              <a:rPr lang="en-US" sz="1200" b="1"/>
              <a:t>.htaccess nə edir?</a:t>
            </a:r>
          </a:p>
          <a:p>
            <a:pPr marL="742950" lvl="1" indent="-285750">
              <a:buFont typeface="Wingdings" panose="05000000000000000000" pitchFamily="2" charset="2"/>
              <a:buChar char="q"/>
            </a:pPr>
            <a:r>
              <a:rPr lang="en-US" sz="1200"/>
              <a:t>.htaccess — Apache-də </a:t>
            </a:r>
            <a:r>
              <a:rPr lang="en-US" sz="1200" b="1"/>
              <a:t>kataloq səviyyəsində</a:t>
            </a:r>
            <a:r>
              <a:rPr lang="en-US" sz="1200"/>
              <a:t> (directory-level) konfiqurasiya faylıdır. Məsələn:</a:t>
            </a:r>
          </a:p>
          <a:p>
            <a:pPr marL="742950" lvl="1" indent="-285750">
              <a:buFont typeface="Wingdings" panose="05000000000000000000" pitchFamily="2" charset="2"/>
              <a:buChar char="q"/>
            </a:pPr>
            <a:r>
              <a:rPr lang="en-US" sz="1200"/>
              <a:t>URL yönləndirmələri (redirects)</a:t>
            </a:r>
          </a:p>
          <a:p>
            <a:pPr marL="742950" lvl="1" indent="-285750">
              <a:buFont typeface="Wingdings" panose="05000000000000000000" pitchFamily="2" charset="2"/>
              <a:buChar char="q"/>
            </a:pPr>
            <a:r>
              <a:rPr lang="en-US" sz="1200"/>
              <a:t>Giriş qadağası (deny access)</a:t>
            </a:r>
          </a:p>
          <a:p>
            <a:pPr marL="742950" lvl="1" indent="-285750">
              <a:buFont typeface="Wingdings" panose="05000000000000000000" pitchFamily="2" charset="2"/>
              <a:buChar char="q"/>
            </a:pPr>
            <a:r>
              <a:rPr lang="en-US" sz="1200"/>
              <a:t>Cache təyinləri</a:t>
            </a:r>
          </a:p>
          <a:p>
            <a:pPr marL="742950" lvl="1" indent="-285750">
              <a:buFont typeface="Wingdings" panose="05000000000000000000" pitchFamily="2" charset="2"/>
              <a:buChar char="q"/>
            </a:pPr>
            <a:r>
              <a:rPr lang="en-US" sz="1200"/>
              <a:t>Rewrite qaydaları</a:t>
            </a:r>
          </a:p>
          <a:p>
            <a:pPr marL="742950" lvl="1" indent="-285750">
              <a:buFont typeface="Wingdings" panose="05000000000000000000" pitchFamily="2" charset="2"/>
              <a:buChar char="q"/>
            </a:pPr>
            <a:r>
              <a:rPr lang="en-US" sz="1200"/>
              <a:t>Gzip sıxma</a:t>
            </a:r>
          </a:p>
          <a:p>
            <a:pPr marL="742950" lvl="1" indent="-285750">
              <a:buFont typeface="Wingdings" panose="05000000000000000000" pitchFamily="2" charset="2"/>
              <a:buChar char="q"/>
            </a:pPr>
            <a:r>
              <a:rPr lang="en-US" sz="1200"/>
              <a:t>və s.</a:t>
            </a:r>
            <a:endParaRPr lang="az-Latn-AZ" sz="1200"/>
          </a:p>
          <a:p>
            <a:pPr lvl="1">
              <a:lnSpc>
                <a:spcPct val="150000"/>
              </a:lnSpc>
            </a:pPr>
            <a:endParaRPr lang="en-US" sz="1200"/>
          </a:p>
          <a:p>
            <a:r>
              <a:rPr lang="en-US" sz="1200"/>
              <a:t>Saytın kök qovluğunda və ya alt qovluqlarda yerləşib lokal olaraq işləyir.</a:t>
            </a:r>
          </a:p>
          <a:p>
            <a:endParaRPr lang="az-Latn-AZ" sz="1200"/>
          </a:p>
          <a:p>
            <a:r>
              <a:rPr lang="en-US" sz="1200"/>
              <a:t>Nginx-də </a:t>
            </a:r>
            <a:r>
              <a:rPr lang="en-US" sz="1200" b="1"/>
              <a:t>.htaccess </a:t>
            </a:r>
            <a:r>
              <a:rPr lang="en-US" sz="1200"/>
              <a:t>yoxdur, çünki Nginx mərkəzləşdirilmiş konfiqurasiya modelindən istifadə edir. Yəni: Bütün konfiqurasiya </a:t>
            </a:r>
            <a:r>
              <a:rPr lang="en-US" sz="1200" b="1" i="1"/>
              <a:t>/etc/nginx/nginx.conf </a:t>
            </a:r>
            <a:r>
              <a:rPr lang="en-US" sz="1200"/>
              <a:t>və ya daxil edilmiş </a:t>
            </a:r>
            <a:r>
              <a:rPr lang="en-US" sz="1200" b="1" i="1"/>
              <a:t>server bloklarında </a:t>
            </a:r>
            <a:r>
              <a:rPr lang="en-US" sz="1200"/>
              <a:t>aparılır.</a:t>
            </a:r>
            <a:endParaRPr lang="az-Latn-AZ" sz="1200"/>
          </a:p>
          <a:p>
            <a:endParaRPr lang="az-Latn-AZ" sz="1200"/>
          </a:p>
          <a:p>
            <a:r>
              <a:rPr lang="en-US" sz="1200" b="1"/>
              <a:t>Əvəzləyici yanaşmalar</a:t>
            </a:r>
            <a:r>
              <a:rPr lang="az-Latn-AZ" sz="1200"/>
              <a:t>:</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Niyə Nginx .htaccess-i dəstəkləmir? </a:t>
            </a:r>
            <a:endParaRPr lang="az-Latn-AZ" sz="1200" b="1"/>
          </a:p>
          <a:p>
            <a:pPr marL="171450" indent="-171450">
              <a:lnSpc>
                <a:spcPct val="150000"/>
              </a:lnSpc>
              <a:buFont typeface="Arial" panose="020B0604020202020204" pitchFamily="34" charset="0"/>
              <a:buChar char="•"/>
            </a:pPr>
            <a:r>
              <a:rPr lang="en-US" sz="1200"/>
              <a:t>Çünki </a:t>
            </a:r>
            <a:r>
              <a:rPr lang="en-US" sz="1200" b="1"/>
              <a:t>.htaccess </a:t>
            </a:r>
            <a:r>
              <a:rPr lang="en-US" sz="1200"/>
              <a:t>hər sorğuda oxunur — bu da performansı aşağı salır. Nginx performansa fokuslandığı üçün hər şeyi əvvəlcədən yüklənmiş və mərkəzləşdirilmiş konfiqurasiya ilə idarə edir.</a:t>
            </a:r>
            <a:endParaRPr lang="az-Latn-AZ" sz="1200"/>
          </a:p>
          <a:p>
            <a:endParaRPr lang="en-US" sz="1200"/>
          </a:p>
        </p:txBody>
      </p:sp>
      <p:graphicFrame>
        <p:nvGraphicFramePr>
          <p:cNvPr id="2" name="Table 1">
            <a:extLst>
              <a:ext uri="{FF2B5EF4-FFF2-40B4-BE49-F238E27FC236}">
                <a16:creationId xmlns:a16="http://schemas.microsoft.com/office/drawing/2014/main" id="{49AA2433-9A9B-110E-6336-7F95B3F88829}"/>
              </a:ext>
            </a:extLst>
          </p:cNvPr>
          <p:cNvGraphicFramePr>
            <a:graphicFrameLocks noGrp="1"/>
          </p:cNvGraphicFramePr>
          <p:nvPr>
            <p:extLst>
              <p:ext uri="{D42A27DB-BD31-4B8C-83A1-F6EECF244321}">
                <p14:modId xmlns:p14="http://schemas.microsoft.com/office/powerpoint/2010/main" val="2006603224"/>
              </p:ext>
            </p:extLst>
          </p:nvPr>
        </p:nvGraphicFramePr>
        <p:xfrm>
          <a:off x="126999" y="3256843"/>
          <a:ext cx="7215909" cy="1920240"/>
        </p:xfrm>
        <a:graphic>
          <a:graphicData uri="http://schemas.openxmlformats.org/drawingml/2006/table">
            <a:tbl>
              <a:tblPr/>
              <a:tblGrid>
                <a:gridCol w="3556816">
                  <a:extLst>
                    <a:ext uri="{9D8B030D-6E8A-4147-A177-3AD203B41FA5}">
                      <a16:colId xmlns:a16="http://schemas.microsoft.com/office/drawing/2014/main" val="1471287125"/>
                    </a:ext>
                  </a:extLst>
                </a:gridCol>
                <a:gridCol w="3659093">
                  <a:extLst>
                    <a:ext uri="{9D8B030D-6E8A-4147-A177-3AD203B41FA5}">
                      <a16:colId xmlns:a16="http://schemas.microsoft.com/office/drawing/2014/main" val="2745396769"/>
                    </a:ext>
                  </a:extLst>
                </a:gridCol>
              </a:tblGrid>
              <a:tr h="271007">
                <a:tc>
                  <a:txBody>
                    <a:bodyPr/>
                    <a:lstStyle/>
                    <a:p>
                      <a:pPr algn="ctr">
                        <a:buNone/>
                      </a:pPr>
                      <a:r>
                        <a:rPr lang="en-US" sz="1200" b="1">
                          <a:latin typeface="Courier New" panose="02070309020205020404" pitchFamily="49" charset="0"/>
                        </a:rPr>
                        <a:t>.htaccess</a:t>
                      </a:r>
                      <a:r>
                        <a:rPr lang="en-US" sz="1200" b="1"/>
                        <a:t> funksiyası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 alternativi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313757954"/>
                  </a:ext>
                </a:extLst>
              </a:tr>
              <a:tr h="271007">
                <a:tc>
                  <a:txBody>
                    <a:bodyPr/>
                    <a:lstStyle/>
                    <a:p>
                      <a:pPr>
                        <a:buNone/>
                      </a:pPr>
                      <a:r>
                        <a:rPr lang="en-US" sz="1200">
                          <a:latin typeface="Courier New" panose="02070309020205020404" pitchFamily="49" charset="0"/>
                        </a:rPr>
                        <a:t>RewriteRule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rewrite</a:t>
                      </a:r>
                      <a:r>
                        <a:rPr lang="en-US" sz="1200"/>
                        <a:t> direktivi ilə </a:t>
                      </a:r>
                      <a:r>
                        <a:rPr lang="en-US" sz="1200">
                          <a:latin typeface="Courier New" panose="02070309020205020404" pitchFamily="49" charset="0"/>
                        </a:rPr>
                        <a:t>nginx.conf</a:t>
                      </a:r>
                      <a:r>
                        <a:rPr lang="en-US" sz="1200"/>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3754653"/>
                  </a:ext>
                </a:extLst>
              </a:tr>
              <a:tr h="271007">
                <a:tc>
                  <a:txBody>
                    <a:bodyPr/>
                    <a:lstStyle/>
                    <a:p>
                      <a:pPr>
                        <a:buNone/>
                      </a:pPr>
                      <a:r>
                        <a:rPr lang="en-US" sz="1200">
                          <a:latin typeface="Courier New" panose="02070309020205020404" pitchFamily="49" charset="0"/>
                        </a:rPr>
                        <a:t>Redirect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return 301 ...</a:t>
                      </a:r>
                      <a:r>
                        <a:rPr lang="en-US" sz="1200"/>
                        <a:t> və ya </a:t>
                      </a:r>
                      <a:r>
                        <a:rPr lang="en-US" sz="1200">
                          <a:latin typeface="Courier New" panose="02070309020205020404" pitchFamily="49" charset="0"/>
                        </a:rPr>
                        <a:t>rewrite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68710"/>
                  </a:ext>
                </a:extLst>
              </a:tr>
              <a:tr h="271007">
                <a:tc>
                  <a:txBody>
                    <a:bodyPr/>
                    <a:lstStyle/>
                    <a:p>
                      <a:pPr>
                        <a:buNone/>
                      </a:pPr>
                      <a:r>
                        <a:rPr lang="en-US" sz="1200"/>
                        <a:t>Giriş qadağası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deny</a:t>
                      </a:r>
                      <a:r>
                        <a:rPr lang="en-US" sz="1200"/>
                        <a:t> və </a:t>
                      </a:r>
                      <a:r>
                        <a:rPr lang="en-US" sz="1200">
                          <a:latin typeface="Courier New" panose="02070309020205020404" pitchFamily="49" charset="0"/>
                        </a:rPr>
                        <a:t>allow</a:t>
                      </a:r>
                      <a:r>
                        <a:rPr lang="en-US" sz="1200"/>
                        <a:t> direktivləri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691713"/>
                  </a:ext>
                </a:extLst>
              </a:tr>
              <a:tr h="271007">
                <a:tc>
                  <a:txBody>
                    <a:bodyPr/>
                    <a:lstStyle/>
                    <a:p>
                      <a:pPr>
                        <a:buNone/>
                      </a:pPr>
                      <a:r>
                        <a:rPr lang="en-US" sz="1200"/>
                        <a:t>Cache konfiqurasiyası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expires</a:t>
                      </a:r>
                      <a:r>
                        <a:rPr lang="en-US" sz="1200"/>
                        <a:t> və </a:t>
                      </a:r>
                      <a:r>
                        <a:rPr lang="en-US" sz="1200">
                          <a:latin typeface="Courier New" panose="02070309020205020404" pitchFamily="49" charset="0"/>
                        </a:rPr>
                        <a:t>cache-control</a:t>
                      </a:r>
                      <a:r>
                        <a:rPr lang="en-US" sz="1200"/>
                        <a:t> başlıqları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940035"/>
                  </a:ext>
                </a:extLst>
              </a:tr>
              <a:tr h="271007">
                <a:tc>
                  <a:txBody>
                    <a:bodyPr/>
                    <a:lstStyle/>
                    <a:p>
                      <a:pPr>
                        <a:buNone/>
                      </a:pPr>
                      <a:r>
                        <a:rPr lang="en-US" sz="1200"/>
                        <a:t>Gzip sıxma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gzip on; gzip_types ...;</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9864736"/>
                  </a:ext>
                </a:extLst>
              </a:tr>
              <a:tr h="271007">
                <a:tc>
                  <a:txBody>
                    <a:bodyPr/>
                    <a:lstStyle/>
                    <a:p>
                      <a:pPr>
                        <a:buNone/>
                      </a:pPr>
                      <a:r>
                        <a:rPr lang="en-US" sz="1200"/>
                        <a:t>Parolla qoruma (htpasswd)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auth_basic</a:t>
                      </a:r>
                      <a:r>
                        <a:rPr lang="en-US" sz="1200"/>
                        <a:t> və </a:t>
                      </a:r>
                      <a:r>
                        <a:rPr lang="en-US" sz="1200">
                          <a:latin typeface="Courier New" panose="02070309020205020404" pitchFamily="49" charset="0"/>
                        </a:rPr>
                        <a:t>auth_basic_user_file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16315"/>
                  </a:ext>
                </a:extLst>
              </a:tr>
            </a:tbl>
          </a:graphicData>
        </a:graphic>
      </p:graphicFrame>
    </p:spTree>
    <p:extLst>
      <p:ext uri="{BB962C8B-B14F-4D97-AF65-F5344CB8AC3E}">
        <p14:creationId xmlns:p14="http://schemas.microsoft.com/office/powerpoint/2010/main" val="28303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DCE93-721C-DF21-E8E6-1E4F4EF5DF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F190316-7D4A-DD3B-1CB9-F7B1D793D432}"/>
              </a:ext>
            </a:extLst>
          </p:cNvPr>
          <p:cNvSpPr txBox="1"/>
          <p:nvPr/>
        </p:nvSpPr>
        <p:spPr>
          <a:xfrm>
            <a:off x="0" y="64655"/>
            <a:ext cx="12025745" cy="6494085"/>
          </a:xfrm>
          <a:prstGeom prst="rect">
            <a:avLst/>
          </a:prstGeom>
          <a:noFill/>
        </p:spPr>
        <p:txBody>
          <a:bodyPr wrap="square">
            <a:spAutoFit/>
          </a:bodyPr>
          <a:lstStyle/>
          <a:p>
            <a:r>
              <a:rPr lang="en-US" sz="1600" b="1"/>
              <a:t>Apache2</a:t>
            </a:r>
            <a:r>
              <a:rPr lang="en-US" sz="1600"/>
              <a:t> və </a:t>
            </a:r>
            <a:r>
              <a:rPr lang="en-US" sz="1600" b="1"/>
              <a:t>Nginx</a:t>
            </a:r>
            <a:r>
              <a:rPr lang="en-US" sz="1600"/>
              <a:t> arasındakı fərqləri</a:t>
            </a:r>
            <a:r>
              <a:rPr lang="az-Latn-AZ" sz="1600"/>
              <a:t>:</a:t>
            </a:r>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pPr marL="171450" indent="-171450">
              <a:lnSpc>
                <a:spcPct val="150000"/>
              </a:lnSpc>
              <a:buFont typeface="Arial" panose="020B0604020202020204" pitchFamily="34" charset="0"/>
              <a:buChar char="•"/>
            </a:pPr>
            <a:r>
              <a:rPr lang="en-US" sz="1200"/>
              <a:t>"process-based" və ya "thread-based" - bir yeni sorğu üçün yeni bir proses deməkdir. </a:t>
            </a:r>
            <a:endParaRPr lang="az-Latn-AZ" sz="1200"/>
          </a:p>
          <a:p>
            <a:pPr marL="171450" indent="-171450">
              <a:lnSpc>
                <a:spcPct val="150000"/>
              </a:lnSpc>
              <a:buFont typeface="Arial" panose="020B0604020202020204" pitchFamily="34" charset="0"/>
              <a:buChar char="•"/>
            </a:pPr>
            <a:r>
              <a:rPr lang="en-US" sz="1200"/>
              <a:t>"event-driven" və "asynchronous" - bu, çox sayda əlaqəni eyni anda idarə etmək üçün daha az resurs istifadə etmək mənasına gəlir</a:t>
            </a:r>
            <a:endParaRPr lang="az-Latn-AZ" sz="1200"/>
          </a:p>
        </p:txBody>
      </p:sp>
      <p:graphicFrame>
        <p:nvGraphicFramePr>
          <p:cNvPr id="2" name="Table 1">
            <a:extLst>
              <a:ext uri="{FF2B5EF4-FFF2-40B4-BE49-F238E27FC236}">
                <a16:creationId xmlns:a16="http://schemas.microsoft.com/office/drawing/2014/main" id="{1B0CBA2C-123F-A7CC-3E2C-4D51577EB4C1}"/>
              </a:ext>
            </a:extLst>
          </p:cNvPr>
          <p:cNvGraphicFramePr>
            <a:graphicFrameLocks noGrp="1"/>
          </p:cNvGraphicFramePr>
          <p:nvPr>
            <p:extLst>
              <p:ext uri="{D42A27DB-BD31-4B8C-83A1-F6EECF244321}">
                <p14:modId xmlns:p14="http://schemas.microsoft.com/office/powerpoint/2010/main" val="1917127864"/>
              </p:ext>
            </p:extLst>
          </p:nvPr>
        </p:nvGraphicFramePr>
        <p:xfrm>
          <a:off x="166255" y="641868"/>
          <a:ext cx="11822545" cy="5112713"/>
        </p:xfrm>
        <a:graphic>
          <a:graphicData uri="http://schemas.openxmlformats.org/drawingml/2006/table">
            <a:tbl>
              <a:tblPr/>
              <a:tblGrid>
                <a:gridCol w="1616698">
                  <a:extLst>
                    <a:ext uri="{9D8B030D-6E8A-4147-A177-3AD203B41FA5}">
                      <a16:colId xmlns:a16="http://schemas.microsoft.com/office/drawing/2014/main" val="2029786905"/>
                    </a:ext>
                  </a:extLst>
                </a:gridCol>
                <a:gridCol w="4720561">
                  <a:extLst>
                    <a:ext uri="{9D8B030D-6E8A-4147-A177-3AD203B41FA5}">
                      <a16:colId xmlns:a16="http://schemas.microsoft.com/office/drawing/2014/main" val="3496547282"/>
                    </a:ext>
                  </a:extLst>
                </a:gridCol>
                <a:gridCol w="5485286">
                  <a:extLst>
                    <a:ext uri="{9D8B030D-6E8A-4147-A177-3AD203B41FA5}">
                      <a16:colId xmlns:a16="http://schemas.microsoft.com/office/drawing/2014/main" val="1160864561"/>
                    </a:ext>
                  </a:extLst>
                </a:gridCol>
              </a:tblGrid>
              <a:tr h="574685">
                <a:tc>
                  <a:txBody>
                    <a:bodyPr/>
                    <a:lstStyle/>
                    <a:p>
                      <a:pPr algn="ctr">
                        <a:buNone/>
                      </a:pPr>
                      <a:r>
                        <a:rPr lang="en-US" sz="1200" b="1"/>
                        <a:t>Xüsusiyyət</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Apache2</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35240724"/>
                  </a:ext>
                </a:extLst>
              </a:tr>
              <a:tr h="412548">
                <a:tc>
                  <a:txBody>
                    <a:bodyPr/>
                    <a:lstStyle/>
                    <a:p>
                      <a:pPr>
                        <a:buNone/>
                      </a:pPr>
                      <a:r>
                        <a:rPr lang="en-US" sz="1200" b="1"/>
                        <a:t>Arxitektura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Process-based və Thread-based</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Event-driven və Asynchronous</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967579"/>
                  </a:ext>
                </a:extLst>
              </a:tr>
              <a:tr h="412548">
                <a:tc>
                  <a:txBody>
                    <a:bodyPr/>
                    <a:lstStyle/>
                    <a:p>
                      <a:pPr>
                        <a:buNone/>
                      </a:pPr>
                      <a:r>
                        <a:rPr lang="en-US" sz="1200" b="1"/>
                        <a:t>Performans</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üçün resurs istifadəsi yüksək ola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üçün daha az resurs istifadə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0133597"/>
                  </a:ext>
                </a:extLst>
              </a:tr>
              <a:tr h="412548">
                <a:tc>
                  <a:txBody>
                    <a:bodyPr/>
                    <a:lstStyle/>
                    <a:p>
                      <a:pPr>
                        <a:buNone/>
                      </a:pPr>
                      <a:r>
                        <a:rPr lang="en-US" sz="1200" b="1"/>
                        <a:t>Statik Məzmun</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Yaxşı, amma Nginx-dən daha az səmərəlidir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Mükəmməl, çox sürətli statik məzmun təqdim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11007"/>
                  </a:ext>
                </a:extLst>
              </a:tr>
              <a:tr h="412548">
                <a:tc>
                  <a:txBody>
                    <a:bodyPr/>
                    <a:lstStyle/>
                    <a:p>
                      <a:pPr>
                        <a:buNone/>
                      </a:pPr>
                      <a:r>
                        <a:rPr lang="en-US" sz="1200" b="1"/>
                        <a:t>Dinamik Məzmun</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Əla, PHP və digər skriptlər ilə yaxşı işləyir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Dinamik məzmunu başqa proqramlarla (PHP-FPM, uWSGI) idarə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6994268"/>
                  </a:ext>
                </a:extLst>
              </a:tr>
              <a:tr h="412548">
                <a:tc>
                  <a:txBody>
                    <a:bodyPr/>
                    <a:lstStyle/>
                    <a:p>
                      <a:pPr>
                        <a:buNone/>
                      </a:pPr>
                      <a:r>
                        <a:rPr lang="en-US" sz="1200" b="1"/>
                        <a:t>Modul Dəstəyi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geniş, çoxsaylı modullar mövcuddur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az modul, amma əsas funksiyalar mövcuddur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5743106"/>
                  </a:ext>
                </a:extLst>
              </a:tr>
              <a:tr h="412548">
                <a:tc>
                  <a:txBody>
                    <a:bodyPr/>
                    <a:lstStyle/>
                    <a:p>
                      <a:pPr>
                        <a:buNone/>
                      </a:pPr>
                      <a:r>
                        <a:rPr lang="en-US" sz="1200" b="1"/>
                        <a:t>Yük Balanslaşdırma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 balanslaşdırma mövcuddur, amma Nginx-dən daha az performanslıdır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effektiv yük balanslaşdırması və proxy funksiyaları təklif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597128"/>
                  </a:ext>
                </a:extLst>
              </a:tr>
              <a:tr h="412548">
                <a:tc>
                  <a:txBody>
                    <a:bodyPr/>
                    <a:lstStyle/>
                    <a:p>
                      <a:pPr>
                        <a:buNone/>
                      </a:pPr>
                      <a:r>
                        <a:rPr lang="en-US" sz="1200" b="1"/>
                        <a:t>Resurs İstifadəsi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sayda eyni anda sorğu idarə edərkən resurs istifadəsi yüksək ola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az resursla çox sayda sorğunu idarə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6577"/>
                  </a:ext>
                </a:extLst>
              </a:tr>
              <a:tr h="412548">
                <a:tc>
                  <a:txBody>
                    <a:bodyPr/>
                    <a:lstStyle/>
                    <a:p>
                      <a:pPr>
                        <a:buNone/>
                      </a:pPr>
                      <a:r>
                        <a:rPr lang="en-US" sz="1200" b="1"/>
                        <a:t>Təhlükəsizlik</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Güclü təhlükəsizlik modulları ilə təkmilləşdirilə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Güclü təhlükəsizlik xüsusiyyətləri, amma Apache2 qədər elastik deyil</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4700919"/>
                  </a:ext>
                </a:extLst>
              </a:tr>
              <a:tr h="412548">
                <a:tc>
                  <a:txBody>
                    <a:bodyPr/>
                    <a:lstStyle/>
                    <a:p>
                      <a:pPr>
                        <a:buNone/>
                      </a:pPr>
                      <a:r>
                        <a:rPr lang="en-US" sz="1200" b="1"/>
                        <a:t>Konfiqurasiya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elastik, modullar ilə geniş konfiqurasiya seçimi</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sadə, amma bəzi modullar əlavə edildikdə konfiqurasiya yenidən tərtib olunmalıdır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8171194"/>
                  </a:ext>
                </a:extLst>
              </a:tr>
              <a:tr h="412548">
                <a:tc>
                  <a:txBody>
                    <a:bodyPr/>
                    <a:lstStyle/>
                    <a:p>
                      <a:pPr>
                        <a:buNone/>
                      </a:pPr>
                      <a:r>
                        <a:rPr lang="en-US" sz="1200" b="1"/>
                        <a:t>Ən Yaxşı İstifadə Sahəsi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Dinamik məzmun idarəsi, müxtəlif veb tətbiqlər, çoxsaylı modullar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statik məzmun, Yük balanslaşdırma</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943070"/>
                  </a:ext>
                </a:extLst>
              </a:tr>
              <a:tr h="412548">
                <a:tc>
                  <a:txBody>
                    <a:bodyPr/>
                    <a:lstStyle/>
                    <a:p>
                      <a:pPr>
                        <a:buNone/>
                      </a:pPr>
                      <a:r>
                        <a:rPr lang="en-US" sz="1200" b="1"/>
                        <a:t>Təhlükəsizlik</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Apache2 mod_security və SSL/TLS ilə təkmilləşdirilə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təhlükəsizlik, lakin bəzi xüsusiyyətlər Apache2 qədər geniş deyil</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479078"/>
                  </a:ext>
                </a:extLst>
              </a:tr>
            </a:tbl>
          </a:graphicData>
        </a:graphic>
      </p:graphicFrame>
    </p:spTree>
    <p:extLst>
      <p:ext uri="{BB962C8B-B14F-4D97-AF65-F5344CB8AC3E}">
        <p14:creationId xmlns:p14="http://schemas.microsoft.com/office/powerpoint/2010/main" val="97168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95EC4-5752-3747-037F-99BD9E67A97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3275315-CA63-12E2-3919-596F253866B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9306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4E9BC-17C4-E29C-39C3-1C5813CB8EB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BEF0E6-5B24-2D51-16C1-B238D7398872}"/>
              </a:ext>
            </a:extLst>
          </p:cNvPr>
          <p:cNvSpPr txBox="1"/>
          <p:nvPr/>
        </p:nvSpPr>
        <p:spPr>
          <a:xfrm>
            <a:off x="203200" y="244826"/>
            <a:ext cx="11822545" cy="2862322"/>
          </a:xfrm>
          <a:prstGeom prst="rect">
            <a:avLst/>
          </a:prstGeom>
          <a:noFill/>
        </p:spPr>
        <p:txBody>
          <a:bodyPr wrap="square">
            <a:spAutoFit/>
          </a:bodyPr>
          <a:lstStyle/>
          <a:p>
            <a:r>
              <a:rPr lang="en-US" sz="1200" b="1"/>
              <a:t>Apache2</a:t>
            </a:r>
            <a:r>
              <a:rPr lang="en-US" sz="1200"/>
              <a:t> və </a:t>
            </a:r>
            <a:r>
              <a:rPr lang="en-US" sz="1200" b="1"/>
              <a:t>Nginx</a:t>
            </a:r>
            <a:r>
              <a:rPr lang="en-US" sz="1200"/>
              <a:t> eyni anda serverdə quraşdırıla və istifadə edilə bilər. Lakin, bu iki serverin eyni portda işləməməsi üçün konfiqurasiyada bəzi dəyişikliklər etməlisiniz.</a:t>
            </a:r>
            <a:endParaRPr lang="az-Latn-AZ" sz="1200"/>
          </a:p>
          <a:p>
            <a:endParaRPr lang="az-Latn-AZ" sz="1200"/>
          </a:p>
          <a:p>
            <a:endParaRPr lang="en-US" sz="1200"/>
          </a:p>
          <a:p>
            <a:pPr marL="342900" indent="-342900">
              <a:buAutoNum type="arabicPeriod"/>
            </a:pPr>
            <a:r>
              <a:rPr lang="en-US" sz="1200" b="1"/>
              <a:t>Reverse Proxy (T</a:t>
            </a:r>
            <a:r>
              <a:rPr lang="az-Latn-AZ" sz="1200" b="1"/>
              <a:t>ə</a:t>
            </a:r>
            <a:r>
              <a:rPr lang="en-US" sz="1200" b="1"/>
              <a:t>rs Proxy) Konfiqurasiyası:</a:t>
            </a:r>
            <a:endParaRPr lang="az-Latn-AZ" sz="1200" b="1"/>
          </a:p>
          <a:p>
            <a:pPr marL="342900" indent="-342900">
              <a:buAutoNum type="arabicPeriod"/>
            </a:pPr>
            <a:endParaRPr lang="en-US" sz="1200" b="1"/>
          </a:p>
          <a:p>
            <a:r>
              <a:rPr lang="en-US" sz="1200" b="1"/>
              <a:t>Nginx</a:t>
            </a:r>
            <a:r>
              <a:rPr lang="en-US" sz="1200"/>
              <a:t> tez-tez </a:t>
            </a:r>
            <a:r>
              <a:rPr lang="en-US" sz="1200" b="1"/>
              <a:t>Apache2</a:t>
            </a:r>
            <a:r>
              <a:rPr lang="en-US" sz="1200"/>
              <a:t> üçün t</a:t>
            </a:r>
            <a:r>
              <a:rPr lang="az-Latn-AZ" sz="1200"/>
              <a:t>ə</a:t>
            </a:r>
            <a:r>
              <a:rPr lang="en-US" sz="1200"/>
              <a:t>rs proxy olaraq istifadə edilir. Bu, Nginx-</a:t>
            </a:r>
            <a:r>
              <a:rPr lang="az-Latn-AZ" sz="1200"/>
              <a:t>ı</a:t>
            </a:r>
            <a:r>
              <a:rPr lang="en-US" sz="1200"/>
              <a:t>n</a:t>
            </a:r>
            <a:r>
              <a:rPr lang="az-Latn-AZ" sz="1200"/>
              <a:t>,</a:t>
            </a:r>
            <a:r>
              <a:rPr lang="en-US" sz="1200"/>
              <a:t> </a:t>
            </a:r>
            <a:r>
              <a:rPr lang="az-Latn-AZ" sz="1200"/>
              <a:t> </a:t>
            </a:r>
            <a:r>
              <a:rPr lang="en-US" sz="1200"/>
              <a:t>gələn HTTP sorğularını qəbul edib Apache2-ə yönləndirməsi deməkdir. Nginx, istifadəçi ilə əlaqə qurur, lakin </a:t>
            </a:r>
            <a:r>
              <a:rPr lang="az-Latn-AZ" sz="1200"/>
              <a:t>ə</a:t>
            </a:r>
            <a:r>
              <a:rPr lang="en-US" sz="1200"/>
              <a:t>s</a:t>
            </a:r>
            <a:r>
              <a:rPr lang="az-Latn-AZ" sz="1200"/>
              <a:t>i</a:t>
            </a:r>
            <a:r>
              <a:rPr lang="en-US" sz="1200"/>
              <a:t>l işləmə Apache2-də baş verir.</a:t>
            </a:r>
            <a:r>
              <a:rPr lang="az-Latn-AZ" sz="1200"/>
              <a:t> </a:t>
            </a:r>
            <a:r>
              <a:rPr lang="en-US" sz="1200"/>
              <a:t>Bu konfiqurasiya ən çox performansı artırmaq və yüksək yüklü veb tətbiqləri üçün istifadə edilir.</a:t>
            </a:r>
            <a:endParaRPr lang="az-Latn-AZ" sz="1200"/>
          </a:p>
          <a:p>
            <a:endParaRPr lang="en-US" sz="1200"/>
          </a:p>
          <a:p>
            <a:r>
              <a:rPr lang="en-US" sz="1200" b="1"/>
              <a:t>Konfiqurasiya nümunəsi:</a:t>
            </a:r>
            <a:endParaRPr lang="en-US" sz="1200"/>
          </a:p>
          <a:p>
            <a:pPr marL="285750" indent="-285750">
              <a:lnSpc>
                <a:spcPct val="150000"/>
              </a:lnSpc>
              <a:buFont typeface="Arial" panose="020B0604020202020204" pitchFamily="34" charset="0"/>
              <a:buChar char="•"/>
            </a:pPr>
            <a:r>
              <a:rPr lang="en-US" sz="1200"/>
              <a:t>Apache2 port 80-də (və ya başqa bir portda) işləyir.</a:t>
            </a:r>
          </a:p>
          <a:p>
            <a:pPr marL="285750" indent="-285750">
              <a:lnSpc>
                <a:spcPct val="150000"/>
              </a:lnSpc>
              <a:buFont typeface="Arial" panose="020B0604020202020204" pitchFamily="34" charset="0"/>
              <a:buChar char="•"/>
            </a:pPr>
            <a:r>
              <a:rPr lang="en-US" sz="1200"/>
              <a:t>Nginx, Apache2-yə qarşı t</a:t>
            </a:r>
            <a:r>
              <a:rPr lang="az-Latn-AZ" sz="1200"/>
              <a:t>ə</a:t>
            </a:r>
            <a:r>
              <a:rPr lang="en-US" sz="1200"/>
              <a:t>rs proxy olaraq işləyir.</a:t>
            </a:r>
            <a:endParaRPr lang="az-Latn-AZ" sz="1200"/>
          </a:p>
          <a:p>
            <a:endParaRPr lang="az-Latn-AZ" sz="1200"/>
          </a:p>
          <a:p>
            <a:endParaRPr lang="az-Latn-AZ" sz="1200"/>
          </a:p>
          <a:p>
            <a:r>
              <a:rPr lang="en-US" sz="1200" b="1"/>
              <a:t>Nginx konfiqurasiyası</a:t>
            </a:r>
            <a:r>
              <a:rPr lang="en-US" sz="1200"/>
              <a:t>:</a:t>
            </a:r>
            <a:r>
              <a:rPr lang="az-Latn-AZ" sz="1200"/>
              <a:t> Bu konfiqurasiya ilə Nginx, istifadəçidən gələn HTTP sorğularını Apache2-ə yönləndirir.</a:t>
            </a:r>
            <a:endParaRPr lang="en-US" sz="1200"/>
          </a:p>
        </p:txBody>
      </p:sp>
      <p:pic>
        <p:nvPicPr>
          <p:cNvPr id="3" name="Picture 2">
            <a:extLst>
              <a:ext uri="{FF2B5EF4-FFF2-40B4-BE49-F238E27FC236}">
                <a16:creationId xmlns:a16="http://schemas.microsoft.com/office/drawing/2014/main" id="{6F4FFCB3-D644-15BC-7033-DE7DCFF05814}"/>
              </a:ext>
            </a:extLst>
          </p:cNvPr>
          <p:cNvPicPr>
            <a:picLocks noChangeAspect="1"/>
          </p:cNvPicPr>
          <p:nvPr/>
        </p:nvPicPr>
        <p:blipFill>
          <a:blip r:embed="rId2"/>
          <a:stretch>
            <a:fillRect/>
          </a:stretch>
        </p:blipFill>
        <p:spPr>
          <a:xfrm>
            <a:off x="203200" y="3233706"/>
            <a:ext cx="5106113" cy="2514951"/>
          </a:xfrm>
          <a:prstGeom prst="rect">
            <a:avLst/>
          </a:prstGeom>
        </p:spPr>
      </p:pic>
    </p:spTree>
    <p:extLst>
      <p:ext uri="{BB962C8B-B14F-4D97-AF65-F5344CB8AC3E}">
        <p14:creationId xmlns:p14="http://schemas.microsoft.com/office/powerpoint/2010/main" val="170742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892B-2E80-4470-4DF3-433BE1F60E7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5E609C-ECF7-FF01-1A15-8997720BC04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84567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7D55C-746A-EAD7-FD5D-EB6C0C99932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1A3A8F-5EA3-FEE5-62A6-6B5AD604C6B4}"/>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88239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7733-D83A-9628-0C7A-6BABADAB2A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859EF0-9D95-5CB8-FC64-9FCFDB7CB45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5679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27A69-4A31-ACD3-62F3-31753E23A98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C3E22E-5883-AB2B-964F-EEAA4EFF31DD}"/>
              </a:ext>
            </a:extLst>
          </p:cNvPr>
          <p:cNvSpPr txBox="1"/>
          <p:nvPr/>
        </p:nvSpPr>
        <p:spPr>
          <a:xfrm>
            <a:off x="203200" y="244826"/>
            <a:ext cx="11822545" cy="5262979"/>
          </a:xfrm>
          <a:prstGeom prst="rect">
            <a:avLst/>
          </a:prstGeom>
          <a:noFill/>
        </p:spPr>
        <p:txBody>
          <a:bodyPr wrap="square">
            <a:spAutoFit/>
          </a:bodyPr>
          <a:lstStyle/>
          <a:p>
            <a:r>
              <a:rPr lang="en-US" sz="1200" b="1"/>
              <a:t>Apache Haralarda İstifadə Edilir?</a:t>
            </a:r>
            <a:endParaRPr lang="az-Latn-AZ" sz="1200" b="1"/>
          </a:p>
          <a:p>
            <a:endParaRPr lang="en-US" sz="1200"/>
          </a:p>
          <a:p>
            <a:r>
              <a:rPr lang="en-US" sz="1200" b="1"/>
              <a:t>Veb Saytların Hostinqi</a:t>
            </a:r>
            <a:r>
              <a:rPr lang="en-US" sz="1200"/>
              <a:t>:</a:t>
            </a:r>
          </a:p>
          <a:p>
            <a:pPr marL="628650" lvl="1" indent="-171450">
              <a:buFont typeface="Arial" panose="020B0604020202020204" pitchFamily="34" charset="0"/>
              <a:buChar char="•"/>
            </a:pPr>
            <a:r>
              <a:rPr lang="en-US" sz="1200"/>
              <a:t>Apache kiçik bloqlardan tutmuş böyük e-ticarət platformalarına qədər müxtəlif veb saytları hostinq etmək üçün istifadə olunur.</a:t>
            </a:r>
          </a:p>
          <a:p>
            <a:pPr marL="628650" lvl="1" indent="-171450">
              <a:buFont typeface="Arial" panose="020B0604020202020204" pitchFamily="34" charset="0"/>
              <a:buChar char="•"/>
            </a:pPr>
            <a:r>
              <a:rPr lang="en-US" sz="1200"/>
              <a:t>Məsələn, WordPress, Joomla və Drupal kimi məşhur məzmun idarəetmə sistemləri (CMS) Apache ilə işləyir.</a:t>
            </a:r>
            <a:endParaRPr lang="az-Latn-AZ" sz="1200"/>
          </a:p>
          <a:p>
            <a:pPr lvl="1"/>
            <a:endParaRPr lang="en-US" sz="1200"/>
          </a:p>
          <a:p>
            <a:r>
              <a:rPr lang="en-US" sz="1200" b="1"/>
              <a:t>Veb Tətbiqlərin Dəstəklənməsi</a:t>
            </a:r>
            <a:r>
              <a:rPr lang="en-US" sz="1200"/>
              <a:t>:</a:t>
            </a:r>
          </a:p>
          <a:p>
            <a:pPr marL="628650" lvl="1" indent="-171450">
              <a:buFont typeface="Arial" panose="020B0604020202020204" pitchFamily="34" charset="0"/>
              <a:buChar char="•"/>
            </a:pPr>
            <a:r>
              <a:rPr lang="en-US" sz="1200"/>
              <a:t>Dinamik veb tətbiqləri (məsələn, PHP, Python və ya Ruby ilə yazılmış tətbiqlər) Apache üzərində işləyir.</a:t>
            </a:r>
          </a:p>
          <a:p>
            <a:pPr marL="628650" lvl="1" indent="-171450">
              <a:buFont typeface="Arial" panose="020B0604020202020204" pitchFamily="34" charset="0"/>
              <a:buChar char="•"/>
            </a:pPr>
            <a:r>
              <a:rPr lang="en-US" sz="1200"/>
              <a:t>Apache, LAMP (Linux, Apache, MySQL, PHP) və ya L</a:t>
            </a:r>
            <a:r>
              <a:rPr lang="az-Latn-AZ" sz="1200"/>
              <a:t>N</a:t>
            </a:r>
            <a:r>
              <a:rPr lang="en-US" sz="1200"/>
              <a:t>MP (Linux, Nginx, MySQL, PHP) kimi yığınların əsasını təşkil edir.</a:t>
            </a:r>
            <a:endParaRPr lang="az-Latn-AZ" sz="1200"/>
          </a:p>
          <a:p>
            <a:pPr lvl="1"/>
            <a:endParaRPr lang="en-US" sz="1200"/>
          </a:p>
          <a:p>
            <a:r>
              <a:rPr lang="en-US" sz="1200" b="1"/>
              <a:t>Təhlükəsizlik Testləri və Tədqiqatları</a:t>
            </a:r>
            <a:r>
              <a:rPr lang="en-US" sz="1200"/>
              <a:t>:</a:t>
            </a:r>
          </a:p>
          <a:p>
            <a:pPr marL="628650" lvl="1" indent="-171450">
              <a:buFont typeface="Arial" panose="020B0604020202020204" pitchFamily="34" charset="0"/>
              <a:buChar char="•"/>
            </a:pPr>
            <a:r>
              <a:rPr lang="en-US" sz="1200"/>
              <a:t>Kali Linux kimi təhlükəsizlik test platformalarında Apache test mühitləri yaratmaq üçün istifadə olunur.</a:t>
            </a:r>
          </a:p>
          <a:p>
            <a:pPr marL="628650" lvl="1" indent="-171450">
              <a:buFont typeface="Arial" panose="020B0604020202020204" pitchFamily="34" charset="0"/>
              <a:buChar char="•"/>
            </a:pPr>
            <a:r>
              <a:rPr lang="en-US" sz="1200"/>
              <a:t>Təhlükəsizlik mütəxəssisləri Apache serverlərini zəiflikləri yoxlamaq və ya təhlükəsizlik tədbirlərini sınaqdan keçirmək üçün qurur.</a:t>
            </a:r>
            <a:endParaRPr lang="az-Latn-AZ" sz="1200"/>
          </a:p>
          <a:p>
            <a:pPr lvl="1"/>
            <a:endParaRPr lang="en-US" sz="1200"/>
          </a:p>
          <a:p>
            <a:r>
              <a:rPr lang="en-US" sz="1200" b="1"/>
              <a:t>Yerel İnkişaf Mühitləri</a:t>
            </a:r>
            <a:r>
              <a:rPr lang="en-US" sz="1200"/>
              <a:t>:</a:t>
            </a:r>
          </a:p>
          <a:p>
            <a:pPr marL="628650" lvl="1" indent="-171450">
              <a:buFont typeface="Arial" panose="020B0604020202020204" pitchFamily="34" charset="0"/>
              <a:buChar char="•"/>
            </a:pPr>
            <a:r>
              <a:rPr lang="en-US" sz="1200"/>
              <a:t>Proqram tərtibatçıları yerli kompüterlərində veb tətbiqləri sınaqdan keçirmək üçün Apache istifadə edirlər.</a:t>
            </a:r>
          </a:p>
          <a:p>
            <a:pPr marL="628650" lvl="1" indent="-171450">
              <a:buFont typeface="Arial" panose="020B0604020202020204" pitchFamily="34" charset="0"/>
              <a:buChar char="•"/>
            </a:pPr>
            <a:r>
              <a:rPr lang="en-US" sz="1200"/>
              <a:t>Məsələn, XAMPP və ya WAMP kimi alətlər Apache-ni əsas komponent kimi istifadə edir.</a:t>
            </a:r>
            <a:endParaRPr lang="az-Latn-AZ" sz="1200"/>
          </a:p>
          <a:p>
            <a:pPr lvl="1"/>
            <a:endParaRPr lang="en-US" sz="1200"/>
          </a:p>
          <a:p>
            <a:r>
              <a:rPr lang="en-US" sz="1200" b="1"/>
              <a:t>Böyük Ölçülü Layihələr</a:t>
            </a:r>
            <a:r>
              <a:rPr lang="en-US" sz="1200"/>
              <a:t>:</a:t>
            </a:r>
          </a:p>
          <a:p>
            <a:pPr marL="628650" lvl="1" indent="-171450">
              <a:buFont typeface="Arial" panose="020B0604020202020204" pitchFamily="34" charset="0"/>
              <a:buChar char="•"/>
            </a:pPr>
            <a:r>
              <a:rPr lang="en-US" sz="1200"/>
              <a:t>Apache yüksək trafikli saytlar üçün də istifadə olunur, çünki o, yük balanslaşdırma və kəşləmə kimi xüsusiyyətləri dəstəkləyir.</a:t>
            </a:r>
          </a:p>
          <a:p>
            <a:pPr marL="628650" lvl="1" indent="-171450">
              <a:buFont typeface="Arial" panose="020B0604020202020204" pitchFamily="34" charset="0"/>
              <a:buChar char="•"/>
            </a:pPr>
            <a:r>
              <a:rPr lang="en-US" sz="1200"/>
              <a:t>Böyük şirkətlər və platformalar (məsələn, universitetlər, dövlət qurumları) Apache-ni daxili və xarici veb xidmətləri üçün seçir.</a:t>
            </a:r>
            <a:endParaRPr lang="az-Latn-AZ" sz="1200"/>
          </a:p>
          <a:p>
            <a:pPr lvl="1"/>
            <a:endParaRPr lang="en-US" sz="1200"/>
          </a:p>
          <a:p>
            <a:r>
              <a:rPr lang="en-US" sz="1200" b="1"/>
              <a:t>Ters Proksi və Yük Balanslaşdırma</a:t>
            </a:r>
            <a:r>
              <a:rPr lang="en-US" sz="1200"/>
              <a:t>:</a:t>
            </a:r>
          </a:p>
          <a:p>
            <a:pPr marL="628650" lvl="1" indent="-171450">
              <a:buFont typeface="Arial" panose="020B0604020202020204" pitchFamily="34" charset="0"/>
              <a:buChar char="•"/>
            </a:pPr>
            <a:r>
              <a:rPr lang="en-US" sz="1200"/>
              <a:t>Apache </a:t>
            </a:r>
            <a:r>
              <a:rPr lang="en-US" sz="1200" b="1"/>
              <a:t>mod_proxy </a:t>
            </a:r>
            <a:r>
              <a:rPr lang="en-US" sz="1200"/>
              <a:t>modulu ilə t</a:t>
            </a:r>
            <a:r>
              <a:rPr lang="az-Latn-AZ" sz="1200"/>
              <a:t>ə</a:t>
            </a:r>
            <a:r>
              <a:rPr lang="en-US" sz="1200"/>
              <a:t>rs proksi kimi istifadə oluna bilər, bu da trafik paylanmasını və serverlər arasında yük balanslaşdırmasını təmin edir.</a:t>
            </a:r>
            <a:endParaRPr lang="az-Latn-AZ" sz="1200"/>
          </a:p>
          <a:p>
            <a:pPr lvl="1"/>
            <a:endParaRPr lang="en-US" sz="1200"/>
          </a:p>
          <a:p>
            <a:r>
              <a:rPr lang="en-US" sz="1200" b="1"/>
              <a:t>IoT və Digər Texnologiyalar</a:t>
            </a:r>
            <a:r>
              <a:rPr lang="en-US" sz="1200"/>
              <a:t>:</a:t>
            </a:r>
          </a:p>
          <a:p>
            <a:pPr marL="628650" lvl="1" indent="-171450">
              <a:buFont typeface="Arial" panose="020B0604020202020204" pitchFamily="34" charset="0"/>
              <a:buChar char="•"/>
            </a:pPr>
            <a:r>
              <a:rPr lang="en-US" sz="1200"/>
              <a:t>Apache bəzi </a:t>
            </a:r>
            <a:r>
              <a:rPr lang="en-US" sz="1200" b="1"/>
              <a:t>IoT</a:t>
            </a:r>
            <a:r>
              <a:rPr lang="en-US" sz="1200"/>
              <a:t> cihazlarında və ya xüsusi server tətbiqlərində kiçik veb interfeysləri təmin etmək üçün istifadə olunur.</a:t>
            </a:r>
            <a:endParaRPr lang="az-Latn-AZ" sz="1200"/>
          </a:p>
          <a:p>
            <a:pPr lvl="1"/>
            <a:endParaRPr lang="en-US" sz="1200"/>
          </a:p>
        </p:txBody>
      </p:sp>
    </p:spTree>
    <p:extLst>
      <p:ext uri="{BB962C8B-B14F-4D97-AF65-F5344CB8AC3E}">
        <p14:creationId xmlns:p14="http://schemas.microsoft.com/office/powerpoint/2010/main" val="383402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E0AEF-5936-1961-D0B8-0603A6C7756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1DBDAFF-4C3B-4AD8-A8EC-880467E27D79}"/>
              </a:ext>
            </a:extLst>
          </p:cNvPr>
          <p:cNvSpPr txBox="1"/>
          <p:nvPr/>
        </p:nvSpPr>
        <p:spPr>
          <a:xfrm>
            <a:off x="203200" y="244826"/>
            <a:ext cx="11822545" cy="4832092"/>
          </a:xfrm>
          <a:prstGeom prst="rect">
            <a:avLst/>
          </a:prstGeom>
          <a:noFill/>
        </p:spPr>
        <p:txBody>
          <a:bodyPr wrap="square">
            <a:spAutoFit/>
          </a:bodyPr>
          <a:lstStyle/>
          <a:p>
            <a:r>
              <a:rPr lang="en-US" sz="1400"/>
              <a:t>Linux əməliyyat sistemləri Apache-nin ən çox istifadə olunduğu platformadır. Bunun səbəbləri:</a:t>
            </a:r>
            <a:endParaRPr lang="az-Latn-AZ" sz="1400"/>
          </a:p>
          <a:p>
            <a:endParaRPr lang="en-US" sz="1400"/>
          </a:p>
          <a:p>
            <a:r>
              <a:rPr lang="en-US" sz="1400" b="1"/>
              <a:t>Açıq Mənbəli Ekosistem</a:t>
            </a:r>
            <a:r>
              <a:rPr lang="en-US" sz="1400"/>
              <a:t>:</a:t>
            </a:r>
          </a:p>
          <a:p>
            <a:pPr lvl="1"/>
            <a:r>
              <a:rPr lang="en-US" sz="1400"/>
              <a:t>Linux açıq mənbəli bir əməliyyat sistemidir və Apache ilə eyni fəlsəfəni paylaşır. Bu, onların bir-biri ilə mükəmməl uyğunluğunu təmin edir.</a:t>
            </a:r>
          </a:p>
          <a:p>
            <a:pPr lvl="1"/>
            <a:r>
              <a:rPr lang="en-US" sz="1400"/>
              <a:t>Linux-da Apache-nin quraşdırılması və idarə olunması paket menecerləri (apt, yum, dnf) vasitəsilə asandır.</a:t>
            </a:r>
            <a:endParaRPr lang="az-Latn-AZ" sz="1400"/>
          </a:p>
          <a:p>
            <a:pPr lvl="1"/>
            <a:endParaRPr lang="en-US" sz="1400"/>
          </a:p>
          <a:p>
            <a:r>
              <a:rPr lang="en-US" sz="1400" b="1"/>
              <a:t>Performans və Sabitlik</a:t>
            </a:r>
            <a:r>
              <a:rPr lang="en-US" sz="1400"/>
              <a:t>:</a:t>
            </a:r>
          </a:p>
          <a:p>
            <a:pPr lvl="1"/>
            <a:r>
              <a:rPr lang="en-US" sz="1400"/>
              <a:t>Linux serverləri yüksək performans və sabitlik təklif edir. Apache Linux-da daha az resurs sərf edərək işləyir və uzun müddətli istifadə üçün optimallaşdırılıb.</a:t>
            </a:r>
          </a:p>
          <a:p>
            <a:pPr lvl="1"/>
            <a:r>
              <a:rPr lang="en-US" sz="1400"/>
              <a:t>Linux-un fayl sistemi və proses idarəetməsi Apache-nin yüksək trafikli mühitlərdə işləməsini asanlaşdırır.</a:t>
            </a:r>
            <a:endParaRPr lang="az-Latn-AZ" sz="1400"/>
          </a:p>
          <a:p>
            <a:pPr lvl="1"/>
            <a:endParaRPr lang="en-US" sz="1400"/>
          </a:p>
          <a:p>
            <a:r>
              <a:rPr lang="en-US" sz="1400" b="1"/>
              <a:t>Təhlükəsizlik</a:t>
            </a:r>
            <a:r>
              <a:rPr lang="en-US" sz="1400"/>
              <a:t>:</a:t>
            </a:r>
          </a:p>
          <a:p>
            <a:pPr lvl="1"/>
            <a:r>
              <a:rPr lang="en-US" sz="1400"/>
              <a:t>Linux-da SELinux və ya AppArmor kimi təhlükəsizlik alətləri Apache-nin təhlükəsizliyini artırır.</a:t>
            </a:r>
          </a:p>
          <a:p>
            <a:pPr lvl="1"/>
            <a:r>
              <a:rPr lang="en-US" sz="1400"/>
              <a:t>Linux-da istifadəçi icazələri və fayl sistemi nəzarəti Apache-nin təhlükəsiz işləməsini dəstəkləyir.</a:t>
            </a:r>
            <a:endParaRPr lang="az-Latn-AZ" sz="1400"/>
          </a:p>
          <a:p>
            <a:pPr lvl="1"/>
            <a:endParaRPr lang="en-US" sz="1400"/>
          </a:p>
          <a:p>
            <a:r>
              <a:rPr lang="en-US" sz="1400" b="1"/>
              <a:t>İnkişaf və Hostinq</a:t>
            </a:r>
            <a:r>
              <a:rPr lang="en-US" sz="1400"/>
              <a:t>:</a:t>
            </a:r>
          </a:p>
          <a:p>
            <a:pPr lvl="1"/>
            <a:r>
              <a:rPr lang="en-US" sz="1400"/>
              <a:t>Linux serverləri hostinq şirkətləri tərəfindən geniş istifadə olunur. Apache-nin Linux-da populyarlığı da bu səbəbdən yüksəkdir.</a:t>
            </a:r>
          </a:p>
          <a:p>
            <a:pPr lvl="1"/>
            <a:r>
              <a:rPr lang="en-US" sz="1400"/>
              <a:t>Linux-da LAMP yığını (Linux, Apache, MySQL, PHP) veb tətbiqlər üçün standart bir həlldir.</a:t>
            </a:r>
            <a:endParaRPr lang="az-Latn-AZ" sz="1400"/>
          </a:p>
          <a:p>
            <a:pPr lvl="1"/>
            <a:endParaRPr lang="az-Latn-AZ" sz="1400"/>
          </a:p>
          <a:p>
            <a:pPr marL="0" lvl="1"/>
            <a:r>
              <a:rPr lang="en-US" sz="1400" b="1"/>
              <a:t>Xərc Effektivliyi</a:t>
            </a:r>
            <a:r>
              <a:rPr lang="en-US" sz="1400"/>
              <a:t>:</a:t>
            </a:r>
          </a:p>
          <a:p>
            <a:pPr lvl="1"/>
            <a:r>
              <a:rPr lang="en-US" sz="1400"/>
              <a:t>Linux pulsuzdur və Apache ilə birlikdə istifadə edildikdə server xərclərini minimuma endirir.</a:t>
            </a:r>
            <a:endParaRPr lang="az-Latn-AZ" sz="1400"/>
          </a:p>
          <a:p>
            <a:pPr lvl="1"/>
            <a:endParaRPr lang="az-Latn-AZ" sz="1400"/>
          </a:p>
          <a:p>
            <a:pPr marL="0" lvl="1"/>
            <a:endParaRPr lang="en-US" sz="1400"/>
          </a:p>
        </p:txBody>
      </p:sp>
    </p:spTree>
    <p:extLst>
      <p:ext uri="{BB962C8B-B14F-4D97-AF65-F5344CB8AC3E}">
        <p14:creationId xmlns:p14="http://schemas.microsoft.com/office/powerpoint/2010/main" val="234599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53AD-65FE-CDF9-B2AF-F140A859CD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26C1CC-0151-93D2-23A2-FFFE1A8C400B}"/>
              </a:ext>
            </a:extLst>
          </p:cNvPr>
          <p:cNvSpPr txBox="1"/>
          <p:nvPr/>
        </p:nvSpPr>
        <p:spPr>
          <a:xfrm>
            <a:off x="203200" y="244826"/>
            <a:ext cx="11822545" cy="3231654"/>
          </a:xfrm>
          <a:prstGeom prst="rect">
            <a:avLst/>
          </a:prstGeom>
          <a:noFill/>
        </p:spPr>
        <p:txBody>
          <a:bodyPr wrap="square">
            <a:spAutoFit/>
          </a:bodyPr>
          <a:lstStyle/>
          <a:p>
            <a:r>
              <a:rPr lang="en-US" sz="1200"/>
              <a:t>Apache Windows əməliyyat sistemlərində də istifadə oluna bilir, lakin Linux-a nisbətən daha az yaygındır. Windows-da</a:t>
            </a:r>
            <a:endParaRPr lang="az-Latn-AZ" sz="1200"/>
          </a:p>
          <a:p>
            <a:endParaRPr lang="az-Latn-AZ" sz="1200"/>
          </a:p>
          <a:p>
            <a:r>
              <a:rPr lang="en-US" sz="1200"/>
              <a:t>Apache-nin istifadə səbəbləri:</a:t>
            </a:r>
            <a:endParaRPr lang="az-Latn-AZ" sz="1200"/>
          </a:p>
          <a:p>
            <a:endParaRPr lang="en-US" sz="1200"/>
          </a:p>
          <a:p>
            <a:r>
              <a:rPr lang="en-US" sz="1200" b="1"/>
              <a:t>Yerli İnkişaf Mühitləri</a:t>
            </a:r>
            <a:r>
              <a:rPr lang="en-US" sz="1200"/>
              <a:t>:</a:t>
            </a:r>
          </a:p>
          <a:p>
            <a:pPr lvl="1"/>
            <a:r>
              <a:rPr lang="en-US" sz="1200"/>
              <a:t>Proqram tərtibatçıları Windows-da yerli inkişaf mühitləri yaratmaq üçün Apache istifadə edirlər. Məsələn, XAMPP və ya WAMP kimi alətlər Windows-da Apache-ni rahat şəkildə quraşdırır.</a:t>
            </a:r>
          </a:p>
          <a:p>
            <a:pPr lvl="1"/>
            <a:r>
              <a:rPr lang="en-US" sz="1200"/>
              <a:t>Windows istifadəçiləri veb tətbiqləri sınaqdan keçirmək üçün Apache-ni seçirlər, çünki o, PHP və digər texnologiyaları dəstəkləyir.</a:t>
            </a:r>
            <a:endParaRPr lang="az-Latn-AZ" sz="1200"/>
          </a:p>
          <a:p>
            <a:pPr lvl="1"/>
            <a:endParaRPr lang="en-US" sz="1200"/>
          </a:p>
          <a:p>
            <a:r>
              <a:rPr lang="en-US" sz="1200" b="1"/>
              <a:t>Mövcud İnfrastruktur</a:t>
            </a:r>
            <a:r>
              <a:rPr lang="en-US" sz="1200"/>
              <a:t>:</a:t>
            </a:r>
          </a:p>
          <a:p>
            <a:pPr lvl="1"/>
            <a:r>
              <a:rPr lang="en-US" sz="1200"/>
              <a:t>Bəzi şirkətlər və ya təşkilatlar artıq Windows serverlərindən istifadə edirlər. Bu halda Apache mövcud infrastruktura inteqrasiya oluna bilər.</a:t>
            </a:r>
          </a:p>
          <a:p>
            <a:pPr lvl="1"/>
            <a:r>
              <a:rPr lang="en-US" sz="1200"/>
              <a:t>Windows Server əməliyyat sistemləri ilə Apache istifadə edilərək xüsusi tətbiqlər hostinq edilə bilər.</a:t>
            </a:r>
            <a:endParaRPr lang="az-Latn-AZ" sz="1200"/>
          </a:p>
          <a:p>
            <a:pPr lvl="1"/>
            <a:endParaRPr lang="en-US" sz="1200"/>
          </a:p>
          <a:p>
            <a:r>
              <a:rPr lang="en-US" sz="1200" b="1"/>
              <a:t>Asan Quraşdırma</a:t>
            </a:r>
            <a:r>
              <a:rPr lang="en-US" sz="1200"/>
              <a:t>:</a:t>
            </a:r>
          </a:p>
          <a:p>
            <a:pPr lvl="1"/>
            <a:r>
              <a:rPr lang="en-US" sz="1200"/>
              <a:t>Windows-da Apache quraşdırmaq üçün istifadəçi dostu quraşdırıcılar (məsələn, XAMPP) mövcuddur. Bu, texniki bilikləri az olan istifadəçilər üçün əlverişlidir.</a:t>
            </a:r>
            <a:endParaRPr lang="az-Latn-AZ" sz="1200"/>
          </a:p>
          <a:p>
            <a:pPr lvl="1"/>
            <a:endParaRPr lang="az-Latn-AZ" sz="1200"/>
          </a:p>
          <a:p>
            <a:pPr marL="0" lvl="1"/>
            <a:endParaRPr lang="en-US" sz="1200"/>
          </a:p>
        </p:txBody>
      </p:sp>
    </p:spTree>
    <p:extLst>
      <p:ext uri="{BB962C8B-B14F-4D97-AF65-F5344CB8AC3E}">
        <p14:creationId xmlns:p14="http://schemas.microsoft.com/office/powerpoint/2010/main" val="8959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4E985-4DA8-66E2-7065-5B6F630C084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71D44D0-3DA5-D80B-4123-42200728A8E7}"/>
              </a:ext>
            </a:extLst>
          </p:cNvPr>
          <p:cNvSpPr txBox="1"/>
          <p:nvPr/>
        </p:nvSpPr>
        <p:spPr>
          <a:xfrm>
            <a:off x="0" y="175491"/>
            <a:ext cx="12192000" cy="2462213"/>
          </a:xfrm>
          <a:prstGeom prst="rect">
            <a:avLst/>
          </a:prstGeom>
          <a:noFill/>
        </p:spPr>
        <p:txBody>
          <a:bodyPr wrap="square">
            <a:spAutoFit/>
          </a:bodyPr>
          <a:lstStyle/>
          <a:p>
            <a:r>
              <a:rPr lang="en-US" sz="1100" b="1">
                <a:solidFill>
                  <a:srgbClr val="FF0000"/>
                </a:solidFill>
              </a:rPr>
              <a:t>Apache vs Apache2</a:t>
            </a:r>
            <a:r>
              <a:rPr lang="en-US" sz="1100" b="1"/>
              <a:t>:</a:t>
            </a:r>
          </a:p>
          <a:p>
            <a:pPr marL="628650" lvl="1" indent="-171450">
              <a:lnSpc>
                <a:spcPct val="150000"/>
              </a:lnSpc>
              <a:buFont typeface="Wingdings" panose="05000000000000000000" pitchFamily="2" charset="2"/>
              <a:buChar char="q"/>
            </a:pPr>
            <a:r>
              <a:rPr lang="en-US" sz="1100" b="1"/>
              <a:t>Apache</a:t>
            </a:r>
            <a:r>
              <a:rPr lang="en-US" sz="1100"/>
              <a:t> adətən ilk versiya olaraq tanınır. Bu, "Apache HTTP Server"ın ilk buraxılışlarına aiddir və ilk dəfə 1995-ci ildə istifadəyə verilib.</a:t>
            </a:r>
          </a:p>
          <a:p>
            <a:pPr marL="628650" lvl="1" indent="-171450">
              <a:lnSpc>
                <a:spcPct val="150000"/>
              </a:lnSpc>
              <a:buFont typeface="Wingdings" panose="05000000000000000000" pitchFamily="2" charset="2"/>
              <a:buChar char="q"/>
            </a:pPr>
            <a:r>
              <a:rPr lang="en-US" sz="1100" b="1"/>
              <a:t>Apache2</a:t>
            </a:r>
            <a:r>
              <a:rPr lang="en-US" sz="1100"/>
              <a:t>, Apache HTTP Server-ın yeni və təkmilləşdirilmiş versiyasıdır. Apache2, 2002-ci ildə istifadəyə verildi və çox sayda yeni xüsusiyyət, optimallaşdırma və təhlükəsizlik yenilikləri ilə gəldi.</a:t>
            </a:r>
            <a:endParaRPr lang="az-Latn-AZ" sz="1100"/>
          </a:p>
          <a:p>
            <a:endParaRPr lang="az-Latn-AZ" sz="1100"/>
          </a:p>
          <a:p>
            <a:endParaRPr lang="az-Latn-AZ" sz="1100"/>
          </a:p>
          <a:p>
            <a:r>
              <a:rPr lang="en-US" sz="1100" b="1">
                <a:solidFill>
                  <a:srgbClr val="00B050"/>
                </a:solidFill>
              </a:rPr>
              <a:t>Apache2-nin əsas üstünlükləri</a:t>
            </a:r>
            <a:r>
              <a:rPr lang="en-US" sz="1100" b="1"/>
              <a:t>:</a:t>
            </a:r>
          </a:p>
          <a:p>
            <a:pPr marL="171450" indent="-171450">
              <a:lnSpc>
                <a:spcPct val="150000"/>
              </a:lnSpc>
              <a:buFont typeface="Wingdings" panose="05000000000000000000" pitchFamily="2" charset="2"/>
              <a:buChar char="q"/>
            </a:pPr>
            <a:r>
              <a:rPr lang="en-US" sz="1100" b="1"/>
              <a:t>Modular sistem</a:t>
            </a:r>
            <a:r>
              <a:rPr lang="en-US" sz="1100"/>
              <a:t>: Apache2-də modul strukturu daha güclüdür. Yəni serveri daha çevik etmək, müxtəlif funksiyaları əlavə etmək üçün modullar (mod_ssl, mod_rewrite, mod_php və s.) istifadə edilə bilər.</a:t>
            </a:r>
          </a:p>
          <a:p>
            <a:pPr marL="171450" indent="-171450">
              <a:lnSpc>
                <a:spcPct val="150000"/>
              </a:lnSpc>
              <a:buFont typeface="Wingdings" panose="05000000000000000000" pitchFamily="2" charset="2"/>
              <a:buChar char="q"/>
            </a:pPr>
            <a:r>
              <a:rPr lang="en-US" sz="1100" b="1"/>
              <a:t>İnkişaf etmiş təhlükəsizlik</a:t>
            </a:r>
            <a:r>
              <a:rPr lang="en-US" sz="1100"/>
              <a:t>: Apache2-də çox sayda təhlükəsizlik yeniliyi və protokol dəstəyi əlavə edilib.</a:t>
            </a:r>
          </a:p>
          <a:p>
            <a:pPr marL="171450" indent="-171450">
              <a:lnSpc>
                <a:spcPct val="150000"/>
              </a:lnSpc>
              <a:buFont typeface="Wingdings" panose="05000000000000000000" pitchFamily="2" charset="2"/>
              <a:buChar char="q"/>
            </a:pPr>
            <a:r>
              <a:rPr lang="en-US" sz="1100" b="1"/>
              <a:t>Multithreading və Multi-processing dəstəyi</a:t>
            </a:r>
            <a:r>
              <a:rPr lang="en-US" sz="1100"/>
              <a:t>: Apache2, bir çox əlaqəni eyni anda idarə edə bilmək üçün "multi-processing" və "multi-threading" arxitekturasını dəstəkləyir, bu da serverin performansını artırır.</a:t>
            </a:r>
          </a:p>
          <a:p>
            <a:pPr marL="171450" indent="-171450">
              <a:lnSpc>
                <a:spcPct val="150000"/>
              </a:lnSpc>
              <a:buFont typeface="Wingdings" panose="05000000000000000000" pitchFamily="2" charset="2"/>
              <a:buChar char="q"/>
            </a:pPr>
            <a:r>
              <a:rPr lang="en-US" sz="1100" b="1"/>
              <a:t>Performance və Əlverişlilik</a:t>
            </a:r>
            <a:r>
              <a:rPr lang="en-US" sz="1100"/>
              <a:t>: Apache2 daha sürətli və daha az resurs istifadə edərək işləyir.</a:t>
            </a:r>
          </a:p>
          <a:p>
            <a:endParaRPr lang="en-US" sz="1100"/>
          </a:p>
        </p:txBody>
      </p:sp>
    </p:spTree>
    <p:extLst>
      <p:ext uri="{BB962C8B-B14F-4D97-AF65-F5344CB8AC3E}">
        <p14:creationId xmlns:p14="http://schemas.microsoft.com/office/powerpoint/2010/main" val="285188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3DC07-6A0B-E2D3-376F-4F1AFE4EFA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3DDC9D8-48E6-33D3-0B79-69AA67FF195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4146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28C8-C560-0978-D577-206BD1B2322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2F6C79C-696C-4997-C53C-5DAE9FB2E526}"/>
              </a:ext>
            </a:extLst>
          </p:cNvPr>
          <p:cNvSpPr txBox="1"/>
          <p:nvPr/>
        </p:nvSpPr>
        <p:spPr>
          <a:xfrm>
            <a:off x="0" y="0"/>
            <a:ext cx="12191999" cy="6655753"/>
          </a:xfrm>
          <a:prstGeom prst="rect">
            <a:avLst/>
          </a:prstGeom>
          <a:noFill/>
        </p:spPr>
        <p:txBody>
          <a:bodyPr wrap="square">
            <a:spAutoFit/>
          </a:bodyPr>
          <a:lstStyle/>
          <a:p>
            <a:pPr algn="ctr"/>
            <a:r>
              <a:rPr lang="en-US" sz="4400" b="1">
                <a:solidFill>
                  <a:srgbClr val="FF0000"/>
                </a:solidFill>
              </a:rPr>
              <a:t>Nginx Nədir?</a:t>
            </a:r>
          </a:p>
          <a:p>
            <a:pPr algn="ctr"/>
            <a:endParaRPr lang="en-US" sz="1200" b="1">
              <a:solidFill>
                <a:srgbClr val="FF0000"/>
              </a:solidFill>
            </a:endParaRPr>
          </a:p>
          <a:p>
            <a:r>
              <a:rPr lang="en-US" sz="1200"/>
              <a:t>Nginx (tələffüzü: "Engine-X") açıq mənbəli (open-source) yüksək performanslı bir veb server proqramıdır. Həmçinin, t</a:t>
            </a:r>
            <a:r>
              <a:rPr lang="az-Latn-AZ" sz="1200"/>
              <a:t>ə</a:t>
            </a:r>
            <a:r>
              <a:rPr lang="en-US" sz="1200"/>
              <a:t>rs proksi (reverse proxy), yük balanslaşdırıcı (load balancer), HTTP kəşləyici və digər funksiyaları yerinə yetirə bilən çoxfunksiyalı bir alətdir. Nginx 2004-cü ildə İqor Sysoev tərəfindən yaradılıb və ilk növbədə yüksək trafikli veb saytlar üçün effektiv həll təklif etmək məqsədi daşıyıb.</a:t>
            </a:r>
          </a:p>
          <a:p>
            <a:endParaRPr lang="en-US" sz="1200"/>
          </a:p>
          <a:p>
            <a:r>
              <a:rPr lang="en-US" sz="1200"/>
              <a:t>Nginx-in əsas xüsusiyyəti onun </a:t>
            </a:r>
            <a:r>
              <a:rPr lang="en-US" sz="1200" b="1"/>
              <a:t>hadisəyə əsaslanan (event-driven)</a:t>
            </a:r>
            <a:r>
              <a:rPr lang="en-US" sz="1200"/>
              <a:t> asinxron arxitekturasıdır. Bu, Apache kimi ənənəvi veb serverlərdən fərqli olaraq, hər bir bağlantı üçün ayrıca proses və ya iş parçası (thread) yaratmadan çoxsaylı sorğuları eyni vaxtda idarə etməyə imkan verir. Bu xüsusiyyət Nginx-i yüksək performanslı və resurs səmərəli edir.</a:t>
            </a:r>
          </a:p>
          <a:p>
            <a:endParaRPr lang="en-US" sz="1200"/>
          </a:p>
          <a:p>
            <a:endParaRPr lang="az-Latn-AZ" sz="1200"/>
          </a:p>
          <a:p>
            <a:r>
              <a:rPr lang="en-US" sz="1200" b="1">
                <a:solidFill>
                  <a:srgbClr val="00B050"/>
                </a:solidFill>
              </a:rPr>
              <a:t>Nginx-in Əsas Xüsusiyyətləri</a:t>
            </a:r>
          </a:p>
          <a:p>
            <a:pPr marL="628650" lvl="1" indent="-171450">
              <a:lnSpc>
                <a:spcPct val="150000"/>
              </a:lnSpc>
              <a:buFont typeface="Wingdings" panose="05000000000000000000" pitchFamily="2" charset="2"/>
              <a:buChar char="q"/>
            </a:pPr>
            <a:r>
              <a:rPr lang="en-US" sz="1200" b="1"/>
              <a:t>Yüksək Performans</a:t>
            </a:r>
            <a:r>
              <a:rPr lang="en-US" sz="1200"/>
              <a:t>: Az resurs sərfi ilə minlərlə eyni vaxtlı bağlantını idarə edə bilir.</a:t>
            </a:r>
          </a:p>
          <a:p>
            <a:pPr marL="628650" lvl="1" indent="-171450">
              <a:lnSpc>
                <a:spcPct val="150000"/>
              </a:lnSpc>
              <a:buFont typeface="Wingdings" panose="05000000000000000000" pitchFamily="2" charset="2"/>
              <a:buChar char="q"/>
            </a:pPr>
            <a:r>
              <a:rPr lang="en-US" sz="1200" b="1"/>
              <a:t>T</a:t>
            </a:r>
            <a:r>
              <a:rPr lang="az-Latn-AZ" sz="1200" b="1"/>
              <a:t>ə</a:t>
            </a:r>
            <a:r>
              <a:rPr lang="en-US" sz="1200" b="1"/>
              <a:t>rs Proksi</a:t>
            </a:r>
            <a:r>
              <a:rPr lang="en-US" sz="1200"/>
              <a:t>: Backend serverlərə sorğuları yönləndirərək yükü paylayır.</a:t>
            </a:r>
          </a:p>
          <a:p>
            <a:pPr marL="628650" lvl="1" indent="-171450">
              <a:lnSpc>
                <a:spcPct val="150000"/>
              </a:lnSpc>
              <a:buFont typeface="Wingdings" panose="05000000000000000000" pitchFamily="2" charset="2"/>
              <a:buChar char="q"/>
            </a:pPr>
            <a:r>
              <a:rPr lang="en-US" sz="1200" b="1"/>
              <a:t>Yük Balanslaşdırma</a:t>
            </a:r>
            <a:r>
              <a:rPr lang="en-US" sz="1200"/>
              <a:t>: Trafiki bir neçə server arasında bərabər paylayır.</a:t>
            </a:r>
          </a:p>
          <a:p>
            <a:pPr marL="628650" lvl="1" indent="-171450">
              <a:lnSpc>
                <a:spcPct val="150000"/>
              </a:lnSpc>
              <a:buFont typeface="Wingdings" panose="05000000000000000000" pitchFamily="2" charset="2"/>
              <a:buChar char="q"/>
            </a:pPr>
            <a:r>
              <a:rPr lang="en-US" sz="1200" b="1"/>
              <a:t>HTTP Kəşləmə</a:t>
            </a:r>
            <a:r>
              <a:rPr lang="en-US" sz="1200"/>
              <a:t>: Statik məzmunu kəşləyərək server yükünü azaldır.</a:t>
            </a:r>
          </a:p>
          <a:p>
            <a:pPr marL="628650" lvl="1" indent="-171450">
              <a:lnSpc>
                <a:spcPct val="150000"/>
              </a:lnSpc>
              <a:buFont typeface="Wingdings" panose="05000000000000000000" pitchFamily="2" charset="2"/>
              <a:buChar char="q"/>
            </a:pPr>
            <a:r>
              <a:rPr lang="en-US" sz="1200" b="1"/>
              <a:t>Modul Strukturu</a:t>
            </a:r>
            <a:r>
              <a:rPr lang="en-US" sz="1200"/>
              <a:t>: Nginx modulları ilə funksionallığı genişləndirmək mümkündür (məsələn, SSL/TLS, gzip sıxışdırma).</a:t>
            </a:r>
          </a:p>
          <a:p>
            <a:pPr marL="628650" lvl="1" indent="-171450">
              <a:lnSpc>
                <a:spcPct val="150000"/>
              </a:lnSpc>
              <a:buFont typeface="Wingdings" panose="05000000000000000000" pitchFamily="2" charset="2"/>
              <a:buChar char="q"/>
            </a:pPr>
            <a:r>
              <a:rPr lang="en-US" sz="1200" b="1"/>
              <a:t>Sadə Konfiqurasiya</a:t>
            </a:r>
            <a:r>
              <a:rPr lang="en-US" sz="1200"/>
              <a:t>: Konfiqurasiya faylları oxunaqlı və sadədir.</a:t>
            </a:r>
          </a:p>
          <a:p>
            <a:pPr marL="628650" lvl="1" indent="-171450">
              <a:lnSpc>
                <a:spcPct val="150000"/>
              </a:lnSpc>
              <a:buFont typeface="Wingdings" panose="05000000000000000000" pitchFamily="2" charset="2"/>
              <a:buChar char="q"/>
            </a:pPr>
            <a:r>
              <a:rPr lang="en-US" sz="1200" b="1"/>
              <a:t>Təhlükəsizlik</a:t>
            </a:r>
            <a:r>
              <a:rPr lang="en-US" sz="1200"/>
              <a:t>: SSL/TLS dəstəyi, autentifikasiya və IP məhdudlaşdırma kimi funksiyalar təklif edir.</a:t>
            </a:r>
          </a:p>
          <a:p>
            <a:endParaRPr lang="az-Latn-AZ" sz="1200"/>
          </a:p>
          <a:p>
            <a:r>
              <a:rPr lang="en-US" sz="1200"/>
              <a:t>Nginx həm statik (HTML, şəkillər, CSS) məzmunu, həm də dinamik məzmunu (PHP, Python, Node.js ilə işləyən tətbiqlər) təqdim edə bilər. Lakin dinamik məzmun üçün adətən PHP-FPM kimi əlavə modullarla inteqrasiya olunur.</a:t>
            </a:r>
            <a:r>
              <a:rPr lang="az-Latn-AZ" sz="1200"/>
              <a:t> Bu, yalnız PHP üçün keçərlidir. PHP-FPM — yalnız PHP dilində yazılmış tətbiqlərin Nginx ilə işləməsi üçün bir vasitədir. Python və Node.js üçün fərqli yanaşmalar var.</a:t>
            </a:r>
          </a:p>
          <a:p>
            <a:pPr marL="628650" lvl="1" indent="-171450">
              <a:lnSpc>
                <a:spcPct val="200000"/>
              </a:lnSpc>
              <a:buFont typeface="Wingdings" panose="05000000000000000000" pitchFamily="2" charset="2"/>
              <a:buChar char="q"/>
            </a:pPr>
            <a:r>
              <a:rPr lang="en-US" sz="1200"/>
              <a:t>Nginx, PHP faylları işlədə bilmir, ona görə bu işi PHP-FPM vasitəsilə PHP interpreter-ə ötürür.</a:t>
            </a:r>
            <a:endParaRPr lang="az-Latn-AZ" sz="1200"/>
          </a:p>
          <a:p>
            <a:pPr marL="628650" lvl="1" indent="-171450">
              <a:lnSpc>
                <a:spcPct val="200000"/>
              </a:lnSpc>
              <a:buFont typeface="Wingdings" panose="05000000000000000000" pitchFamily="2" charset="2"/>
              <a:buChar char="q"/>
            </a:pPr>
            <a:r>
              <a:rPr lang="en-US" sz="1200"/>
              <a:t>Python üçün WSGI standartı var. Nginx birbaşa Python-u işə sala bilməz, ona görə məsələn, Gunicorn və ya uWSGI kimi WSGI serverlərdən istifadə olunur.</a:t>
            </a:r>
            <a:endParaRPr lang="az-Latn-AZ" sz="1200"/>
          </a:p>
          <a:p>
            <a:pPr marL="628650" lvl="1" indent="-171450">
              <a:lnSpc>
                <a:spcPct val="200000"/>
              </a:lnSpc>
              <a:buFont typeface="Wingdings" panose="05000000000000000000" pitchFamily="2" charset="2"/>
              <a:buChar char="q"/>
            </a:pPr>
            <a:r>
              <a:rPr lang="en-US" sz="1200"/>
              <a:t>Node.js tətbiqləri özləri artıq HTTP server kimi işləyir (məsələn, Express.js). Burada Nginx daha çox </a:t>
            </a:r>
            <a:r>
              <a:rPr lang="en-US" sz="1200" b="1"/>
              <a:t>reverse proxy</a:t>
            </a:r>
            <a:r>
              <a:rPr lang="en-US" sz="1200"/>
              <a:t> kimi çıxış edir.</a:t>
            </a:r>
            <a:endParaRPr lang="az-Latn-AZ" sz="1200"/>
          </a:p>
          <a:p>
            <a:endParaRPr lang="en-US" sz="1200"/>
          </a:p>
        </p:txBody>
      </p:sp>
    </p:spTree>
    <p:extLst>
      <p:ext uri="{BB962C8B-B14F-4D97-AF65-F5344CB8AC3E}">
        <p14:creationId xmlns:p14="http://schemas.microsoft.com/office/powerpoint/2010/main" val="255304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1EA5-B138-5BC7-5B9B-208B502DE8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044ADC6-3A91-7D2B-E4E4-04CB00FFBE50}"/>
              </a:ext>
            </a:extLst>
          </p:cNvPr>
          <p:cNvSpPr txBox="1"/>
          <p:nvPr/>
        </p:nvSpPr>
        <p:spPr>
          <a:xfrm>
            <a:off x="0" y="0"/>
            <a:ext cx="12025745" cy="6609502"/>
          </a:xfrm>
          <a:prstGeom prst="rect">
            <a:avLst/>
          </a:prstGeom>
          <a:noFill/>
        </p:spPr>
        <p:txBody>
          <a:bodyPr wrap="square">
            <a:spAutoFit/>
          </a:bodyPr>
          <a:lstStyle/>
          <a:p>
            <a:r>
              <a:rPr lang="en-US" sz="1100" b="1"/>
              <a:t>Nginx Haralarda İstifadə Edilir?</a:t>
            </a:r>
            <a:endParaRPr lang="az-Latn-AZ" sz="1100" b="1"/>
          </a:p>
          <a:p>
            <a:endParaRPr lang="en-US" sz="1100" b="1"/>
          </a:p>
          <a:p>
            <a:r>
              <a:rPr lang="az-Latn-AZ" sz="1100" b="1"/>
              <a:t>a) </a:t>
            </a:r>
            <a:r>
              <a:rPr lang="en-US" sz="1100" b="1"/>
              <a:t>Veb Saytların Hostinqi</a:t>
            </a:r>
            <a:r>
              <a:rPr lang="en-US" sz="1100"/>
              <a:t>:</a:t>
            </a:r>
          </a:p>
          <a:p>
            <a:pPr marL="628650" lvl="1" indent="-171450">
              <a:lnSpc>
                <a:spcPct val="150000"/>
              </a:lnSpc>
              <a:buFont typeface="Wingdings" panose="05000000000000000000" pitchFamily="2" charset="2"/>
              <a:buChar char="§"/>
            </a:pPr>
            <a:r>
              <a:rPr lang="en-US" sz="1100"/>
              <a:t>Nginx statik veb səhifələri (HTML, CSS, JavaScript) sürətli şəkildə təqdim etmək üçün istifadə olunur.</a:t>
            </a:r>
          </a:p>
          <a:p>
            <a:pPr marL="628650" lvl="1" indent="-171450">
              <a:lnSpc>
                <a:spcPct val="150000"/>
              </a:lnSpc>
              <a:buFont typeface="Wingdings" panose="05000000000000000000" pitchFamily="2" charset="2"/>
              <a:buChar char="§"/>
            </a:pPr>
            <a:r>
              <a:rPr lang="en-US" sz="1100"/>
              <a:t>Yüksək trafikli saytlar (məsələn, Netflix, Dropbox, Airbnb) Nginx-dən performans və miqyaslaşdırma qabiliyyətinə görə istifadə edir.</a:t>
            </a:r>
          </a:p>
          <a:p>
            <a:pPr marL="628650" lvl="1" indent="-171450">
              <a:lnSpc>
                <a:spcPct val="150000"/>
              </a:lnSpc>
              <a:buFont typeface="Wingdings" panose="05000000000000000000" pitchFamily="2" charset="2"/>
              <a:buChar char="§"/>
            </a:pPr>
            <a:r>
              <a:rPr lang="en-US" sz="1100"/>
              <a:t>WordPress, Drupal kimi CMS platformaları Nginx ilə konfiqurasiya oluna bilər.</a:t>
            </a:r>
            <a:endParaRPr lang="az-Latn-AZ" sz="1100"/>
          </a:p>
          <a:p>
            <a:pPr marL="0" lvl="1"/>
            <a:endParaRPr lang="az-Latn-AZ" sz="1100"/>
          </a:p>
          <a:p>
            <a:r>
              <a:rPr lang="az-Latn-AZ" sz="1100" b="1"/>
              <a:t>b) </a:t>
            </a:r>
            <a:r>
              <a:rPr lang="en-US" sz="1100" b="1"/>
              <a:t>Ters Proksi kimi</a:t>
            </a:r>
            <a:r>
              <a:rPr lang="en-US" sz="1100"/>
              <a:t>:</a:t>
            </a:r>
          </a:p>
          <a:p>
            <a:pPr marL="628650" lvl="1" indent="-171450">
              <a:lnSpc>
                <a:spcPct val="150000"/>
              </a:lnSpc>
              <a:buFont typeface="Arial" panose="020B0604020202020204" pitchFamily="34" charset="0"/>
              <a:buChar char="•"/>
            </a:pPr>
            <a:r>
              <a:rPr lang="en-US" sz="1100"/>
              <a:t>Nginx backend serverlərə (məsələn, Apache, Node.js, Gunicorn) sorğuları yönləndirmək üçün ters proksi kimi istifadə olunur.</a:t>
            </a:r>
          </a:p>
          <a:p>
            <a:pPr marL="628650" lvl="1" indent="-171450">
              <a:lnSpc>
                <a:spcPct val="150000"/>
              </a:lnSpc>
              <a:buFont typeface="Arial" panose="020B0604020202020204" pitchFamily="34" charset="0"/>
              <a:buChar char="•"/>
            </a:pPr>
            <a:r>
              <a:rPr lang="en-US" sz="1100"/>
              <a:t>Bu, server yükünü azaltmaq və təhlükəsizliyi artırmaq üçün effektivdir.</a:t>
            </a:r>
            <a:endParaRPr lang="az-Latn-AZ" sz="1100"/>
          </a:p>
          <a:p>
            <a:pPr lvl="1"/>
            <a:endParaRPr lang="en-US" sz="1100"/>
          </a:p>
          <a:p>
            <a:r>
              <a:rPr lang="az-Latn-AZ" sz="1100" b="1"/>
              <a:t>c) </a:t>
            </a:r>
            <a:r>
              <a:rPr lang="en-US" sz="1100" b="1"/>
              <a:t>Yük Balanslaşdırma</a:t>
            </a:r>
            <a:r>
              <a:rPr lang="en-US" sz="1100"/>
              <a:t>:</a:t>
            </a:r>
          </a:p>
          <a:p>
            <a:pPr marL="628650" lvl="1" indent="-171450">
              <a:lnSpc>
                <a:spcPct val="150000"/>
              </a:lnSpc>
              <a:buFont typeface="Arial" panose="020B0604020202020204" pitchFamily="34" charset="0"/>
              <a:buChar char="•"/>
            </a:pPr>
            <a:r>
              <a:rPr lang="en-US" sz="1100"/>
              <a:t>Nginx bir neçə server arasında trafik paylanmasını təmin edir. Bu, yüksək əlçatanlıq (high availability) və miqyaslaşdırma üçün vacibdir.</a:t>
            </a:r>
          </a:p>
          <a:p>
            <a:pPr marL="628650" lvl="1" indent="-171450">
              <a:lnSpc>
                <a:spcPct val="150000"/>
              </a:lnSpc>
              <a:buFont typeface="Arial" panose="020B0604020202020204" pitchFamily="34" charset="0"/>
              <a:buChar char="•"/>
            </a:pPr>
            <a:r>
              <a:rPr lang="en-US" sz="1100"/>
              <a:t>Məsələn, e-ticarət platformaları və ya sosial media saytları Nginx-dən yük balanslaşdırıcı kimi istifadə edir.</a:t>
            </a:r>
            <a:endParaRPr lang="az-Latn-AZ" sz="1100"/>
          </a:p>
          <a:p>
            <a:pPr lvl="1"/>
            <a:endParaRPr lang="en-US" sz="1100"/>
          </a:p>
          <a:p>
            <a:r>
              <a:rPr lang="az-Latn-AZ" sz="1100" b="1"/>
              <a:t>d) </a:t>
            </a:r>
            <a:r>
              <a:rPr lang="en-US" sz="1100" b="1"/>
              <a:t>HTTP Kəşləmə</a:t>
            </a:r>
            <a:r>
              <a:rPr lang="en-US" sz="1100"/>
              <a:t>:</a:t>
            </a:r>
          </a:p>
          <a:p>
            <a:pPr marL="628650" lvl="1" indent="-171450">
              <a:lnSpc>
                <a:spcPct val="150000"/>
              </a:lnSpc>
              <a:buFont typeface="Arial" panose="020B0604020202020204" pitchFamily="34" charset="0"/>
              <a:buChar char="•"/>
            </a:pPr>
            <a:r>
              <a:rPr lang="en-US" sz="1100"/>
              <a:t>Nginx statik məzmunu kəşləyərək serverə düşən yükü azaldır və istifadəçilərə daha sürətli cavab verir.</a:t>
            </a:r>
          </a:p>
          <a:p>
            <a:pPr marL="628650" lvl="1" indent="-171450">
              <a:lnSpc>
                <a:spcPct val="150000"/>
              </a:lnSpc>
              <a:buFont typeface="Arial" panose="020B0604020202020204" pitchFamily="34" charset="0"/>
              <a:buChar char="•"/>
            </a:pPr>
            <a:r>
              <a:rPr lang="en-US" sz="1100"/>
              <a:t>Bu xüsusiyyət xüsusilə məzmun paylama şəbəkələri (CDN) üçün faydalıdır.</a:t>
            </a:r>
            <a:endParaRPr lang="az-Latn-AZ" sz="1100"/>
          </a:p>
          <a:p>
            <a:pPr lvl="1"/>
            <a:endParaRPr lang="en-US" sz="1100"/>
          </a:p>
          <a:p>
            <a:r>
              <a:rPr lang="az-Latn-AZ" sz="1100" b="1"/>
              <a:t>e) </a:t>
            </a:r>
            <a:r>
              <a:rPr lang="en-US" sz="1100" b="1"/>
              <a:t>Veb Tətbiqlərinin Dəstəklənməsi</a:t>
            </a:r>
            <a:r>
              <a:rPr lang="en-US" sz="1100"/>
              <a:t>:</a:t>
            </a:r>
          </a:p>
          <a:p>
            <a:pPr marL="628650" lvl="1" indent="-171450">
              <a:lnSpc>
                <a:spcPct val="150000"/>
              </a:lnSpc>
              <a:buFont typeface="Arial" panose="020B0604020202020204" pitchFamily="34" charset="0"/>
              <a:buChar char="•"/>
            </a:pPr>
            <a:r>
              <a:rPr lang="en-US" sz="1100"/>
              <a:t>Nginx PHP-FPM, uWSGI və ya FastCGI ilə inteqrasiya olunaraq dinamik veb tətbiqləri dəstəkləyir.</a:t>
            </a:r>
          </a:p>
          <a:p>
            <a:pPr marL="628650" lvl="1" indent="-171450">
              <a:lnSpc>
                <a:spcPct val="150000"/>
              </a:lnSpc>
              <a:buFont typeface="Arial" panose="020B0604020202020204" pitchFamily="34" charset="0"/>
              <a:buChar char="•"/>
            </a:pPr>
            <a:r>
              <a:rPr lang="en-US" sz="1100"/>
              <a:t>Məsələn, Laravel, Django və ya Ruby on Rails kimi çərçivələr Nginx ilə işləyə bilər.</a:t>
            </a:r>
            <a:endParaRPr lang="az-Latn-AZ" sz="1100"/>
          </a:p>
          <a:p>
            <a:pPr lvl="1"/>
            <a:endParaRPr lang="en-US" sz="1100"/>
          </a:p>
          <a:p>
            <a:r>
              <a:rPr lang="az-Latn-AZ" sz="1100" b="1"/>
              <a:t>f) </a:t>
            </a:r>
            <a:r>
              <a:rPr lang="en-US" sz="1100" b="1"/>
              <a:t>Təhlükəsizlik Testləri və İnkişaf Mühitləri</a:t>
            </a:r>
            <a:r>
              <a:rPr lang="en-US" sz="1100"/>
              <a:t>:</a:t>
            </a:r>
          </a:p>
          <a:p>
            <a:pPr marL="628650" lvl="1" indent="-171450">
              <a:lnSpc>
                <a:spcPct val="150000"/>
              </a:lnSpc>
              <a:buFont typeface="Arial" panose="020B0604020202020204" pitchFamily="34" charset="0"/>
              <a:buChar char="•"/>
            </a:pPr>
            <a:r>
              <a:rPr lang="en-US" sz="1100"/>
              <a:t>Kali Linux kimi təhlükəsizlik test platformalarında Nginx test mühitləri qurmaq üçün istifadə olunur.</a:t>
            </a:r>
          </a:p>
          <a:p>
            <a:pPr marL="628650" lvl="1" indent="-171450">
              <a:lnSpc>
                <a:spcPct val="150000"/>
              </a:lnSpc>
              <a:buFont typeface="Arial" panose="020B0604020202020204" pitchFamily="34" charset="0"/>
              <a:buChar char="•"/>
            </a:pPr>
            <a:r>
              <a:rPr lang="en-US" sz="1100"/>
              <a:t>İnkişafçılar yerli mühitlərdə (localhost) veb tətbiqləri sınaqdan keçirmək üçün Nginx-dən istifadə edirlər.</a:t>
            </a:r>
            <a:endParaRPr lang="az-Latn-AZ" sz="1100"/>
          </a:p>
          <a:p>
            <a:pPr lvl="1"/>
            <a:endParaRPr lang="en-US" sz="1100"/>
          </a:p>
          <a:p>
            <a:r>
              <a:rPr lang="az-Latn-AZ" sz="1100" b="1"/>
              <a:t>g) </a:t>
            </a:r>
            <a:r>
              <a:rPr lang="en-US" sz="1100" b="1"/>
              <a:t>IoT və Digər Texnologiyalar</a:t>
            </a:r>
            <a:r>
              <a:rPr lang="en-US" sz="1100"/>
              <a:t>:</a:t>
            </a:r>
          </a:p>
          <a:p>
            <a:pPr marL="628650" lvl="1" indent="-171450">
              <a:lnSpc>
                <a:spcPct val="150000"/>
              </a:lnSpc>
              <a:buFont typeface="Arial" panose="020B0604020202020204" pitchFamily="34" charset="0"/>
              <a:buChar char="•"/>
            </a:pPr>
            <a:r>
              <a:rPr lang="en-US" sz="1100"/>
              <a:t>Nginx yüngül arxitekturası sayəsində IoT cihazlarında kiçik veb interfeysləri təmin etmək üçün istifadə oluna bilər.</a:t>
            </a:r>
          </a:p>
          <a:p>
            <a:pPr marL="628650" lvl="1" indent="-171450">
              <a:lnSpc>
                <a:spcPct val="150000"/>
              </a:lnSpc>
              <a:buFont typeface="Arial" panose="020B0604020202020204" pitchFamily="34" charset="0"/>
              <a:buChar char="•"/>
            </a:pPr>
            <a:r>
              <a:rPr lang="en-US" sz="1100"/>
              <a:t>Həmçinin, API xidmətləri və mikro-xidmətlər üçün proksi kimi fəaliyyət göstərir.</a:t>
            </a:r>
          </a:p>
          <a:p>
            <a:pPr marL="0" lvl="1"/>
            <a:endParaRPr lang="en-US" sz="1100"/>
          </a:p>
        </p:txBody>
      </p:sp>
    </p:spTree>
    <p:extLst>
      <p:ext uri="{BB962C8B-B14F-4D97-AF65-F5344CB8AC3E}">
        <p14:creationId xmlns:p14="http://schemas.microsoft.com/office/powerpoint/2010/main" val="115341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3B95A-D413-BE17-C295-555D2E6747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AD6EBC9-6FC0-00A1-E49F-1F3FE42F9992}"/>
              </a:ext>
            </a:extLst>
          </p:cNvPr>
          <p:cNvSpPr txBox="1"/>
          <p:nvPr/>
        </p:nvSpPr>
        <p:spPr>
          <a:xfrm>
            <a:off x="203200" y="244826"/>
            <a:ext cx="11822545" cy="6001643"/>
          </a:xfrm>
          <a:prstGeom prst="rect">
            <a:avLst/>
          </a:prstGeom>
          <a:noFill/>
        </p:spPr>
        <p:txBody>
          <a:bodyPr wrap="square">
            <a:spAutoFit/>
          </a:bodyPr>
          <a:lstStyle/>
          <a:p>
            <a:r>
              <a:rPr lang="en-US" sz="1600">
                <a:latin typeface="-apple-system"/>
              </a:rPr>
              <a:t>Nginx çoxplatformalı bir proqramdır və həm Linux, həm də Windows əməliyyat sistemlərində istifadə oluna bilir. Lakin Linux-da daha geniş yayılmışdır. </a:t>
            </a:r>
            <a:endParaRPr lang="az-Latn-AZ" sz="1600">
              <a:latin typeface="-apple-system"/>
            </a:endParaRPr>
          </a:p>
          <a:p>
            <a:endParaRPr lang="az-Latn-AZ" sz="1600">
              <a:latin typeface="-apple-system"/>
            </a:endParaRPr>
          </a:p>
          <a:p>
            <a:r>
              <a:rPr lang="en-US" sz="1600"/>
              <a:t>Linux Nginx-in əsas platformasıdır və ən çox istifadə olunduğu mühitdir. Bunun səbəbləri:</a:t>
            </a:r>
            <a:endParaRPr lang="az-Latn-AZ" sz="1600"/>
          </a:p>
          <a:p>
            <a:endParaRPr lang="en-US" sz="1600"/>
          </a:p>
          <a:p>
            <a:r>
              <a:rPr lang="en-US" sz="1600" b="1"/>
              <a:t>Yüksək Performans və Sabitlik</a:t>
            </a:r>
            <a:r>
              <a:rPr lang="en-US" sz="1600"/>
              <a:t>:</a:t>
            </a:r>
          </a:p>
          <a:p>
            <a:pPr lvl="1"/>
            <a:r>
              <a:rPr lang="en-US" sz="1600"/>
              <a:t>Linux-un fayl sistemi və proses idarəetməsi Nginx-in hadisəyə əsaslanan arxitekturasını mükəmməl dəstəkləyir.</a:t>
            </a:r>
          </a:p>
          <a:p>
            <a:pPr lvl="1"/>
            <a:r>
              <a:rPr lang="en-US" sz="1600"/>
              <a:t>Linux serverləri yüksək trafikli mühitlərdə sabitlik və aşağı resurs sərfi təmin edir.</a:t>
            </a:r>
            <a:endParaRPr lang="az-Latn-AZ" sz="1600"/>
          </a:p>
          <a:p>
            <a:pPr lvl="1"/>
            <a:endParaRPr lang="en-US" sz="1600"/>
          </a:p>
          <a:p>
            <a:r>
              <a:rPr lang="en-US" sz="1600" b="1"/>
              <a:t>Açıq Mənbəli Ekosistem</a:t>
            </a:r>
            <a:r>
              <a:rPr lang="en-US" sz="1600"/>
              <a:t>:</a:t>
            </a:r>
          </a:p>
          <a:p>
            <a:pPr lvl="1"/>
            <a:r>
              <a:rPr lang="en-US" sz="1600"/>
              <a:t>Nginx açıq mənbəli bir proqramdır və Linux-un açıq mənbəli təbiəti ilə uyğun gəlir.</a:t>
            </a:r>
          </a:p>
          <a:p>
            <a:pPr lvl="1"/>
            <a:r>
              <a:rPr lang="en-US" sz="1600"/>
              <a:t>Linux-da Nginx-in quraşdırılması paket menecerləri (apt, yum, dnf) vasitəsilə asan və sürətlidir.</a:t>
            </a:r>
            <a:endParaRPr lang="az-Latn-AZ" sz="1600"/>
          </a:p>
          <a:p>
            <a:pPr lvl="1"/>
            <a:endParaRPr lang="en-US" sz="1600"/>
          </a:p>
          <a:p>
            <a:r>
              <a:rPr lang="en-US" sz="1600" b="1"/>
              <a:t>Təhlükəsizlik</a:t>
            </a:r>
            <a:r>
              <a:rPr lang="en-US" sz="1600"/>
              <a:t>:</a:t>
            </a:r>
          </a:p>
          <a:p>
            <a:pPr lvl="1"/>
            <a:r>
              <a:rPr lang="en-US" sz="1600"/>
              <a:t>Linux-da SELinux, AppArmor və ya digər təhlükəsizlik alətləri Nginx-in təhlükəsizliyini artırır.</a:t>
            </a:r>
          </a:p>
          <a:p>
            <a:pPr lvl="1"/>
            <a:r>
              <a:rPr lang="en-US" sz="1600"/>
              <a:t>Linux-un istifadəçi icazələri və fayl sistemi nəzarəti Nginx-in təhlükəsiz işləməsinə kömək edir.</a:t>
            </a:r>
            <a:endParaRPr lang="az-Latn-AZ" sz="1600"/>
          </a:p>
          <a:p>
            <a:pPr lvl="1"/>
            <a:endParaRPr lang="en-US" sz="1600"/>
          </a:p>
          <a:p>
            <a:r>
              <a:rPr lang="en-US" sz="1600" b="1"/>
              <a:t>Hostinq Populyarlığı</a:t>
            </a:r>
            <a:r>
              <a:rPr lang="en-US" sz="1600"/>
              <a:t>:</a:t>
            </a:r>
          </a:p>
          <a:p>
            <a:pPr lvl="1"/>
            <a:r>
              <a:rPr lang="en-US" sz="1600"/>
              <a:t>Əksər hostinq şirkətləri Linux serverlərindən istifadə edir və Nginx LEMP (Linux, Nginx, MySQL, PHP) yığınının əsasını təşkil edir.</a:t>
            </a:r>
          </a:p>
          <a:p>
            <a:pPr lvl="1"/>
            <a:r>
              <a:rPr lang="en-US" sz="1600"/>
              <a:t>Nginx-in yüngül arxitekturası Linux serverlərində miqyaslaşdırma üçün idealdır.</a:t>
            </a:r>
            <a:endParaRPr lang="az-Latn-AZ" sz="1600"/>
          </a:p>
          <a:p>
            <a:pPr lvl="1"/>
            <a:endParaRPr lang="en-US" sz="1600"/>
          </a:p>
          <a:p>
            <a:r>
              <a:rPr lang="en-US" sz="1600" b="1"/>
              <a:t>Xərc Effektivliyi</a:t>
            </a:r>
            <a:r>
              <a:rPr lang="en-US" sz="1600"/>
              <a:t>:</a:t>
            </a:r>
          </a:p>
          <a:p>
            <a:pPr lvl="1"/>
            <a:r>
              <a:rPr lang="en-US" sz="1600"/>
              <a:t>Linux pulsuz əməliyyat sistemidir və Nginx ilə birlikdə istifadə edildikdə server xərclərini minimuma endirir.</a:t>
            </a:r>
          </a:p>
          <a:p>
            <a:endParaRPr lang="en-US" sz="1600"/>
          </a:p>
        </p:txBody>
      </p:sp>
    </p:spTree>
    <p:extLst>
      <p:ext uri="{BB962C8B-B14F-4D97-AF65-F5344CB8AC3E}">
        <p14:creationId xmlns:p14="http://schemas.microsoft.com/office/powerpoint/2010/main" val="209542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2739</Words>
  <Application>Microsoft Office PowerPoint</Application>
  <PresentationFormat>Widescreen</PresentationFormat>
  <Paragraphs>333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24</cp:revision>
  <dcterms:created xsi:type="dcterms:W3CDTF">2025-09-15T05:34:52Z</dcterms:created>
  <dcterms:modified xsi:type="dcterms:W3CDTF">2025-10-10T05:53:34Z</dcterms:modified>
</cp:coreProperties>
</file>