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00" d="100"/>
          <a:sy n="100" d="100"/>
        </p:scale>
        <p:origin x="8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10/5/2025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10/5/2025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10/5/2025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10/5/2025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10/5/2025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10/5/2025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10/5/2025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10/5/2025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10/5/2025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10/5/2025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10/5/2025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10/5/2025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932357-86BD-10D6-6AE2-3B57D9B9B2A8}"/>
              </a:ext>
            </a:extLst>
          </p:cNvPr>
          <p:cNvSpPr txBox="1"/>
          <p:nvPr/>
        </p:nvSpPr>
        <p:spPr>
          <a:xfrm>
            <a:off x="0" y="115517"/>
            <a:ext cx="12192000" cy="2677656"/>
          </a:xfrm>
          <a:prstGeom prst="rect">
            <a:avLst/>
          </a:prstGeom>
          <a:noFill/>
        </p:spPr>
        <p:txBody>
          <a:bodyPr wrap="square">
            <a:spAutoFit/>
          </a:bodyPr>
          <a:lstStyle/>
          <a:p>
            <a:r>
              <a:rPr lang="az-Latn-AZ" sz="1200" b="1">
                <a:latin typeface="-apple-system"/>
              </a:rPr>
              <a:t>UNİX haqqında: </a:t>
            </a:r>
            <a:r>
              <a:rPr lang="az-Latn-AZ" sz="1200">
                <a:latin typeface="-apple-system"/>
              </a:rPr>
              <a:t>Sıra ilə gedək. Gəlin </a:t>
            </a:r>
            <a:r>
              <a:rPr lang="az-Latn-AZ" sz="1200" b="1">
                <a:solidFill>
                  <a:srgbClr val="FF0000"/>
                </a:solidFill>
                <a:latin typeface="-apple-system"/>
              </a:rPr>
              <a:t>BESYS</a:t>
            </a:r>
            <a:r>
              <a:rPr lang="az-Latn-AZ" sz="1200">
                <a:latin typeface="-apple-system"/>
              </a:rPr>
              <a:t> ilə başlayaq.</a:t>
            </a:r>
          </a:p>
          <a:p>
            <a:endParaRPr lang="az-Latn-AZ" sz="1200">
              <a:latin typeface="-apple-system"/>
            </a:endParaRPr>
          </a:p>
          <a:p>
            <a:endParaRPr lang="az-Latn-AZ" sz="1200">
              <a:latin typeface="-apple-system"/>
            </a:endParaRPr>
          </a:p>
          <a:p>
            <a:r>
              <a:rPr lang="en-US" sz="1200" b="1">
                <a:solidFill>
                  <a:srgbClr val="FF0000"/>
                </a:solidFill>
              </a:rPr>
              <a:t>BESYS (Bell System): Nədir? </a:t>
            </a:r>
            <a:endParaRPr lang="az-Latn-AZ" sz="1200" b="1">
              <a:solidFill>
                <a:srgbClr val="FF0000"/>
              </a:solidFill>
            </a:endParaRPr>
          </a:p>
          <a:p>
            <a:endParaRPr lang="az-Latn-AZ" sz="1200"/>
          </a:p>
          <a:p>
            <a:pPr marL="342900" indent="-342900">
              <a:buFont typeface="+mj-lt"/>
              <a:buAutoNum type="alphaLcParenR"/>
            </a:pPr>
            <a:r>
              <a:rPr lang="en-US" sz="1200" b="1"/>
              <a:t>BESYS</a:t>
            </a:r>
            <a:r>
              <a:rPr lang="en-US" sz="1200"/>
              <a:t> (Bell System Operating System) 1950-ci illərdə Bell Laboratoriyalarında IBM 704 kompüterləri üçün hazırlanmış əməliyyat sistemidir.</a:t>
            </a:r>
            <a:endParaRPr lang="az-Latn-AZ" sz="1200"/>
          </a:p>
          <a:p>
            <a:pPr marL="342900" indent="-342900">
              <a:buFont typeface="+mj-lt"/>
              <a:buAutoNum type="alphaLcParenR"/>
            </a:pPr>
            <a:endParaRPr lang="en-US" sz="1200"/>
          </a:p>
          <a:p>
            <a:pPr marL="342900" indent="-342900">
              <a:buFont typeface="+mj-lt"/>
              <a:buAutoNum type="alphaLcParenR"/>
            </a:pPr>
            <a:r>
              <a:rPr lang="en-US" sz="1200" b="1"/>
              <a:t>Xüsusiyyətləri</a:t>
            </a:r>
            <a:r>
              <a:rPr lang="en-US" sz="1200"/>
              <a:t>: Əsasən elmi hesablamalar və daxili istifadə üçün nəzərdə tutulmuşdu. O dövrdə əməliyyat sistemləri sadə idi və çoxlu istifadəçi dəstəyi kimi müasir xüsusiyyətlərə malik deyildi.</a:t>
            </a:r>
            <a:endParaRPr lang="az-Latn-AZ" sz="1200"/>
          </a:p>
          <a:p>
            <a:pPr marL="342900" indent="-342900">
              <a:buFont typeface="+mj-lt"/>
              <a:buAutoNum type="alphaLcParenR"/>
            </a:pPr>
            <a:endParaRPr lang="en-US" sz="1200"/>
          </a:p>
          <a:p>
            <a:pPr marL="342900" indent="-342900">
              <a:buFont typeface="+mj-lt"/>
              <a:buAutoNum type="alphaLcParenR"/>
            </a:pPr>
            <a:r>
              <a:rPr lang="en-US" sz="1200" b="1"/>
              <a:t>Təsiri</a:t>
            </a:r>
            <a:r>
              <a:rPr lang="en-US" sz="1200"/>
              <a:t>: BESYS, sonrakı əməliyyat sistemlərinin inkişafı üçün təcrübə bazası yaratdı və Bell Laboratoriyalarında daha mürəkkəb sistemlərə keçidə zəmin hazırladı.</a:t>
            </a:r>
          </a:p>
          <a:p>
            <a:endParaRPr lang="az-Latn-AZ" sz="1200">
              <a:latin typeface="-apple-system"/>
            </a:endParaRPr>
          </a:p>
          <a:p>
            <a:endParaRPr lang="az-Latn-AZ" sz="1200">
              <a:latin typeface="-apple-system"/>
            </a:endParaRPr>
          </a:p>
          <a:p>
            <a:endParaRPr lang="en-US" sz="1200"/>
          </a:p>
        </p:txBody>
      </p:sp>
      <p:pic>
        <p:nvPicPr>
          <p:cNvPr id="3" name="Picture 2">
            <a:extLst>
              <a:ext uri="{FF2B5EF4-FFF2-40B4-BE49-F238E27FC236}">
                <a16:creationId xmlns:a16="http://schemas.microsoft.com/office/drawing/2014/main" id="{8622E739-6130-EB95-B28B-DD2B0F210A24}"/>
              </a:ext>
            </a:extLst>
          </p:cNvPr>
          <p:cNvPicPr>
            <a:picLocks noChangeAspect="1"/>
          </p:cNvPicPr>
          <p:nvPr/>
        </p:nvPicPr>
        <p:blipFill>
          <a:blip r:embed="rId2"/>
          <a:stretch>
            <a:fillRect/>
          </a:stretch>
        </p:blipFill>
        <p:spPr>
          <a:xfrm>
            <a:off x="7066835" y="2847415"/>
            <a:ext cx="5125165" cy="4010585"/>
          </a:xfrm>
          <a:prstGeom prst="rect">
            <a:avLst/>
          </a:prstGeom>
        </p:spPr>
      </p:pic>
    </p:spTree>
    <p:extLst>
      <p:ext uri="{BB962C8B-B14F-4D97-AF65-F5344CB8AC3E}">
        <p14:creationId xmlns:p14="http://schemas.microsoft.com/office/powerpoint/2010/main" val="3612794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F9AD1-A4CE-29E2-8F27-319C870A319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0753FA0-B4D7-CAB1-65BA-FCDC1FE2AD63}"/>
              </a:ext>
            </a:extLst>
          </p:cNvPr>
          <p:cNvSpPr txBox="1"/>
          <p:nvPr/>
        </p:nvSpPr>
        <p:spPr>
          <a:xfrm>
            <a:off x="203200" y="244826"/>
            <a:ext cx="11822545" cy="3785652"/>
          </a:xfrm>
          <a:prstGeom prst="rect">
            <a:avLst/>
          </a:prstGeom>
          <a:noFill/>
        </p:spPr>
        <p:txBody>
          <a:bodyPr wrap="square">
            <a:spAutoFit/>
          </a:bodyPr>
          <a:lstStyle/>
          <a:p>
            <a:r>
              <a:rPr lang="en-US" sz="1200" b="1">
                <a:solidFill>
                  <a:srgbClr val="FF0000"/>
                </a:solidFill>
              </a:rPr>
              <a:t>Minix (1987)</a:t>
            </a:r>
          </a:p>
          <a:p>
            <a:endParaRPr lang="en-US" sz="1200" b="1">
              <a:solidFill>
                <a:srgbClr val="FF0000"/>
              </a:solidFill>
            </a:endParaRPr>
          </a:p>
          <a:p>
            <a:r>
              <a:rPr lang="en-US" sz="1200" b="1"/>
              <a:t>Yaranma Tarixi və Məqsədi</a:t>
            </a:r>
            <a:r>
              <a:rPr lang="en-US" sz="1200"/>
              <a:t>: Minix, 1987-ci ildə Amsterdam Universitetində professor Andrew S. Tanenbaum tərəfindən yaradılıb. Əsas məqsəd təhsil idi: Tələbələrə əməliyyat sistemlərinin necə işlədiyini öyrətmək üçün sadə, mikro-nüvə (microkernel) əsaslı bir sistem qurmaq. Tanenbaum, UNIX-in mürəkkəbliyindən qaçaraq daha sadə bir alternativ hazırladı.</a:t>
            </a:r>
          </a:p>
          <a:p>
            <a:endParaRPr lang="en-US" sz="1200"/>
          </a:p>
          <a:p>
            <a:r>
              <a:rPr lang="en-US" sz="1200" b="1"/>
              <a:t>Xüsusiyyətləri</a:t>
            </a:r>
            <a:r>
              <a:rPr lang="en-US" sz="1200"/>
              <a:t>: </a:t>
            </a:r>
          </a:p>
          <a:p>
            <a:pPr marL="742950" lvl="1" indent="-285750">
              <a:lnSpc>
                <a:spcPct val="200000"/>
              </a:lnSpc>
              <a:buFont typeface="Arial" panose="020B0604020202020204" pitchFamily="34" charset="0"/>
              <a:buChar char="•"/>
            </a:pPr>
            <a:r>
              <a:rPr lang="en-US" sz="1200" b="1"/>
              <a:t>Mikro-nüvə Dizaynı</a:t>
            </a:r>
            <a:r>
              <a:rPr lang="en-US" sz="1200"/>
              <a:t>: Əməliyyat sisteminin nüvəsi çox kiçikdir (təxminən 12,000 sətir kod), digər komponentlər (fayl sistemi, sürücülər) isə istifadəçi rejimində işləyir. Bu, sistemin daha təhlükəsiz və etibarlı olmasını təmin edir, çünki bir komponent çökərsə, bütün sistem dayanmır.</a:t>
            </a:r>
          </a:p>
          <a:p>
            <a:pPr marL="742950" lvl="1" indent="-285750">
              <a:lnSpc>
                <a:spcPct val="200000"/>
              </a:lnSpc>
              <a:buFont typeface="Arial" panose="020B0604020202020204" pitchFamily="34" charset="0"/>
              <a:buChar char="•"/>
            </a:pPr>
            <a:r>
              <a:rPr lang="en-US" sz="1200" b="1"/>
              <a:t>UNIX-ə Uyğunluq</a:t>
            </a:r>
            <a:r>
              <a:rPr lang="en-US" sz="1200"/>
              <a:t>: POSIX standartına yaxın, amma tam uyğun deyil. Əsas əmrlər (sh, ls, cc) mövcuddur, lakin çox sadədir.</a:t>
            </a:r>
          </a:p>
          <a:p>
            <a:pPr marL="742950" lvl="1" indent="-285750">
              <a:lnSpc>
                <a:spcPct val="200000"/>
              </a:lnSpc>
              <a:buFont typeface="Arial" panose="020B0604020202020204" pitchFamily="34" charset="0"/>
              <a:buChar char="•"/>
            </a:pPr>
            <a:r>
              <a:rPr lang="en-US" sz="1200" b="1"/>
              <a:t>Açıq Mənbə</a:t>
            </a:r>
            <a:r>
              <a:rPr lang="en-US" sz="1200"/>
              <a:t>: 2000-ci ildə açıq mənbəli oldu (BSD lisenziyası ilə), amma əvvəlcə qapalı idi.</a:t>
            </a:r>
          </a:p>
          <a:p>
            <a:pPr marL="742950" lvl="1" indent="-285750">
              <a:lnSpc>
                <a:spcPct val="200000"/>
              </a:lnSpc>
              <a:buFont typeface="Arial" panose="020B0604020202020204" pitchFamily="34" charset="0"/>
              <a:buChar char="•"/>
            </a:pPr>
            <a:r>
              <a:rPr lang="en-US" sz="1200" b="1"/>
              <a:t>Versiyalar</a:t>
            </a:r>
            <a:r>
              <a:rPr lang="en-US" sz="1200"/>
              <a:t>: Minix 1 (1987), Minix 2 (1997), Minix 3 (2005) – son versiya daha müasir xüsusiyyətlər əlavə etdi, məsələn, daha yaxşı aparat dəstəyi və təhlükəsizlik.</a:t>
            </a:r>
          </a:p>
          <a:p>
            <a:pPr marL="742950" lvl="1" indent="-285750">
              <a:lnSpc>
                <a:spcPct val="200000"/>
              </a:lnSpc>
              <a:buFont typeface="Arial" panose="020B0604020202020204" pitchFamily="34" charset="0"/>
              <a:buChar char="•"/>
            </a:pPr>
            <a:endParaRPr lang="en-US" sz="1200"/>
          </a:p>
          <a:p>
            <a:r>
              <a:rPr lang="en-US" sz="1200" b="1"/>
              <a:t>Təsiri</a:t>
            </a:r>
            <a:r>
              <a:rPr lang="en-US" sz="1200"/>
              <a:t>: Minix, Linux-in yaranmasında birbaşa ilham mənbəyi oldu. Linus Torvalds, Minix-i öyrənərək və onun məhdudiyyətlərindən narazı qalaraq Linux-i yaratdı. Minix hələ də təhsil və gömülü sistemlərdə (embedded systems) istifadə olunur, məsələn, Intel-in Management Engine-də. 2025-ci ilə qədər Minix 3 aktiv saxlanılır və tədqiqat məqsədləri üçün populyardır.</a:t>
            </a:r>
          </a:p>
        </p:txBody>
      </p:sp>
      <p:pic>
        <p:nvPicPr>
          <p:cNvPr id="3" name="Picture 2">
            <a:extLst>
              <a:ext uri="{FF2B5EF4-FFF2-40B4-BE49-F238E27FC236}">
                <a16:creationId xmlns:a16="http://schemas.microsoft.com/office/drawing/2014/main" id="{95DF6FF7-7CB8-BB3F-E8AA-49261C406AC9}"/>
              </a:ext>
            </a:extLst>
          </p:cNvPr>
          <p:cNvPicPr>
            <a:picLocks noChangeAspect="1"/>
          </p:cNvPicPr>
          <p:nvPr/>
        </p:nvPicPr>
        <p:blipFill>
          <a:blip r:embed="rId2"/>
          <a:stretch>
            <a:fillRect/>
          </a:stretch>
        </p:blipFill>
        <p:spPr>
          <a:xfrm>
            <a:off x="0" y="4165600"/>
            <a:ext cx="3354368" cy="2692400"/>
          </a:xfrm>
          <a:prstGeom prst="rect">
            <a:avLst/>
          </a:prstGeom>
        </p:spPr>
      </p:pic>
    </p:spTree>
    <p:extLst>
      <p:ext uri="{BB962C8B-B14F-4D97-AF65-F5344CB8AC3E}">
        <p14:creationId xmlns:p14="http://schemas.microsoft.com/office/powerpoint/2010/main" val="345265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8CE6-19F5-0AF0-E47F-50B0FDC01CC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CE9F388-4FA2-717E-7BF5-19CC0F96E741}"/>
              </a:ext>
            </a:extLst>
          </p:cNvPr>
          <p:cNvSpPr txBox="1"/>
          <p:nvPr/>
        </p:nvSpPr>
        <p:spPr>
          <a:xfrm>
            <a:off x="203200" y="244826"/>
            <a:ext cx="11822545" cy="5170646"/>
          </a:xfrm>
          <a:prstGeom prst="rect">
            <a:avLst/>
          </a:prstGeom>
          <a:noFill/>
        </p:spPr>
        <p:txBody>
          <a:bodyPr wrap="square">
            <a:spAutoFit/>
          </a:bodyPr>
          <a:lstStyle/>
          <a:p>
            <a:r>
              <a:rPr lang="en-US" sz="1400" b="1">
                <a:latin typeface="-apple-system"/>
              </a:rPr>
              <a:t>Linux / Unix </a:t>
            </a:r>
            <a:r>
              <a:rPr lang="az-Latn-AZ" sz="1400">
                <a:latin typeface="-apple-system"/>
              </a:rPr>
              <a:t>sistemlərində Terminal pəncərəni açdıqda bizi aşağıdakı kimi bir pəncərə qarşılayır. Burada gördüyümüz hər yazının bir mənası var:</a:t>
            </a: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pPr marL="285750" indent="-285750">
              <a:buFont typeface="Arial" panose="020B0604020202020204" pitchFamily="34" charset="0"/>
              <a:buChar char="•"/>
            </a:pPr>
            <a:r>
              <a:rPr lang="en-US" sz="1400" b="1">
                <a:solidFill>
                  <a:srgbClr val="FF0000"/>
                </a:solidFill>
              </a:rPr>
              <a:t>codeurient</a:t>
            </a:r>
            <a:r>
              <a:rPr lang="en-US" sz="1400"/>
              <a:t> nədir? "codeurient" burada istifadəçi adını (username) təmsil edir. Bu, Linux sistemində terminalda cari istifadəçinin adını göstərir. Məsələn, "codeurient@kali" o deməkdir ki, istifadəçi adı "codeurient"dir və sistem "kali" adlı kompüterdədir.</a:t>
            </a:r>
          </a:p>
          <a:p>
            <a:endParaRPr lang="az-Latn-AZ" sz="1400"/>
          </a:p>
          <a:p>
            <a:pPr marL="285750" indent="-285750">
              <a:buFont typeface="Arial" panose="020B0604020202020204" pitchFamily="34" charset="0"/>
              <a:buChar char="•"/>
            </a:pPr>
            <a:r>
              <a:rPr lang="en-US" sz="1400">
                <a:solidFill>
                  <a:srgbClr val="FF0000"/>
                </a:solidFill>
              </a:rPr>
              <a:t>"</a:t>
            </a:r>
            <a:r>
              <a:rPr lang="en-US" sz="1400" b="1">
                <a:solidFill>
                  <a:srgbClr val="FF0000"/>
                </a:solidFill>
              </a:rPr>
              <a:t>kali</a:t>
            </a:r>
            <a:r>
              <a:rPr lang="en-US" sz="1400">
                <a:solidFill>
                  <a:srgbClr val="FF0000"/>
                </a:solidFill>
              </a:rPr>
              <a:t>" </a:t>
            </a:r>
            <a:r>
              <a:rPr lang="en-US" sz="1400"/>
              <a:t>burada kompüterin və ya hostun adını (hostname) ifadə edir. Linux sistemlərində terminalda adətən "istifadəçi@hostname" formatında göstərilir.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t>
            </a:r>
            <a:r>
              <a:rPr lang="en-US" sz="1400"/>
              <a:t> simvolu "tilda" (tilde) adlanır. Linux/Unix sistemlərində cari istifadəçinin ev qovluğunu (home directory) ifadə edir. Məsələn, /home/codeurient qovluğu ~ ilə əvəzlənə bilər.</a:t>
            </a:r>
            <a:endParaRPr lang="az-Latn-AZ" sz="1400"/>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Absolute path </a:t>
            </a:r>
            <a:r>
              <a:rPr lang="en-US" sz="1400"/>
              <a:t>(mütləq yol) fayl və ya qovluğun sistemdəki tam ünvanıdır və kök qovluqdan (/) başlayır. Məsələn: /home/codeurient/documents/file.txt. Bu yol faylın yerini tam dəqiqliklə göstərir, cari yerinizdən asılı olmayaraq.</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Relative path </a:t>
            </a:r>
            <a:r>
              <a:rPr lang="en-US" sz="1400"/>
              <a:t>(nisbi yol) fayl və ya qovluğun cari qovluğa (working directory) görə yerini göstərir. Məsələn, əgər cari qovluğunuz /home/codeurientdirsə, documents/file.txt nisbi yoldur. Kök qovluqdan başlamır.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 </a:t>
            </a:r>
            <a:r>
              <a:rPr lang="az-Latn-AZ" sz="1400"/>
              <a:t> </a:t>
            </a:r>
            <a:r>
              <a:rPr lang="en-US" sz="1400"/>
              <a:t>Əgər yol (slesh) ilə başlayırsa, bu, yolun kök qovluqdan (root directory) başladığını göstərir. / Linux/Unix sistemlərində fayl sisteminin ən üst səviyyəsini, yəni bütün qovluq və faylların başlanğıc nöqtəsini ifadə edir.</a:t>
            </a:r>
          </a:p>
          <a:p>
            <a:pPr marL="285750" indent="-285750">
              <a:buFont typeface="Arial" panose="020B0604020202020204" pitchFamily="34" charset="0"/>
              <a:buChar char="•"/>
            </a:pPr>
            <a:endParaRPr lang="en-US" sz="1400"/>
          </a:p>
        </p:txBody>
      </p:sp>
      <p:pic>
        <p:nvPicPr>
          <p:cNvPr id="3" name="Picture 2">
            <a:extLst>
              <a:ext uri="{FF2B5EF4-FFF2-40B4-BE49-F238E27FC236}">
                <a16:creationId xmlns:a16="http://schemas.microsoft.com/office/drawing/2014/main" id="{C6D16DBE-E6FD-FCC7-ABC9-6EF0EAD476FF}"/>
              </a:ext>
            </a:extLst>
          </p:cNvPr>
          <p:cNvPicPr>
            <a:picLocks noChangeAspect="1"/>
          </p:cNvPicPr>
          <p:nvPr/>
        </p:nvPicPr>
        <p:blipFill>
          <a:blip r:embed="rId2"/>
          <a:stretch>
            <a:fillRect/>
          </a:stretch>
        </p:blipFill>
        <p:spPr>
          <a:xfrm>
            <a:off x="0" y="726595"/>
            <a:ext cx="4906060" cy="657317"/>
          </a:xfrm>
          <a:prstGeom prst="rect">
            <a:avLst/>
          </a:prstGeom>
        </p:spPr>
      </p:pic>
    </p:spTree>
    <p:extLst>
      <p:ext uri="{BB962C8B-B14F-4D97-AF65-F5344CB8AC3E}">
        <p14:creationId xmlns:p14="http://schemas.microsoft.com/office/powerpoint/2010/main" val="56812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C1F3-1CC8-D75E-B2EC-415B27247D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8695C65-34A9-120F-5933-EBE9837FCA05}"/>
              </a:ext>
            </a:extLst>
          </p:cNvPr>
          <p:cNvSpPr txBox="1"/>
          <p:nvPr/>
        </p:nvSpPr>
        <p:spPr>
          <a:xfrm>
            <a:off x="203200" y="244826"/>
            <a:ext cx="11822545" cy="3416320"/>
          </a:xfrm>
          <a:prstGeom prst="rect">
            <a:avLst/>
          </a:prstGeom>
          <a:noFill/>
        </p:spPr>
        <p:txBody>
          <a:bodyPr wrap="square">
            <a:spAutoFit/>
          </a:bodyPr>
          <a:lstStyle/>
          <a:p>
            <a:r>
              <a:rPr lang="en-US" b="1">
                <a:solidFill>
                  <a:srgbClr val="FF0000"/>
                </a:solidFill>
              </a:rPr>
              <a:t>/home ilə root arasında nə fərq var?</a:t>
            </a:r>
            <a:r>
              <a:rPr lang="en-US">
                <a:solidFill>
                  <a:srgbClr val="FF0000"/>
                </a:solidFill>
              </a:rPr>
              <a:t> </a:t>
            </a:r>
            <a:endParaRPr lang="az-Latn-AZ">
              <a:solidFill>
                <a:srgbClr val="FF0000"/>
              </a:solidFill>
            </a:endParaRPr>
          </a:p>
          <a:p>
            <a:endParaRPr lang="az-Latn-AZ" b="1"/>
          </a:p>
          <a:p>
            <a:endParaRPr lang="az-Latn-AZ" b="1"/>
          </a:p>
          <a:p>
            <a:pPr marL="285750" indent="-285750">
              <a:buFont typeface="Arial" panose="020B0604020202020204" pitchFamily="34" charset="0"/>
              <a:buChar char="•"/>
            </a:pPr>
            <a:r>
              <a:rPr lang="en-US" b="1">
                <a:solidFill>
                  <a:srgbClr val="FF0000"/>
                </a:solidFill>
              </a:rPr>
              <a:t>/home</a:t>
            </a:r>
            <a:r>
              <a:rPr lang="en-US"/>
              <a:t>: İstifadəçilərin ev qovluqlarının yerləşdiyi yerdir. Hər istifadəçinin öz qovluğu (məsələn, /home/codeurient) buradadır. Bu, istifadəçilərin şəxsi fayllarını saxlamaq üçün nəzərdə tutulub.</a:t>
            </a:r>
            <a:endParaRPr lang="az-Latn-AZ"/>
          </a:p>
          <a:p>
            <a:endParaRPr lang="az-Latn-AZ"/>
          </a:p>
          <a:p>
            <a:endParaRPr lang="en-US"/>
          </a:p>
          <a:p>
            <a:pPr marL="285750" indent="-285750">
              <a:buFont typeface="Arial" panose="020B0604020202020204" pitchFamily="34" charset="0"/>
              <a:buChar char="•"/>
            </a:pPr>
            <a:r>
              <a:rPr lang="en-US" b="1">
                <a:solidFill>
                  <a:srgbClr val="FF0000"/>
                </a:solidFill>
              </a:rPr>
              <a:t>/root</a:t>
            </a:r>
            <a:r>
              <a:rPr lang="en-US"/>
              <a:t>: Sistem administratorunun (root user) ev qovluğudur. Bu, superistifadəçinin (root) şəxsi fayllarının saxlandığı yerdir və adətən yalnız root icazəsi ilə əlçatandır. </a:t>
            </a:r>
            <a:r>
              <a:rPr lang="en-US" b="1"/>
              <a:t>Fərq</a:t>
            </a:r>
            <a:r>
              <a:rPr lang="en-US"/>
              <a:t>: /home bütün adi istifadəçilərin qovluqlarını ehtiva edir, /root isə yalnız sistem administratoruna aiddir.</a:t>
            </a:r>
            <a:endParaRPr lang="az-Latn-AZ"/>
          </a:p>
          <a:p>
            <a:pPr marL="285750" indent="-285750">
              <a:buFont typeface="Arial" panose="020B0604020202020204" pitchFamily="34" charset="0"/>
              <a:buChar char="•"/>
            </a:pPr>
            <a:endParaRPr lang="az-Latn-AZ"/>
          </a:p>
          <a:p>
            <a:endParaRPr lang="en-US"/>
          </a:p>
        </p:txBody>
      </p:sp>
    </p:spTree>
    <p:extLst>
      <p:ext uri="{BB962C8B-B14F-4D97-AF65-F5344CB8AC3E}">
        <p14:creationId xmlns:p14="http://schemas.microsoft.com/office/powerpoint/2010/main" val="66056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3FB2E-A888-C9FD-66D5-5055E80D3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8797B52-2354-CEC0-880F-146ED608D845}"/>
              </a:ext>
            </a:extLst>
          </p:cNvPr>
          <p:cNvSpPr txBox="1"/>
          <p:nvPr/>
        </p:nvSpPr>
        <p:spPr>
          <a:xfrm>
            <a:off x="0" y="269353"/>
            <a:ext cx="12191999" cy="6319294"/>
          </a:xfrm>
          <a:prstGeom prst="rect">
            <a:avLst/>
          </a:prstGeom>
          <a:noFill/>
        </p:spPr>
        <p:txBody>
          <a:bodyPr wrap="square">
            <a:spAutoFit/>
          </a:bodyPr>
          <a:lstStyle/>
          <a:p>
            <a:r>
              <a:rPr lang="en-US" sz="1200" b="1">
                <a:solidFill>
                  <a:srgbClr val="FF0000"/>
                </a:solidFill>
                <a:latin typeface="-apple-system"/>
              </a:rPr>
              <a:t>FHS (Filesystem Hierarchy Standard ) </a:t>
            </a:r>
            <a:r>
              <a:rPr lang="en-US" sz="1200">
                <a:latin typeface="-apple-system"/>
              </a:rPr>
              <a:t>- Linux və Unix-like sistemlərdə fayl və qovluq strukturunu standartlaşdıran bir təlimatdır və əksər distribusiyalarda (məsələn, Ubuntu, Fedora, Kali Linux) istifadə olunur. Bu struktur kök qovluqdan (/) başlayır və bütün faylları təşkil edir.</a:t>
            </a:r>
            <a:endParaRPr lang="az-Latn-AZ" sz="1200">
              <a:latin typeface="-apple-system"/>
            </a:endParaRPr>
          </a:p>
          <a:p>
            <a:endParaRPr lang="az-Latn-AZ" sz="1200">
              <a:latin typeface="-apple-system"/>
            </a:endParaRPr>
          </a:p>
          <a:p>
            <a:r>
              <a:rPr lang="en-US" sz="1200" b="1"/>
              <a:t>Linux Sistemində olan Default Qovluqlar</a:t>
            </a:r>
            <a:r>
              <a:rPr lang="en-US" sz="1200"/>
              <a:t>:</a:t>
            </a:r>
            <a:endParaRPr lang="az-Latn-AZ" sz="1200"/>
          </a:p>
          <a:p>
            <a:endParaRPr lang="az-Latn-AZ" sz="1200"/>
          </a:p>
          <a:p>
            <a:r>
              <a:rPr lang="az-Latn-AZ" sz="1200"/>
              <a:t>Aşağıda s</a:t>
            </a:r>
            <a:r>
              <a:rPr lang="en-US" sz="1200"/>
              <a:t>adalanan qovluqların hamısı default olaraq Linux sistemlərində mövcuddur və ya </a:t>
            </a:r>
            <a:r>
              <a:rPr lang="en-US" sz="1200" b="1"/>
              <a:t>FHS</a:t>
            </a:r>
            <a:r>
              <a:rPr lang="en-US" sz="1200"/>
              <a:t> standartına uyğundur. </a:t>
            </a:r>
            <a:endParaRPr lang="az-Latn-AZ" sz="1200"/>
          </a:p>
          <a:p>
            <a:endParaRPr lang="az-Latn-AZ" sz="1200"/>
          </a:p>
          <a:p>
            <a:r>
              <a:rPr lang="en-US" sz="1200" b="1"/>
              <a:t>Lakin</a:t>
            </a:r>
            <a:r>
              <a:rPr lang="en-US" sz="1200"/>
              <a:t>:</a:t>
            </a:r>
            <a:endParaRPr lang="az-Latn-AZ" sz="1200"/>
          </a:p>
          <a:p>
            <a:pPr marL="285750" indent="-285750">
              <a:buFont typeface="Wingdings" panose="05000000000000000000" pitchFamily="2" charset="2"/>
              <a:buChar char="q"/>
            </a:pPr>
            <a:r>
              <a:rPr lang="az-Latn-AZ" sz="1200"/>
              <a:t>Əsas standart qovluqlar: </a:t>
            </a:r>
            <a:r>
              <a:rPr lang="az-Latn-AZ" sz="1200" b="1"/>
              <a:t>/bin, /boot, /dev, /etc, /lib, /mnt, /proc, /root, /run, /sbin, /srv, /sys, /tmp, /usr, /var, /media, /opt </a:t>
            </a:r>
            <a:r>
              <a:rPr lang="az-Latn-AZ" sz="1200"/>
              <a:t>– bunlar demək olar ki, bütün Linux distribusiyalarında default olaraq yaradılır.</a:t>
            </a:r>
          </a:p>
          <a:p>
            <a:pPr marL="285750" indent="-285750">
              <a:buFont typeface="Wingdings" panose="05000000000000000000" pitchFamily="2" charset="2"/>
              <a:buChar char="q"/>
            </a:pPr>
            <a:endParaRPr lang="az-Latn-AZ" sz="1200"/>
          </a:p>
          <a:p>
            <a:pPr marL="285750" indent="-285750">
              <a:buFont typeface="Wingdings" panose="05000000000000000000" pitchFamily="2" charset="2"/>
              <a:buChar char="q"/>
            </a:pPr>
            <a:r>
              <a:rPr lang="az-Latn-AZ" sz="1200"/>
              <a:t>Variantlar: </a:t>
            </a:r>
            <a:r>
              <a:rPr lang="az-Latn-AZ" sz="1200" b="1"/>
              <a:t>/lib32 </a:t>
            </a:r>
            <a:r>
              <a:rPr lang="az-Latn-AZ" sz="1200"/>
              <a:t>və </a:t>
            </a:r>
            <a:r>
              <a:rPr lang="az-Latn-AZ" sz="1200" b="1"/>
              <a:t>/lib64 </a:t>
            </a:r>
            <a:r>
              <a:rPr lang="az-Latn-AZ" sz="1200"/>
              <a:t>– bunlar </a:t>
            </a:r>
            <a:r>
              <a:rPr lang="az-Latn-AZ" sz="1200" b="1"/>
              <a:t>multi-arxitekturalı </a:t>
            </a:r>
            <a:r>
              <a:rPr lang="az-Latn-AZ" sz="1200"/>
              <a:t>sistemlərdə (məsələn, </a:t>
            </a:r>
            <a:r>
              <a:rPr lang="az-Latn-AZ" sz="1200" b="1"/>
              <a:t>32-bit </a:t>
            </a:r>
            <a:r>
              <a:rPr lang="az-Latn-AZ" sz="1200"/>
              <a:t>və </a:t>
            </a:r>
            <a:r>
              <a:rPr lang="az-Latn-AZ" sz="1200" b="1"/>
              <a:t>64-bit</a:t>
            </a:r>
            <a:r>
              <a:rPr lang="az-Latn-AZ" sz="1200"/>
              <a:t> dəstəyi olan) default ola bilər, amma bütün distribusiyalarda mütləq deyil. Onlar </a:t>
            </a:r>
            <a:r>
              <a:rPr lang="az-Latn-AZ" sz="1200" b="1"/>
              <a:t>/lib </a:t>
            </a:r>
            <a:r>
              <a:rPr lang="az-Latn-AZ" sz="1200"/>
              <a:t>qovluğunun variantlarıdır və əsasən paylaşılan kitabxanalar üçün istifadə olunur.</a:t>
            </a:r>
          </a:p>
          <a:p>
            <a:endParaRPr lang="az-Latn-AZ" sz="1200"/>
          </a:p>
          <a:p>
            <a:endParaRPr lang="az-Latn-AZ" sz="1200"/>
          </a:p>
          <a:p>
            <a:r>
              <a:rPr lang="en-US" sz="1200"/>
              <a:t>Bu qovluqlar sistemin quraşdırılması zamanı avtomatik olaraq yaradılır və onların yerləşməsi </a:t>
            </a:r>
            <a:r>
              <a:rPr lang="en-US" sz="1200" b="1"/>
              <a:t>FHS tərəfindən </a:t>
            </a:r>
            <a:r>
              <a:rPr lang="en-US" sz="1200"/>
              <a:t>müəyyən edilir.</a:t>
            </a:r>
          </a:p>
          <a:p>
            <a:endParaRPr lang="az-Latn-AZ" sz="1200"/>
          </a:p>
          <a:p>
            <a:endParaRPr lang="az-Latn-AZ" sz="1200"/>
          </a:p>
          <a:p>
            <a:r>
              <a:rPr lang="en-US" sz="1200" b="1">
                <a:solidFill>
                  <a:srgbClr val="00B050"/>
                </a:solidFill>
              </a:rPr>
              <a:t>Bunlardan Başqa Hansıları Ola Bilər?</a:t>
            </a:r>
            <a:endParaRPr lang="az-Latn-AZ" sz="1200" b="1">
              <a:solidFill>
                <a:srgbClr val="00B050"/>
              </a:solidFill>
            </a:endParaRPr>
          </a:p>
          <a:p>
            <a:endParaRPr lang="en-US" sz="1200" b="1">
              <a:solidFill>
                <a:srgbClr val="00B050"/>
              </a:solidFill>
            </a:endParaRPr>
          </a:p>
          <a:p>
            <a:r>
              <a:rPr lang="en-US" sz="1200"/>
              <a:t>Linux kök qovluğunda sadaladığı</a:t>
            </a:r>
            <a:r>
              <a:rPr lang="az-Latn-AZ" sz="1200"/>
              <a:t>m</a:t>
            </a:r>
            <a:r>
              <a:rPr lang="en-US" sz="1200"/>
              <a:t>ız qovluqlardan başqa default və ya tez-tez rast gəlinən qovluqlar ola bilər. Bunlar FHS standartına uyğun olaraq yaradılır və ya distribusiyaya görə əlavə olunur. </a:t>
            </a:r>
            <a:r>
              <a:rPr lang="en-US" sz="1200" b="1"/>
              <a:t>Bəzi nümunələr</a:t>
            </a:r>
            <a:r>
              <a:rPr lang="en-US" sz="1200"/>
              <a:t>:</a:t>
            </a:r>
          </a:p>
          <a:p>
            <a:pPr marL="628650" lvl="1" indent="-171450">
              <a:lnSpc>
                <a:spcPct val="200000"/>
              </a:lnSpc>
              <a:buFont typeface="Wingdings" panose="05000000000000000000" pitchFamily="2" charset="2"/>
              <a:buChar char="q"/>
            </a:pPr>
            <a:r>
              <a:rPr lang="en-US" sz="1200" b="1"/>
              <a:t>/home</a:t>
            </a:r>
            <a:r>
              <a:rPr lang="en-US" sz="1200"/>
              <a:t>: İstifadəçilərin ev qovluqları (</a:t>
            </a:r>
            <a:r>
              <a:rPr lang="az-Latn-AZ" sz="1200"/>
              <a:t> </a:t>
            </a:r>
            <a:r>
              <a:rPr lang="en-US" sz="1200"/>
              <a:t>default</a:t>
            </a:r>
            <a:r>
              <a:rPr lang="az-Latn-AZ" sz="1200"/>
              <a:t> </a:t>
            </a:r>
            <a:r>
              <a:rPr lang="en-US" sz="1200"/>
              <a:t>).</a:t>
            </a:r>
          </a:p>
          <a:p>
            <a:pPr marL="628650" lvl="1" indent="-171450">
              <a:lnSpc>
                <a:spcPct val="200000"/>
              </a:lnSpc>
              <a:buFont typeface="Wingdings" panose="05000000000000000000" pitchFamily="2" charset="2"/>
              <a:buChar char="q"/>
            </a:pPr>
            <a:r>
              <a:rPr lang="en-US" sz="1200" b="1"/>
              <a:t>/lost+found</a:t>
            </a:r>
            <a:r>
              <a:rPr lang="en-US" sz="1200"/>
              <a:t>: Fayl sisteminin zədələnməsi halında itmiş faylları saxlamaq üçün (ext fayl sistemlərində default).</a:t>
            </a:r>
          </a:p>
          <a:p>
            <a:pPr marL="628650" lvl="1" indent="-171450">
              <a:lnSpc>
                <a:spcPct val="200000"/>
              </a:lnSpc>
              <a:buFont typeface="Wingdings" panose="05000000000000000000" pitchFamily="2" charset="2"/>
              <a:buChar char="q"/>
            </a:pPr>
            <a:r>
              <a:rPr lang="en-US" sz="1200" b="1"/>
              <a:t>/cdrom və ya /dvd</a:t>
            </a:r>
            <a:r>
              <a:rPr lang="en-US" sz="1200"/>
              <a:t>: CD/DVD mount nöqtələri (köhnə sistemlərdə).</a:t>
            </a:r>
          </a:p>
          <a:p>
            <a:pPr marL="628650" lvl="1" indent="-171450">
              <a:lnSpc>
                <a:spcPct val="200000"/>
              </a:lnSpc>
              <a:buFont typeface="Wingdings" panose="05000000000000000000" pitchFamily="2" charset="2"/>
              <a:buChar char="q"/>
            </a:pPr>
            <a:r>
              <a:rPr lang="en-US" sz="1200" b="1"/>
              <a:t>/selinux</a:t>
            </a:r>
            <a:r>
              <a:rPr lang="en-US" sz="1200"/>
              <a:t>: SELinux təhlükəsizlik modulu üçün (Red Hat/Fedora kimi distribusiyalarda).</a:t>
            </a:r>
          </a:p>
          <a:p>
            <a:pPr marL="628650" lvl="1" indent="-171450">
              <a:lnSpc>
                <a:spcPct val="200000"/>
              </a:lnSpc>
              <a:buFont typeface="Wingdings" panose="05000000000000000000" pitchFamily="2" charset="2"/>
              <a:buChar char="q"/>
            </a:pPr>
            <a:r>
              <a:rPr lang="en-US" sz="1200" b="1"/>
              <a:t>/snap və ya /flatpak</a:t>
            </a:r>
            <a:r>
              <a:rPr lang="en-US" sz="1200"/>
              <a:t>: Paket menecerləri (Snap və ya Flatpak) üçün (Ubuntu kimi distribusiyalarda).</a:t>
            </a:r>
          </a:p>
          <a:p>
            <a:pPr marL="628650" lvl="1" indent="-171450">
              <a:lnSpc>
                <a:spcPct val="200000"/>
              </a:lnSpc>
              <a:buFont typeface="Wingdings" panose="05000000000000000000" pitchFamily="2" charset="2"/>
              <a:buChar char="q"/>
            </a:pPr>
            <a:r>
              <a:rPr lang="en-US" sz="1200" b="1"/>
              <a:t>/efi və ya /boot/efi</a:t>
            </a:r>
            <a:r>
              <a:rPr lang="en-US" sz="1200"/>
              <a:t>: UEFI boot üçün (müasir sistemlərdə).</a:t>
            </a:r>
          </a:p>
        </p:txBody>
      </p:sp>
    </p:spTree>
    <p:extLst>
      <p:ext uri="{BB962C8B-B14F-4D97-AF65-F5344CB8AC3E}">
        <p14:creationId xmlns:p14="http://schemas.microsoft.com/office/powerpoint/2010/main" val="143997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D4D8D-6A56-B9D3-607A-5AD78CEDA2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B41411E-7B43-ADCC-40CE-AFE6FD783ACC}"/>
              </a:ext>
            </a:extLst>
          </p:cNvPr>
          <p:cNvSpPr txBox="1"/>
          <p:nvPr/>
        </p:nvSpPr>
        <p:spPr>
          <a:xfrm>
            <a:off x="203200" y="244826"/>
            <a:ext cx="11822545" cy="923330"/>
          </a:xfrm>
          <a:prstGeom prst="rect">
            <a:avLst/>
          </a:prstGeom>
          <a:noFill/>
        </p:spPr>
        <p:txBody>
          <a:bodyPr wrap="square">
            <a:spAutoFit/>
          </a:bodyPr>
          <a:lstStyle/>
          <a:p>
            <a:r>
              <a:rPr lang="en-US">
                <a:latin typeface="-apple-system"/>
              </a:rPr>
              <a:t>Qovluqların Mənası, Məqsədi, İçindəki Vacib Məlumatlar və İstifadə Məqsədləri</a:t>
            </a:r>
            <a:r>
              <a:rPr lang="az-Latn-AZ">
                <a:latin typeface="-apple-system"/>
              </a:rPr>
              <a:t>:</a:t>
            </a:r>
          </a:p>
          <a:p>
            <a:endParaRPr lang="az-Latn-AZ">
              <a:latin typeface="-apple-system"/>
            </a:endParaRPr>
          </a:p>
          <a:p>
            <a:endParaRPr lang="en-US"/>
          </a:p>
        </p:txBody>
      </p:sp>
      <p:graphicFrame>
        <p:nvGraphicFramePr>
          <p:cNvPr id="2" name="Table 1">
            <a:extLst>
              <a:ext uri="{FF2B5EF4-FFF2-40B4-BE49-F238E27FC236}">
                <a16:creationId xmlns:a16="http://schemas.microsoft.com/office/drawing/2014/main" id="{AA7C36C1-8A61-5A76-77C0-11DE155A8572}"/>
              </a:ext>
            </a:extLst>
          </p:cNvPr>
          <p:cNvGraphicFramePr>
            <a:graphicFrameLocks noGrp="1"/>
          </p:cNvGraphicFramePr>
          <p:nvPr>
            <p:extLst>
              <p:ext uri="{D42A27DB-BD31-4B8C-83A1-F6EECF244321}">
                <p14:modId xmlns:p14="http://schemas.microsoft.com/office/powerpoint/2010/main" val="659419049"/>
              </p:ext>
            </p:extLst>
          </p:nvPr>
        </p:nvGraphicFramePr>
        <p:xfrm>
          <a:off x="0" y="816378"/>
          <a:ext cx="12191999" cy="5908379"/>
        </p:xfrm>
        <a:graphic>
          <a:graphicData uri="http://schemas.openxmlformats.org/drawingml/2006/table">
            <a:tbl>
              <a:tblPr/>
              <a:tblGrid>
                <a:gridCol w="341745">
                  <a:extLst>
                    <a:ext uri="{9D8B030D-6E8A-4147-A177-3AD203B41FA5}">
                      <a16:colId xmlns:a16="http://schemas.microsoft.com/office/drawing/2014/main" val="3647000065"/>
                    </a:ext>
                  </a:extLst>
                </a:gridCol>
                <a:gridCol w="1265241">
                  <a:extLst>
                    <a:ext uri="{9D8B030D-6E8A-4147-A177-3AD203B41FA5}">
                      <a16:colId xmlns:a16="http://schemas.microsoft.com/office/drawing/2014/main" val="2985692301"/>
                    </a:ext>
                  </a:extLst>
                </a:gridCol>
                <a:gridCol w="3175504">
                  <a:extLst>
                    <a:ext uri="{9D8B030D-6E8A-4147-A177-3AD203B41FA5}">
                      <a16:colId xmlns:a16="http://schemas.microsoft.com/office/drawing/2014/main" val="2167729052"/>
                    </a:ext>
                  </a:extLst>
                </a:gridCol>
                <a:gridCol w="2097031">
                  <a:extLst>
                    <a:ext uri="{9D8B030D-6E8A-4147-A177-3AD203B41FA5}">
                      <a16:colId xmlns:a16="http://schemas.microsoft.com/office/drawing/2014/main" val="4281958176"/>
                    </a:ext>
                  </a:extLst>
                </a:gridCol>
                <a:gridCol w="5312478">
                  <a:extLst>
                    <a:ext uri="{9D8B030D-6E8A-4147-A177-3AD203B41FA5}">
                      <a16:colId xmlns:a16="http://schemas.microsoft.com/office/drawing/2014/main" val="4114054637"/>
                    </a:ext>
                  </a:extLst>
                </a:gridCol>
              </a:tblGrid>
              <a:tr h="291986">
                <a:tc>
                  <a:txBody>
                    <a:bodyPr/>
                    <a:lstStyle/>
                    <a:p>
                      <a:pPr algn="ctr">
                        <a:buNone/>
                      </a:pPr>
                      <a:r>
                        <a:rPr lang="en-US" sz="800" b="1"/>
                        <a:t>Qovluq</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Məna (Adın Mənası)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Məqsəd</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İçindəki Vacib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İstifadə Məqsədləri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8815393"/>
                  </a:ext>
                </a:extLst>
              </a:tr>
              <a:tr h="453467">
                <a:tc>
                  <a:txBody>
                    <a:bodyPr/>
                    <a:lstStyle/>
                    <a:p>
                      <a:pPr>
                        <a:buNone/>
                      </a:pPr>
                      <a:r>
                        <a:rPr lang="en-US" sz="800"/>
                        <a:t>/bin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Binary (İkili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üçün əsas icra olunan faylları (komandaları) saxlayır.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ls</a:t>
                      </a:r>
                      <a:r>
                        <a:rPr lang="en-US" sz="800"/>
                        <a:t>, </a:t>
                      </a:r>
                      <a:r>
                        <a:rPr lang="en-US" sz="800">
                          <a:latin typeface="Courier New" panose="02070309020205020404" pitchFamily="49" charset="0"/>
                        </a:rPr>
                        <a:t>cp</a:t>
                      </a:r>
                      <a:r>
                        <a:rPr lang="en-US" sz="800"/>
                        <a:t>, </a:t>
                      </a:r>
                      <a:r>
                        <a:rPr lang="en-US" sz="800">
                          <a:latin typeface="Courier New" panose="02070309020205020404" pitchFamily="49" charset="0"/>
                        </a:rPr>
                        <a:t>mv</a:t>
                      </a:r>
                      <a:r>
                        <a:rPr lang="en-US" sz="800"/>
                        <a:t>, </a:t>
                      </a:r>
                      <a:r>
                        <a:rPr lang="en-US" sz="800">
                          <a:latin typeface="Courier New" panose="02070309020205020404" pitchFamily="49" charset="0"/>
                        </a:rPr>
                        <a:t>cat</a:t>
                      </a:r>
                      <a:r>
                        <a:rPr lang="en-US" sz="800"/>
                        <a:t>, </a:t>
                      </a:r>
                      <a:r>
                        <a:rPr lang="en-US" sz="800">
                          <a:latin typeface="Courier New" panose="02070309020205020404" pitchFamily="49" charset="0"/>
                        </a:rPr>
                        <a:t>echo</a:t>
                      </a:r>
                      <a:r>
                        <a:rPr lang="en-US" sz="800"/>
                        <a:t> kimi komandalar.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üçün əsas komandaları çağırmaq. Məsələn, faylları köçürmək üçün </a:t>
                      </a:r>
                      <a:r>
                        <a:rPr lang="en-US" sz="800">
                          <a:latin typeface="Courier New" panose="02070309020205020404" pitchFamily="49" charset="0"/>
                        </a:rPr>
                        <a:t>cp</a:t>
                      </a:r>
                      <a:r>
                        <a:rPr lang="en-US" sz="800"/>
                        <a:t> istifadə edin. Yeni proqram quraşdırmadan əvvəl buradakı komandaları yoxlayın. Administratorlar buraya müdaxilə etməməlidirlər, çünki sistemin sabitliyinə təsir edə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4356775"/>
                  </a:ext>
                </a:extLst>
              </a:tr>
              <a:tr h="314651">
                <a:tc>
                  <a:txBody>
                    <a:bodyPr/>
                    <a:lstStyle/>
                    <a:p>
                      <a:pPr>
                        <a:buNone/>
                      </a:pPr>
                      <a:r>
                        <a:rPr lang="en-US" sz="800"/>
                        <a:t>/boot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Boot (Yükləmə)</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yükləməsi (boot) üçün lazım olan faylları saxlayır. Buradakı fayllar sistemin başlanğıcını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faylları (məsələn, </a:t>
                      </a:r>
                      <a:r>
                        <a:rPr lang="en-US" sz="800">
                          <a:latin typeface="Courier New" panose="02070309020205020404" pitchFamily="49" charset="0"/>
                        </a:rPr>
                        <a:t>vmlinuz</a:t>
                      </a:r>
                      <a:r>
                        <a:rPr lang="en-US" sz="800"/>
                        <a:t>), initramfs, GRUB boot loader konfiqurasiyası (</a:t>
                      </a:r>
                      <a:r>
                        <a:rPr lang="en-US" sz="800">
                          <a:latin typeface="Courier New" panose="02070309020205020404" pitchFamily="49" charset="0"/>
                        </a:rPr>
                        <a:t>grub.cfg</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boot parametrlərini dəyişmək, kernel yeniləmək. Məsələn, dual-boot quraşdırarkən buranı redaktə edin. Vacib: Buranı backup edin, çünki zədələnsə sistem boot etməyə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4371835"/>
                  </a:ext>
                </a:extLst>
              </a:tr>
              <a:tr h="394509">
                <a:tc>
                  <a:txBody>
                    <a:bodyPr/>
                    <a:lstStyle/>
                    <a:p>
                      <a:pPr>
                        <a:buNone/>
                      </a:pPr>
                      <a:r>
                        <a:rPr lang="en-US" sz="800"/>
                        <a:t>/dev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Devices (Cihazlar)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fayllarını (hardware və virtual cihazlar) saxlayır. Bu, xüsusi bir fayl sistemidir və cihazları fayl kimi təmsil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sda</a:t>
                      </a:r>
                      <a:r>
                        <a:rPr lang="en-US" sz="800"/>
                        <a:t> (hard disk), </a:t>
                      </a:r>
                      <a:r>
                        <a:rPr lang="en-US" sz="800">
                          <a:latin typeface="Courier New" panose="02070309020205020404" pitchFamily="49" charset="0"/>
                        </a:rPr>
                        <a:t>null</a:t>
                      </a:r>
                      <a:r>
                        <a:rPr lang="en-US" sz="800"/>
                        <a:t> (boş cihaz), </a:t>
                      </a:r>
                      <a:r>
                        <a:rPr lang="en-US" sz="800">
                          <a:latin typeface="Courier New" panose="02070309020205020404" pitchFamily="49" charset="0"/>
                        </a:rPr>
                        <a:t>random</a:t>
                      </a:r>
                      <a:r>
                        <a:rPr lang="en-US" sz="800"/>
                        <a:t> (təsadüfi nömrələr generatoru), </a:t>
                      </a:r>
                      <a:r>
                        <a:rPr lang="en-US" sz="800">
                          <a:latin typeface="Courier New" panose="02070309020205020404" pitchFamily="49" charset="0"/>
                        </a:rPr>
                        <a:t>tty</a:t>
                      </a:r>
                      <a:r>
                        <a:rPr lang="en-US" sz="800"/>
                        <a:t> (terminal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Cihazları mount etmək və ya idarə etmək. Məsələn, USB diskini </a:t>
                      </a:r>
                      <a:r>
                        <a:rPr lang="en-US" sz="800">
                          <a:latin typeface="Courier New" panose="02070309020205020404" pitchFamily="49" charset="0"/>
                        </a:rPr>
                        <a:t>/dev/sdb</a:t>
                      </a:r>
                      <a:r>
                        <a:rPr lang="en-US" sz="800"/>
                        <a:t> ilə mount edin. Developerlər buradan cihaz məlumatlarını oxuya bilərlər, amma diqqətli olun – səhv əməliyyat sistemə zərər verə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7615792"/>
                  </a:ext>
                </a:extLst>
              </a:tr>
              <a:tr h="425704">
                <a:tc>
                  <a:txBody>
                    <a:bodyPr/>
                    <a:lstStyle/>
                    <a:p>
                      <a:pPr>
                        <a:buNone/>
                      </a:pPr>
                      <a:r>
                        <a:rPr lang="en-US" sz="800"/>
                        <a:t>/etc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Etcetera (Digər, konfiqurasiya)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konfiqurasiya fayllarını saxlayır. Buradakı fayllar mətn əsaslıdır və sistemin davranışını müəyyən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passwd</a:t>
                      </a:r>
                      <a:r>
                        <a:rPr lang="en-US" sz="800"/>
                        <a:t> (istifadəçi hesabları), </a:t>
                      </a:r>
                      <a:r>
                        <a:rPr lang="en-US" sz="800">
                          <a:latin typeface="Courier New" panose="02070309020205020404" pitchFamily="49" charset="0"/>
                        </a:rPr>
                        <a:t>fstab</a:t>
                      </a:r>
                      <a:r>
                        <a:rPr lang="en-US" sz="800"/>
                        <a:t> (mount nöqtələri), </a:t>
                      </a:r>
                      <a:r>
                        <a:rPr lang="en-US" sz="800">
                          <a:latin typeface="Courier New" panose="02070309020205020404" pitchFamily="49" charset="0"/>
                        </a:rPr>
                        <a:t>hosts</a:t>
                      </a:r>
                      <a:r>
                        <a:rPr lang="en-US" sz="800"/>
                        <a:t> (DNS), </a:t>
                      </a:r>
                      <a:r>
                        <a:rPr lang="en-US" sz="800">
                          <a:latin typeface="Courier New" panose="02070309020205020404" pitchFamily="49" charset="0"/>
                        </a:rPr>
                        <a:t>apt/sources.list</a:t>
                      </a:r>
                      <a:r>
                        <a:rPr lang="en-US" sz="800"/>
                        <a:t> (paket mənbələri).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parametrlərini dəyişmək. Məsələn, şəbəkə konfiqurasiyasını </a:t>
                      </a:r>
                      <a:r>
                        <a:rPr lang="en-US" sz="800">
                          <a:latin typeface="Courier New" panose="02070309020205020404" pitchFamily="49" charset="0"/>
                        </a:rPr>
                        <a:t>/etc/network/interfaces</a:t>
                      </a:r>
                      <a:r>
                        <a:rPr lang="en-US" sz="800"/>
                        <a:t> ilə redaktə edin. Administratorlar buranı tez-tez istifadə edir; backup vacibdir, çünki konfiqurasiya səhvləri sistemi qıra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401217"/>
                  </a:ext>
                </a:extLst>
              </a:tr>
              <a:tr h="370178">
                <a:tc>
                  <a:txBody>
                    <a:bodyPr/>
                    <a:lstStyle/>
                    <a:p>
                      <a:pPr>
                        <a:buNone/>
                      </a:pPr>
                      <a:r>
                        <a:rPr lang="en-US" sz="800"/>
                        <a:t>/lib</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Libraries (Kitabxanalar)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Paylaşılan kitabxanaları (shared libraries) və modulları saxlayır. Bunlar proqramların işləməsi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.so</a:t>
                      </a:r>
                      <a:r>
                        <a:rPr lang="en-US" sz="800"/>
                        <a:t> faylları (shared objects), kernel modulları (</a:t>
                      </a:r>
                      <a:r>
                        <a:rPr lang="en-US" sz="800">
                          <a:latin typeface="Courier New" panose="02070309020205020404" pitchFamily="49" charset="0"/>
                        </a:rPr>
                        <a:t>modules/</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asılılıqlarını idarə etmək. Məsələn, </a:t>
                      </a:r>
                      <a:r>
                        <a:rPr lang="en-US" sz="800">
                          <a:latin typeface="Courier New" panose="02070309020205020404" pitchFamily="49" charset="0"/>
                        </a:rPr>
                        <a:t>ldconfig</a:t>
                      </a:r>
                      <a:r>
                        <a:rPr lang="en-US" sz="800"/>
                        <a:t> ilə kitabxanaları yeniləyin. Developerlər buradan modulları yükləyə bilərlər; sistem yeniləmələrində avtomatik idarə olunur.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8762325"/>
                  </a:ext>
                </a:extLst>
              </a:tr>
              <a:tr h="203598">
                <a:tc>
                  <a:txBody>
                    <a:bodyPr/>
                    <a:lstStyle/>
                    <a:p>
                      <a:pPr>
                        <a:buNone/>
                      </a:pPr>
                      <a:r>
                        <a:rPr lang="en-US" sz="800"/>
                        <a:t>/lib32</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t>
                      </a:r>
                      <a:r>
                        <a:rPr lang="en-US" sz="800">
                          <a:latin typeface="Courier New" panose="02070309020205020404" pitchFamily="49" charset="0"/>
                        </a:rPr>
                        <a:t>.so</a:t>
                      </a:r>
                      <a:r>
                        <a:rPr lang="en-US" sz="800"/>
                        <a:t> faylları, proqram asılılıqları.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proqramları işlətmək (məsələn, köhnə oyunlar). Multi-arch sistemlərdə istifadə edin; 64-bit sistemlərdə nadir.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6790338"/>
                  </a:ext>
                </a:extLst>
              </a:tr>
              <a:tr h="203598">
                <a:tc>
                  <a:txBody>
                    <a:bodyPr/>
                    <a:lstStyle/>
                    <a:p>
                      <a:pPr>
                        <a:buNone/>
                      </a:pPr>
                      <a:r>
                        <a:rPr lang="en-US" sz="800"/>
                        <a:t>/lib64</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t>
                      </a:r>
                      <a:r>
                        <a:rPr lang="en-US" sz="800">
                          <a:latin typeface="Courier New" panose="02070309020205020404" pitchFamily="49" charset="0"/>
                        </a:rPr>
                        <a:t>.so</a:t>
                      </a:r>
                      <a:r>
                        <a:rPr lang="en-US" sz="800"/>
                        <a:t> faylları.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Müasir proqramları dəstəkləmək. Əksər distribusiyalarda default; developerlər buradan asılılıqları yoxlayır.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2062"/>
                  </a:ext>
                </a:extLst>
              </a:tr>
              <a:tr h="266091">
                <a:tc>
                  <a:txBody>
                    <a:bodyPr/>
                    <a:lstStyle/>
                    <a:p>
                      <a:pPr>
                        <a:buNone/>
                      </a:pPr>
                      <a:r>
                        <a:rPr lang="en-US" sz="800"/>
                        <a:t>/media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(Media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Çıxarıla bilən media cihazlarının (USB, CD) avtomatik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USB disk qovluqları (məsələn, </a:t>
                      </a:r>
                      <a:r>
                        <a:rPr lang="en-US" sz="800">
                          <a:latin typeface="Courier New" panose="02070309020205020404" pitchFamily="49" charset="0"/>
                        </a:rPr>
                        <a:t>/media/usb0</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cihazlarını asanlıqla əlçatan etmək. Məsələn, USB-ni qoşduqda avtomatik burada görünür. İstifadəçilər buradan faylları köçürə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9760903"/>
                  </a:ext>
                </a:extLst>
              </a:tr>
              <a:tr h="266091">
                <a:tc>
                  <a:txBody>
                    <a:bodyPr/>
                    <a:lstStyle/>
                    <a:p>
                      <a:pPr>
                        <a:buNone/>
                      </a:pPr>
                      <a:r>
                        <a:rPr lang="en-US" sz="800"/>
                        <a:t>/mnt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Mount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mount nöqtələri üçün istifadə olunur. İstifadəçilər özləri mount edə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qovluqlar (məsələn, </a:t>
                      </a:r>
                      <a:r>
                        <a:rPr lang="en-US" sz="800">
                          <a:latin typeface="Courier New" panose="02070309020205020404" pitchFamily="49" charset="0"/>
                        </a:rPr>
                        <a:t>/mnt/external</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Xarici cihazları mount etmək. Məsələn, </a:t>
                      </a:r>
                      <a:r>
                        <a:rPr lang="en-US" sz="800">
                          <a:latin typeface="Courier New" panose="02070309020205020404" pitchFamily="49" charset="0"/>
                        </a:rPr>
                        <a:t>mount /dev/sdb1 /mnt</a:t>
                      </a:r>
                      <a:r>
                        <a:rPr lang="en-US" sz="800"/>
                        <a:t> ilə. Tez-tez istifadə olunur, amma /media ilə əvəzlənir.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0714859"/>
                  </a:ext>
                </a:extLst>
              </a:tr>
              <a:tr h="266091">
                <a:tc>
                  <a:txBody>
                    <a:bodyPr/>
                    <a:lstStyle/>
                    <a:p>
                      <a:pPr>
                        <a:buNone/>
                      </a:pPr>
                      <a:r>
                        <a:rPr lang="en-US" sz="800"/>
                        <a:t>/opt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Optional (Opsional)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Əlavə proqram paketlərini saxlayır. Buradakı proqramlar sistemdən asılı deyil.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Third-party proqramlar (məsələn, Google Chrome qovluğu).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Öz proqramlarınızı quraşdırmaq. Məsələn, paket menecerindən kənar proqramları buraya qoyun. Developerlər buranı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6294599"/>
                  </a:ext>
                </a:extLst>
              </a:tr>
              <a:tr h="266091">
                <a:tc>
                  <a:txBody>
                    <a:bodyPr/>
                    <a:lstStyle/>
                    <a:p>
                      <a:pPr>
                        <a:buNone/>
                      </a:pPr>
                      <a:r>
                        <a:rPr lang="en-US" sz="800"/>
                        <a:t>/proc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Processes (Proseslər)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proses və sistem məlumatlarını saxlayır. Fiziki deyil, yaddaşda yaradılır.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/proc/cpuinfo</a:t>
                      </a:r>
                      <a:r>
                        <a:rPr lang="en-US" sz="800"/>
                        <a:t> (CPU məlumatı), </a:t>
                      </a:r>
                      <a:r>
                        <a:rPr lang="en-US" sz="800">
                          <a:latin typeface="Courier New" panose="02070309020205020404" pitchFamily="49" charset="0"/>
                        </a:rPr>
                        <a:t>/proc/meminfo</a:t>
                      </a:r>
                      <a:r>
                        <a:rPr lang="en-US" sz="800"/>
                        <a:t> (yaddaş), proses ID qovluqları.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monitorinqi. Məsələn, </a:t>
                      </a:r>
                      <a:r>
                        <a:rPr lang="en-US" sz="800">
                          <a:latin typeface="Courier New" panose="02070309020205020404" pitchFamily="49" charset="0"/>
                        </a:rPr>
                        <a:t>cat /proc/cpuinfo</a:t>
                      </a:r>
                      <a:r>
                        <a:rPr lang="en-US" sz="800"/>
                        <a:t> ilə CPU detallarını oxuyun. Developerlər buradan real-time məlumat alır; yazmaq risklidir.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1088664"/>
                  </a:ext>
                </a:extLst>
              </a:tr>
              <a:tr h="266091">
                <a:tc>
                  <a:txBody>
                    <a:bodyPr/>
                    <a:lstStyle/>
                    <a:p>
                      <a:pPr>
                        <a:buNone/>
                      </a:pPr>
                      <a:r>
                        <a:rPr lang="en-US" sz="800"/>
                        <a:t>/root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(Sistem administratoru)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istifadəçisinin ev qovluğu. Digər istifadəçilərdən ayrılır.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Root-un konfiqurasiya faylları (məsələn, </a:t>
                      </a:r>
                      <a:r>
                        <a:rPr lang="en-US" sz="800">
                          <a:latin typeface="Courier New" panose="02070309020205020404" pitchFamily="49" charset="0"/>
                        </a:rPr>
                        <a:t>.bashrc</a:t>
                      </a:r>
                      <a:r>
                        <a:rPr lang="en-US" sz="800"/>
                        <a:t>), şəxsi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kimi işləyərkən faylları saxlamaq. Məsələn, sudo ilə buraya giriş edin. Vacib: Digər istifadəçilər buraya daxil ola bilməz.</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63628"/>
                  </a:ext>
                </a:extLst>
              </a:tr>
              <a:tr h="266091">
                <a:tc>
                  <a:txBody>
                    <a:bodyPr/>
                    <a:lstStyle/>
                    <a:p>
                      <a:pPr>
                        <a:buNone/>
                      </a:pPr>
                      <a:r>
                        <a:rPr lang="en-US" sz="800"/>
                        <a:t>/run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Runtime (İş vaxtı)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işləyərkən yaranan müvəqqəti məlumatlar. Boot zamanı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PID faylları, socketlər (məsələn, </a:t>
                      </a:r>
                      <a:r>
                        <a:rPr lang="en-US" sz="800">
                          <a:latin typeface="Courier New" panose="02070309020205020404" pitchFamily="49" charset="0"/>
                        </a:rPr>
                        <a:t>/run/user/</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Servislərin müvəqqəti məlumatlarını idarə etmək. Məsələn, daemonlar buradan istifadə edir. Sistem yenidən yüklənəndə avtomatik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6129037"/>
                  </a:ext>
                </a:extLst>
              </a:tr>
              <a:tr h="231361">
                <a:tc>
                  <a:txBody>
                    <a:bodyPr/>
                    <a:lstStyle/>
                    <a:p>
                      <a:pPr>
                        <a:buNone/>
                      </a:pPr>
                      <a:r>
                        <a:rPr lang="en-US" sz="800"/>
                        <a:t>/sbin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System Binaries (Sistem ikililəri)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administratoru üçün icra olunan fayllar. Boot və bərpa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fdisk</a:t>
                      </a:r>
                      <a:r>
                        <a:rPr lang="en-US" sz="800"/>
                        <a:t>, </a:t>
                      </a:r>
                      <a:r>
                        <a:rPr lang="en-US" sz="800">
                          <a:latin typeface="Courier New" panose="02070309020205020404" pitchFamily="49" charset="0"/>
                        </a:rPr>
                        <a:t>ifconfig</a:t>
                      </a:r>
                      <a:r>
                        <a:rPr lang="en-US" sz="800"/>
                        <a:t>, </a:t>
                      </a:r>
                      <a:r>
                        <a:rPr lang="en-US" sz="800">
                          <a:latin typeface="Courier New" panose="02070309020205020404" pitchFamily="49" charset="0"/>
                        </a:rPr>
                        <a:t>reboot</a:t>
                      </a:r>
                      <a:r>
                        <a:rPr lang="en-US" sz="800"/>
                        <a:t> kimi komandalar.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Məsələn, </a:t>
                      </a:r>
                      <a:r>
                        <a:rPr lang="en-US" sz="800">
                          <a:latin typeface="Courier New" panose="02070309020205020404" pitchFamily="49" charset="0"/>
                        </a:rPr>
                        <a:t>fsck</a:t>
                      </a:r>
                      <a:r>
                        <a:rPr lang="en-US" sz="800"/>
                        <a:t> ilə fayl sistemini yoxlayın. Yalnız root istifadə edir; normal istifadəçilər buraya müdaxilə etməməlidirlər.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9265037"/>
                  </a:ext>
                </a:extLst>
              </a:tr>
              <a:tr h="231361">
                <a:tc>
                  <a:txBody>
                    <a:bodyPr/>
                    <a:lstStyle/>
                    <a:p>
                      <a:pPr>
                        <a:buNone/>
                      </a:pPr>
                      <a:r>
                        <a:rPr lang="en-US" sz="800"/>
                        <a:t>/srv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Services (Servislər)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 məlumatlarını saxlayır (məsələn, web server).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Web sayt faylları (</a:t>
                      </a:r>
                      <a:r>
                        <a:rPr lang="en-US" sz="800">
                          <a:latin typeface="Courier New" panose="02070309020205020404" pitchFamily="49" charset="0"/>
                        </a:rPr>
                        <a:t>/srv/www</a:t>
                      </a:r>
                      <a:r>
                        <a:rPr lang="en-US" sz="800"/>
                        <a:t>), FTP məlumatları.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Server tətbiqləri üçün. Məsələn, Apache serverini buraya quraşdırın. Administratorlar buranı server konfiqurasiyası üçün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838379"/>
                  </a:ext>
                </a:extLst>
              </a:tr>
              <a:tr h="286888">
                <a:tc>
                  <a:txBody>
                    <a:bodyPr/>
                    <a:lstStyle/>
                    <a:p>
                      <a:pPr>
                        <a:buNone/>
                      </a:pPr>
                      <a:r>
                        <a:rPr lang="en-US" sz="800"/>
                        <a:t>/sys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Sysfs (Sistem fayl sistemi)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kernel və cihaz məlumatlarını saxlayır.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parametrləri (məsələn, </a:t>
                      </a:r>
                      <a:r>
                        <a:rPr lang="en-US" sz="800">
                          <a:latin typeface="Courier New" panose="02070309020205020404" pitchFamily="49" charset="0"/>
                        </a:rPr>
                        <a:t>/sys/class/net/</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parametrlərini dəyişmək. Məsələn, </a:t>
                      </a:r>
                      <a:r>
                        <a:rPr lang="en-US" sz="800">
                          <a:latin typeface="Courier New" panose="02070309020205020404" pitchFamily="49" charset="0"/>
                        </a:rPr>
                        <a:t>echo 1 &gt; /sys/block/sda/device/delete</a:t>
                      </a:r>
                      <a:r>
                        <a:rPr lang="en-US" sz="800"/>
                        <a:t> ilə cihazı silin. Developerlər buradan hardware məlumat alır.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686088"/>
                  </a:ext>
                </a:extLst>
              </a:tr>
              <a:tr h="203598">
                <a:tc>
                  <a:txBody>
                    <a:bodyPr/>
                    <a:lstStyle/>
                    <a:p>
                      <a:pPr>
                        <a:buNone/>
                      </a:pPr>
                      <a:r>
                        <a:rPr lang="en-US" sz="800"/>
                        <a:t>/tmp</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Temporary (Müvəqqəti)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fayllar üçün. Boot zamanı təmizlənə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müvəqqəti faylları, cache.</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saxlama. Məsələn, download fayllarını buraya qoyun. Hamı buraya yaza bilər, amma vacib faylları saxlamayın.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6217966"/>
                  </a:ext>
                </a:extLst>
              </a:tr>
              <a:tr h="394509">
                <a:tc>
                  <a:txBody>
                    <a:bodyPr/>
                    <a:lstStyle/>
                    <a:p>
                      <a:pPr>
                        <a:buNone/>
                      </a:pPr>
                      <a:r>
                        <a:rPr lang="en-US" sz="800"/>
                        <a:t>/usr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User (İstifadəçi proqramları)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İstifadəçi proqramları və kitabxanaları saxlayır. Read-only ola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/usr/bin</a:t>
                      </a:r>
                      <a:r>
                        <a:rPr lang="en-US" sz="800"/>
                        <a:t> (komandalar), </a:t>
                      </a:r>
                      <a:r>
                        <a:rPr lang="en-US" sz="800">
                          <a:latin typeface="Courier New" panose="02070309020205020404" pitchFamily="49" charset="0"/>
                        </a:rPr>
                        <a:t>/usr/lib</a:t>
                      </a:r>
                      <a:r>
                        <a:rPr lang="en-US" sz="800"/>
                        <a:t> (kitabxanalar), </a:t>
                      </a:r>
                      <a:r>
                        <a:rPr lang="en-US" sz="800">
                          <a:latin typeface="Courier New" panose="02070309020205020404" pitchFamily="49" charset="0"/>
                        </a:rPr>
                        <a:t>/usr/share</a:t>
                      </a:r>
                      <a:r>
                        <a:rPr lang="en-US" sz="800"/>
                        <a:t> (paylaşılan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 quraşdırmaq. Məsələn, </a:t>
                      </a:r>
                      <a:r>
                        <a:rPr lang="en-US" sz="800">
                          <a:latin typeface="Courier New" panose="02070309020205020404" pitchFamily="49" charset="0"/>
                        </a:rPr>
                        <a:t>apt install</a:t>
                      </a:r>
                      <a:r>
                        <a:rPr lang="en-US" sz="800"/>
                        <a:t> buraya fayllar qoyur. Developerlər buradan lokal proqramları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8147905"/>
                  </a:ext>
                </a:extLst>
              </a:tr>
              <a:tr h="266091">
                <a:tc>
                  <a:txBody>
                    <a:bodyPr/>
                    <a:lstStyle/>
                    <a:p>
                      <a:pPr>
                        <a:buNone/>
                      </a:pPr>
                      <a:r>
                        <a:rPr lang="en-US" sz="800"/>
                        <a:t>/var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Variable (Dəyişən)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Dəyişən məlumatlar (loglar, cache). Sistem işlədikcə böyüyür.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/var/log</a:t>
                      </a:r>
                      <a:r>
                        <a:rPr lang="en-US" sz="800"/>
                        <a:t> (log faylları), </a:t>
                      </a:r>
                      <a:r>
                        <a:rPr lang="en-US" sz="800">
                          <a:latin typeface="Courier New" panose="02070309020205020404" pitchFamily="49" charset="0"/>
                        </a:rPr>
                        <a:t>/var/cache</a:t>
                      </a:r>
                      <a:r>
                        <a:rPr lang="en-US" sz="800"/>
                        <a:t> (paket cache), </a:t>
                      </a:r>
                      <a:r>
                        <a:rPr lang="en-US" sz="800">
                          <a:latin typeface="Courier New" panose="02070309020205020404" pitchFamily="49" charset="0"/>
                        </a:rPr>
                        <a:t>/var/mail</a:t>
                      </a:r>
                      <a:r>
                        <a:rPr lang="en-US" sz="800"/>
                        <a:t> (e-poçt).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Logları izləmək. Məsələn, </a:t>
                      </a:r>
                      <a:r>
                        <a:rPr lang="en-US" sz="800">
                          <a:latin typeface="Courier New" panose="02070309020205020404" pitchFamily="49" charset="0"/>
                        </a:rPr>
                        <a:t>tail /var/log/syslog</a:t>
                      </a:r>
                      <a:r>
                        <a:rPr lang="en-US" sz="800"/>
                        <a:t> ilə səhvləri yoxlayın. Serverlərdə buranı monitor edin; backup vacibdir.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872348"/>
                  </a:ext>
                </a:extLst>
              </a:tr>
            </a:tbl>
          </a:graphicData>
        </a:graphic>
      </p:graphicFrame>
    </p:spTree>
    <p:extLst>
      <p:ext uri="{BB962C8B-B14F-4D97-AF65-F5344CB8AC3E}">
        <p14:creationId xmlns:p14="http://schemas.microsoft.com/office/powerpoint/2010/main" val="163925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E961E-F8B4-937F-CB6E-41BBC85EA59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6B6754-8620-77D2-CA9B-B5CE79E1A9E2}"/>
              </a:ext>
            </a:extLst>
          </p:cNvPr>
          <p:cNvSpPr txBox="1"/>
          <p:nvPr/>
        </p:nvSpPr>
        <p:spPr>
          <a:xfrm>
            <a:off x="203200" y="244826"/>
            <a:ext cx="11822545" cy="2585323"/>
          </a:xfrm>
          <a:prstGeom prst="rect">
            <a:avLst/>
          </a:prstGeom>
          <a:noFill/>
        </p:spPr>
        <p:txBody>
          <a:bodyPr wrap="square">
            <a:spAutoFit/>
          </a:bodyPr>
          <a:lstStyle/>
          <a:p>
            <a:r>
              <a:rPr lang="en-US" b="1"/>
              <a:t>Praktiki Məsləhətlər</a:t>
            </a:r>
          </a:p>
          <a:p>
            <a:pPr marL="742950" lvl="1" indent="-285750">
              <a:lnSpc>
                <a:spcPct val="150000"/>
              </a:lnSpc>
              <a:buFont typeface="Wingdings" panose="05000000000000000000" pitchFamily="2" charset="2"/>
              <a:buChar char="q"/>
            </a:pPr>
            <a:r>
              <a:rPr lang="en-US" b="1"/>
              <a:t>Backup</a:t>
            </a:r>
            <a:r>
              <a:rPr lang="en-US"/>
              <a:t>: /etc, /boot, /home kimi qovluqları mütəmadi backup edin.</a:t>
            </a:r>
          </a:p>
          <a:p>
            <a:pPr marL="742950" lvl="1" indent="-285750">
              <a:lnSpc>
                <a:spcPct val="150000"/>
              </a:lnSpc>
              <a:buFont typeface="Wingdings" panose="05000000000000000000" pitchFamily="2" charset="2"/>
              <a:buChar char="q"/>
            </a:pPr>
            <a:r>
              <a:rPr lang="en-US" b="1"/>
              <a:t>İcazələrə Diqqət</a:t>
            </a:r>
            <a:r>
              <a:rPr lang="en-US"/>
              <a:t>: /root, /sbin kimi qovluqlara yalnız root kimi daxil olun.</a:t>
            </a:r>
          </a:p>
          <a:p>
            <a:pPr marL="742950" lvl="1" indent="-285750">
              <a:lnSpc>
                <a:spcPct val="150000"/>
              </a:lnSpc>
              <a:buFont typeface="Wingdings" panose="05000000000000000000" pitchFamily="2" charset="2"/>
              <a:buChar char="q"/>
            </a:pPr>
            <a:r>
              <a:rPr lang="en-US" b="1"/>
              <a:t>Log Monitorinqi</a:t>
            </a:r>
            <a:r>
              <a:rPr lang="en-US"/>
              <a:t>: /var/log ilə sistem problemlərini izləyin.</a:t>
            </a:r>
          </a:p>
          <a:p>
            <a:pPr marL="742950" lvl="1" indent="-285750">
              <a:lnSpc>
                <a:spcPct val="150000"/>
              </a:lnSpc>
              <a:buFont typeface="Wingdings" panose="05000000000000000000" pitchFamily="2" charset="2"/>
              <a:buChar char="q"/>
            </a:pPr>
            <a:r>
              <a:rPr lang="en-US" b="1"/>
              <a:t>Virtual Fayl Sistemləri</a:t>
            </a:r>
            <a:r>
              <a:rPr lang="en-US"/>
              <a:t>: /proc, /sys, /dev qovluqlarını əl ilə dəyişdirməyin.</a:t>
            </a:r>
            <a:endParaRPr lang="az-Latn-AZ"/>
          </a:p>
          <a:p>
            <a:endParaRPr lang="az-Latn-AZ"/>
          </a:p>
          <a:p>
            <a:endParaRPr lang="en-US"/>
          </a:p>
        </p:txBody>
      </p:sp>
    </p:spTree>
    <p:extLst>
      <p:ext uri="{BB962C8B-B14F-4D97-AF65-F5344CB8AC3E}">
        <p14:creationId xmlns:p14="http://schemas.microsoft.com/office/powerpoint/2010/main" val="167517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A6B5-403D-6065-1511-C68C7F75718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E0F31BC-9366-1160-C4A6-C4F7EE97B907}"/>
              </a:ext>
            </a:extLst>
          </p:cNvPr>
          <p:cNvSpPr txBox="1"/>
          <p:nvPr/>
        </p:nvSpPr>
        <p:spPr>
          <a:xfrm>
            <a:off x="203200" y="244826"/>
            <a:ext cx="11822545" cy="6091348"/>
          </a:xfrm>
          <a:prstGeom prst="rect">
            <a:avLst/>
          </a:prstGeom>
          <a:noFill/>
        </p:spPr>
        <p:txBody>
          <a:bodyPr wrap="square">
            <a:spAutoFit/>
          </a:bodyPr>
          <a:lstStyle/>
          <a:p>
            <a:pPr>
              <a:lnSpc>
                <a:spcPct val="150000"/>
              </a:lnSpc>
            </a:pPr>
            <a:r>
              <a:rPr lang="en-US" sz="1400"/>
              <a:t>Linux komanda sətiri (terminal) əmrləri Linux sistemlərində fayl idarəetməsi, sistem administrasiyası, şəbəkə əməliyyatları və digər tapşırıqları yerinə yetirmək üçün istifadə olunan güclü alətlərdir. Aşağıda Linux komanda sətirinin ən çox istifadə olunan əmrlərini kateqoriyalara bölərək ətraflı izah edirəm. Hər əmr üçün qısa təsvir, sintaksis, nümunələr və praktiki istifadə ssenariləri təqdim olunur. Bu, həm yeni başlayanlar, həm də təcrübəli istifadəçilər üçün faydalı bələdçi olacaq. Əmrlər Fayl Sistemi İyerarxiyası Standartına (FHS) uyğun olaraq müxtəlif qovluqlarda (məsələn, </a:t>
            </a:r>
            <a:r>
              <a:rPr lang="en-US" sz="1400" b="1"/>
              <a:t>/bin, /sbin, /usr/bin</a:t>
            </a:r>
            <a:r>
              <a:rPr lang="en-US" sz="1400"/>
              <a:t>) yerləşir.</a:t>
            </a:r>
            <a:endParaRPr lang="az-Latn-AZ" sz="1400"/>
          </a:p>
          <a:p>
            <a:pPr>
              <a:lnSpc>
                <a:spcPct val="150000"/>
              </a:lnSpc>
            </a:pPr>
            <a:endParaRPr lang="az-Latn-AZ" sz="1400">
              <a:effectLst/>
            </a:endParaRPr>
          </a:p>
          <a:p>
            <a:r>
              <a:rPr lang="en-US" sz="1400" b="1">
                <a:solidFill>
                  <a:srgbClr val="00B050"/>
                </a:solidFill>
              </a:rPr>
              <a:t>Əmrlərin Kateqoriyaları</a:t>
            </a:r>
          </a:p>
          <a:p>
            <a:pPr marL="800100" lvl="1" indent="-342900">
              <a:lnSpc>
                <a:spcPct val="200000"/>
              </a:lnSpc>
              <a:buFont typeface="Wingdings" panose="05000000000000000000" pitchFamily="2" charset="2"/>
              <a:buChar char="q"/>
            </a:pPr>
            <a:r>
              <a:rPr lang="en-US" sz="1400" b="1"/>
              <a:t>Fayl və Qovluq İdarəetməsi</a:t>
            </a:r>
            <a:endParaRPr lang="en-US" sz="1400"/>
          </a:p>
          <a:p>
            <a:pPr marL="800100" lvl="1" indent="-342900">
              <a:lnSpc>
                <a:spcPct val="200000"/>
              </a:lnSpc>
              <a:buFont typeface="Wingdings" panose="05000000000000000000" pitchFamily="2" charset="2"/>
              <a:buChar char="q"/>
            </a:pPr>
            <a:r>
              <a:rPr lang="en-US" sz="1400" b="1"/>
              <a:t>Sistem Məlumatları və Monitorinq</a:t>
            </a:r>
            <a:endParaRPr lang="en-US" sz="1400"/>
          </a:p>
          <a:p>
            <a:pPr marL="800100" lvl="1" indent="-342900">
              <a:lnSpc>
                <a:spcPct val="200000"/>
              </a:lnSpc>
              <a:buFont typeface="Wingdings" panose="05000000000000000000" pitchFamily="2" charset="2"/>
              <a:buChar char="q"/>
            </a:pPr>
            <a:r>
              <a:rPr lang="en-US" sz="1400" b="1"/>
              <a:t>İstifadəçi və İcazə İdarəetməsi</a:t>
            </a:r>
            <a:endParaRPr lang="en-US" sz="1400"/>
          </a:p>
          <a:p>
            <a:pPr marL="800100" lvl="1" indent="-342900">
              <a:lnSpc>
                <a:spcPct val="200000"/>
              </a:lnSpc>
              <a:buFont typeface="Wingdings" panose="05000000000000000000" pitchFamily="2" charset="2"/>
              <a:buChar char="q"/>
            </a:pPr>
            <a:r>
              <a:rPr lang="en-US" sz="1400" b="1"/>
              <a:t>Şəbəkə Əməliyyatları</a:t>
            </a:r>
            <a:endParaRPr lang="en-US" sz="1400"/>
          </a:p>
          <a:p>
            <a:pPr marL="800100" lvl="1" indent="-342900">
              <a:lnSpc>
                <a:spcPct val="200000"/>
              </a:lnSpc>
              <a:buFont typeface="Wingdings" panose="05000000000000000000" pitchFamily="2" charset="2"/>
              <a:buChar char="q"/>
            </a:pPr>
            <a:r>
              <a:rPr lang="en-US" sz="1400" b="1"/>
              <a:t>Proses İdarəetməsi</a:t>
            </a:r>
            <a:endParaRPr lang="en-US" sz="1400"/>
          </a:p>
          <a:p>
            <a:pPr marL="800100" lvl="1" indent="-342900">
              <a:lnSpc>
                <a:spcPct val="200000"/>
              </a:lnSpc>
              <a:buFont typeface="Wingdings" panose="05000000000000000000" pitchFamily="2" charset="2"/>
              <a:buChar char="q"/>
            </a:pPr>
            <a:r>
              <a:rPr lang="en-US" sz="1400" b="1"/>
              <a:t>Paket İdarəetməsi</a:t>
            </a:r>
            <a:endParaRPr lang="en-US" sz="1400"/>
          </a:p>
          <a:p>
            <a:pPr marL="800100" lvl="1" indent="-342900">
              <a:lnSpc>
                <a:spcPct val="200000"/>
              </a:lnSpc>
              <a:buFont typeface="Wingdings" panose="05000000000000000000" pitchFamily="2" charset="2"/>
              <a:buChar char="q"/>
            </a:pPr>
            <a:r>
              <a:rPr lang="en-US" sz="1400" b="1"/>
              <a:t>Mətn Emalı və Axtarış</a:t>
            </a:r>
            <a:endParaRPr lang="en-US" sz="1400"/>
          </a:p>
          <a:p>
            <a:pPr marL="800100" lvl="1" indent="-342900">
              <a:lnSpc>
                <a:spcPct val="200000"/>
              </a:lnSpc>
              <a:buFont typeface="Wingdings" panose="05000000000000000000" pitchFamily="2" charset="2"/>
              <a:buChar char="q"/>
            </a:pPr>
            <a:r>
              <a:rPr lang="en-US" sz="1400" b="1"/>
              <a:t>Sistem Administrasiyası</a:t>
            </a:r>
            <a:endParaRPr lang="en-US" sz="1400"/>
          </a:p>
          <a:p>
            <a:pPr marL="800100" lvl="1" indent="-342900">
              <a:lnSpc>
                <a:spcPct val="200000"/>
              </a:lnSpc>
              <a:buFont typeface="Wingdings" panose="05000000000000000000" pitchFamily="2" charset="2"/>
              <a:buChar char="q"/>
            </a:pPr>
            <a:r>
              <a:rPr lang="en-US" sz="1400" b="1"/>
              <a:t>Digər Faydalı Əmrlər</a:t>
            </a:r>
            <a:endParaRPr lang="en-US" sz="1400"/>
          </a:p>
          <a:p>
            <a:pPr>
              <a:lnSpc>
                <a:spcPct val="150000"/>
              </a:lnSpc>
            </a:pPr>
            <a:endParaRPr lang="en-US" sz="1400">
              <a:effectLst/>
            </a:endParaRPr>
          </a:p>
        </p:txBody>
      </p:sp>
    </p:spTree>
    <p:extLst>
      <p:ext uri="{BB962C8B-B14F-4D97-AF65-F5344CB8AC3E}">
        <p14:creationId xmlns:p14="http://schemas.microsoft.com/office/powerpoint/2010/main" val="2055227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06B2C-1E11-92E0-F625-7D6928B315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A641411-E56E-198F-32B8-C83D9B2FF534}"/>
              </a:ext>
            </a:extLst>
          </p:cNvPr>
          <p:cNvSpPr txBox="1"/>
          <p:nvPr/>
        </p:nvSpPr>
        <p:spPr>
          <a:xfrm>
            <a:off x="184727" y="76200"/>
            <a:ext cx="11822545" cy="6278642"/>
          </a:xfrm>
          <a:prstGeom prst="rect">
            <a:avLst/>
          </a:prstGeom>
          <a:noFill/>
        </p:spPr>
        <p:txBody>
          <a:bodyPr wrap="square">
            <a:spAutoFit/>
          </a:bodyPr>
          <a:lstStyle/>
          <a:p>
            <a:pPr marL="342900" indent="-342900">
              <a:buAutoNum type="arabicPeriod"/>
            </a:pPr>
            <a:r>
              <a:rPr lang="en-US" sz="1200" b="1"/>
              <a:t>Fayl və Qovluq İdarəetməsi</a:t>
            </a:r>
            <a:endParaRPr lang="az-Latn-AZ" sz="1200" b="1"/>
          </a:p>
          <a:p>
            <a:pPr marL="342900" indent="-342900">
              <a:buAutoNum type="arabicPeriod"/>
            </a:pPr>
            <a:endParaRPr lang="en-US" sz="1200" b="1"/>
          </a:p>
          <a:p>
            <a:r>
              <a:rPr lang="en-US" sz="1200"/>
              <a:t>Bu əmrlər fayl və qovluqlarla işləmək üçün istifadə olunur. Əksəriyyəti </a:t>
            </a:r>
            <a:r>
              <a:rPr lang="en-US" sz="1200" b="1"/>
              <a:t>/bin </a:t>
            </a:r>
            <a:r>
              <a:rPr lang="en-US" sz="1200"/>
              <a:t>və ya </a:t>
            </a:r>
            <a:r>
              <a:rPr lang="en-US" sz="1200" b="1"/>
              <a:t>/usr/bin </a:t>
            </a:r>
            <a:r>
              <a:rPr lang="en-US" sz="1200"/>
              <a:t>qovluqlarında yerləşir.</a:t>
            </a:r>
            <a:endParaRPr lang="az-Latn-AZ" sz="1200"/>
          </a:p>
          <a:p>
            <a:endParaRPr lang="az-Latn-AZ" sz="1200">
              <a:effectLst/>
            </a:endParaRPr>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r>
              <a:rPr lang="en-US" sz="1200">
                <a:latin typeface="-apple-system"/>
              </a:rPr>
              <a:t>Praktiki Nümunə:</a:t>
            </a:r>
            <a:r>
              <a:rPr lang="az-Latn-AZ" sz="1200">
                <a:latin typeface="-apple-system"/>
              </a:rPr>
              <a:t> </a:t>
            </a:r>
            <a:r>
              <a:rPr lang="en-US" sz="1200"/>
              <a:t>Bu, project qovluğu yaradır, içərisinə keçir, </a:t>
            </a:r>
            <a:r>
              <a:rPr lang="en-US" sz="1200" b="1"/>
              <a:t>README.md</a:t>
            </a:r>
            <a:r>
              <a:rPr lang="en-US" sz="1200"/>
              <a:t> faylı yaradır və qovluğun məzmununu göstərir</a:t>
            </a:r>
            <a:endParaRPr lang="en-US" sz="1200">
              <a:effectLst/>
            </a:endParaRPr>
          </a:p>
        </p:txBody>
      </p:sp>
      <p:graphicFrame>
        <p:nvGraphicFramePr>
          <p:cNvPr id="2" name="Table 1">
            <a:extLst>
              <a:ext uri="{FF2B5EF4-FFF2-40B4-BE49-F238E27FC236}">
                <a16:creationId xmlns:a16="http://schemas.microsoft.com/office/drawing/2014/main" id="{F3AA1061-F060-C8BB-5778-9A3E1713BE66}"/>
              </a:ext>
            </a:extLst>
          </p:cNvPr>
          <p:cNvGraphicFramePr>
            <a:graphicFrameLocks noGrp="1"/>
          </p:cNvGraphicFramePr>
          <p:nvPr>
            <p:extLst>
              <p:ext uri="{D42A27DB-BD31-4B8C-83A1-F6EECF244321}">
                <p14:modId xmlns:p14="http://schemas.microsoft.com/office/powerpoint/2010/main" val="3528891707"/>
              </p:ext>
            </p:extLst>
          </p:nvPr>
        </p:nvGraphicFramePr>
        <p:xfrm>
          <a:off x="203199" y="980296"/>
          <a:ext cx="11822546" cy="4729032"/>
        </p:xfrm>
        <a:graphic>
          <a:graphicData uri="http://schemas.openxmlformats.org/drawingml/2006/table">
            <a:tbl>
              <a:tblPr/>
              <a:tblGrid>
                <a:gridCol w="543764">
                  <a:extLst>
                    <a:ext uri="{9D8B030D-6E8A-4147-A177-3AD203B41FA5}">
                      <a16:colId xmlns:a16="http://schemas.microsoft.com/office/drawing/2014/main" val="3505918472"/>
                    </a:ext>
                  </a:extLst>
                </a:gridCol>
                <a:gridCol w="3035393">
                  <a:extLst>
                    <a:ext uri="{9D8B030D-6E8A-4147-A177-3AD203B41FA5}">
                      <a16:colId xmlns:a16="http://schemas.microsoft.com/office/drawing/2014/main" val="177069080"/>
                    </a:ext>
                  </a:extLst>
                </a:gridCol>
                <a:gridCol w="2105639">
                  <a:extLst>
                    <a:ext uri="{9D8B030D-6E8A-4147-A177-3AD203B41FA5}">
                      <a16:colId xmlns:a16="http://schemas.microsoft.com/office/drawing/2014/main" val="3379265380"/>
                    </a:ext>
                  </a:extLst>
                </a:gridCol>
                <a:gridCol w="2023434">
                  <a:extLst>
                    <a:ext uri="{9D8B030D-6E8A-4147-A177-3AD203B41FA5}">
                      <a16:colId xmlns:a16="http://schemas.microsoft.com/office/drawing/2014/main" val="2787609467"/>
                    </a:ext>
                  </a:extLst>
                </a:gridCol>
                <a:gridCol w="4114316">
                  <a:extLst>
                    <a:ext uri="{9D8B030D-6E8A-4147-A177-3AD203B41FA5}">
                      <a16:colId xmlns:a16="http://schemas.microsoft.com/office/drawing/2014/main" val="1408005031"/>
                    </a:ext>
                  </a:extLst>
                </a:gridCol>
              </a:tblGrid>
              <a:tr h="283741">
                <a:tc>
                  <a:txBody>
                    <a:bodyPr/>
                    <a:lstStyle/>
                    <a:p>
                      <a:pPr algn="ctr">
                        <a:buNone/>
                      </a:pPr>
                      <a:r>
                        <a:rPr lang="en-US" sz="1200" b="1"/>
                        <a:t>Əmr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853463"/>
                  </a:ext>
                </a:extLst>
              </a:tr>
              <a:tr h="455042">
                <a:tc>
                  <a:txBody>
                    <a:bodyPr/>
                    <a:lstStyle/>
                    <a:p>
                      <a:pPr>
                        <a:buNone/>
                      </a:pPr>
                      <a:r>
                        <a:rPr lang="en-US" sz="1200" b="1">
                          <a:solidFill>
                            <a:srgbClr val="0070C0"/>
                          </a:solidFill>
                          <a:latin typeface="Courier New" panose="02070309020205020404" pitchFamily="49" charset="0"/>
                        </a:rPr>
                        <a:t>ls</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Qovluğun məzmununu siyahıya alır.</a:t>
                      </a:r>
                      <a:r>
                        <a:rPr lang="az-Latn-AZ" sz="1200"/>
                        <a:t>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[seçim]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-la /home</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və ya göstərilən qovluqdakı fayl və qovluqları görmək. </a:t>
                      </a:r>
                      <a:r>
                        <a:rPr lang="en-US" sz="1200">
                          <a:latin typeface="Courier New" panose="02070309020205020404" pitchFamily="49" charset="0"/>
                        </a:rPr>
                        <a:t>-l</a:t>
                      </a:r>
                      <a:r>
                        <a:rPr lang="en-US" sz="1200"/>
                        <a:t> detallı siyahı, </a:t>
                      </a:r>
                      <a:r>
                        <a:rPr lang="en-US" sz="1200">
                          <a:latin typeface="Courier New" panose="02070309020205020404" pitchFamily="49" charset="0"/>
                        </a:rPr>
                        <a:t>-a</a:t>
                      </a:r>
                      <a:r>
                        <a:rPr lang="en-US" sz="1200"/>
                        <a:t> gizli faylları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2699544"/>
                  </a:ext>
                </a:extLst>
              </a:tr>
              <a:tr h="369722">
                <a:tc>
                  <a:txBody>
                    <a:bodyPr/>
                    <a:lstStyle/>
                    <a:p>
                      <a:pPr>
                        <a:buNone/>
                      </a:pPr>
                      <a:r>
                        <a:rPr lang="en-US" sz="1200" b="1">
                          <a:solidFill>
                            <a:srgbClr val="0070C0"/>
                          </a:solidFill>
                          <a:latin typeface="Courier New" panose="02070309020205020404" pitchFamily="49" charset="0"/>
                        </a:rPr>
                        <a:t>cd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qovluğu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/var/log</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qovluğa keçmək. Məsələn, </a:t>
                      </a:r>
                      <a:r>
                        <a:rPr lang="en-US" sz="1200">
                          <a:latin typeface="Courier New" panose="02070309020205020404" pitchFamily="49" charset="0"/>
                        </a:rPr>
                        <a:t>cd ~</a:t>
                      </a:r>
                      <a:r>
                        <a:rPr lang="en-US" sz="1200"/>
                        <a:t> ev qovluğuna aparır.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407954"/>
                  </a:ext>
                </a:extLst>
              </a:tr>
              <a:tr h="369722">
                <a:tc>
                  <a:txBody>
                    <a:bodyPr/>
                    <a:lstStyle/>
                    <a:p>
                      <a:pPr>
                        <a:buNone/>
                      </a:pPr>
                      <a:r>
                        <a:rPr lang="en-US" sz="1200" b="1">
                          <a:solidFill>
                            <a:srgbClr val="0070C0"/>
                          </a:solidFill>
                          <a:latin typeface="Courier New" panose="02070309020205020404" pitchFamily="49" charset="0"/>
                        </a:rPr>
                        <a:t>pwd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iş qovluğunu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Hazırda olduğunuz qovluğun tam yolunu (absolute path) öyrənmək.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5639062"/>
                  </a:ext>
                </a:extLst>
              </a:tr>
              <a:tr h="540362">
                <a:tc>
                  <a:txBody>
                    <a:bodyPr/>
                    <a:lstStyle/>
                    <a:p>
                      <a:pPr>
                        <a:buNone/>
                      </a:pPr>
                      <a:r>
                        <a:rPr lang="en-US" sz="1200" b="1">
                          <a:solidFill>
                            <a:srgbClr val="0070C0"/>
                          </a:solidFill>
                          <a:latin typeface="Courier New" panose="02070309020205020404" pitchFamily="49" charset="0"/>
                        </a:rPr>
                        <a:t>mkdir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yaratmaq. </a:t>
                      </a:r>
                      <a:r>
                        <a:rPr lang="en-US" sz="1200">
                          <a:latin typeface="Courier New" panose="02070309020205020404" pitchFamily="49" charset="0"/>
                        </a:rPr>
                        <a:t>-p</a:t>
                      </a:r>
                      <a:r>
                        <a:rPr lang="en-US" sz="1200"/>
                        <a:t> ilə iç-içə qovluqlar yarada bilər (məsələn, </a:t>
                      </a:r>
                      <a:r>
                        <a:rPr lang="en-US" sz="1200">
                          <a:latin typeface="Courier New" panose="02070309020205020404" pitchFamily="49" charset="0"/>
                        </a:rPr>
                        <a:t>mkdir -p test/subtest</a:t>
                      </a:r>
                      <a:r>
                        <a:rPr lang="en-US" sz="1200"/>
                        <a:t>).</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4113468"/>
                  </a:ext>
                </a:extLst>
              </a:tr>
              <a:tr h="369722">
                <a:tc>
                  <a:txBody>
                    <a:bodyPr/>
                    <a:lstStyle/>
                    <a:p>
                      <a:pPr>
                        <a:buNone/>
                      </a:pPr>
                      <a:r>
                        <a:rPr lang="en-US" sz="1200" b="1">
                          <a:solidFill>
                            <a:srgbClr val="0070C0"/>
                          </a:solidFill>
                          <a:latin typeface="Courier New" panose="02070309020205020404" pitchFamily="49" charset="0"/>
                        </a:rPr>
                        <a:t>rmdir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qovluqları silmək. Dolu qovluq üçün </a:t>
                      </a:r>
                      <a:r>
                        <a:rPr lang="en-US" sz="1200">
                          <a:latin typeface="Courier New" panose="02070309020205020404" pitchFamily="49" charset="0"/>
                        </a:rPr>
                        <a:t>rm -r</a:t>
                      </a:r>
                      <a:r>
                        <a:rPr lang="en-US" sz="1200"/>
                        <a:t> istifadə edin.</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060278"/>
                  </a:ext>
                </a:extLst>
              </a:tr>
              <a:tr h="369722">
                <a:tc>
                  <a:txBody>
                    <a:bodyPr/>
                    <a:lstStyle/>
                    <a:p>
                      <a:pPr>
                        <a:buNone/>
                      </a:pPr>
                      <a:r>
                        <a:rPr lang="en-US" sz="1200" b="1">
                          <a:solidFill>
                            <a:srgbClr val="0070C0"/>
                          </a:solidFill>
                          <a:latin typeface="Courier New" panose="02070309020205020404" pitchFamily="49" charset="0"/>
                        </a:rPr>
                        <a:t>touch</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fayl yaradır və ya faylın vaxt damğasını yeniləyir.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[fayl_adı]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example.txt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fayl yaratmaq və ya mövcud faylın modifikasiya vaxtını yeniləmək.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5947322"/>
                  </a:ext>
                </a:extLst>
              </a:tr>
              <a:tr h="284401">
                <a:tc>
                  <a:txBody>
                    <a:bodyPr/>
                    <a:lstStyle/>
                    <a:p>
                      <a:pPr>
                        <a:buNone/>
                      </a:pPr>
                      <a:r>
                        <a:rPr lang="en-US" sz="1200" b="1">
                          <a:solidFill>
                            <a:srgbClr val="0070C0"/>
                          </a:solidFill>
                          <a:latin typeface="Courier New" panose="02070309020205020404" pitchFamily="49" charset="0"/>
                        </a:rPr>
                        <a:t>cp</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file.txt /tmp/</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kopyalamaq. </a:t>
                      </a:r>
                      <a:r>
                        <a:rPr lang="en-US" sz="1200">
                          <a:latin typeface="Courier New" panose="02070309020205020404" pitchFamily="49" charset="0"/>
                        </a:rPr>
                        <a:t>-r</a:t>
                      </a:r>
                      <a:r>
                        <a:rPr lang="en-US" sz="1200"/>
                        <a:t> ilə qovluqları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352638"/>
                  </a:ext>
                </a:extLst>
              </a:tr>
              <a:tr h="284401">
                <a:tc>
                  <a:txBody>
                    <a:bodyPr/>
                    <a:lstStyle/>
                    <a:p>
                      <a:pPr>
                        <a:buNone/>
                      </a:pPr>
                      <a:r>
                        <a:rPr lang="en-US" sz="1200" b="1">
                          <a:solidFill>
                            <a:srgbClr val="0070C0"/>
                          </a:solidFill>
                          <a:latin typeface="Courier New" panose="02070309020205020404" pitchFamily="49" charset="0"/>
                        </a:rPr>
                        <a:t>mv</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köçürür və ya adını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file.txt newfile.txt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adını dəyişmək və ya başqa qovluğa köçürmək.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260797"/>
                  </a:ext>
                </a:extLst>
              </a:tr>
              <a:tr h="369722">
                <a:tc>
                  <a:txBody>
                    <a:bodyPr/>
                    <a:lstStyle/>
                    <a:p>
                      <a:pPr>
                        <a:buNone/>
                      </a:pPr>
                      <a:r>
                        <a:rPr lang="en-US" sz="1200" b="1">
                          <a:solidFill>
                            <a:srgbClr val="0070C0"/>
                          </a:solidFill>
                          <a:latin typeface="Courier New" panose="02070309020205020404" pitchFamily="49" charset="0"/>
                        </a:rPr>
                        <a:t>rm</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s-ES" sz="1200"/>
                        <a:t>Fayl və ya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[seçim] [fayl/qovluq]</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-r folder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qovluq silmək. </a:t>
                      </a:r>
                      <a:r>
                        <a:rPr lang="en-US" sz="1200">
                          <a:latin typeface="Courier New" panose="02070309020205020404" pitchFamily="49" charset="0"/>
                        </a:rPr>
                        <a:t>-r</a:t>
                      </a:r>
                      <a:r>
                        <a:rPr lang="en-US" sz="1200"/>
                        <a:t> qovluqları, </a:t>
                      </a:r>
                      <a:r>
                        <a:rPr lang="en-US" sz="1200">
                          <a:latin typeface="Courier New" panose="02070309020205020404" pitchFamily="49" charset="0"/>
                        </a:rPr>
                        <a:t>-f</a:t>
                      </a:r>
                      <a:r>
                        <a:rPr lang="en-US" sz="1200"/>
                        <a:t> təsdiqsiz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3049111"/>
                  </a:ext>
                </a:extLst>
              </a:tr>
              <a:tr h="455042">
                <a:tc>
                  <a:txBody>
                    <a:bodyPr/>
                    <a:lstStyle/>
                    <a:p>
                      <a:pPr>
                        <a:buNone/>
                      </a:pPr>
                      <a:r>
                        <a:rPr lang="en-US" sz="1200" b="1">
                          <a:solidFill>
                            <a:srgbClr val="0070C0"/>
                          </a:solidFill>
                          <a:latin typeface="Courier New" panose="02070309020205020404" pitchFamily="49" charset="0"/>
                        </a:rPr>
                        <a:t>find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[yol] [kriteriya]</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 -name "*.txt"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ad, ölçü və ya tipə görə tapmaq. Məsələn, </a:t>
                      </a:r>
                      <a:r>
                        <a:rPr lang="en-US" sz="1200">
                          <a:latin typeface="Courier New" panose="02070309020205020404" pitchFamily="49" charset="0"/>
                        </a:rPr>
                        <a:t>*.txt</a:t>
                      </a:r>
                      <a:r>
                        <a:rPr lang="en-US" sz="1200"/>
                        <a:t> fayllarını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1427027"/>
                  </a:ext>
                </a:extLst>
              </a:tr>
              <a:tr h="369722">
                <a:tc>
                  <a:txBody>
                    <a:bodyPr/>
                    <a:lstStyle/>
                    <a:p>
                      <a:pPr>
                        <a:buNone/>
                      </a:pPr>
                      <a:r>
                        <a:rPr lang="en-US" sz="1200" b="1">
                          <a:solidFill>
                            <a:srgbClr val="0070C0"/>
                          </a:solidFill>
                          <a:latin typeface="Courier New" panose="02070309020205020404" pitchFamily="49" charset="0"/>
                        </a:rPr>
                        <a:t>ln</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və ya sərt keçidlər (linklər)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/etc/file link</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keçid (</a:t>
                      </a:r>
                      <a:r>
                        <a:rPr lang="en-US" sz="1200">
                          <a:latin typeface="Courier New" panose="02070309020205020404" pitchFamily="49" charset="0"/>
                        </a:rPr>
                        <a:t>-s</a:t>
                      </a:r>
                      <a:r>
                        <a:rPr lang="en-US" sz="1200"/>
                        <a:t>) yaratmaq, fayllara alternativ yol təmin etmək.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962759"/>
                  </a:ext>
                </a:extLst>
              </a:tr>
            </a:tbl>
          </a:graphicData>
        </a:graphic>
      </p:graphicFrame>
      <p:pic>
        <p:nvPicPr>
          <p:cNvPr id="3" name="Picture 2">
            <a:extLst>
              <a:ext uri="{FF2B5EF4-FFF2-40B4-BE49-F238E27FC236}">
                <a16:creationId xmlns:a16="http://schemas.microsoft.com/office/drawing/2014/main" id="{C305CE33-1EE5-F37B-7C14-C780FCBDC6D1}"/>
              </a:ext>
            </a:extLst>
          </p:cNvPr>
          <p:cNvPicPr>
            <a:picLocks noChangeAspect="1"/>
          </p:cNvPicPr>
          <p:nvPr/>
        </p:nvPicPr>
        <p:blipFill>
          <a:blip r:embed="rId2"/>
          <a:stretch>
            <a:fillRect/>
          </a:stretch>
        </p:blipFill>
        <p:spPr>
          <a:xfrm>
            <a:off x="203199" y="6257841"/>
            <a:ext cx="4448796" cy="600159"/>
          </a:xfrm>
          <a:prstGeom prst="rect">
            <a:avLst/>
          </a:prstGeom>
        </p:spPr>
      </p:pic>
    </p:spTree>
    <p:extLst>
      <p:ext uri="{BB962C8B-B14F-4D97-AF65-F5344CB8AC3E}">
        <p14:creationId xmlns:p14="http://schemas.microsoft.com/office/powerpoint/2010/main" val="190163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7AFED-FE56-FEA4-FB84-D52A68C9D1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11CC9F3-DFD3-8E8A-670A-895E2B4C7A15}"/>
              </a:ext>
            </a:extLst>
          </p:cNvPr>
          <p:cNvSpPr txBox="1"/>
          <p:nvPr/>
        </p:nvSpPr>
        <p:spPr>
          <a:xfrm>
            <a:off x="203200" y="111476"/>
            <a:ext cx="11822545" cy="5909310"/>
          </a:xfrm>
          <a:prstGeom prst="rect">
            <a:avLst/>
          </a:prstGeom>
          <a:noFill/>
        </p:spPr>
        <p:txBody>
          <a:bodyPr wrap="square">
            <a:spAutoFit/>
          </a:bodyPr>
          <a:lstStyle/>
          <a:p>
            <a:r>
              <a:rPr lang="en-US" b="1"/>
              <a:t>2. Sistem Məlumatları və Monitorinq</a:t>
            </a:r>
          </a:p>
          <a:p>
            <a:r>
              <a:rPr lang="en-US"/>
              <a:t>Bu əmrlər sistem resurslarını, prosesləri və vəziyyəti izləmək üçün istifadə olunur. Çoxu </a:t>
            </a:r>
            <a:r>
              <a:rPr lang="en-US" b="1"/>
              <a:t>/proc </a:t>
            </a:r>
            <a:r>
              <a:rPr lang="en-US"/>
              <a:t>və </a:t>
            </a:r>
            <a:r>
              <a:rPr lang="en-US" b="1"/>
              <a:t>/sys </a:t>
            </a:r>
            <a:r>
              <a:rPr lang="en-US"/>
              <a:t>ilə əlaqəlidir.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kök qovluğunun disk istifadəsini və yaddaş vəziyyətini göstərir.</a:t>
            </a:r>
            <a:endParaRPr lang="en-US">
              <a:effectLst/>
            </a:endParaRPr>
          </a:p>
        </p:txBody>
      </p:sp>
      <p:graphicFrame>
        <p:nvGraphicFramePr>
          <p:cNvPr id="4" name="Table 3">
            <a:extLst>
              <a:ext uri="{FF2B5EF4-FFF2-40B4-BE49-F238E27FC236}">
                <a16:creationId xmlns:a16="http://schemas.microsoft.com/office/drawing/2014/main" id="{ED1E1EEF-AC75-DCC1-A748-C24184357D13}"/>
              </a:ext>
            </a:extLst>
          </p:cNvPr>
          <p:cNvGraphicFramePr>
            <a:graphicFrameLocks noGrp="1"/>
          </p:cNvGraphicFramePr>
          <p:nvPr>
            <p:extLst>
              <p:ext uri="{D42A27DB-BD31-4B8C-83A1-F6EECF244321}">
                <p14:modId xmlns:p14="http://schemas.microsoft.com/office/powerpoint/2010/main" val="1825242581"/>
              </p:ext>
            </p:extLst>
          </p:nvPr>
        </p:nvGraphicFramePr>
        <p:xfrm>
          <a:off x="203200" y="837214"/>
          <a:ext cx="11822545" cy="4574398"/>
        </p:xfrm>
        <a:graphic>
          <a:graphicData uri="http://schemas.openxmlformats.org/drawingml/2006/table">
            <a:tbl>
              <a:tblPr/>
              <a:tblGrid>
                <a:gridCol w="1818008">
                  <a:extLst>
                    <a:ext uri="{9D8B030D-6E8A-4147-A177-3AD203B41FA5}">
                      <a16:colId xmlns:a16="http://schemas.microsoft.com/office/drawing/2014/main" val="4186254429"/>
                    </a:ext>
                  </a:extLst>
                </a:gridCol>
                <a:gridCol w="2861610">
                  <a:extLst>
                    <a:ext uri="{9D8B030D-6E8A-4147-A177-3AD203B41FA5}">
                      <a16:colId xmlns:a16="http://schemas.microsoft.com/office/drawing/2014/main" val="1296379865"/>
                    </a:ext>
                  </a:extLst>
                </a:gridCol>
                <a:gridCol w="1818008">
                  <a:extLst>
                    <a:ext uri="{9D8B030D-6E8A-4147-A177-3AD203B41FA5}">
                      <a16:colId xmlns:a16="http://schemas.microsoft.com/office/drawing/2014/main" val="2129338400"/>
                    </a:ext>
                  </a:extLst>
                </a:gridCol>
                <a:gridCol w="1818008">
                  <a:extLst>
                    <a:ext uri="{9D8B030D-6E8A-4147-A177-3AD203B41FA5}">
                      <a16:colId xmlns:a16="http://schemas.microsoft.com/office/drawing/2014/main" val="2670572057"/>
                    </a:ext>
                  </a:extLst>
                </a:gridCol>
                <a:gridCol w="3506911">
                  <a:extLst>
                    <a:ext uri="{9D8B030D-6E8A-4147-A177-3AD203B41FA5}">
                      <a16:colId xmlns:a16="http://schemas.microsoft.com/office/drawing/2014/main" val="1973279493"/>
                    </a:ext>
                  </a:extLst>
                </a:gridCol>
              </a:tblGrid>
              <a:tr h="393700">
                <a:tc>
                  <a:txBody>
                    <a:bodyPr/>
                    <a:lstStyle/>
                    <a:p>
                      <a:pPr algn="ctr">
                        <a:buNone/>
                      </a:pPr>
                      <a:r>
                        <a:rPr lang="en-US" sz="1200" b="1"/>
                        <a:t>Əmr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120162"/>
                  </a:ext>
                </a:extLst>
              </a:tr>
              <a:tr h="554582">
                <a:tc>
                  <a:txBody>
                    <a:bodyPr/>
                    <a:lstStyle/>
                    <a:p>
                      <a:pPr>
                        <a:buNone/>
                      </a:pPr>
                      <a:r>
                        <a:rPr lang="en-US" sz="1200" b="1">
                          <a:solidFill>
                            <a:srgbClr val="0070C0"/>
                          </a:solidFill>
                          <a:latin typeface="Courier New" panose="02070309020205020404" pitchFamily="49" charset="0"/>
                        </a:rPr>
                        <a:t>df</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-h</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Diskdəki boş yerləri görmək. </a:t>
                      </a:r>
                      <a:r>
                        <a:rPr lang="en-US" sz="1200">
                          <a:latin typeface="Courier New" panose="02070309020205020404" pitchFamily="49" charset="0"/>
                        </a:rPr>
                        <a:t>-h</a:t>
                      </a:r>
                      <a:r>
                        <a:rPr lang="en-US" sz="1200"/>
                        <a:t> insan oxunaqlı formatda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458535"/>
                  </a:ext>
                </a:extLst>
              </a:tr>
              <a:tr h="682563">
                <a:tc>
                  <a:txBody>
                    <a:bodyPr/>
                    <a:lstStyle/>
                    <a:p>
                      <a:pPr>
                        <a:buNone/>
                      </a:pPr>
                      <a:r>
                        <a:rPr lang="en-US" sz="1200" b="1">
                          <a:solidFill>
                            <a:srgbClr val="0070C0"/>
                          </a:solidFill>
                          <a:latin typeface="Courier New" panose="02070309020205020404" pitchFamily="49" charset="0"/>
                        </a:rPr>
                        <a:t>du</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qovluqların ölçüsünü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[seçim] [yol]</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-sh /home</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Qovluqların ölçüsünü yoxlamaq. </a:t>
                      </a:r>
                      <a:r>
                        <a:rPr lang="en-US" sz="1200">
                          <a:latin typeface="Courier New" panose="02070309020205020404" pitchFamily="49" charset="0"/>
                        </a:rPr>
                        <a:t>-s</a:t>
                      </a:r>
                      <a:r>
                        <a:rPr lang="en-US" sz="1200"/>
                        <a:t> ümumi ölçünü, </a:t>
                      </a:r>
                      <a:r>
                        <a:rPr lang="en-US" sz="1200">
                          <a:latin typeface="Courier New" panose="02070309020205020404" pitchFamily="49" charset="0"/>
                        </a:rPr>
                        <a:t>-h</a:t>
                      </a:r>
                      <a:r>
                        <a:rPr lang="en-US" sz="1200"/>
                        <a:t> oxunaqlı formatı verir.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2563891"/>
                  </a:ext>
                </a:extLst>
              </a:tr>
              <a:tr h="554582">
                <a:tc>
                  <a:txBody>
                    <a:bodyPr/>
                    <a:lstStyle/>
                    <a:p>
                      <a:pPr>
                        <a:buNone/>
                      </a:pPr>
                      <a:r>
                        <a:rPr lang="en-US" sz="1200" b="1">
                          <a:solidFill>
                            <a:srgbClr val="0070C0"/>
                          </a:solidFill>
                          <a:latin typeface="Courier New" panose="02070309020205020404" pitchFamily="49" charset="0"/>
                        </a:rPr>
                        <a:t>free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RAM və swap istifadəsini yoxlamaq. </a:t>
                      </a:r>
                      <a:r>
                        <a:rPr lang="en-US" sz="1200">
                          <a:latin typeface="Courier New" panose="02070309020205020404" pitchFamily="49" charset="0"/>
                        </a:rPr>
                        <a:t>-m</a:t>
                      </a:r>
                      <a:r>
                        <a:rPr lang="en-US" sz="1200"/>
                        <a:t> MB formatında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0687763"/>
                  </a:ext>
                </a:extLst>
              </a:tr>
              <a:tr h="426602">
                <a:tc>
                  <a:txBody>
                    <a:bodyPr/>
                    <a:lstStyle/>
                    <a:p>
                      <a:pPr>
                        <a:buNone/>
                      </a:pPr>
                      <a:r>
                        <a:rPr lang="en-US" sz="1200" b="1">
                          <a:solidFill>
                            <a:srgbClr val="0070C0"/>
                          </a:solidFill>
                          <a:latin typeface="Courier New" panose="02070309020205020404" pitchFamily="49" charset="0"/>
                        </a:rPr>
                        <a:t>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Real-time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İşləyən prosesləri, CPU və yaddaş istifadəsini izləmək.</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7643705"/>
                  </a:ext>
                </a:extLst>
              </a:tr>
              <a:tr h="426602">
                <a:tc>
                  <a:txBody>
                    <a:bodyPr/>
                    <a:lstStyle/>
                    <a:p>
                      <a:pPr>
                        <a:buNone/>
                      </a:pPr>
                      <a:r>
                        <a:rPr lang="en-US" sz="1200" b="1">
                          <a:solidFill>
                            <a:srgbClr val="0070C0"/>
                          </a:solidFill>
                          <a:latin typeface="Courier New" panose="02070309020205020404" pitchFamily="49" charset="0"/>
                        </a:rPr>
                        <a:t>htop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Daha istifadəçi dostu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Prosesləri interaktiv idarə etmək (quraşdırılmalıdır).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577097"/>
                  </a:ext>
                </a:extLst>
              </a:tr>
              <a:tr h="682563">
                <a:tc>
                  <a:txBody>
                    <a:bodyPr/>
                    <a:lstStyle/>
                    <a:p>
                      <a:pPr>
                        <a:buNone/>
                      </a:pPr>
                      <a:r>
                        <a:rPr lang="en-US" sz="1200" b="1">
                          <a:solidFill>
                            <a:srgbClr val="0070C0"/>
                          </a:solidFill>
                          <a:latin typeface="Courier New" panose="02070309020205020404" pitchFamily="49" charset="0"/>
                        </a:rPr>
                        <a:t>uname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Sistem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-a</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Kernel və sistem versiyasını öyrənmək. </a:t>
                      </a:r>
                      <a:r>
                        <a:rPr lang="en-US" sz="1200">
                          <a:latin typeface="Courier New" panose="02070309020205020404" pitchFamily="49" charset="0"/>
                        </a:rPr>
                        <a:t>-a</a:t>
                      </a:r>
                      <a:r>
                        <a:rPr lang="en-US" sz="1200"/>
                        <a:t> bütün detalları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295914"/>
                  </a:ext>
                </a:extLst>
              </a:tr>
              <a:tr h="426602">
                <a:tc>
                  <a:txBody>
                    <a:bodyPr/>
                    <a:lstStyle/>
                    <a:p>
                      <a:pPr>
                        <a:buNone/>
                      </a:pPr>
                      <a:r>
                        <a:rPr lang="en-US" sz="1200" b="1">
                          <a:solidFill>
                            <a:srgbClr val="0070C0"/>
                          </a:solidFill>
                          <a:latin typeface="Courier New" panose="02070309020205020404" pitchFamily="49" charset="0"/>
                        </a:rPr>
                        <a:t>cat /proc/cpuinfo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CPU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Prosessor detallarını (model, tezlik)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800214"/>
                  </a:ext>
                </a:extLst>
              </a:tr>
              <a:tr h="426602">
                <a:tc>
                  <a:txBody>
                    <a:bodyPr/>
                    <a:lstStyle/>
                    <a:p>
                      <a:pPr>
                        <a:buNone/>
                      </a:pPr>
                      <a:r>
                        <a:rPr lang="en-US" sz="1200" b="1">
                          <a:solidFill>
                            <a:srgbClr val="0070C0"/>
                          </a:solidFill>
                          <a:latin typeface="Courier New" panose="02070309020205020404" pitchFamily="49" charset="0"/>
                        </a:rPr>
                        <a:t>cat /proc/meminfo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Yaddaşın vəziyyətini (boş, istifadə olunmuş)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579020"/>
                  </a:ext>
                </a:extLst>
              </a:tr>
            </a:tbl>
          </a:graphicData>
        </a:graphic>
      </p:graphicFrame>
      <p:pic>
        <p:nvPicPr>
          <p:cNvPr id="6" name="Picture 5">
            <a:extLst>
              <a:ext uri="{FF2B5EF4-FFF2-40B4-BE49-F238E27FC236}">
                <a16:creationId xmlns:a16="http://schemas.microsoft.com/office/drawing/2014/main" id="{BCEDD89A-F6EE-0964-476A-6CE185F217F8}"/>
              </a:ext>
            </a:extLst>
          </p:cNvPr>
          <p:cNvPicPr>
            <a:picLocks noChangeAspect="1"/>
          </p:cNvPicPr>
          <p:nvPr/>
        </p:nvPicPr>
        <p:blipFill>
          <a:blip r:embed="rId2"/>
          <a:stretch>
            <a:fillRect/>
          </a:stretch>
        </p:blipFill>
        <p:spPr>
          <a:xfrm>
            <a:off x="280858" y="6058886"/>
            <a:ext cx="1857634" cy="362001"/>
          </a:xfrm>
          <a:prstGeom prst="rect">
            <a:avLst/>
          </a:prstGeom>
        </p:spPr>
      </p:pic>
    </p:spTree>
    <p:extLst>
      <p:ext uri="{BB962C8B-B14F-4D97-AF65-F5344CB8AC3E}">
        <p14:creationId xmlns:p14="http://schemas.microsoft.com/office/powerpoint/2010/main" val="70064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7BB9E-BF50-5E8F-6B5F-BDF1CBC6B9A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656D7A4-CACA-FFC9-0E1E-C079296673F4}"/>
              </a:ext>
            </a:extLst>
          </p:cNvPr>
          <p:cNvSpPr txBox="1"/>
          <p:nvPr/>
        </p:nvSpPr>
        <p:spPr>
          <a:xfrm>
            <a:off x="203200" y="244826"/>
            <a:ext cx="11822545" cy="5816977"/>
          </a:xfrm>
          <a:prstGeom prst="rect">
            <a:avLst/>
          </a:prstGeom>
          <a:noFill/>
        </p:spPr>
        <p:txBody>
          <a:bodyPr wrap="square">
            <a:spAutoFit/>
          </a:bodyPr>
          <a:lstStyle/>
          <a:p>
            <a:r>
              <a:rPr lang="en-US" sz="1200" b="1"/>
              <a:t>İstifadəçi və İcazə İdarəetməsi</a:t>
            </a:r>
            <a:endParaRPr lang="az-Latn-AZ" sz="1200" b="1"/>
          </a:p>
          <a:p>
            <a:endParaRPr lang="en-US" sz="1200" b="1"/>
          </a:p>
          <a:p>
            <a:r>
              <a:rPr lang="en-US" sz="1200"/>
              <a:t>Bu əmrlər istifadəçi hesabları və fayl icazələrini idarə etmək üçündür. Əksəriyyəti </a:t>
            </a:r>
            <a:r>
              <a:rPr lang="en-US" sz="1200" b="1"/>
              <a:t>/etc </a:t>
            </a:r>
            <a:r>
              <a:rPr lang="en-US" sz="1200"/>
              <a:t>ilə əlaqəlidir.</a:t>
            </a:r>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r>
              <a:rPr lang="en-US" sz="1200"/>
              <a:t>Praktiki Nümunə: Bu, yeni istifadəçi yaradır, parol təyin edir və faylın icazələrini yalnız sahibinə məxsus edir.</a:t>
            </a:r>
            <a:endParaRPr lang="en-US" sz="1200">
              <a:effectLst/>
            </a:endParaRPr>
          </a:p>
        </p:txBody>
      </p:sp>
      <p:graphicFrame>
        <p:nvGraphicFramePr>
          <p:cNvPr id="2" name="Table 1">
            <a:extLst>
              <a:ext uri="{FF2B5EF4-FFF2-40B4-BE49-F238E27FC236}">
                <a16:creationId xmlns:a16="http://schemas.microsoft.com/office/drawing/2014/main" id="{5001E7A0-0265-AE8A-F1D8-A4E9B9276CC3}"/>
              </a:ext>
            </a:extLst>
          </p:cNvPr>
          <p:cNvGraphicFramePr>
            <a:graphicFrameLocks noGrp="1"/>
          </p:cNvGraphicFramePr>
          <p:nvPr>
            <p:extLst>
              <p:ext uri="{D42A27DB-BD31-4B8C-83A1-F6EECF244321}">
                <p14:modId xmlns:p14="http://schemas.microsoft.com/office/powerpoint/2010/main" val="1706675695"/>
              </p:ext>
            </p:extLst>
          </p:nvPr>
        </p:nvGraphicFramePr>
        <p:xfrm>
          <a:off x="184727" y="1053082"/>
          <a:ext cx="11822544" cy="4560732"/>
        </p:xfrm>
        <a:graphic>
          <a:graphicData uri="http://schemas.openxmlformats.org/drawingml/2006/table">
            <a:tbl>
              <a:tblPr/>
              <a:tblGrid>
                <a:gridCol w="870255">
                  <a:extLst>
                    <a:ext uri="{9D8B030D-6E8A-4147-A177-3AD203B41FA5}">
                      <a16:colId xmlns:a16="http://schemas.microsoft.com/office/drawing/2014/main" val="3872705430"/>
                    </a:ext>
                  </a:extLst>
                </a:gridCol>
                <a:gridCol w="2502165">
                  <a:extLst>
                    <a:ext uri="{9D8B030D-6E8A-4147-A177-3AD203B41FA5}">
                      <a16:colId xmlns:a16="http://schemas.microsoft.com/office/drawing/2014/main" val="2597109136"/>
                    </a:ext>
                  </a:extLst>
                </a:gridCol>
                <a:gridCol w="2970043">
                  <a:extLst>
                    <a:ext uri="{9D8B030D-6E8A-4147-A177-3AD203B41FA5}">
                      <a16:colId xmlns:a16="http://schemas.microsoft.com/office/drawing/2014/main" val="767107510"/>
                    </a:ext>
                  </a:extLst>
                </a:gridCol>
                <a:gridCol w="2670073">
                  <a:extLst>
                    <a:ext uri="{9D8B030D-6E8A-4147-A177-3AD203B41FA5}">
                      <a16:colId xmlns:a16="http://schemas.microsoft.com/office/drawing/2014/main" val="750774587"/>
                    </a:ext>
                  </a:extLst>
                </a:gridCol>
                <a:gridCol w="2810008">
                  <a:extLst>
                    <a:ext uri="{9D8B030D-6E8A-4147-A177-3AD203B41FA5}">
                      <a16:colId xmlns:a16="http://schemas.microsoft.com/office/drawing/2014/main" val="1890200345"/>
                    </a:ext>
                  </a:extLst>
                </a:gridCol>
              </a:tblGrid>
              <a:tr h="432538">
                <a:tc>
                  <a:txBody>
                    <a:bodyPr/>
                    <a:lstStyle/>
                    <a:p>
                      <a:pPr algn="ctr">
                        <a:buNone/>
                      </a:pPr>
                      <a:r>
                        <a:rPr lang="en-US" sz="1200" b="1"/>
                        <a:t>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356838"/>
                  </a:ext>
                </a:extLst>
              </a:tr>
              <a:tr h="390505">
                <a:tc>
                  <a:txBody>
                    <a:bodyPr/>
                    <a:lstStyle/>
                    <a:p>
                      <a:pPr>
                        <a:buNone/>
                      </a:pPr>
                      <a:r>
                        <a:rPr lang="en-US" sz="1200" b="1">
                          <a:solidFill>
                            <a:srgbClr val="0070C0"/>
                          </a:solidFill>
                          <a:latin typeface="Courier New" panose="02070309020205020404" pitchFamily="49" charset="0"/>
                        </a:rPr>
                        <a:t>whoami</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istifadəçi adını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Hazırkı istifadəçi adını öyrənmək.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4865603"/>
                  </a:ext>
                </a:extLst>
              </a:tr>
              <a:tr h="557864">
                <a:tc>
                  <a:txBody>
                    <a:bodyPr/>
                    <a:lstStyle/>
                    <a:p>
                      <a:pPr>
                        <a:buNone/>
                      </a:pPr>
                      <a:r>
                        <a:rPr lang="en-US" sz="1200" b="1">
                          <a:solidFill>
                            <a:srgbClr val="0070C0"/>
                          </a:solidFill>
                          <a:latin typeface="Courier New" panose="02070309020205020404" pitchFamily="49" charset="0"/>
                        </a:rPr>
                        <a:t>id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və qrup ID-lərini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codeurient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İstifadəçinin UID, GID və qruplarını yoxlamaq.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673676"/>
                  </a:ext>
                </a:extLst>
              </a:tr>
              <a:tr h="557864">
                <a:tc>
                  <a:txBody>
                    <a:bodyPr/>
                    <a:lstStyle/>
                    <a:p>
                      <a:pPr>
                        <a:buNone/>
                      </a:pPr>
                      <a:r>
                        <a:rPr lang="en-US" sz="1200" b="1">
                          <a:solidFill>
                            <a:srgbClr val="0070C0"/>
                          </a:solidFill>
                          <a:latin typeface="Courier New" panose="02070309020205020404" pitchFamily="49" charset="0"/>
                        </a:rPr>
                        <a:t>sudo</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Root icazələri ilə əmr işlədir.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update</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Administrator icazələri tələb edən əmrləri işə salmaq.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31598"/>
                  </a:ext>
                </a:extLst>
              </a:tr>
              <a:tr h="557864">
                <a:tc>
                  <a:txBody>
                    <a:bodyPr/>
                    <a:lstStyle/>
                    <a:p>
                      <a:pPr>
                        <a:buNone/>
                      </a:pPr>
                      <a:r>
                        <a:rPr lang="en-US" sz="1200" b="1">
                          <a:solidFill>
                            <a:srgbClr val="0070C0"/>
                          </a:solidFill>
                          <a:latin typeface="Courier New" panose="02070309020205020404" pitchFamily="49" charset="0"/>
                        </a:rPr>
                        <a:t>useradd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[seçim] [ad]</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-m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yaratmaq. </a:t>
                      </a:r>
                      <a:r>
                        <a:rPr lang="en-US" sz="1200">
                          <a:latin typeface="Courier New" panose="02070309020205020404" pitchFamily="49" charset="0"/>
                        </a:rPr>
                        <a:t>-m</a:t>
                      </a:r>
                      <a:r>
                        <a:rPr lang="en-US" sz="1200"/>
                        <a:t> ev qovluğu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0832068"/>
                  </a:ext>
                </a:extLst>
              </a:tr>
              <a:tr h="390505">
                <a:tc>
                  <a:txBody>
                    <a:bodyPr/>
                    <a:lstStyle/>
                    <a:p>
                      <a:pPr>
                        <a:buNone/>
                      </a:pPr>
                      <a:r>
                        <a:rPr lang="en-US" sz="1200" b="1">
                          <a:solidFill>
                            <a:srgbClr val="0070C0"/>
                          </a:solidFill>
                          <a:latin typeface="Courier New" panose="02070309020205020404" pitchFamily="49" charset="0"/>
                        </a:rPr>
                        <a:t>passwd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yeniləmək.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6484132"/>
                  </a:ext>
                </a:extLst>
              </a:tr>
              <a:tr h="557864">
                <a:tc>
                  <a:txBody>
                    <a:bodyPr/>
                    <a:lstStyle/>
                    <a:p>
                      <a:pPr>
                        <a:buNone/>
                      </a:pPr>
                      <a:r>
                        <a:rPr lang="en-US" sz="1200" b="1">
                          <a:solidFill>
                            <a:srgbClr val="0070C0"/>
                          </a:solidFill>
                          <a:latin typeface="Courier New" panose="02070309020205020404" pitchFamily="49" charset="0"/>
                        </a:rPr>
                        <a:t>chown</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Fayl/qovluq sahibini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[seçim] [sahib]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codeurient file.txt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Faylın sahibini dəyişmək. </a:t>
                      </a:r>
                      <a:r>
                        <a:rPr lang="en-US" sz="1200">
                          <a:latin typeface="Courier New" panose="02070309020205020404" pitchFamily="49" charset="0"/>
                        </a:rPr>
                        <a:t>-R</a:t>
                      </a:r>
                      <a:r>
                        <a:rPr lang="en-US" sz="1200"/>
                        <a:t> ilə qovluqlar üçün.</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3067674"/>
                  </a:ext>
                </a:extLst>
              </a:tr>
              <a:tr h="557864">
                <a:tc>
                  <a:txBody>
                    <a:bodyPr/>
                    <a:lstStyle/>
                    <a:p>
                      <a:pPr>
                        <a:buNone/>
                      </a:pPr>
                      <a:r>
                        <a:rPr lang="en-US" sz="1200" b="1">
                          <a:solidFill>
                            <a:srgbClr val="0070C0"/>
                          </a:solidFill>
                          <a:latin typeface="Courier New" panose="02070309020205020404" pitchFamily="49" charset="0"/>
                        </a:rPr>
                        <a:t>chmod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[seçim] [icazə]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755 script.sh</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təyin etmək (məsələn, </a:t>
                      </a:r>
                      <a:r>
                        <a:rPr lang="en-US" sz="1200">
                          <a:latin typeface="Courier New" panose="02070309020205020404" pitchFamily="49" charset="0"/>
                        </a:rPr>
                        <a:t>755</a:t>
                      </a:r>
                      <a:r>
                        <a:rPr lang="en-US" sz="1200"/>
                        <a:t> = oxuma/icra).</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6374671"/>
                  </a:ext>
                </a:extLst>
              </a:tr>
              <a:tr h="557864">
                <a:tc>
                  <a:txBody>
                    <a:bodyPr/>
                    <a:lstStyle/>
                    <a:p>
                      <a:pPr>
                        <a:buNone/>
                      </a:pPr>
                      <a:r>
                        <a:rPr lang="en-US" sz="1200" b="1">
                          <a:solidFill>
                            <a:srgbClr val="0070C0"/>
                          </a:solidFill>
                          <a:latin typeface="Courier New" panose="02070309020205020404" pitchFamily="49" charset="0"/>
                        </a:rPr>
                        <a:t>su</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dəyişdirir.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root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istifadəçi (adətən root) kimi daxil olmaq.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2907072"/>
                  </a:ext>
                </a:extLst>
              </a:tr>
            </a:tbl>
          </a:graphicData>
        </a:graphic>
      </p:graphicFrame>
      <p:pic>
        <p:nvPicPr>
          <p:cNvPr id="4" name="Picture 3">
            <a:extLst>
              <a:ext uri="{FF2B5EF4-FFF2-40B4-BE49-F238E27FC236}">
                <a16:creationId xmlns:a16="http://schemas.microsoft.com/office/drawing/2014/main" id="{C62E5EA7-BEA3-986A-5F31-EAEDB0CEC606}"/>
              </a:ext>
            </a:extLst>
          </p:cNvPr>
          <p:cNvPicPr>
            <a:picLocks noChangeAspect="1"/>
          </p:cNvPicPr>
          <p:nvPr/>
        </p:nvPicPr>
        <p:blipFill>
          <a:blip r:embed="rId2"/>
          <a:stretch>
            <a:fillRect/>
          </a:stretch>
        </p:blipFill>
        <p:spPr>
          <a:xfrm>
            <a:off x="203200" y="6127331"/>
            <a:ext cx="4267796" cy="485843"/>
          </a:xfrm>
          <a:prstGeom prst="rect">
            <a:avLst/>
          </a:prstGeom>
        </p:spPr>
      </p:pic>
    </p:spTree>
    <p:extLst>
      <p:ext uri="{BB962C8B-B14F-4D97-AF65-F5344CB8AC3E}">
        <p14:creationId xmlns:p14="http://schemas.microsoft.com/office/powerpoint/2010/main" val="231369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D2E36-156F-3BCD-5086-A1AA48525E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7CBB08F-98C3-90B8-3677-F82E3BD3AE9A}"/>
              </a:ext>
            </a:extLst>
          </p:cNvPr>
          <p:cNvSpPr txBox="1"/>
          <p:nvPr/>
        </p:nvSpPr>
        <p:spPr>
          <a:xfrm>
            <a:off x="203200" y="244826"/>
            <a:ext cx="11822545" cy="2492990"/>
          </a:xfrm>
          <a:prstGeom prst="rect">
            <a:avLst/>
          </a:prstGeom>
          <a:noFill/>
        </p:spPr>
        <p:txBody>
          <a:bodyPr wrap="square">
            <a:spAutoFit/>
          </a:bodyPr>
          <a:lstStyle/>
          <a:p>
            <a:r>
              <a:rPr lang="en-US" sz="1200" b="1">
                <a:solidFill>
                  <a:srgbClr val="FF0000"/>
                </a:solidFill>
              </a:rPr>
              <a:t>MULTICS (Multiplexed Information and Computing Service)</a:t>
            </a:r>
            <a:r>
              <a:rPr lang="en-US" sz="1200"/>
              <a:t>: </a:t>
            </a:r>
            <a:endParaRPr lang="az-Latn-AZ" sz="1200"/>
          </a:p>
          <a:p>
            <a:endParaRPr lang="az-Latn-AZ" sz="1200" b="1"/>
          </a:p>
          <a:p>
            <a:pPr marL="285750" indent="-285750">
              <a:buFont typeface="Arial" panose="020B0604020202020204" pitchFamily="34" charset="0"/>
              <a:buChar char="•"/>
            </a:pPr>
            <a:r>
              <a:rPr lang="en-US" sz="1200" b="1"/>
              <a:t>Nədir?</a:t>
            </a:r>
            <a:r>
              <a:rPr lang="en-US" sz="1200"/>
              <a:t> 1960-cı illərdə MIT, Bell Labs və General Electric-in birgə layihəsi olaraq hazırlanmış əməliyyat sistemidir. MULTICS, çox istifadəçili (multi-user) və çox tapşırıqlı (multitasking) sistem kimi dizayn edilmişdi.</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Xüsusiyyətləri</a:t>
            </a:r>
            <a:r>
              <a:rPr lang="en-US" sz="1200"/>
              <a:t>: </a:t>
            </a:r>
          </a:p>
          <a:p>
            <a:pPr marL="742950" lvl="1" indent="-285750">
              <a:lnSpc>
                <a:spcPct val="150000"/>
              </a:lnSpc>
              <a:buFont typeface="Wingdings" panose="05000000000000000000" pitchFamily="2" charset="2"/>
              <a:buChar char="q"/>
            </a:pPr>
            <a:r>
              <a:rPr lang="en-US" sz="1200"/>
              <a:t>Çox istifadəçi dəstəyi və zaman paylanması (time-sharing).</a:t>
            </a:r>
          </a:p>
          <a:p>
            <a:pPr marL="742950" lvl="1" indent="-285750">
              <a:lnSpc>
                <a:spcPct val="150000"/>
              </a:lnSpc>
              <a:buFont typeface="Wingdings" panose="05000000000000000000" pitchFamily="2" charset="2"/>
              <a:buChar char="q"/>
            </a:pPr>
            <a:r>
              <a:rPr lang="en-US" sz="1200"/>
              <a:t>Fayl sistemləri və təhlükəsizlik mexanizmləri.</a:t>
            </a:r>
          </a:p>
          <a:p>
            <a:pPr marL="742950" lvl="1" indent="-285750">
              <a:lnSpc>
                <a:spcPct val="150000"/>
              </a:lnSpc>
              <a:buFont typeface="Wingdings" panose="05000000000000000000" pitchFamily="2" charset="2"/>
              <a:buChar char="q"/>
            </a:pPr>
            <a:r>
              <a:rPr lang="en-US" sz="1200"/>
              <a:t>Yaddaşın virtualizasiyası kimi yeniliklər.</a:t>
            </a:r>
            <a:endParaRPr lang="az-Latn-AZ" sz="1200"/>
          </a:p>
          <a:p>
            <a:pPr marL="742950" lvl="1" indent="-285750">
              <a:lnSpc>
                <a:spcPct val="150000"/>
              </a:lnSpc>
              <a:buFont typeface="Wingdings" panose="05000000000000000000" pitchFamily="2" charset="2"/>
              <a:buChar char="q"/>
            </a:pPr>
            <a:endParaRPr lang="en-US" sz="1200"/>
          </a:p>
          <a:p>
            <a:pPr marL="285750" indent="-285750">
              <a:buFont typeface="Arial" panose="020B0604020202020204" pitchFamily="34" charset="0"/>
              <a:buChar char="•"/>
            </a:pPr>
            <a:r>
              <a:rPr lang="en-US" sz="1200" b="1"/>
              <a:t>Təsiri</a:t>
            </a:r>
            <a:r>
              <a:rPr lang="en-US" sz="1200"/>
              <a:t>: MULTICS, UNIX-in yaradılmasında birbaşa ilham mənbəyi oldu. Lakin MULTICS çox mürəkkəb və resurs tələb edən sistem idi, buna görə daha sadə bir alternativə ehtiyac yarandı.</a:t>
            </a:r>
          </a:p>
        </p:txBody>
      </p:sp>
      <p:pic>
        <p:nvPicPr>
          <p:cNvPr id="3" name="Picture 2">
            <a:extLst>
              <a:ext uri="{FF2B5EF4-FFF2-40B4-BE49-F238E27FC236}">
                <a16:creationId xmlns:a16="http://schemas.microsoft.com/office/drawing/2014/main" id="{16D7E8CA-B812-AC6D-910D-73D215522FF8}"/>
              </a:ext>
            </a:extLst>
          </p:cNvPr>
          <p:cNvPicPr>
            <a:picLocks noChangeAspect="1"/>
          </p:cNvPicPr>
          <p:nvPr/>
        </p:nvPicPr>
        <p:blipFill>
          <a:blip r:embed="rId2"/>
          <a:stretch>
            <a:fillRect/>
          </a:stretch>
        </p:blipFill>
        <p:spPr>
          <a:xfrm>
            <a:off x="0" y="2799784"/>
            <a:ext cx="5515745" cy="4058216"/>
          </a:xfrm>
          <a:prstGeom prst="rect">
            <a:avLst/>
          </a:prstGeom>
        </p:spPr>
      </p:pic>
      <p:pic>
        <p:nvPicPr>
          <p:cNvPr id="5" name="Picture 4">
            <a:extLst>
              <a:ext uri="{FF2B5EF4-FFF2-40B4-BE49-F238E27FC236}">
                <a16:creationId xmlns:a16="http://schemas.microsoft.com/office/drawing/2014/main" id="{B341EFF4-191E-957C-24D6-381EDA3B6796}"/>
              </a:ext>
            </a:extLst>
          </p:cNvPr>
          <p:cNvPicPr>
            <a:picLocks noChangeAspect="1"/>
          </p:cNvPicPr>
          <p:nvPr/>
        </p:nvPicPr>
        <p:blipFill>
          <a:blip r:embed="rId3"/>
          <a:stretch>
            <a:fillRect/>
          </a:stretch>
        </p:blipFill>
        <p:spPr>
          <a:xfrm>
            <a:off x="6381544" y="2799784"/>
            <a:ext cx="5810455" cy="4058216"/>
          </a:xfrm>
          <a:prstGeom prst="rect">
            <a:avLst/>
          </a:prstGeom>
        </p:spPr>
      </p:pic>
    </p:spTree>
    <p:extLst>
      <p:ext uri="{BB962C8B-B14F-4D97-AF65-F5344CB8AC3E}">
        <p14:creationId xmlns:p14="http://schemas.microsoft.com/office/powerpoint/2010/main" val="46836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482B-CECF-9ACF-B3AB-9FE4DD8104F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843148E-E6F3-4791-EF94-C80FF12925DC}"/>
              </a:ext>
            </a:extLst>
          </p:cNvPr>
          <p:cNvSpPr txBox="1"/>
          <p:nvPr/>
        </p:nvSpPr>
        <p:spPr>
          <a:xfrm>
            <a:off x="184727" y="101951"/>
            <a:ext cx="11822545" cy="6186309"/>
          </a:xfrm>
          <a:prstGeom prst="rect">
            <a:avLst/>
          </a:prstGeom>
          <a:noFill/>
        </p:spPr>
        <p:txBody>
          <a:bodyPr wrap="square">
            <a:spAutoFit/>
          </a:bodyPr>
          <a:lstStyle/>
          <a:p>
            <a:r>
              <a:rPr lang="en-US" b="1"/>
              <a:t>Şəbəkə Əməliyyatları</a:t>
            </a:r>
            <a:endParaRPr lang="az-Latn-AZ" b="1"/>
          </a:p>
          <a:p>
            <a:endParaRPr lang="en-US" b="1"/>
          </a:p>
          <a:p>
            <a:r>
              <a:rPr lang="en-US"/>
              <a:t>Bu əmrlər şəbəkə ilə işləmək üçündür. Bəziləri </a:t>
            </a:r>
            <a:r>
              <a:rPr lang="en-US" b="1"/>
              <a:t>/sbin </a:t>
            </a:r>
            <a:r>
              <a:rPr lang="en-US"/>
              <a:t>və ya </a:t>
            </a:r>
            <a:r>
              <a:rPr lang="en-US" b="1"/>
              <a:t>/usr/sbin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Google-a 4 ping göndərir və cari IP ünvanını alır.</a:t>
            </a:r>
            <a:endParaRPr lang="en-US">
              <a:effectLst/>
            </a:endParaRPr>
          </a:p>
        </p:txBody>
      </p:sp>
      <p:graphicFrame>
        <p:nvGraphicFramePr>
          <p:cNvPr id="2" name="Table 1">
            <a:extLst>
              <a:ext uri="{FF2B5EF4-FFF2-40B4-BE49-F238E27FC236}">
                <a16:creationId xmlns:a16="http://schemas.microsoft.com/office/drawing/2014/main" id="{1F304E78-0D83-5730-3E13-7B96B268A77B}"/>
              </a:ext>
            </a:extLst>
          </p:cNvPr>
          <p:cNvGraphicFramePr>
            <a:graphicFrameLocks noGrp="1"/>
          </p:cNvGraphicFramePr>
          <p:nvPr>
            <p:extLst>
              <p:ext uri="{D42A27DB-BD31-4B8C-83A1-F6EECF244321}">
                <p14:modId xmlns:p14="http://schemas.microsoft.com/office/powerpoint/2010/main" val="803482919"/>
              </p:ext>
            </p:extLst>
          </p:nvPr>
        </p:nvGraphicFramePr>
        <p:xfrm>
          <a:off x="184725" y="1178778"/>
          <a:ext cx="11859645" cy="4487049"/>
        </p:xfrm>
        <a:graphic>
          <a:graphicData uri="http://schemas.openxmlformats.org/drawingml/2006/table">
            <a:tbl>
              <a:tblPr/>
              <a:tblGrid>
                <a:gridCol w="880309">
                  <a:extLst>
                    <a:ext uri="{9D8B030D-6E8A-4147-A177-3AD203B41FA5}">
                      <a16:colId xmlns:a16="http://schemas.microsoft.com/office/drawing/2014/main" val="2437429528"/>
                    </a:ext>
                  </a:extLst>
                </a:gridCol>
                <a:gridCol w="2784103">
                  <a:extLst>
                    <a:ext uri="{9D8B030D-6E8A-4147-A177-3AD203B41FA5}">
                      <a16:colId xmlns:a16="http://schemas.microsoft.com/office/drawing/2014/main" val="2026421287"/>
                    </a:ext>
                  </a:extLst>
                </a:gridCol>
                <a:gridCol w="1801059">
                  <a:extLst>
                    <a:ext uri="{9D8B030D-6E8A-4147-A177-3AD203B41FA5}">
                      <a16:colId xmlns:a16="http://schemas.microsoft.com/office/drawing/2014/main" val="4156562416"/>
                    </a:ext>
                  </a:extLst>
                </a:gridCol>
                <a:gridCol w="3182184">
                  <a:extLst>
                    <a:ext uri="{9D8B030D-6E8A-4147-A177-3AD203B41FA5}">
                      <a16:colId xmlns:a16="http://schemas.microsoft.com/office/drawing/2014/main" val="2822777420"/>
                    </a:ext>
                  </a:extLst>
                </a:gridCol>
                <a:gridCol w="3211990">
                  <a:extLst>
                    <a:ext uri="{9D8B030D-6E8A-4147-A177-3AD203B41FA5}">
                      <a16:colId xmlns:a16="http://schemas.microsoft.com/office/drawing/2014/main" val="2912151514"/>
                    </a:ext>
                  </a:extLst>
                </a:gridCol>
              </a:tblGrid>
              <a:tr h="353279">
                <a:tc>
                  <a:txBody>
                    <a:bodyPr/>
                    <a:lstStyle/>
                    <a:p>
                      <a:pPr algn="ctr">
                        <a:buNone/>
                      </a:pPr>
                      <a:r>
                        <a:rPr lang="en-US" sz="1200" b="1"/>
                        <a:t>Əmr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755547"/>
                  </a:ext>
                </a:extLst>
              </a:tr>
              <a:tr h="543917">
                <a:tc>
                  <a:txBody>
                    <a:bodyPr/>
                    <a:lstStyle/>
                    <a:p>
                      <a:pPr>
                        <a:buNone/>
                      </a:pPr>
                      <a:r>
                        <a:rPr lang="en-US" sz="1200" b="1">
                          <a:solidFill>
                            <a:srgbClr val="0070C0"/>
                          </a:solidFill>
                          <a:latin typeface="Courier New" panose="02070309020205020404" pitchFamily="49" charset="0"/>
                        </a:rPr>
                        <a:t>ping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bağlantısını yoxlayır.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[host]</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google.com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Serverə bağlantı testi. </a:t>
                      </a:r>
                      <a:r>
                        <a:rPr lang="en-US" sz="1200">
                          <a:latin typeface="Courier New" panose="02070309020205020404" pitchFamily="49" charset="0"/>
                        </a:rPr>
                        <a:t>-c</a:t>
                      </a:r>
                      <a:r>
                        <a:rPr lang="en-US" sz="1200"/>
                        <a:t> ilə say məhdudlaşdırılır.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054204"/>
                  </a:ext>
                </a:extLst>
              </a:tr>
              <a:tr h="870268">
                <a:tc>
                  <a:txBody>
                    <a:bodyPr/>
                    <a:lstStyle/>
                    <a:p>
                      <a:pPr>
                        <a:buNone/>
                      </a:pPr>
                      <a:r>
                        <a:rPr lang="en-US" sz="1200" b="1">
                          <a:solidFill>
                            <a:srgbClr val="0070C0"/>
                          </a:solidFill>
                          <a:latin typeface="Courier New" panose="02070309020205020404" pitchFamily="49" charset="0"/>
                        </a:rPr>
                        <a:t>curl</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URL-dən məlumat alır.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https://example.com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Veb səhifə məzmununu yükləmək və ya API sorğuları göndərmək.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902943"/>
                  </a:ext>
                </a:extLst>
              </a:tr>
              <a:tr h="543917">
                <a:tc>
                  <a:txBody>
                    <a:bodyPr/>
                    <a:lstStyle/>
                    <a:p>
                      <a:pPr>
                        <a:buNone/>
                      </a:pPr>
                      <a:r>
                        <a:rPr lang="en-US" sz="1200" b="1">
                          <a:solidFill>
                            <a:srgbClr val="0070C0"/>
                          </a:solidFill>
                          <a:latin typeface="Courier New" panose="02070309020205020404" pitchFamily="49" charset="0"/>
                        </a:rPr>
                        <a:t>wget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internetdən yükləyir.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wget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da-DK" sz="1200">
                          <a:latin typeface="Courier New" panose="02070309020205020404" pitchFamily="49" charset="0"/>
                        </a:rPr>
                        <a:t>wget https://example.com/file.zip</a:t>
                      </a:r>
                      <a:endParaRPr lang="da-DK"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yükləmək. </a:t>
                      </a:r>
                      <a:r>
                        <a:rPr lang="en-US" sz="1200">
                          <a:latin typeface="Courier New" panose="02070309020205020404" pitchFamily="49" charset="0"/>
                        </a:rPr>
                        <a:t>-r</a:t>
                      </a:r>
                      <a:r>
                        <a:rPr lang="en-US" sz="1200"/>
                        <a:t> ilə rekursiv yükləmə.</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3158440"/>
                  </a:ext>
                </a:extLst>
              </a:tr>
              <a:tr h="543917">
                <a:tc>
                  <a:txBody>
                    <a:bodyPr/>
                    <a:lstStyle/>
                    <a:p>
                      <a:pPr>
                        <a:buNone/>
                      </a:pPr>
                      <a:r>
                        <a:rPr lang="en-US" sz="1200" b="1">
                          <a:solidFill>
                            <a:srgbClr val="0070C0"/>
                          </a:solidFill>
                          <a:latin typeface="Courier New" panose="02070309020205020404" pitchFamily="49" charset="0"/>
                        </a:rPr>
                        <a:t>ifconfig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göstərir (köhnəlmiş).</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kartlarının vəziyyətini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5104329"/>
                  </a:ext>
                </a:extLst>
              </a:tr>
              <a:tr h="543917">
                <a:tc>
                  <a:txBody>
                    <a:bodyPr/>
                    <a:lstStyle/>
                    <a:p>
                      <a:pPr>
                        <a:buNone/>
                      </a:pPr>
                      <a:r>
                        <a:rPr lang="en-US" sz="1200" b="1">
                          <a:solidFill>
                            <a:srgbClr val="0070C0"/>
                          </a:solidFill>
                          <a:latin typeface="Courier New" panose="02070309020205020404" pitchFamily="49" charset="0"/>
                        </a:rPr>
                        <a:t>ip</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idarə edir.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addr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IP ünvanlarını və interfeysləri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7693290"/>
                  </a:ext>
                </a:extLst>
              </a:tr>
              <a:tr h="543917">
                <a:tc>
                  <a:txBody>
                    <a:bodyPr/>
                    <a:lstStyle/>
                    <a:p>
                      <a:pPr>
                        <a:buNone/>
                      </a:pPr>
                      <a:r>
                        <a:rPr lang="en-US" sz="1200" b="1">
                          <a:solidFill>
                            <a:srgbClr val="0070C0"/>
                          </a:solidFill>
                          <a:latin typeface="Courier New" panose="02070309020205020404" pitchFamily="49" charset="0"/>
                        </a:rPr>
                        <a:t>netstat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bağlantılarını göstərir.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Açıq portları və bağlantıları görmək.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5875752"/>
                  </a:ext>
                </a:extLst>
              </a:tr>
              <a:tr h="543917">
                <a:tc>
                  <a:txBody>
                    <a:bodyPr/>
                    <a:lstStyle/>
                    <a:p>
                      <a:pPr>
                        <a:buNone/>
                      </a:pPr>
                      <a:r>
                        <a:rPr lang="en-US" sz="1200" b="1">
                          <a:solidFill>
                            <a:srgbClr val="0070C0"/>
                          </a:solidFill>
                          <a:latin typeface="Courier New" panose="02070309020205020404" pitchFamily="49" charset="0"/>
                        </a:rPr>
                        <a:t>ss</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socketlərini göstərir (müasir).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Aktiv şəbəkə bağlantılarını və portları izləmək.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544045"/>
                  </a:ext>
                </a:extLst>
              </a:tr>
            </a:tbl>
          </a:graphicData>
        </a:graphic>
      </p:graphicFrame>
      <p:pic>
        <p:nvPicPr>
          <p:cNvPr id="4" name="Picture 3">
            <a:extLst>
              <a:ext uri="{FF2B5EF4-FFF2-40B4-BE49-F238E27FC236}">
                <a16:creationId xmlns:a16="http://schemas.microsoft.com/office/drawing/2014/main" id="{890BF2A5-7823-1A1B-345D-1380A713E6D2}"/>
              </a:ext>
            </a:extLst>
          </p:cNvPr>
          <p:cNvPicPr>
            <a:picLocks noChangeAspect="1"/>
          </p:cNvPicPr>
          <p:nvPr/>
        </p:nvPicPr>
        <p:blipFill>
          <a:blip r:embed="rId2"/>
          <a:stretch>
            <a:fillRect/>
          </a:stretch>
        </p:blipFill>
        <p:spPr>
          <a:xfrm>
            <a:off x="184725" y="6304160"/>
            <a:ext cx="4725059" cy="295316"/>
          </a:xfrm>
          <a:prstGeom prst="rect">
            <a:avLst/>
          </a:prstGeom>
        </p:spPr>
      </p:pic>
    </p:spTree>
    <p:extLst>
      <p:ext uri="{BB962C8B-B14F-4D97-AF65-F5344CB8AC3E}">
        <p14:creationId xmlns:p14="http://schemas.microsoft.com/office/powerpoint/2010/main" val="3690392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294F5-F513-2251-E994-1EE59B5C4D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02A07B-EC33-E37A-BB57-2A2FB88A1931}"/>
              </a:ext>
            </a:extLst>
          </p:cNvPr>
          <p:cNvSpPr txBox="1"/>
          <p:nvPr/>
        </p:nvSpPr>
        <p:spPr>
          <a:xfrm>
            <a:off x="203200" y="244826"/>
            <a:ext cx="11822545" cy="5909310"/>
          </a:xfrm>
          <a:prstGeom prst="rect">
            <a:avLst/>
          </a:prstGeom>
          <a:noFill/>
        </p:spPr>
        <p:txBody>
          <a:bodyPr wrap="square">
            <a:spAutoFit/>
          </a:bodyPr>
          <a:lstStyle/>
          <a:p>
            <a:r>
              <a:rPr lang="en-US" b="1"/>
              <a:t>Proses İdarəetməsi</a:t>
            </a:r>
          </a:p>
          <a:p>
            <a:r>
              <a:rPr lang="en-US"/>
              <a:t>Prosesləri izləmək və idarə etmək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Firefox prosesini tapır və dayandırır.</a:t>
            </a:r>
            <a:endParaRPr lang="en-US">
              <a:effectLst/>
            </a:endParaRPr>
          </a:p>
        </p:txBody>
      </p:sp>
      <p:graphicFrame>
        <p:nvGraphicFramePr>
          <p:cNvPr id="2" name="Table 1">
            <a:extLst>
              <a:ext uri="{FF2B5EF4-FFF2-40B4-BE49-F238E27FC236}">
                <a16:creationId xmlns:a16="http://schemas.microsoft.com/office/drawing/2014/main" id="{22EA16D2-D252-B7F7-9AEC-08D63B2803B4}"/>
              </a:ext>
            </a:extLst>
          </p:cNvPr>
          <p:cNvGraphicFramePr>
            <a:graphicFrameLocks noGrp="1"/>
          </p:cNvGraphicFramePr>
          <p:nvPr>
            <p:extLst>
              <p:ext uri="{D42A27DB-BD31-4B8C-83A1-F6EECF244321}">
                <p14:modId xmlns:p14="http://schemas.microsoft.com/office/powerpoint/2010/main" val="3124531426"/>
              </p:ext>
            </p:extLst>
          </p:nvPr>
        </p:nvGraphicFramePr>
        <p:xfrm>
          <a:off x="114300" y="1062607"/>
          <a:ext cx="11911445" cy="4441672"/>
        </p:xfrm>
        <a:graphic>
          <a:graphicData uri="http://schemas.openxmlformats.org/drawingml/2006/table">
            <a:tbl>
              <a:tblPr/>
              <a:tblGrid>
                <a:gridCol w="974800">
                  <a:extLst>
                    <a:ext uri="{9D8B030D-6E8A-4147-A177-3AD203B41FA5}">
                      <a16:colId xmlns:a16="http://schemas.microsoft.com/office/drawing/2014/main" val="3200617291"/>
                    </a:ext>
                  </a:extLst>
                </a:gridCol>
                <a:gridCol w="3181550">
                  <a:extLst>
                    <a:ext uri="{9D8B030D-6E8A-4147-A177-3AD203B41FA5}">
                      <a16:colId xmlns:a16="http://schemas.microsoft.com/office/drawing/2014/main" val="3396853012"/>
                    </a:ext>
                  </a:extLst>
                </a:gridCol>
                <a:gridCol w="2317122">
                  <a:extLst>
                    <a:ext uri="{9D8B030D-6E8A-4147-A177-3AD203B41FA5}">
                      <a16:colId xmlns:a16="http://schemas.microsoft.com/office/drawing/2014/main" val="1643587553"/>
                    </a:ext>
                  </a:extLst>
                </a:gridCol>
                <a:gridCol w="1869681">
                  <a:extLst>
                    <a:ext uri="{9D8B030D-6E8A-4147-A177-3AD203B41FA5}">
                      <a16:colId xmlns:a16="http://schemas.microsoft.com/office/drawing/2014/main" val="2708067894"/>
                    </a:ext>
                  </a:extLst>
                </a:gridCol>
                <a:gridCol w="3568292">
                  <a:extLst>
                    <a:ext uri="{9D8B030D-6E8A-4147-A177-3AD203B41FA5}">
                      <a16:colId xmlns:a16="http://schemas.microsoft.com/office/drawing/2014/main" val="1494352787"/>
                    </a:ext>
                  </a:extLst>
                </a:gridCol>
              </a:tblGrid>
              <a:tr h="375668">
                <a:tc>
                  <a:txBody>
                    <a:bodyPr/>
                    <a:lstStyle/>
                    <a:p>
                      <a:pPr algn="ctr">
                        <a:buNone/>
                      </a:pPr>
                      <a:r>
                        <a:rPr lang="en-US" sz="1400" b="1"/>
                        <a:t>Əmr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6913658"/>
                  </a:ext>
                </a:extLst>
              </a:tr>
              <a:tr h="927334">
                <a:tc>
                  <a:txBody>
                    <a:bodyPr/>
                    <a:lstStyle/>
                    <a:p>
                      <a:pPr>
                        <a:buNone/>
                      </a:pPr>
                      <a:r>
                        <a:rPr lang="en-US" sz="1400" b="1">
                          <a:solidFill>
                            <a:srgbClr val="0070C0"/>
                          </a:solidFill>
                          <a:latin typeface="Courier New" panose="02070309020205020404" pitchFamily="49" charset="0"/>
                        </a:rPr>
                        <a:t>ps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Aktiv prosesləri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[seçim]</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aux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Bütün prosesləri görmək. </a:t>
                      </a:r>
                      <a:r>
                        <a:rPr lang="en-US" sz="1400">
                          <a:latin typeface="Courier New" panose="02070309020205020404" pitchFamily="49" charset="0"/>
                        </a:rPr>
                        <a:t>aux</a:t>
                      </a:r>
                      <a:r>
                        <a:rPr lang="en-US" sz="1400"/>
                        <a:t> bütün istifadəçilərin proseslərini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6704938"/>
                  </a:ext>
                </a:extLst>
              </a:tr>
              <a:tr h="713334">
                <a:tc>
                  <a:txBody>
                    <a:bodyPr/>
                    <a:lstStyle/>
                    <a:p>
                      <a:pPr>
                        <a:buNone/>
                      </a:pPr>
                      <a:r>
                        <a:rPr lang="en-US" sz="1400" b="1">
                          <a:solidFill>
                            <a:srgbClr val="0070C0"/>
                          </a:solidFill>
                          <a:latin typeface="Courier New" panose="02070309020205020404" pitchFamily="49" charset="0"/>
                        </a:rPr>
                        <a:t>kill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[siqnal] [PID]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-9 1234</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nb-NO" sz="1400"/>
                        <a:t>Prosesi zorla sonlandırmaq (</a:t>
                      </a:r>
                      <a:r>
                        <a:rPr lang="nb-NO" sz="1400">
                          <a:latin typeface="Courier New" panose="02070309020205020404" pitchFamily="49" charset="0"/>
                        </a:rPr>
                        <a:t>-9</a:t>
                      </a:r>
                      <a:r>
                        <a:rPr lang="nb-NO" sz="1400"/>
                        <a:t> = SIGKILL).</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4870752"/>
                  </a:ext>
                </a:extLst>
              </a:tr>
              <a:tr h="499334">
                <a:tc>
                  <a:txBody>
                    <a:bodyPr/>
                    <a:lstStyle/>
                    <a:p>
                      <a:pPr>
                        <a:buNone/>
                      </a:pPr>
                      <a:r>
                        <a:rPr lang="en-US" sz="1400" b="1">
                          <a:solidFill>
                            <a:srgbClr val="0070C0"/>
                          </a:solidFill>
                          <a:latin typeface="Courier New" panose="02070309020205020404" pitchFamily="49" charset="0"/>
                        </a:rPr>
                        <a:t>killall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adına görə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[ad]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firefox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Müəyyən proqramı bağlamaq.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817265"/>
                  </a:ext>
                </a:extLst>
              </a:tr>
              <a:tr h="499334">
                <a:tc>
                  <a:txBody>
                    <a:bodyPr/>
                    <a:lstStyle/>
                    <a:p>
                      <a:pPr>
                        <a:buNone/>
                      </a:pPr>
                      <a:r>
                        <a:rPr lang="en-US" sz="1400" b="1">
                          <a:solidFill>
                            <a:srgbClr val="0070C0"/>
                          </a:solidFill>
                          <a:latin typeface="Courier New" panose="02070309020205020404" pitchFamily="49" charset="0"/>
                        </a:rPr>
                        <a:t>jobs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tapşırıqları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prosesləri yoxlamaq.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024812"/>
                  </a:ext>
                </a:extLst>
              </a:tr>
              <a:tr h="713334">
                <a:tc>
                  <a:txBody>
                    <a:bodyPr/>
                    <a:lstStyle/>
                    <a:p>
                      <a:pPr>
                        <a:buNone/>
                      </a:pPr>
                      <a:r>
                        <a:rPr lang="en-US" sz="1400" b="1">
                          <a:solidFill>
                            <a:srgbClr val="0070C0"/>
                          </a:solidFill>
                          <a:latin typeface="Courier New" panose="02070309020205020404" pitchFamily="49" charset="0"/>
                        </a:rPr>
                        <a:t>bg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arxa planda davam etdirir.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Dayandırılmış prosesi arxa planda işə salmaq.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096137"/>
                  </a:ext>
                </a:extLst>
              </a:tr>
              <a:tr h="713334">
                <a:tc>
                  <a:txBody>
                    <a:bodyPr/>
                    <a:lstStyle/>
                    <a:p>
                      <a:pPr>
                        <a:buNone/>
                      </a:pPr>
                      <a:r>
                        <a:rPr lang="en-US" sz="1400" b="1">
                          <a:solidFill>
                            <a:srgbClr val="0070C0"/>
                          </a:solidFill>
                          <a:latin typeface="Courier New" panose="02070309020205020404" pitchFamily="49" charset="0"/>
                        </a:rPr>
                        <a:t>fg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ön plana gətirir.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plandakı prosesi ön plana gətirmək.</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2844013"/>
                  </a:ext>
                </a:extLst>
              </a:tr>
            </a:tbl>
          </a:graphicData>
        </a:graphic>
      </p:graphicFrame>
      <p:pic>
        <p:nvPicPr>
          <p:cNvPr id="4" name="Picture 3">
            <a:extLst>
              <a:ext uri="{FF2B5EF4-FFF2-40B4-BE49-F238E27FC236}">
                <a16:creationId xmlns:a16="http://schemas.microsoft.com/office/drawing/2014/main" id="{AD6BAB19-ED4C-24B5-A703-8C98543C8511}"/>
              </a:ext>
            </a:extLst>
          </p:cNvPr>
          <p:cNvPicPr>
            <a:picLocks noChangeAspect="1"/>
          </p:cNvPicPr>
          <p:nvPr/>
        </p:nvPicPr>
        <p:blipFill>
          <a:blip r:embed="rId2"/>
          <a:stretch>
            <a:fillRect/>
          </a:stretch>
        </p:blipFill>
        <p:spPr>
          <a:xfrm>
            <a:off x="203200" y="6154136"/>
            <a:ext cx="2076740" cy="514422"/>
          </a:xfrm>
          <a:prstGeom prst="rect">
            <a:avLst/>
          </a:prstGeom>
        </p:spPr>
      </p:pic>
    </p:spTree>
    <p:extLst>
      <p:ext uri="{BB962C8B-B14F-4D97-AF65-F5344CB8AC3E}">
        <p14:creationId xmlns:p14="http://schemas.microsoft.com/office/powerpoint/2010/main" val="181239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5FD2-1780-86D7-EAFE-52CACCD4F1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4669A3B-1957-38D0-29A8-1CE35C293E76}"/>
              </a:ext>
            </a:extLst>
          </p:cNvPr>
          <p:cNvSpPr txBox="1"/>
          <p:nvPr/>
        </p:nvSpPr>
        <p:spPr>
          <a:xfrm>
            <a:off x="203200" y="244826"/>
            <a:ext cx="11822545" cy="3416320"/>
          </a:xfrm>
          <a:prstGeom prst="rect">
            <a:avLst/>
          </a:prstGeom>
          <a:noFill/>
        </p:spPr>
        <p:txBody>
          <a:bodyPr wrap="square">
            <a:spAutoFit/>
          </a:bodyPr>
          <a:lstStyle/>
          <a:p>
            <a:r>
              <a:rPr lang="en-US" b="1"/>
              <a:t>Paket İdarəetməsi</a:t>
            </a:r>
            <a:endParaRPr lang="az-Latn-AZ" b="1"/>
          </a:p>
          <a:p>
            <a:endParaRPr lang="en-US" b="1"/>
          </a:p>
          <a:p>
            <a:r>
              <a:rPr lang="en-US"/>
              <a:t>Distribusiyaya xas paket menecerləri ilə proqram quraşdırma və idarəetmə.</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paket siyahısını yeniləyir və htop quraşdırır.</a:t>
            </a:r>
            <a:endParaRPr lang="en-US">
              <a:effectLst/>
            </a:endParaRPr>
          </a:p>
        </p:txBody>
      </p:sp>
      <p:graphicFrame>
        <p:nvGraphicFramePr>
          <p:cNvPr id="2" name="Table 1">
            <a:extLst>
              <a:ext uri="{FF2B5EF4-FFF2-40B4-BE49-F238E27FC236}">
                <a16:creationId xmlns:a16="http://schemas.microsoft.com/office/drawing/2014/main" id="{BE35AC66-75B5-32E8-0B92-F2FA0BB33B59}"/>
              </a:ext>
            </a:extLst>
          </p:cNvPr>
          <p:cNvGraphicFramePr>
            <a:graphicFrameLocks noGrp="1"/>
          </p:cNvGraphicFramePr>
          <p:nvPr>
            <p:extLst>
              <p:ext uri="{D42A27DB-BD31-4B8C-83A1-F6EECF244321}">
                <p14:modId xmlns:p14="http://schemas.microsoft.com/office/powerpoint/2010/main" val="3646450752"/>
              </p:ext>
            </p:extLst>
          </p:nvPr>
        </p:nvGraphicFramePr>
        <p:xfrm>
          <a:off x="117065" y="1279049"/>
          <a:ext cx="11957869" cy="1371600"/>
        </p:xfrm>
        <a:graphic>
          <a:graphicData uri="http://schemas.openxmlformats.org/drawingml/2006/table">
            <a:tbl>
              <a:tblPr/>
              <a:tblGrid>
                <a:gridCol w="770255">
                  <a:extLst>
                    <a:ext uri="{9D8B030D-6E8A-4147-A177-3AD203B41FA5}">
                      <a16:colId xmlns:a16="http://schemas.microsoft.com/office/drawing/2014/main" val="253785460"/>
                    </a:ext>
                  </a:extLst>
                </a:gridCol>
                <a:gridCol w="2550668">
                  <a:extLst>
                    <a:ext uri="{9D8B030D-6E8A-4147-A177-3AD203B41FA5}">
                      <a16:colId xmlns:a16="http://schemas.microsoft.com/office/drawing/2014/main" val="3277963816"/>
                    </a:ext>
                  </a:extLst>
                </a:gridCol>
                <a:gridCol w="2243455">
                  <a:extLst>
                    <a:ext uri="{9D8B030D-6E8A-4147-A177-3AD203B41FA5}">
                      <a16:colId xmlns:a16="http://schemas.microsoft.com/office/drawing/2014/main" val="3121684024"/>
                    </a:ext>
                  </a:extLst>
                </a:gridCol>
                <a:gridCol w="2151380">
                  <a:extLst>
                    <a:ext uri="{9D8B030D-6E8A-4147-A177-3AD203B41FA5}">
                      <a16:colId xmlns:a16="http://schemas.microsoft.com/office/drawing/2014/main" val="3039261530"/>
                    </a:ext>
                  </a:extLst>
                </a:gridCol>
                <a:gridCol w="4242111">
                  <a:extLst>
                    <a:ext uri="{9D8B030D-6E8A-4147-A177-3AD203B41FA5}">
                      <a16:colId xmlns:a16="http://schemas.microsoft.com/office/drawing/2014/main" val="4053631918"/>
                    </a:ext>
                  </a:extLst>
                </a:gridCol>
              </a:tblGrid>
              <a:tr h="0">
                <a:tc>
                  <a:txBody>
                    <a:bodyPr/>
                    <a:lstStyle/>
                    <a:p>
                      <a:pPr algn="ctr">
                        <a:buNone/>
                      </a:pPr>
                      <a:r>
                        <a:rPr lang="en-US" sz="1200" b="1"/>
                        <a:t>Əmr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8967679"/>
                  </a:ext>
                </a:extLst>
              </a:tr>
              <a:tr h="0">
                <a:tc>
                  <a:txBody>
                    <a:bodyPr/>
                    <a:lstStyle/>
                    <a:p>
                      <a:pPr>
                        <a:buNone/>
                      </a:pPr>
                      <a:r>
                        <a:rPr lang="en-US" sz="1200" b="1">
                          <a:solidFill>
                            <a:srgbClr val="0070C0"/>
                          </a:solidFill>
                          <a:latin typeface="Courier New" panose="02070309020205020404" pitchFamily="49" charset="0"/>
                        </a:rPr>
                        <a:t>apt</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Debian/Ubuntu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apt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install vim</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quraşdırmaq, yeniləmək (</a:t>
                      </a:r>
                      <a:r>
                        <a:rPr lang="en-US" sz="1200">
                          <a:latin typeface="Courier New" panose="02070309020205020404" pitchFamily="49" charset="0"/>
                        </a:rPr>
                        <a:t>update</a:t>
                      </a:r>
                      <a:r>
                        <a:rPr lang="en-US" sz="1200"/>
                        <a:t>, </a:t>
                      </a:r>
                      <a:r>
                        <a:rPr lang="en-US" sz="1200">
                          <a:latin typeface="Courier New" panose="02070309020205020404" pitchFamily="49" charset="0"/>
                        </a:rPr>
                        <a:t>upgrade</a:t>
                      </a:r>
                      <a:r>
                        <a:rPr lang="en-US" sz="12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7032513"/>
                  </a:ext>
                </a:extLst>
              </a:tr>
              <a:tr h="0">
                <a:tc>
                  <a:txBody>
                    <a:bodyPr/>
                    <a:lstStyle/>
                    <a:p>
                      <a:pPr>
                        <a:buNone/>
                      </a:pPr>
                      <a:r>
                        <a:rPr lang="en-US" sz="1200" b="1">
                          <a:solidFill>
                            <a:srgbClr val="0070C0"/>
                          </a:solidFill>
                          <a:latin typeface="Courier New" panose="02070309020205020404" pitchFamily="49" charset="0"/>
                        </a:rPr>
                        <a:t>dnf</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Fedora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dnf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dnf install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idarəetməsi Fedora-da.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5669008"/>
                  </a:ext>
                </a:extLst>
              </a:tr>
              <a:tr h="0">
                <a:tc>
                  <a:txBody>
                    <a:bodyPr/>
                    <a:lstStyle/>
                    <a:p>
                      <a:pPr>
                        <a:buNone/>
                      </a:pPr>
                      <a:r>
                        <a:rPr lang="en-US" sz="1200" b="1">
                          <a:solidFill>
                            <a:srgbClr val="0070C0"/>
                          </a:solidFill>
                          <a:latin typeface="Courier New" panose="02070309020205020404" pitchFamily="49" charset="0"/>
                        </a:rPr>
                        <a:t>pacman</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 Linux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pacman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pacman -S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Arch-da proqram quraşdırmaq.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1067170"/>
                  </a:ext>
                </a:extLst>
              </a:tr>
              <a:tr h="0">
                <a:tc>
                  <a:txBody>
                    <a:bodyPr/>
                    <a:lstStyle/>
                    <a:p>
                      <a:pPr>
                        <a:buNone/>
                      </a:pPr>
                      <a:r>
                        <a:rPr lang="en-US" sz="1200" b="1">
                          <a:solidFill>
                            <a:srgbClr val="0070C0"/>
                          </a:solidFill>
                          <a:latin typeface="Courier New" panose="02070309020205020404" pitchFamily="49" charset="0"/>
                        </a:rPr>
                        <a:t>snap</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idarə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install code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quraşdırmaq (Ubuntu).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8068338"/>
                  </a:ext>
                </a:extLst>
              </a:tr>
            </a:tbl>
          </a:graphicData>
        </a:graphic>
      </p:graphicFrame>
      <p:pic>
        <p:nvPicPr>
          <p:cNvPr id="4" name="Picture 3">
            <a:extLst>
              <a:ext uri="{FF2B5EF4-FFF2-40B4-BE49-F238E27FC236}">
                <a16:creationId xmlns:a16="http://schemas.microsoft.com/office/drawing/2014/main" id="{9018F5CB-7636-3388-C105-BCB394903585}"/>
              </a:ext>
            </a:extLst>
          </p:cNvPr>
          <p:cNvPicPr>
            <a:picLocks noChangeAspect="1"/>
          </p:cNvPicPr>
          <p:nvPr/>
        </p:nvPicPr>
        <p:blipFill>
          <a:blip r:embed="rId2"/>
          <a:stretch>
            <a:fillRect/>
          </a:stretch>
        </p:blipFill>
        <p:spPr>
          <a:xfrm>
            <a:off x="117065" y="3794867"/>
            <a:ext cx="4344006" cy="371527"/>
          </a:xfrm>
          <a:prstGeom prst="rect">
            <a:avLst/>
          </a:prstGeom>
        </p:spPr>
      </p:pic>
    </p:spTree>
    <p:extLst>
      <p:ext uri="{BB962C8B-B14F-4D97-AF65-F5344CB8AC3E}">
        <p14:creationId xmlns:p14="http://schemas.microsoft.com/office/powerpoint/2010/main" val="4222320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3BA10-4914-9EFE-F10F-62C89A72254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66207E2-3AF4-28F6-1B9C-E0F56CD45F69}"/>
              </a:ext>
            </a:extLst>
          </p:cNvPr>
          <p:cNvSpPr txBox="1"/>
          <p:nvPr/>
        </p:nvSpPr>
        <p:spPr>
          <a:xfrm>
            <a:off x="184728" y="254351"/>
            <a:ext cx="11822545" cy="5909310"/>
          </a:xfrm>
          <a:prstGeom prst="rect">
            <a:avLst/>
          </a:prstGeom>
          <a:noFill/>
        </p:spPr>
        <p:txBody>
          <a:bodyPr wrap="square">
            <a:spAutoFit/>
          </a:bodyPr>
          <a:lstStyle/>
          <a:p>
            <a:r>
              <a:rPr lang="en-US" b="1"/>
              <a:t>Mətn Emalı və Axtarış</a:t>
            </a:r>
            <a:endParaRPr lang="az-Latn-AZ" b="1"/>
          </a:p>
          <a:p>
            <a:endParaRPr lang="en-US" b="1"/>
          </a:p>
          <a:p>
            <a:r>
              <a:rPr lang="en-US"/>
              <a:t>Mətn fayllarını redaktə etmək və axtarış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p>
          <a:p>
            <a:r>
              <a:rPr lang="az-Latn-AZ"/>
              <a:t>Praktiki Nümunə: Bu, log fayllarında "error" sözünü axtarır və nəticələri səhifələrlə göstərir.</a:t>
            </a:r>
          </a:p>
        </p:txBody>
      </p:sp>
      <p:graphicFrame>
        <p:nvGraphicFramePr>
          <p:cNvPr id="2" name="Table 1">
            <a:extLst>
              <a:ext uri="{FF2B5EF4-FFF2-40B4-BE49-F238E27FC236}">
                <a16:creationId xmlns:a16="http://schemas.microsoft.com/office/drawing/2014/main" id="{AF828B45-63E9-7952-7EE8-9AD389F5FE2A}"/>
              </a:ext>
            </a:extLst>
          </p:cNvPr>
          <p:cNvGraphicFramePr>
            <a:graphicFrameLocks noGrp="1"/>
          </p:cNvGraphicFramePr>
          <p:nvPr>
            <p:extLst>
              <p:ext uri="{D42A27DB-BD31-4B8C-83A1-F6EECF244321}">
                <p14:modId xmlns:p14="http://schemas.microsoft.com/office/powerpoint/2010/main" val="2105600035"/>
              </p:ext>
            </p:extLst>
          </p:nvPr>
        </p:nvGraphicFramePr>
        <p:xfrm>
          <a:off x="184728" y="1253329"/>
          <a:ext cx="11822544" cy="4351341"/>
        </p:xfrm>
        <a:graphic>
          <a:graphicData uri="http://schemas.openxmlformats.org/drawingml/2006/table">
            <a:tbl>
              <a:tblPr/>
              <a:tblGrid>
                <a:gridCol w="730294">
                  <a:extLst>
                    <a:ext uri="{9D8B030D-6E8A-4147-A177-3AD203B41FA5}">
                      <a16:colId xmlns:a16="http://schemas.microsoft.com/office/drawing/2014/main" val="81177492"/>
                    </a:ext>
                  </a:extLst>
                </a:gridCol>
                <a:gridCol w="2624926">
                  <a:extLst>
                    <a:ext uri="{9D8B030D-6E8A-4147-A177-3AD203B41FA5}">
                      <a16:colId xmlns:a16="http://schemas.microsoft.com/office/drawing/2014/main" val="726841249"/>
                    </a:ext>
                  </a:extLst>
                </a:gridCol>
                <a:gridCol w="3176676">
                  <a:extLst>
                    <a:ext uri="{9D8B030D-6E8A-4147-A177-3AD203B41FA5}">
                      <a16:colId xmlns:a16="http://schemas.microsoft.com/office/drawing/2014/main" val="3307315663"/>
                    </a:ext>
                  </a:extLst>
                </a:gridCol>
                <a:gridCol w="3176676">
                  <a:extLst>
                    <a:ext uri="{9D8B030D-6E8A-4147-A177-3AD203B41FA5}">
                      <a16:colId xmlns:a16="http://schemas.microsoft.com/office/drawing/2014/main" val="66152240"/>
                    </a:ext>
                  </a:extLst>
                </a:gridCol>
                <a:gridCol w="2113972">
                  <a:extLst>
                    <a:ext uri="{9D8B030D-6E8A-4147-A177-3AD203B41FA5}">
                      <a16:colId xmlns:a16="http://schemas.microsoft.com/office/drawing/2014/main" val="3189759512"/>
                    </a:ext>
                  </a:extLst>
                </a:gridCol>
              </a:tblGrid>
              <a:tr h="267775">
                <a:tc>
                  <a:txBody>
                    <a:bodyPr/>
                    <a:lstStyle/>
                    <a:p>
                      <a:pPr algn="ctr">
                        <a:buNone/>
                      </a:pPr>
                      <a:r>
                        <a:rPr lang="en-US" sz="1300" b="1"/>
                        <a:t>Əmr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Təsvir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Sintaksis</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Nümunə</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İstifadə Ssenarisi</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4410507"/>
                  </a:ext>
                </a:extLst>
              </a:tr>
              <a:tr h="669437">
                <a:tc>
                  <a:txBody>
                    <a:bodyPr/>
                    <a:lstStyle/>
                    <a:p>
                      <a:pPr>
                        <a:buNone/>
                      </a:pPr>
                      <a:r>
                        <a:rPr lang="en-US" sz="1300" b="1">
                          <a:solidFill>
                            <a:srgbClr val="0070C0"/>
                          </a:solidFill>
                          <a:latin typeface="Courier New" panose="02070309020205020404" pitchFamily="49" charset="0"/>
                        </a:rPr>
                        <a:t>cat</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/etc/passwd</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terminalda göstərmək.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5881536"/>
                  </a:ext>
                </a:extLst>
              </a:tr>
              <a:tr h="669437">
                <a:tc>
                  <a:txBody>
                    <a:bodyPr/>
                    <a:lstStyle/>
                    <a:p>
                      <a:pPr>
                        <a:buNone/>
                      </a:pPr>
                      <a:r>
                        <a:rPr lang="en-US" sz="1300" b="1">
                          <a:solidFill>
                            <a:srgbClr val="0070C0"/>
                          </a:solidFill>
                          <a:latin typeface="Courier New" panose="02070309020205020404" pitchFamily="49" charset="0"/>
                        </a:rPr>
                        <a:t>less</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 səhifələrlə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Böyük faylları oxumaq.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3226199"/>
                  </a:ext>
                </a:extLst>
              </a:tr>
              <a:tr h="468606">
                <a:tc>
                  <a:txBody>
                    <a:bodyPr/>
                    <a:lstStyle/>
                    <a:p>
                      <a:pPr>
                        <a:buNone/>
                      </a:pPr>
                      <a:r>
                        <a:rPr lang="en-US" sz="1300" b="1">
                          <a:solidFill>
                            <a:srgbClr val="0070C0"/>
                          </a:solidFill>
                          <a:latin typeface="Courier New" panose="02070309020205020404" pitchFamily="49" charset="0"/>
                        </a:rPr>
                        <a:t>nano</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Sadə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config.txt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Faylları redaktə etmək.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9131781"/>
                  </a:ext>
                </a:extLst>
              </a:tr>
              <a:tr h="468606">
                <a:tc>
                  <a:txBody>
                    <a:bodyPr/>
                    <a:lstStyle/>
                    <a:p>
                      <a:pPr>
                        <a:buNone/>
                      </a:pPr>
                      <a:r>
                        <a:rPr lang="en-US" sz="1300" b="1">
                          <a:solidFill>
                            <a:srgbClr val="0070C0"/>
                          </a:solidFill>
                          <a:latin typeface="Courier New" panose="02070309020205020404" pitchFamily="49" charset="0"/>
                        </a:rPr>
                        <a:t>vim</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Güclü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script.sh</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Mürəkkəb redaktə üçün.</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5716556"/>
                  </a:ext>
                </a:extLst>
              </a:tr>
              <a:tr h="669437">
                <a:tc>
                  <a:txBody>
                    <a:bodyPr/>
                    <a:lstStyle/>
                    <a:p>
                      <a:pPr>
                        <a:buNone/>
                      </a:pPr>
                      <a:r>
                        <a:rPr lang="en-US" sz="1300" b="1">
                          <a:solidFill>
                            <a:srgbClr val="0070C0"/>
                          </a:solidFill>
                          <a:latin typeface="Courier New" panose="02070309020205020404" pitchFamily="49" charset="0"/>
                        </a:rPr>
                        <a:t>grep</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və ya çıxışda mətn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[seçim] [nümunə]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"error"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Loglarda axtarış etmək. </a:t>
                      </a:r>
                      <a:r>
                        <a:rPr lang="en-US" sz="1300">
                          <a:latin typeface="Courier New" panose="02070309020205020404" pitchFamily="49" charset="0"/>
                        </a:rPr>
                        <a:t>-r</a:t>
                      </a:r>
                      <a:r>
                        <a:rPr lang="en-US" sz="1300"/>
                        <a:t> rekursiv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028286"/>
                  </a:ext>
                </a:extLst>
              </a:tr>
              <a:tr h="468606">
                <a:tc>
                  <a:txBody>
                    <a:bodyPr/>
                    <a:lstStyle/>
                    <a:p>
                      <a:pPr>
                        <a:buNone/>
                      </a:pPr>
                      <a:r>
                        <a:rPr lang="en-US" sz="1300" b="1">
                          <a:solidFill>
                            <a:srgbClr val="0070C0"/>
                          </a:solidFill>
                          <a:latin typeface="Courier New" panose="02070309020205020404" pitchFamily="49" charset="0"/>
                        </a:rPr>
                        <a:t>awk</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emalı və filtrləmə.</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[şablon]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'{print $1}'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sütunlarını ayırmaq.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4539591"/>
                  </a:ext>
                </a:extLst>
              </a:tr>
              <a:tr h="669437">
                <a:tc>
                  <a:txBody>
                    <a:bodyPr/>
                    <a:lstStyle/>
                    <a:p>
                      <a:pPr>
                        <a:buNone/>
                      </a:pPr>
                      <a:r>
                        <a:rPr lang="en-US" sz="1300" b="1">
                          <a:solidFill>
                            <a:srgbClr val="0070C0"/>
                          </a:solidFill>
                          <a:latin typeface="Courier New" panose="02070309020205020404" pitchFamily="49" charset="0"/>
                        </a:rPr>
                        <a:t>sed</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dəyişdirmə və emalı.</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[seçim]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's/old/new/g'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mətn əvəzləmək.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2015263"/>
                  </a:ext>
                </a:extLst>
              </a:tr>
            </a:tbl>
          </a:graphicData>
        </a:graphic>
      </p:graphicFrame>
      <p:pic>
        <p:nvPicPr>
          <p:cNvPr id="4" name="Picture 3">
            <a:extLst>
              <a:ext uri="{FF2B5EF4-FFF2-40B4-BE49-F238E27FC236}">
                <a16:creationId xmlns:a16="http://schemas.microsoft.com/office/drawing/2014/main" id="{06D878A3-0570-D31B-F654-239784287D79}"/>
              </a:ext>
            </a:extLst>
          </p:cNvPr>
          <p:cNvPicPr>
            <a:picLocks noChangeAspect="1"/>
          </p:cNvPicPr>
          <p:nvPr/>
        </p:nvPicPr>
        <p:blipFill>
          <a:blip r:embed="rId2"/>
          <a:stretch>
            <a:fillRect/>
          </a:stretch>
        </p:blipFill>
        <p:spPr>
          <a:xfrm>
            <a:off x="184728" y="6220810"/>
            <a:ext cx="3077004" cy="333422"/>
          </a:xfrm>
          <a:prstGeom prst="rect">
            <a:avLst/>
          </a:prstGeom>
        </p:spPr>
      </p:pic>
    </p:spTree>
    <p:extLst>
      <p:ext uri="{BB962C8B-B14F-4D97-AF65-F5344CB8AC3E}">
        <p14:creationId xmlns:p14="http://schemas.microsoft.com/office/powerpoint/2010/main" val="3858998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42A3B-A68E-2188-BEB7-26A3CC29449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605DB45-FFDB-A6D5-9258-826A880BF2AF}"/>
              </a:ext>
            </a:extLst>
          </p:cNvPr>
          <p:cNvSpPr txBox="1"/>
          <p:nvPr/>
        </p:nvSpPr>
        <p:spPr>
          <a:xfrm>
            <a:off x="203200" y="244826"/>
            <a:ext cx="11822545" cy="6186309"/>
          </a:xfrm>
          <a:prstGeom prst="rect">
            <a:avLst/>
          </a:prstGeom>
          <a:noFill/>
        </p:spPr>
        <p:txBody>
          <a:bodyPr wrap="square">
            <a:spAutoFit/>
          </a:bodyPr>
          <a:lstStyle/>
          <a:p>
            <a:r>
              <a:rPr lang="en-US" b="1"/>
              <a:t>Sistem Administrasiyası</a:t>
            </a:r>
            <a:endParaRPr lang="az-Latn-AZ" b="1"/>
          </a:p>
          <a:p>
            <a:endParaRPr lang="en-US" b="1"/>
          </a:p>
          <a:p>
            <a:r>
              <a:rPr lang="en-US"/>
              <a:t>Sistem idarəetməsi üçün əmrlər, çoxu </a:t>
            </a:r>
            <a:r>
              <a:rPr lang="en-US" b="1"/>
              <a:t>/sbin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sz="1600">
              <a:effectLst/>
            </a:endParaRPr>
          </a:p>
          <a:p>
            <a:endParaRPr lang="az-Latn-AZ" sz="1600">
              <a:effectLst/>
            </a:endParaRPr>
          </a:p>
          <a:p>
            <a:r>
              <a:rPr lang="en-US" sz="1600"/>
              <a:t>Praktiki Nümunə:  Bu, USB diski mount edir, məzmununu göstərir və sonra ayırır.</a:t>
            </a:r>
            <a:endParaRPr lang="en-US" sz="1600">
              <a:effectLst/>
            </a:endParaRPr>
          </a:p>
        </p:txBody>
      </p:sp>
      <p:graphicFrame>
        <p:nvGraphicFramePr>
          <p:cNvPr id="2" name="Table 1">
            <a:extLst>
              <a:ext uri="{FF2B5EF4-FFF2-40B4-BE49-F238E27FC236}">
                <a16:creationId xmlns:a16="http://schemas.microsoft.com/office/drawing/2014/main" id="{F2B0B616-F0DE-75B0-34EE-F97693CD0B08}"/>
              </a:ext>
            </a:extLst>
          </p:cNvPr>
          <p:cNvGraphicFramePr>
            <a:graphicFrameLocks noGrp="1"/>
          </p:cNvGraphicFramePr>
          <p:nvPr>
            <p:extLst>
              <p:ext uri="{D42A27DB-BD31-4B8C-83A1-F6EECF244321}">
                <p14:modId xmlns:p14="http://schemas.microsoft.com/office/powerpoint/2010/main" val="713242962"/>
              </p:ext>
            </p:extLst>
          </p:nvPr>
        </p:nvGraphicFramePr>
        <p:xfrm>
          <a:off x="203200" y="1365998"/>
          <a:ext cx="11703050" cy="4351339"/>
        </p:xfrm>
        <a:graphic>
          <a:graphicData uri="http://schemas.openxmlformats.org/drawingml/2006/table">
            <a:tbl>
              <a:tblPr/>
              <a:tblGrid>
                <a:gridCol w="1070762">
                  <a:extLst>
                    <a:ext uri="{9D8B030D-6E8A-4147-A177-3AD203B41FA5}">
                      <a16:colId xmlns:a16="http://schemas.microsoft.com/office/drawing/2014/main" val="1808197154"/>
                    </a:ext>
                  </a:extLst>
                </a:gridCol>
                <a:gridCol w="2947696">
                  <a:extLst>
                    <a:ext uri="{9D8B030D-6E8A-4147-A177-3AD203B41FA5}">
                      <a16:colId xmlns:a16="http://schemas.microsoft.com/office/drawing/2014/main" val="2523866976"/>
                    </a:ext>
                  </a:extLst>
                </a:gridCol>
                <a:gridCol w="2427748">
                  <a:extLst>
                    <a:ext uri="{9D8B030D-6E8A-4147-A177-3AD203B41FA5}">
                      <a16:colId xmlns:a16="http://schemas.microsoft.com/office/drawing/2014/main" val="2128678061"/>
                    </a:ext>
                  </a:extLst>
                </a:gridCol>
                <a:gridCol w="2323364">
                  <a:extLst>
                    <a:ext uri="{9D8B030D-6E8A-4147-A177-3AD203B41FA5}">
                      <a16:colId xmlns:a16="http://schemas.microsoft.com/office/drawing/2014/main" val="3532547660"/>
                    </a:ext>
                  </a:extLst>
                </a:gridCol>
                <a:gridCol w="2933480">
                  <a:extLst>
                    <a:ext uri="{9D8B030D-6E8A-4147-A177-3AD203B41FA5}">
                      <a16:colId xmlns:a16="http://schemas.microsoft.com/office/drawing/2014/main" val="2563668934"/>
                    </a:ext>
                  </a:extLst>
                </a:gridCol>
              </a:tblGrid>
              <a:tr h="316461">
                <a:tc>
                  <a:txBody>
                    <a:bodyPr/>
                    <a:lstStyle/>
                    <a:p>
                      <a:pPr algn="ctr">
                        <a:buNone/>
                      </a:pPr>
                      <a:r>
                        <a:rPr lang="en-US" sz="1400" b="1"/>
                        <a:t>Əmr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4706921"/>
                  </a:ext>
                </a:extLst>
              </a:tr>
              <a:tr h="553807">
                <a:tc>
                  <a:txBody>
                    <a:bodyPr/>
                    <a:lstStyle/>
                    <a:p>
                      <a:pPr>
                        <a:buNone/>
                      </a:pPr>
                      <a:r>
                        <a:rPr lang="en-US" sz="1400" b="1">
                          <a:solidFill>
                            <a:srgbClr val="0070C0"/>
                          </a:solidFill>
                          <a:latin typeface="Courier New" panose="02070309020205020404" pitchFamily="49" charset="0"/>
                        </a:rPr>
                        <a:t>reboot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yükləmək.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6512316"/>
                  </a:ext>
                </a:extLst>
              </a:tr>
              <a:tr h="1028498">
                <a:tc>
                  <a:txBody>
                    <a:bodyPr/>
                    <a:lstStyle/>
                    <a:p>
                      <a:pPr>
                        <a:buNone/>
                      </a:pPr>
                      <a:r>
                        <a:rPr lang="en-US" sz="1400" b="1">
                          <a:solidFill>
                            <a:srgbClr val="0070C0"/>
                          </a:solidFill>
                          <a:latin typeface="Courier New" panose="02070309020205020404" pitchFamily="49" charset="0"/>
                        </a:rPr>
                        <a:t>shutdown</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bağlayır və ya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shutdown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shutdown -h now</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dərhal bağlamaq (</a:t>
                      </a:r>
                      <a:r>
                        <a:rPr lang="en-US" sz="1400">
                          <a:latin typeface="Courier New" panose="02070309020205020404" pitchFamily="49" charset="0"/>
                        </a:rPr>
                        <a:t>-h</a:t>
                      </a:r>
                      <a:r>
                        <a:rPr lang="en-US" sz="1400"/>
                        <a:t>) və ya yenidən başlatmaq (</a:t>
                      </a:r>
                      <a:r>
                        <a:rPr lang="en-US" sz="1400">
                          <a:latin typeface="Courier New" panose="02070309020205020404" pitchFamily="49" charset="0"/>
                        </a:rPr>
                        <a:t>-r</a:t>
                      </a:r>
                      <a:r>
                        <a:rPr lang="en-US" sz="1400"/>
                        <a:t>).</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744847"/>
                  </a:ext>
                </a:extLst>
              </a:tr>
              <a:tr h="791152">
                <a:tc>
                  <a:txBody>
                    <a:bodyPr/>
                    <a:lstStyle/>
                    <a:p>
                      <a:pPr>
                        <a:buNone/>
                      </a:pPr>
                      <a:r>
                        <a:rPr lang="en-US" sz="1400" b="1">
                          <a:solidFill>
                            <a:srgbClr val="0070C0"/>
                          </a:solidFill>
                          <a:latin typeface="Courier New" panose="02070309020205020404" pitchFamily="49" charset="0"/>
                        </a:rPr>
                        <a:t>fsck</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yoxlayır və bərpa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fsck [cihaz]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fsck /dev/sda1</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Diskdə səhvləri yoxlamaq.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8629653"/>
                  </a:ext>
                </a:extLst>
              </a:tr>
              <a:tr h="553807">
                <a:tc>
                  <a:txBody>
                    <a:bodyPr/>
                    <a:lstStyle/>
                    <a:p>
                      <a:pPr>
                        <a:buNone/>
                      </a:pPr>
                      <a:r>
                        <a:rPr lang="en-US" sz="1400" b="1">
                          <a:solidFill>
                            <a:srgbClr val="0070C0"/>
                          </a:solidFill>
                          <a:latin typeface="Courier New" panose="02070309020205020404" pitchFamily="49" charset="0"/>
                        </a:rPr>
                        <a:t>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mount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[cihaz] [nöqtə]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/dev/sdb1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Xarici diski mount etmək.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462095"/>
                  </a:ext>
                </a:extLst>
              </a:tr>
              <a:tr h="553807">
                <a:tc>
                  <a:txBody>
                    <a:bodyPr/>
                    <a:lstStyle/>
                    <a:p>
                      <a:pPr>
                        <a:buNone/>
                      </a:pPr>
                      <a:r>
                        <a:rPr lang="en-US" sz="1400" b="1">
                          <a:solidFill>
                            <a:srgbClr val="0070C0"/>
                          </a:solidFill>
                          <a:latin typeface="Courier New" panose="02070309020205020404" pitchFamily="49" charset="0"/>
                        </a:rPr>
                        <a:t>umount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ayırır.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[nöqtə/cihaz]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Mount edilmiş cihazı ayırmaq.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3563674"/>
                  </a:ext>
                </a:extLst>
              </a:tr>
              <a:tr h="553807">
                <a:tc>
                  <a:txBody>
                    <a:bodyPr/>
                    <a:lstStyle/>
                    <a:p>
                      <a:pPr>
                        <a:buNone/>
                      </a:pPr>
                      <a:r>
                        <a:rPr lang="en-US" sz="1400" b="1">
                          <a:solidFill>
                            <a:srgbClr val="0070C0"/>
                          </a:solidFill>
                          <a:latin typeface="Courier New" panose="02070309020205020404" pitchFamily="49" charset="0"/>
                        </a:rPr>
                        <a:t>dmesg</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Kernel loglarını göstərir.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dmesg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`dmesg</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grep usb`</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91589"/>
                  </a:ext>
                </a:extLst>
              </a:tr>
            </a:tbl>
          </a:graphicData>
        </a:graphic>
      </p:graphicFrame>
      <p:pic>
        <p:nvPicPr>
          <p:cNvPr id="4" name="Picture 3">
            <a:extLst>
              <a:ext uri="{FF2B5EF4-FFF2-40B4-BE49-F238E27FC236}">
                <a16:creationId xmlns:a16="http://schemas.microsoft.com/office/drawing/2014/main" id="{F2985BE8-76E8-83EC-CA97-0ABD58A5314F}"/>
              </a:ext>
            </a:extLst>
          </p:cNvPr>
          <p:cNvPicPr>
            <a:picLocks noChangeAspect="1"/>
          </p:cNvPicPr>
          <p:nvPr/>
        </p:nvPicPr>
        <p:blipFill>
          <a:blip r:embed="rId2"/>
          <a:stretch>
            <a:fillRect/>
          </a:stretch>
        </p:blipFill>
        <p:spPr>
          <a:xfrm>
            <a:off x="203200" y="6391210"/>
            <a:ext cx="3400900" cy="466790"/>
          </a:xfrm>
          <a:prstGeom prst="rect">
            <a:avLst/>
          </a:prstGeom>
        </p:spPr>
      </p:pic>
    </p:spTree>
    <p:extLst>
      <p:ext uri="{BB962C8B-B14F-4D97-AF65-F5344CB8AC3E}">
        <p14:creationId xmlns:p14="http://schemas.microsoft.com/office/powerpoint/2010/main" val="4251797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33328-FF21-CC17-0857-8CE56705B56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D5C76E6-B264-42B5-67B6-7945D7CBF388}"/>
              </a:ext>
            </a:extLst>
          </p:cNvPr>
          <p:cNvSpPr txBox="1"/>
          <p:nvPr/>
        </p:nvSpPr>
        <p:spPr>
          <a:xfrm>
            <a:off x="203200" y="244826"/>
            <a:ext cx="11822545" cy="6001643"/>
          </a:xfrm>
          <a:prstGeom prst="rect">
            <a:avLst/>
          </a:prstGeom>
          <a:noFill/>
        </p:spPr>
        <p:txBody>
          <a:bodyPr wrap="square">
            <a:spAutoFit/>
          </a:bodyPr>
          <a:lstStyle/>
          <a:p>
            <a:r>
              <a:rPr lang="en-US" sz="1200"/>
              <a:t>"</a:t>
            </a:r>
            <a:r>
              <a:rPr lang="en-US" sz="1200" b="1">
                <a:solidFill>
                  <a:srgbClr val="FF0000"/>
                </a:solidFill>
              </a:rPr>
              <a:t>Mount</a:t>
            </a:r>
            <a:r>
              <a:rPr lang="en-US" sz="1200"/>
              <a:t>" və "</a:t>
            </a:r>
            <a:r>
              <a:rPr lang="en-US" sz="1200" b="1">
                <a:solidFill>
                  <a:srgbClr val="FF0000"/>
                </a:solidFill>
              </a:rPr>
              <a:t>Unmount</a:t>
            </a:r>
            <a:r>
              <a:rPr lang="en-US" sz="1200"/>
              <a:t>" əmrləri Linux və digər UNIX əsaslı əməliyyat sistemlərində istifadə edilən əmr və proseslərdir. Bu əmrlər, fayl sistemlərinin və ya cihazların işləmə rejimlərini idarə etməyə kömək edir.</a:t>
            </a:r>
            <a:endParaRPr lang="az-Latn-AZ" sz="1200"/>
          </a:p>
          <a:p>
            <a:endParaRPr lang="en-US" sz="1200"/>
          </a:p>
          <a:p>
            <a:pPr marL="342900" indent="-342900">
              <a:buAutoNum type="arabicPeriod"/>
            </a:pPr>
            <a:r>
              <a:rPr lang="en-US" sz="1200" b="1"/>
              <a:t>Mount etmək:</a:t>
            </a:r>
            <a:endParaRPr lang="az-Latn-AZ" sz="1200" b="1"/>
          </a:p>
          <a:p>
            <a:pPr marL="342900" indent="-342900">
              <a:buAutoNum type="arabicPeriod"/>
            </a:pPr>
            <a:endParaRPr lang="en-US" sz="1200" b="1"/>
          </a:p>
          <a:p>
            <a:r>
              <a:rPr lang="en-US" sz="1200"/>
              <a:t>"Mount" etmək, bir cihazın və ya fayl sisteminin əməliyyat sisteminə qoşulması deməkdir. Bu, əsasən, xarici bir disk, USB flash yaddaş, şəbəkə sürücüsü və ya digər saxlama vasitələrinin əməliyyat sisteminə daxil edilməsi üçün istifadə edilir. Mount əməliyyatı, cihazın fayl sistemini müəyyən bir mövqeyə (nöqtəyə) qoşur, beləliklə istifadəçilər və proqramlar o cihazdakı fayllara daxil ola bilərlər.</a:t>
            </a:r>
            <a:endParaRPr lang="az-Latn-AZ" sz="1200"/>
          </a:p>
          <a:p>
            <a:endParaRPr lang="en-US" sz="1200"/>
          </a:p>
          <a:p>
            <a:r>
              <a:rPr lang="en-US" sz="1200"/>
              <a:t>Məsələn, xarici bir disk </a:t>
            </a:r>
            <a:r>
              <a:rPr lang="en-US" sz="1200" b="1"/>
              <a:t>/dev/sdb1 </a:t>
            </a:r>
            <a:r>
              <a:rPr lang="en-US" sz="1200"/>
              <a:t>cihazını</a:t>
            </a:r>
            <a:r>
              <a:rPr lang="en-US" sz="1200" b="1"/>
              <a:t> /mnt </a:t>
            </a:r>
            <a:r>
              <a:rPr lang="en-US" sz="1200"/>
              <a:t>qovluğuna mount etmək üçün:</a:t>
            </a:r>
            <a:endParaRPr lang="az-Latn-AZ" sz="1200"/>
          </a:p>
          <a:p>
            <a:endParaRPr lang="az-Latn-AZ" sz="1200"/>
          </a:p>
          <a:p>
            <a:endParaRPr lang="az-Latn-AZ" sz="1200"/>
          </a:p>
          <a:p>
            <a:endParaRPr lang="az-Latn-AZ" sz="1200"/>
          </a:p>
          <a:p>
            <a:r>
              <a:rPr lang="en-US" sz="1200"/>
              <a:t>Bu əməliyyat, </a:t>
            </a:r>
            <a:r>
              <a:rPr lang="en-US" sz="1200" b="1"/>
              <a:t>/dev/sdb1 </a:t>
            </a:r>
            <a:r>
              <a:rPr lang="en-US" sz="1200"/>
              <a:t>cihazını </a:t>
            </a:r>
            <a:r>
              <a:rPr lang="en-US" sz="1200" b="1"/>
              <a:t>/mnt </a:t>
            </a:r>
            <a:r>
              <a:rPr lang="en-US" sz="1200"/>
              <a:t>nöqtəsinə qoşur. Artıq </a:t>
            </a:r>
            <a:r>
              <a:rPr lang="en-US" sz="1200" b="1"/>
              <a:t>/mnt </a:t>
            </a:r>
            <a:r>
              <a:rPr lang="en-US" sz="1200"/>
              <a:t>içərisində həmin diskə aid olan faylları görə bilərsiniz.</a:t>
            </a:r>
            <a:endParaRPr lang="az-Latn-AZ" sz="1200"/>
          </a:p>
          <a:p>
            <a:endParaRPr lang="az-Latn-AZ" sz="1200"/>
          </a:p>
          <a:p>
            <a:endParaRPr lang="az-Latn-AZ" sz="1200"/>
          </a:p>
          <a:p>
            <a:endParaRPr lang="az-Latn-AZ" sz="1200"/>
          </a:p>
          <a:p>
            <a:endParaRPr lang="az-Latn-AZ" sz="1200"/>
          </a:p>
          <a:p>
            <a:endParaRPr lang="az-Latn-AZ" sz="1200"/>
          </a:p>
          <a:p>
            <a:endParaRPr lang="az-Latn-AZ" sz="1200"/>
          </a:p>
          <a:p>
            <a:pPr marL="228600" indent="-228600">
              <a:buAutoNum type="arabicPeriod" startAt="2"/>
            </a:pPr>
            <a:r>
              <a:rPr lang="en-US" sz="1200" b="1"/>
              <a:t>Unmount etmək:</a:t>
            </a:r>
            <a:endParaRPr lang="az-Latn-AZ" sz="1200" b="1"/>
          </a:p>
          <a:p>
            <a:pPr marL="228600" indent="-228600">
              <a:buAutoNum type="arabicPeriod" startAt="2"/>
            </a:pPr>
            <a:endParaRPr lang="en-US" sz="1200" b="1"/>
          </a:p>
          <a:p>
            <a:r>
              <a:rPr lang="en-US" sz="1200"/>
              <a:t>"Unmount" etmək, daha əvvəl mount edilmiş bir fayl sistemini və ya cihazı əməliyyat sistemindən ayırmaq deməkdir. Bu əməliyyat, cihazın və ya fayl sisteminin istifadəyə qapanması və ona daha sonra daxil olmanın qarşısını alır. Cihaz və ya fayl sisteminin ayırılması, xüsusən yazma əməliyyatları tamamlanmamışsa və ya cihaz istifadə edilməyibsə, məlumat itkisinə səbəb ola bilər.</a:t>
            </a:r>
            <a:endParaRPr lang="az-Latn-AZ" sz="1200"/>
          </a:p>
          <a:p>
            <a:endParaRPr lang="en-US" sz="1200"/>
          </a:p>
          <a:p>
            <a:r>
              <a:rPr lang="en-US" sz="1200"/>
              <a:t>Məsələn, /mnt nöqtəsində mount edilmiş cihazı ayırmaq üçün:</a:t>
            </a:r>
            <a:r>
              <a:rPr lang="az-Latn-AZ" sz="1200"/>
              <a:t>  </a:t>
            </a:r>
          </a:p>
          <a:p>
            <a:endParaRPr lang="az-Latn-AZ" sz="1200"/>
          </a:p>
          <a:p>
            <a:endParaRPr lang="az-Latn-AZ" sz="1200"/>
          </a:p>
          <a:p>
            <a:endParaRPr lang="az-Latn-AZ" sz="1200"/>
          </a:p>
          <a:p>
            <a:r>
              <a:rPr lang="az-Latn-AZ" sz="1200"/>
              <a:t>Bu əmr, </a:t>
            </a:r>
            <a:r>
              <a:rPr lang="az-Latn-AZ" sz="1200" b="1"/>
              <a:t>/mnt </a:t>
            </a:r>
            <a:r>
              <a:rPr lang="az-Latn-AZ" sz="1200"/>
              <a:t>nöqtəsini cihazdan ayırır və cihaz artıq həmin nöqtə vasitəsilə istifadə edilə bilməz.</a:t>
            </a:r>
            <a:endParaRPr lang="en-US" sz="1200"/>
          </a:p>
          <a:p>
            <a:endParaRPr lang="en-US" sz="1200"/>
          </a:p>
        </p:txBody>
      </p:sp>
      <p:pic>
        <p:nvPicPr>
          <p:cNvPr id="3" name="Picture 2">
            <a:extLst>
              <a:ext uri="{FF2B5EF4-FFF2-40B4-BE49-F238E27FC236}">
                <a16:creationId xmlns:a16="http://schemas.microsoft.com/office/drawing/2014/main" id="{5118937B-9339-9B50-A0FF-EBF3491924B6}"/>
              </a:ext>
            </a:extLst>
          </p:cNvPr>
          <p:cNvPicPr>
            <a:picLocks noChangeAspect="1"/>
          </p:cNvPicPr>
          <p:nvPr/>
        </p:nvPicPr>
        <p:blipFill>
          <a:blip r:embed="rId2"/>
          <a:stretch>
            <a:fillRect/>
          </a:stretch>
        </p:blipFill>
        <p:spPr>
          <a:xfrm>
            <a:off x="203200" y="2209843"/>
            <a:ext cx="1609950" cy="295316"/>
          </a:xfrm>
          <a:prstGeom prst="rect">
            <a:avLst/>
          </a:prstGeom>
        </p:spPr>
      </p:pic>
      <p:pic>
        <p:nvPicPr>
          <p:cNvPr id="5" name="Picture 4">
            <a:extLst>
              <a:ext uri="{FF2B5EF4-FFF2-40B4-BE49-F238E27FC236}">
                <a16:creationId xmlns:a16="http://schemas.microsoft.com/office/drawing/2014/main" id="{071FA7D4-8809-A41A-FA7B-6FBDF83B70F4}"/>
              </a:ext>
            </a:extLst>
          </p:cNvPr>
          <p:cNvPicPr>
            <a:picLocks noChangeAspect="1"/>
          </p:cNvPicPr>
          <p:nvPr/>
        </p:nvPicPr>
        <p:blipFill>
          <a:blip r:embed="rId3"/>
          <a:stretch>
            <a:fillRect/>
          </a:stretch>
        </p:blipFill>
        <p:spPr>
          <a:xfrm>
            <a:off x="203200" y="5316806"/>
            <a:ext cx="1066949" cy="314369"/>
          </a:xfrm>
          <a:prstGeom prst="rect">
            <a:avLst/>
          </a:prstGeom>
        </p:spPr>
      </p:pic>
    </p:spTree>
    <p:extLst>
      <p:ext uri="{BB962C8B-B14F-4D97-AF65-F5344CB8AC3E}">
        <p14:creationId xmlns:p14="http://schemas.microsoft.com/office/powerpoint/2010/main" val="3769929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82A4F-247C-A0CD-73A1-37921920D1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A1689C3-12D7-78B0-4FE1-C80EC43FCF14}"/>
              </a:ext>
            </a:extLst>
          </p:cNvPr>
          <p:cNvSpPr txBox="1"/>
          <p:nvPr/>
        </p:nvSpPr>
        <p:spPr>
          <a:xfrm>
            <a:off x="203200" y="244826"/>
            <a:ext cx="11822545" cy="4247317"/>
          </a:xfrm>
          <a:prstGeom prst="rect">
            <a:avLst/>
          </a:prstGeom>
          <a:noFill/>
        </p:spPr>
        <p:txBody>
          <a:bodyPr wrap="square">
            <a:spAutoFit/>
          </a:bodyPr>
          <a:lstStyle/>
          <a:p>
            <a:r>
              <a:rPr lang="en-US">
                <a:latin typeface="-apple-system"/>
              </a:rPr>
              <a:t>Digər Faydalı Əmrlər</a:t>
            </a:r>
            <a:endParaRPr lang="az-Latn-AZ">
              <a:latin typeface="-apple-system"/>
            </a:endParaRPr>
          </a:p>
          <a:p>
            <a:endParaRPr lang="az-Latn-AZ">
              <a:latin typeface="-apple-system"/>
            </a:endParaRPr>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r>
              <a:rPr lang="en-US"/>
              <a:t>Praktiki Nümunə:  Bu, ev qovluğunu sıxılmış arxivə çevirir.</a:t>
            </a:r>
          </a:p>
        </p:txBody>
      </p:sp>
      <p:graphicFrame>
        <p:nvGraphicFramePr>
          <p:cNvPr id="2" name="Table 1">
            <a:extLst>
              <a:ext uri="{FF2B5EF4-FFF2-40B4-BE49-F238E27FC236}">
                <a16:creationId xmlns:a16="http://schemas.microsoft.com/office/drawing/2014/main" id="{B229F2B7-3EC2-61FB-74CD-48783AC333D3}"/>
              </a:ext>
            </a:extLst>
          </p:cNvPr>
          <p:cNvGraphicFramePr>
            <a:graphicFrameLocks noGrp="1"/>
          </p:cNvGraphicFramePr>
          <p:nvPr>
            <p:extLst>
              <p:ext uri="{D42A27DB-BD31-4B8C-83A1-F6EECF244321}">
                <p14:modId xmlns:p14="http://schemas.microsoft.com/office/powerpoint/2010/main" val="1039351137"/>
              </p:ext>
            </p:extLst>
          </p:nvPr>
        </p:nvGraphicFramePr>
        <p:xfrm>
          <a:off x="203200" y="1058069"/>
          <a:ext cx="11714926" cy="2682240"/>
        </p:xfrm>
        <a:graphic>
          <a:graphicData uri="http://schemas.openxmlformats.org/drawingml/2006/table">
            <a:tbl>
              <a:tblPr/>
              <a:tblGrid>
                <a:gridCol w="1149668">
                  <a:extLst>
                    <a:ext uri="{9D8B030D-6E8A-4147-A177-3AD203B41FA5}">
                      <a16:colId xmlns:a16="http://schemas.microsoft.com/office/drawing/2014/main" val="1513098652"/>
                    </a:ext>
                  </a:extLst>
                </a:gridCol>
                <a:gridCol w="2771585">
                  <a:extLst>
                    <a:ext uri="{9D8B030D-6E8A-4147-A177-3AD203B41FA5}">
                      <a16:colId xmlns:a16="http://schemas.microsoft.com/office/drawing/2014/main" val="979049879"/>
                    </a:ext>
                  </a:extLst>
                </a:gridCol>
                <a:gridCol w="2137093">
                  <a:extLst>
                    <a:ext uri="{9D8B030D-6E8A-4147-A177-3AD203B41FA5}">
                      <a16:colId xmlns:a16="http://schemas.microsoft.com/office/drawing/2014/main" val="4171207994"/>
                    </a:ext>
                  </a:extLst>
                </a:gridCol>
                <a:gridCol w="3519805">
                  <a:extLst>
                    <a:ext uri="{9D8B030D-6E8A-4147-A177-3AD203B41FA5}">
                      <a16:colId xmlns:a16="http://schemas.microsoft.com/office/drawing/2014/main" val="695549320"/>
                    </a:ext>
                  </a:extLst>
                </a:gridCol>
                <a:gridCol w="2136775">
                  <a:extLst>
                    <a:ext uri="{9D8B030D-6E8A-4147-A177-3AD203B41FA5}">
                      <a16:colId xmlns:a16="http://schemas.microsoft.com/office/drawing/2014/main" val="855585136"/>
                    </a:ext>
                  </a:extLst>
                </a:gridCol>
              </a:tblGrid>
              <a:tr h="0">
                <a:tc>
                  <a:txBody>
                    <a:bodyPr/>
                    <a:lstStyle/>
                    <a:p>
                      <a:pPr algn="ctr">
                        <a:buNone/>
                      </a:pPr>
                      <a:r>
                        <a:rPr lang="en-US" sz="1400" b="1"/>
                        <a:t>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0303128"/>
                  </a:ext>
                </a:extLst>
              </a:tr>
              <a:tr h="0">
                <a:tc>
                  <a:txBody>
                    <a:bodyPr/>
                    <a:lstStyle/>
                    <a:p>
                      <a:pPr>
                        <a:buNone/>
                      </a:pPr>
                      <a:r>
                        <a:rPr lang="en-US" sz="1400" b="1">
                          <a:solidFill>
                            <a:srgbClr val="0070C0"/>
                          </a:solidFill>
                          <a:latin typeface="Courier New" panose="02070309020205020404" pitchFamily="49" charset="0"/>
                        </a:rPr>
                        <a:t>man</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Əmrlərin təlimat səhifəsini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ls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Əmrin istifadə təlimatını oxumaq.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032385"/>
                  </a:ext>
                </a:extLst>
              </a:tr>
              <a:tr h="0">
                <a:tc>
                  <a:txBody>
                    <a:bodyPr/>
                    <a:lstStyle/>
                    <a:p>
                      <a:pPr>
                        <a:buNone/>
                      </a:pPr>
                      <a:r>
                        <a:rPr lang="en-US" sz="1400" b="1">
                          <a:solidFill>
                            <a:srgbClr val="0070C0"/>
                          </a:solidFill>
                          <a:latin typeface="Courier New" panose="02070309020205020404" pitchFamily="49" charset="0"/>
                        </a:rPr>
                        <a:t>history</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Əvvəlki əmrləri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 işlədilən əmrləri yoxlamaq.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5562441"/>
                  </a:ext>
                </a:extLst>
              </a:tr>
              <a:tr h="0">
                <a:tc>
                  <a:txBody>
                    <a:bodyPr/>
                    <a:lstStyle/>
                    <a:p>
                      <a:pPr>
                        <a:buNone/>
                      </a:pPr>
                      <a:r>
                        <a:rPr lang="en-US" sz="1400" b="1">
                          <a:solidFill>
                            <a:srgbClr val="0070C0"/>
                          </a:solidFill>
                          <a:latin typeface="Courier New" panose="02070309020205020404" pitchFamily="49" charset="0"/>
                        </a:rPr>
                        <a:t>alias</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 üçün qısa ad təyin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[ad]=[əmr]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ll='ls -l'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Uzun əmrləri qısaltmaq.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69748"/>
                  </a:ext>
                </a:extLst>
              </a:tr>
              <a:tr h="0">
                <a:tc>
                  <a:txBody>
                    <a:bodyPr/>
                    <a:lstStyle/>
                    <a:p>
                      <a:pPr>
                        <a:buNone/>
                      </a:pPr>
                      <a:r>
                        <a:rPr lang="en-US" sz="1400" b="1">
                          <a:solidFill>
                            <a:srgbClr val="0070C0"/>
                          </a:solidFill>
                          <a:latin typeface="Courier New" panose="02070309020205020404" pitchFamily="49" charset="0"/>
                        </a:rPr>
                        <a:t>tar</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arxivləşdirir və ya 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[seçim]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-czvf archive.tar.gz folder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sıxmaq (</a:t>
                      </a:r>
                      <a:r>
                        <a:rPr lang="en-US" sz="1400">
                          <a:latin typeface="Courier New" panose="02070309020205020404" pitchFamily="49" charset="0"/>
                        </a:rPr>
                        <a:t>-z</a:t>
                      </a:r>
                      <a:r>
                        <a:rPr lang="en-US" sz="1400"/>
                        <a:t>) və ya açmaq (</a:t>
                      </a:r>
                      <a:r>
                        <a:rPr lang="en-US" sz="1400">
                          <a:latin typeface="Courier New" panose="02070309020205020404" pitchFamily="49" charset="0"/>
                        </a:rPr>
                        <a:t>-x</a:t>
                      </a:r>
                      <a:r>
                        <a:rPr lang="en-U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5064363"/>
                  </a:ext>
                </a:extLst>
              </a:tr>
              <a:tr h="0">
                <a:tc>
                  <a:txBody>
                    <a:bodyPr/>
                    <a:lstStyle/>
                    <a:p>
                      <a:pPr>
                        <a:buNone/>
                      </a:pPr>
                      <a:r>
                        <a:rPr lang="en-US" sz="1400" b="1">
                          <a:solidFill>
                            <a:srgbClr val="0070C0"/>
                          </a:solidFill>
                          <a:latin typeface="Courier New" panose="02070309020205020404" pitchFamily="49" charset="0"/>
                        </a:rPr>
                        <a:t>zip</a:t>
                      </a:r>
                      <a:r>
                        <a:rPr lang="en-US" sz="1400" b="1">
                          <a:solidFill>
                            <a:srgbClr val="0070C0"/>
                          </a:solidFill>
                        </a:rPr>
                        <a:t>/</a:t>
                      </a:r>
                      <a:r>
                        <a:rPr lang="en-US" sz="1400" b="1">
                          <a:solidFill>
                            <a:srgbClr val="0070C0"/>
                          </a:solidFill>
                          <a:latin typeface="Courier New" panose="02070309020205020404" pitchFamily="49" charset="0"/>
                        </a:rPr>
                        <a:t>unzip</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ZIP arxivləri yaradır/açır.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zip/unzip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 files.zip file1 file2</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ZIP formatında sıxmaq/açmaq.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9657857"/>
                  </a:ext>
                </a:extLst>
              </a:tr>
            </a:tbl>
          </a:graphicData>
        </a:graphic>
      </p:graphicFrame>
      <p:pic>
        <p:nvPicPr>
          <p:cNvPr id="4" name="Picture 3">
            <a:extLst>
              <a:ext uri="{FF2B5EF4-FFF2-40B4-BE49-F238E27FC236}">
                <a16:creationId xmlns:a16="http://schemas.microsoft.com/office/drawing/2014/main" id="{EBBBFB2A-9EAB-A3AF-37AE-27ECC185CCA0}"/>
              </a:ext>
            </a:extLst>
          </p:cNvPr>
          <p:cNvPicPr>
            <a:picLocks noChangeAspect="1"/>
          </p:cNvPicPr>
          <p:nvPr/>
        </p:nvPicPr>
        <p:blipFill>
          <a:blip r:embed="rId2"/>
          <a:stretch>
            <a:fillRect/>
          </a:stretch>
        </p:blipFill>
        <p:spPr>
          <a:xfrm>
            <a:off x="203200" y="4553552"/>
            <a:ext cx="3810532" cy="371527"/>
          </a:xfrm>
          <a:prstGeom prst="rect">
            <a:avLst/>
          </a:prstGeom>
        </p:spPr>
      </p:pic>
    </p:spTree>
    <p:extLst>
      <p:ext uri="{BB962C8B-B14F-4D97-AF65-F5344CB8AC3E}">
        <p14:creationId xmlns:p14="http://schemas.microsoft.com/office/powerpoint/2010/main" val="1590728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0817E-0F6A-75EC-10A1-84546CECAF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35BB653-979C-B546-1DAD-805DF77C3381}"/>
              </a:ext>
            </a:extLst>
          </p:cNvPr>
          <p:cNvSpPr txBox="1"/>
          <p:nvPr/>
        </p:nvSpPr>
        <p:spPr>
          <a:xfrm>
            <a:off x="203200" y="244826"/>
            <a:ext cx="11822545" cy="4662815"/>
          </a:xfrm>
          <a:prstGeom prst="rect">
            <a:avLst/>
          </a:prstGeom>
          <a:noFill/>
        </p:spPr>
        <p:txBody>
          <a:bodyPr wrap="square">
            <a:spAutoFit/>
          </a:bodyPr>
          <a:lstStyle/>
          <a:p>
            <a:r>
              <a:rPr lang="en-US" b="1"/>
              <a:t>Əmrləri Birləşdirmə və Operatorlar</a:t>
            </a:r>
            <a:endParaRPr lang="az-Latn-AZ" b="1"/>
          </a:p>
          <a:p>
            <a:endParaRPr lang="en-US" b="1"/>
          </a:p>
          <a:p>
            <a:pPr marL="742950" lvl="1" indent="-285750">
              <a:lnSpc>
                <a:spcPct val="150000"/>
              </a:lnSpc>
              <a:buFont typeface="Arial" panose="020B0604020202020204" pitchFamily="34" charset="0"/>
              <a:buChar char="•"/>
            </a:pPr>
            <a:r>
              <a:rPr lang="en-US" b="1"/>
              <a:t>Pipe (|)</a:t>
            </a:r>
            <a:r>
              <a:rPr lang="en-US"/>
              <a:t>: Bir əmrin çıxışını digərinə göndərir.    Nümunə: </a:t>
            </a:r>
            <a:r>
              <a:rPr lang="en-US" b="1"/>
              <a:t>ls -l | grep txt </a:t>
            </a:r>
            <a:r>
              <a:rPr lang="en-US"/>
              <a:t>(yalnız .txt fayllarını göstərir).</a:t>
            </a:r>
          </a:p>
          <a:p>
            <a:pPr marL="742950" lvl="1" indent="-285750">
              <a:lnSpc>
                <a:spcPct val="150000"/>
              </a:lnSpc>
              <a:buFont typeface="Arial" panose="020B0604020202020204" pitchFamily="34" charset="0"/>
              <a:buChar char="•"/>
            </a:pPr>
            <a:r>
              <a:rPr lang="en-US" b="1"/>
              <a:t>Redirect (&gt;)</a:t>
            </a:r>
            <a:r>
              <a:rPr lang="en-US"/>
              <a:t>: Çıxışı fayla yazır.  		        Nümunə: </a:t>
            </a:r>
            <a:r>
              <a:rPr lang="en-US" b="1"/>
              <a:t>ls &gt; files.txt </a:t>
            </a:r>
            <a:r>
              <a:rPr lang="en-US"/>
              <a:t>(siyahını fayla yazır).</a:t>
            </a:r>
          </a:p>
          <a:p>
            <a:pPr marL="742950" lvl="1" indent="-285750">
              <a:lnSpc>
                <a:spcPct val="150000"/>
              </a:lnSpc>
              <a:buFont typeface="Arial" panose="020B0604020202020204" pitchFamily="34" charset="0"/>
              <a:buChar char="•"/>
            </a:pPr>
            <a:r>
              <a:rPr lang="en-US" b="1"/>
              <a:t>Append (&gt;&gt;)</a:t>
            </a:r>
            <a:r>
              <a:rPr lang="en-US"/>
              <a:t>: Çıxışı fayla əlavə edir. 	        Nümunə: </a:t>
            </a:r>
            <a:r>
              <a:rPr lang="en-US" b="1"/>
              <a:t>echo "new line" &gt;&gt; log.txt</a:t>
            </a:r>
            <a:r>
              <a:rPr lang="en-US"/>
              <a:t>.</a:t>
            </a:r>
          </a:p>
          <a:p>
            <a:pPr marL="742950" lvl="1" indent="-285750">
              <a:lnSpc>
                <a:spcPct val="150000"/>
              </a:lnSpc>
              <a:buFont typeface="Arial" panose="020B0604020202020204" pitchFamily="34" charset="0"/>
              <a:buChar char="•"/>
            </a:pPr>
            <a:r>
              <a:rPr lang="en-US" b="1"/>
              <a:t>Background (&amp;)</a:t>
            </a:r>
            <a:r>
              <a:rPr lang="en-US"/>
              <a:t>: Prosesi arxa planda işə salır.  Nümunə: </a:t>
            </a:r>
            <a:r>
              <a:rPr lang="en-US" b="1"/>
              <a:t>firefox &amp;</a:t>
            </a:r>
            <a:r>
              <a:rPr lang="en-US"/>
              <a:t>.</a:t>
            </a:r>
          </a:p>
          <a:p>
            <a:pPr marL="742950" lvl="1" indent="-285750">
              <a:lnSpc>
                <a:spcPct val="150000"/>
              </a:lnSpc>
              <a:buFont typeface="Arial" panose="020B0604020202020204" pitchFamily="34" charset="0"/>
              <a:buChar char="•"/>
            </a:pPr>
            <a:r>
              <a:rPr lang="en-US" b="1"/>
              <a:t>Sudo</a:t>
            </a:r>
            <a:r>
              <a:rPr lang="en-US"/>
              <a:t>: Root icazələri ilə əmr işlədir. 	        Nümunə: sudo apt update.</a:t>
            </a:r>
            <a:endParaRPr lang="az-Latn-AZ"/>
          </a:p>
          <a:p>
            <a:endParaRPr lang="az-Latn-AZ"/>
          </a:p>
          <a:p>
            <a:endParaRPr lang="az-Latn-AZ"/>
          </a:p>
          <a:p>
            <a:r>
              <a:rPr lang="en-US" b="1"/>
              <a:t>Fayla yazmaq (&gt;)</a:t>
            </a:r>
            <a:r>
              <a:rPr lang="en-US"/>
              <a:t>: Bu əməliyyat bir fayla yazma zamanı həmin faylı tamamilə yeniləyir. Yəni, fayla yazılan yeni məlumat əvvəlki məlumatları silir və yalnız yeni məlumat qalır.</a:t>
            </a:r>
          </a:p>
          <a:p>
            <a:endParaRPr lang="en-US"/>
          </a:p>
          <a:p>
            <a:r>
              <a:rPr lang="en-US" b="1"/>
              <a:t>Fayla əlavə etmək (&gt;&gt;)</a:t>
            </a:r>
            <a:r>
              <a:rPr lang="en-US"/>
              <a:t>: Bu əməliyyat faylın mövcud məzmununu silmir, əksinə yeni məlumatı həmin fayla əlavə edir. Yəni, yeni məlumat əvvəlki məlumatların sonuna gəlir.</a:t>
            </a:r>
          </a:p>
        </p:txBody>
      </p:sp>
    </p:spTree>
    <p:extLst>
      <p:ext uri="{BB962C8B-B14F-4D97-AF65-F5344CB8AC3E}">
        <p14:creationId xmlns:p14="http://schemas.microsoft.com/office/powerpoint/2010/main" val="1289411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25741-0DCF-B73A-A5F3-C848297C20A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215E894-216B-D860-8A3A-8FA1DD68AEDA}"/>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921960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80F95-F49D-3810-C3EC-D541D3DE9B3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093A8CB-E353-D414-F390-AAE0C8F73F16}"/>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737218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9AEA6-01FA-AE2B-33F2-2A7704FC85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001295-C190-D7EF-A649-9D74FBCC9391}"/>
              </a:ext>
            </a:extLst>
          </p:cNvPr>
          <p:cNvSpPr txBox="1"/>
          <p:nvPr/>
        </p:nvSpPr>
        <p:spPr>
          <a:xfrm>
            <a:off x="203200" y="244826"/>
            <a:ext cx="11822545" cy="1938992"/>
          </a:xfrm>
          <a:prstGeom prst="rect">
            <a:avLst/>
          </a:prstGeom>
          <a:noFill/>
        </p:spPr>
        <p:txBody>
          <a:bodyPr wrap="square">
            <a:spAutoFit/>
          </a:bodyPr>
          <a:lstStyle/>
          <a:p>
            <a:r>
              <a:rPr lang="en-US" sz="1200" b="1">
                <a:solidFill>
                  <a:srgbClr val="FF0000"/>
                </a:solidFill>
                <a:latin typeface="-apple-system"/>
              </a:rPr>
              <a:t>UNICS (Uniplexed Information and Computing Service):</a:t>
            </a:r>
          </a:p>
          <a:p>
            <a:endParaRPr lang="en-US" sz="1200">
              <a:latin typeface="-apple-system"/>
            </a:endParaRPr>
          </a:p>
          <a:p>
            <a:pPr marL="285750" indent="-285750">
              <a:buFont typeface="Arial" panose="020B0604020202020204" pitchFamily="34" charset="0"/>
              <a:buChar char="•"/>
            </a:pPr>
            <a:r>
              <a:rPr lang="en-US" sz="1200">
                <a:latin typeface="-apple-system"/>
              </a:rPr>
              <a:t>1970-ci illərdə Bell Laboratoriyalarında </a:t>
            </a:r>
            <a:r>
              <a:rPr lang="en-US" sz="1200" b="1">
                <a:latin typeface="-apple-system"/>
              </a:rPr>
              <a:t>Ken Thompson </a:t>
            </a:r>
            <a:r>
              <a:rPr lang="en-US" sz="1200">
                <a:latin typeface="-apple-system"/>
              </a:rPr>
              <a:t>və </a:t>
            </a:r>
            <a:r>
              <a:rPr lang="en-US" sz="1200" b="1">
                <a:latin typeface="-apple-system"/>
              </a:rPr>
              <a:t>Dennis Ritchie </a:t>
            </a:r>
            <a:r>
              <a:rPr lang="en-US" sz="1200">
                <a:latin typeface="-apple-system"/>
              </a:rPr>
              <a:t>tərəfindən MULTICS-ə alternativ olaraq hazırlanmış sadələşdirilmiş sistemdir. Adı "</a:t>
            </a:r>
            <a:r>
              <a:rPr lang="en-US" sz="1200" b="1">
                <a:latin typeface="-apple-system"/>
              </a:rPr>
              <a:t>UNICS</a:t>
            </a:r>
            <a:r>
              <a:rPr lang="en-US" sz="1200">
                <a:latin typeface="-apple-system"/>
              </a:rPr>
              <a:t>" MULTICS-ə zarafatla </a:t>
            </a:r>
            <a:r>
              <a:rPr lang="az-Latn-AZ" sz="1200">
                <a:latin typeface="-apple-system"/>
              </a:rPr>
              <a:t>adlandırılmışdır</a:t>
            </a:r>
            <a:r>
              <a:rPr lang="en-US" sz="1200">
                <a:latin typeface="-apple-system"/>
              </a:rPr>
              <a:t> (uniplexed – tək istifadəçi mənasına gəlir).</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Xüsusiyyətləri</a:t>
            </a:r>
            <a:r>
              <a:rPr lang="en-US" sz="1200">
                <a:latin typeface="-apple-system"/>
              </a:rPr>
              <a:t>: Əvvəlcə tək istifadəçi üçün nəzərdə tutulsa da, sonradan çox istifadəçi dəstəyi əlavə edildi.</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Təsiri</a:t>
            </a:r>
            <a:r>
              <a:rPr lang="en-US" sz="1200">
                <a:latin typeface="-apple-system"/>
              </a:rPr>
              <a:t>: UNICS, UNIX-in prototipi hesab olunur. Sadəliyi və effektivliyi ilə diqqət çəkdi.</a:t>
            </a:r>
            <a:endParaRPr lang="az-Latn-AZ" sz="1200">
              <a:latin typeface="-apple-system"/>
            </a:endParaRPr>
          </a:p>
          <a:p>
            <a:endParaRPr lang="az-Latn-AZ" sz="1200">
              <a:latin typeface="-apple-system"/>
            </a:endParaRPr>
          </a:p>
          <a:p>
            <a:endParaRPr lang="en-US" sz="1200"/>
          </a:p>
        </p:txBody>
      </p:sp>
      <p:pic>
        <p:nvPicPr>
          <p:cNvPr id="4" name="Picture 3">
            <a:extLst>
              <a:ext uri="{FF2B5EF4-FFF2-40B4-BE49-F238E27FC236}">
                <a16:creationId xmlns:a16="http://schemas.microsoft.com/office/drawing/2014/main" id="{1986297E-A9AB-CC40-69A9-D1AB89CE0F5A}"/>
              </a:ext>
            </a:extLst>
          </p:cNvPr>
          <p:cNvPicPr>
            <a:picLocks noChangeAspect="1"/>
          </p:cNvPicPr>
          <p:nvPr/>
        </p:nvPicPr>
        <p:blipFill>
          <a:blip r:embed="rId2"/>
          <a:stretch>
            <a:fillRect/>
          </a:stretch>
        </p:blipFill>
        <p:spPr>
          <a:xfrm>
            <a:off x="0" y="2791987"/>
            <a:ext cx="3296110" cy="4086795"/>
          </a:xfrm>
          <a:prstGeom prst="rect">
            <a:avLst/>
          </a:prstGeom>
        </p:spPr>
      </p:pic>
      <p:pic>
        <p:nvPicPr>
          <p:cNvPr id="6" name="Picture 5">
            <a:extLst>
              <a:ext uri="{FF2B5EF4-FFF2-40B4-BE49-F238E27FC236}">
                <a16:creationId xmlns:a16="http://schemas.microsoft.com/office/drawing/2014/main" id="{7D8CB026-5698-C19B-7921-75E43D29024C}"/>
              </a:ext>
            </a:extLst>
          </p:cNvPr>
          <p:cNvPicPr>
            <a:picLocks noChangeAspect="1"/>
          </p:cNvPicPr>
          <p:nvPr/>
        </p:nvPicPr>
        <p:blipFill>
          <a:blip r:embed="rId3"/>
          <a:stretch>
            <a:fillRect/>
          </a:stretch>
        </p:blipFill>
        <p:spPr>
          <a:xfrm>
            <a:off x="5899957" y="2791987"/>
            <a:ext cx="6292043" cy="4086795"/>
          </a:xfrm>
          <a:prstGeom prst="rect">
            <a:avLst/>
          </a:prstGeom>
        </p:spPr>
      </p:pic>
    </p:spTree>
    <p:extLst>
      <p:ext uri="{BB962C8B-B14F-4D97-AF65-F5344CB8AC3E}">
        <p14:creationId xmlns:p14="http://schemas.microsoft.com/office/powerpoint/2010/main" val="397114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A5ED6-2420-56C0-DFCB-1E9CEDD181D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E8BC61-EF68-6D6A-4354-36D952AFD36E}"/>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473486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BEF0A-7092-9250-494D-E9683A50C51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F5BD752-505E-C34A-1EB1-03CF8AFDD002}"/>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390516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077B4-8F82-6BDD-74B0-A3FE36B3B05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4605AA8-F9C1-41E8-312B-C30A4C10C642}"/>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76480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D2F0-F94A-E44B-8073-648C14FD7CB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1FA5693-243D-A55B-B1D5-3FCF6DBE8240}"/>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011584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36CD9-FB30-B69B-40D5-5101D27B5AF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5782F23-0AA0-9571-BE75-75FC6715AEC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580281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D36A6-EDAF-A838-705D-A0090C47247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2F81E7-67E4-CF6B-F39A-D83D54DA5DFF}"/>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586228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3B7AC-06E2-C7AA-44F4-7604DD1DF3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F9CDFEF-98AE-07AA-804B-8A3F87DE0A7A}"/>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974827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ED757-E970-FE46-A11F-A0D302E5668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40A69B-CD93-1E29-278A-76DCBD178EEB}"/>
              </a:ext>
            </a:extLst>
          </p:cNvPr>
          <p:cNvSpPr txBox="1"/>
          <p:nvPr/>
        </p:nvSpPr>
        <p:spPr>
          <a:xfrm>
            <a:off x="203200" y="244826"/>
            <a:ext cx="11822545" cy="3323987"/>
          </a:xfrm>
          <a:prstGeom prst="rect">
            <a:avLst/>
          </a:prstGeom>
          <a:noFill/>
        </p:spPr>
        <p:txBody>
          <a:bodyPr wrap="square">
            <a:spAutoFit/>
          </a:bodyPr>
          <a:lstStyle/>
          <a:p>
            <a:r>
              <a:rPr lang="en-US" sz="1400" b="1">
                <a:solidFill>
                  <a:srgbClr val="FF0000"/>
                </a:solidFill>
              </a:rPr>
              <a:t>UNIX</a:t>
            </a:r>
            <a:r>
              <a:rPr lang="en-US" sz="1400"/>
              <a:t>: </a:t>
            </a:r>
          </a:p>
          <a:p>
            <a:pPr marL="285750" indent="-285750">
              <a:buFont typeface="Arial" panose="020B0604020202020204" pitchFamily="34" charset="0"/>
              <a:buChar char="•"/>
            </a:pPr>
            <a:endParaRPr lang="en-US" sz="1400" b="1"/>
          </a:p>
          <a:p>
            <a:pPr marL="285750" indent="-285750">
              <a:buFont typeface="Arial" panose="020B0604020202020204" pitchFamily="34" charset="0"/>
              <a:buChar char="•"/>
            </a:pPr>
            <a:r>
              <a:rPr lang="en-US" sz="1400" b="1"/>
              <a:t>Nədir?</a:t>
            </a:r>
            <a:r>
              <a:rPr lang="en-US" sz="1400"/>
              <a:t> UNICS-dən inkişaf etdirilərək 1970-ci illərdə Ken Thompson, Dennis Ritchie və digərləri tərəfindən yaradılmış əməliyyat sistemidir. UNIX, müasir əməliyyat sistemlərinin əsasını qoyan bir çox konsepsiyanı təqdim etdi.</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a:t>Xüsusiyyətləri</a:t>
            </a:r>
            <a:r>
              <a:rPr lang="en-US" sz="1400"/>
              <a:t>: </a:t>
            </a:r>
          </a:p>
          <a:p>
            <a:pPr marL="742950" lvl="1" indent="-285750">
              <a:lnSpc>
                <a:spcPct val="150000"/>
              </a:lnSpc>
              <a:buFont typeface="Wingdings" panose="05000000000000000000" pitchFamily="2" charset="2"/>
              <a:buChar char="q"/>
            </a:pPr>
            <a:r>
              <a:rPr lang="en-US" sz="1400"/>
              <a:t>Çox istifadəçi və çox tapşırıqlı dəstək.</a:t>
            </a:r>
          </a:p>
          <a:p>
            <a:pPr marL="742950" lvl="1" indent="-285750">
              <a:lnSpc>
                <a:spcPct val="150000"/>
              </a:lnSpc>
              <a:buFont typeface="Wingdings" panose="05000000000000000000" pitchFamily="2" charset="2"/>
              <a:buChar char="q"/>
            </a:pPr>
            <a:r>
              <a:rPr lang="en-US" sz="1400"/>
              <a:t>Modul dizayn (kiçik, bir-birindən asılı olmayan proqramlar).</a:t>
            </a:r>
          </a:p>
          <a:p>
            <a:pPr marL="742950" lvl="1" indent="-285750">
              <a:lnSpc>
                <a:spcPct val="150000"/>
              </a:lnSpc>
              <a:buFont typeface="Wingdings" panose="05000000000000000000" pitchFamily="2" charset="2"/>
              <a:buChar char="q"/>
            </a:pPr>
            <a:r>
              <a:rPr lang="en-US" sz="1400"/>
              <a:t>"Hər şey fayldır" prinsipi (fayllar, qovluqlar, cihazlar hamısı fayl kimi təmsil olunur).</a:t>
            </a:r>
          </a:p>
          <a:p>
            <a:pPr marL="742950" lvl="1" indent="-285750">
              <a:lnSpc>
                <a:spcPct val="150000"/>
              </a:lnSpc>
              <a:buFont typeface="Wingdings" panose="05000000000000000000" pitchFamily="2" charset="2"/>
              <a:buChar char="q"/>
            </a:pPr>
            <a:r>
              <a:rPr lang="en-US" sz="1400"/>
              <a:t>C proqramlaşdırma dili ilə yazılmışdı, bu da portativliyi artırdı.</a:t>
            </a:r>
          </a:p>
          <a:p>
            <a:pPr lvl="1"/>
            <a:endParaRPr lang="en-US" sz="1400"/>
          </a:p>
          <a:p>
            <a:pPr marL="0" lvl="1"/>
            <a:r>
              <a:rPr lang="en-US" sz="1400" b="1"/>
              <a:t>Təsiri</a:t>
            </a:r>
            <a:r>
              <a:rPr lang="en-US" sz="1400"/>
              <a:t>: UNIX, müasir əməliyyat sistemlərinin (Linux, macOS, BSD) əsasını qoydu. Müxtəlif versiyaları (System V, BSD) və ticari varyantları (Solaris, AIX, HP-UX) yarandı.</a:t>
            </a:r>
          </a:p>
        </p:txBody>
      </p:sp>
      <p:pic>
        <p:nvPicPr>
          <p:cNvPr id="3" name="Picture 2">
            <a:extLst>
              <a:ext uri="{FF2B5EF4-FFF2-40B4-BE49-F238E27FC236}">
                <a16:creationId xmlns:a16="http://schemas.microsoft.com/office/drawing/2014/main" id="{E09877B1-AD37-806D-9735-04C70B5FC71E}"/>
              </a:ext>
            </a:extLst>
          </p:cNvPr>
          <p:cNvPicPr>
            <a:picLocks noChangeAspect="1"/>
          </p:cNvPicPr>
          <p:nvPr/>
        </p:nvPicPr>
        <p:blipFill>
          <a:blip r:embed="rId2"/>
          <a:stretch>
            <a:fillRect/>
          </a:stretch>
        </p:blipFill>
        <p:spPr>
          <a:xfrm>
            <a:off x="4331765" y="3777673"/>
            <a:ext cx="3528469" cy="2917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4672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D3D4F-ACD8-F501-9C33-874E1CDCA9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2E7A14C-54E0-243C-6ED0-5747FCED348D}"/>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Linux ilə UNIX arasındakı fərqlər</a:t>
            </a:r>
            <a:endParaRPr lang="az-Latn-AZ" sz="1200" b="1">
              <a:solidFill>
                <a:srgbClr val="FF0000"/>
              </a:solidFill>
            </a:endParaRPr>
          </a:p>
          <a:p>
            <a:endParaRPr lang="en-US" sz="1200" b="1">
              <a:solidFill>
                <a:srgbClr val="FF0000"/>
              </a:solidFill>
            </a:endParaRPr>
          </a:p>
          <a:p>
            <a:r>
              <a:rPr lang="en-US" sz="1200" b="1">
                <a:solidFill>
                  <a:srgbClr val="FF0000"/>
                </a:solidFill>
              </a:rPr>
              <a:t>UNIX</a:t>
            </a:r>
            <a:r>
              <a:rPr lang="en-US" sz="1200"/>
              <a:t>:</a:t>
            </a:r>
          </a:p>
          <a:p>
            <a:pPr marL="285750" indent="-285750">
              <a:lnSpc>
                <a:spcPct val="150000"/>
              </a:lnSpc>
              <a:buFont typeface="Arial" panose="020B0604020202020204" pitchFamily="34" charset="0"/>
              <a:buChar char="•"/>
            </a:pPr>
            <a:r>
              <a:rPr lang="en-US" sz="1200"/>
              <a:t>UNIX, 1970-ci illərdə Bell Labs-də yaradılmış orijinal əməliyyat sistemidir.</a:t>
            </a:r>
          </a:p>
          <a:p>
            <a:pPr marL="285750" indent="-285750">
              <a:lnSpc>
                <a:spcPct val="150000"/>
              </a:lnSpc>
              <a:buFont typeface="Arial" panose="020B0604020202020204" pitchFamily="34" charset="0"/>
              <a:buChar char="•"/>
            </a:pPr>
            <a:r>
              <a:rPr lang="en-US" sz="1200"/>
              <a:t>Əsasən mülkiyyətli (proprietary) sistemdir, yəni kodu açıq deyil və istifadəsi lisenziya tələb edir.</a:t>
            </a:r>
          </a:p>
          <a:p>
            <a:pPr marL="285750" indent="-285750">
              <a:lnSpc>
                <a:spcPct val="150000"/>
              </a:lnSpc>
              <a:buFont typeface="Arial" panose="020B0604020202020204" pitchFamily="34" charset="0"/>
              <a:buChar char="•"/>
            </a:pPr>
            <a:r>
              <a:rPr lang="en-US" sz="1200"/>
              <a:t>UNIX sistemləri (məsələn, Solaris, AIX) adətən böyük korporativ sistemlərdə və serverlərdə istifadə olunur.</a:t>
            </a:r>
          </a:p>
          <a:p>
            <a:pPr marL="285750" indent="-285750">
              <a:lnSpc>
                <a:spcPct val="150000"/>
              </a:lnSpc>
              <a:buFont typeface="Arial" panose="020B0604020202020204" pitchFamily="34" charset="0"/>
              <a:buChar char="•"/>
            </a:pPr>
            <a:r>
              <a:rPr lang="en-US" sz="1200" b="1"/>
              <a:t>POSIX</a:t>
            </a:r>
            <a:r>
              <a:rPr lang="en-US" sz="1200"/>
              <a:t> standartına uyğundur (Portable Operating System Interface</a:t>
            </a:r>
            <a:r>
              <a:rPr lang="az-Latn-AZ" sz="1200"/>
              <a:t> - Daşına Bilən Əməliyyat Sistemi Proqramı</a:t>
            </a:r>
            <a:r>
              <a:rPr lang="en-US" sz="1200"/>
              <a:t>).</a:t>
            </a:r>
            <a:endParaRPr lang="az-Latn-AZ" sz="1200"/>
          </a:p>
          <a:p>
            <a:endParaRPr lang="az-Latn-AZ" sz="1200"/>
          </a:p>
          <a:p>
            <a:endParaRPr lang="az-Latn-AZ" sz="1200"/>
          </a:p>
          <a:p>
            <a:endParaRPr lang="az-Latn-AZ" sz="1200"/>
          </a:p>
          <a:p>
            <a:r>
              <a:rPr lang="en-US" sz="1200" b="1">
                <a:solidFill>
                  <a:srgbClr val="FF0000"/>
                </a:solidFill>
              </a:rPr>
              <a:t>POSIX</a:t>
            </a:r>
            <a:r>
              <a:rPr lang="en-US" sz="1200"/>
              <a:t> (Portable Operating System Interface), UNIX sistemlərinin bir növ beynəlxalq standartıdır. Məqsəd, fərqli UNIX əsaslı əməliyyat sistemlərinin arasında portativlik (daşıya bilmə) təmin etməkdir. Yəni, POSIX, fərqli UNIX sistemləri arasında eyni tətbiqlərin və proqramların işləməsini təmin edən bir qaydalar toplusudur.</a:t>
            </a:r>
            <a:endParaRPr lang="az-Latn-AZ" sz="1200"/>
          </a:p>
          <a:p>
            <a:endParaRPr lang="en-US" sz="1200"/>
          </a:p>
          <a:p>
            <a:r>
              <a:rPr lang="en-US" sz="1200"/>
              <a:t>Əgər bir əməliyyat sistemi POSIX standartlarına uyğunlaşdırılmışsa, demək ki, bu sistemin üzərində işləyən proqramlar digər POSIX uyğun sistemlərində də eyni şəkildə işləyə bilər. Bu, inkişaf etdiricilərə</a:t>
            </a:r>
            <a:r>
              <a:rPr lang="az-Latn-AZ" sz="1200"/>
              <a:t> (</a:t>
            </a:r>
            <a:r>
              <a:rPr lang="az-Latn-AZ" sz="1200" b="1"/>
              <a:t>developers</a:t>
            </a:r>
            <a:r>
              <a:rPr lang="az-Latn-AZ" sz="1200"/>
              <a:t>)</a:t>
            </a:r>
            <a:r>
              <a:rPr lang="en-US" sz="1200"/>
              <a:t> və istifadəçilərə böyük rahatlıq gətirir, çünki fərqli sistemlər arasında uyğunluq problemi olmur.</a:t>
            </a:r>
          </a:p>
          <a:p>
            <a:endParaRPr lang="az-Latn-AZ" sz="1200"/>
          </a:p>
          <a:p>
            <a:r>
              <a:rPr lang="en-US" sz="1200"/>
              <a:t>Məsələn, Linux, macOS, FreeBSD və başqa bir çox UNIX əsaslı əməliyyat sistemi POSIX standartlarına uyğundur. Bu deməkdir ki, bir tətbiq bir sistemdə POSIX uyğun kodla yazılıbsa, o, digər POSIX uyğun sistemlərində də işləyə bilər.</a:t>
            </a:r>
            <a:endParaRPr lang="az-Latn-AZ" sz="1200"/>
          </a:p>
          <a:p>
            <a:endParaRPr lang="en-US" sz="1200"/>
          </a:p>
          <a:p>
            <a:r>
              <a:rPr lang="en-US" sz="1200"/>
              <a:t>Başqa sözlə, POSIX standartı UNIX sistemlərinin arasında qarşılıqlı fəaliyyət və uyğunluq təmin edir, eyni zamanda proqramçıların bir sistemdən digərinə keçərkən daha az problemlə qarşılaşmalarına kömək edir.</a:t>
            </a:r>
          </a:p>
          <a:p>
            <a:endParaRPr lang="en-US" sz="1200"/>
          </a:p>
        </p:txBody>
      </p:sp>
    </p:spTree>
    <p:extLst>
      <p:ext uri="{BB962C8B-B14F-4D97-AF65-F5344CB8AC3E}">
        <p14:creationId xmlns:p14="http://schemas.microsoft.com/office/powerpoint/2010/main" val="3391715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8C109-F37A-712D-A66A-3B488297CB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6AAAE13-8832-B6F0-9958-FCC3C135EF20}"/>
              </a:ext>
            </a:extLst>
          </p:cNvPr>
          <p:cNvSpPr txBox="1"/>
          <p:nvPr/>
        </p:nvSpPr>
        <p:spPr>
          <a:xfrm>
            <a:off x="184727" y="78572"/>
            <a:ext cx="11822545" cy="6527043"/>
          </a:xfrm>
          <a:prstGeom prst="rect">
            <a:avLst/>
          </a:prstGeom>
          <a:noFill/>
        </p:spPr>
        <p:txBody>
          <a:bodyPr wrap="square">
            <a:spAutoFit/>
          </a:bodyPr>
          <a:lstStyle/>
          <a:p>
            <a:r>
              <a:rPr lang="en-US" sz="1200" b="1">
                <a:solidFill>
                  <a:srgbClr val="FF0000"/>
                </a:solidFill>
              </a:rPr>
              <a:t>Linux</a:t>
            </a:r>
            <a:r>
              <a:rPr lang="en-US" sz="1200"/>
              <a:t>:</a:t>
            </a:r>
            <a:endParaRPr lang="az-Latn-AZ" sz="1200"/>
          </a:p>
          <a:p>
            <a:endParaRPr lang="en-US" sz="1200"/>
          </a:p>
          <a:p>
            <a:pPr marL="285750" indent="-285750">
              <a:buFont typeface="Arial" panose="020B0604020202020204" pitchFamily="34" charset="0"/>
              <a:buChar char="•"/>
            </a:pPr>
            <a:r>
              <a:rPr lang="en-US" sz="1200"/>
              <a:t>Linux, 1991-ci ildə Linus Torvalds tərəfindən UNIX-dən ilhamlanaraq yaradılmış açıq mənbəli (open-source) əməliyyat sistemidir.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UNIX-ə bənzər (UNIX-like) sistemdir, lakin rəsmi olaraq UNIX sertifikatına malik deyil (POSIX uyumludur, amma tam UNIX deyil).</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Açıq mənbəli olduğundan hər kəs kodu dəyişdirə, paylaya və ya öz ehtiyaclarına uyğunlaşdıra bilər.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fərdi kompüterlərdən tutmuş serverlərə, mobil cihazlara (Android) və superkompüterlərə qədər geniş istifadə olunur.</a:t>
            </a:r>
            <a:endParaRPr lang="az-Latn-AZ" sz="1200"/>
          </a:p>
          <a:p>
            <a:endParaRPr lang="az-Latn-AZ" sz="1200"/>
          </a:p>
          <a:p>
            <a:endParaRPr lang="az-Latn-AZ" sz="1200"/>
          </a:p>
          <a:p>
            <a:r>
              <a:rPr lang="en-US" sz="1200" b="1"/>
              <a:t>Əsas Fərqlər</a:t>
            </a:r>
            <a:r>
              <a:rPr lang="en-US" sz="1200"/>
              <a:t>:</a:t>
            </a:r>
          </a:p>
          <a:p>
            <a:pPr marL="685800" lvl="1" indent="-228600">
              <a:lnSpc>
                <a:spcPct val="150000"/>
              </a:lnSpc>
              <a:buFont typeface="+mj-lt"/>
              <a:buAutoNum type="arabicPeriod"/>
            </a:pPr>
            <a:r>
              <a:rPr lang="en-US" sz="1200" b="1"/>
              <a:t>Mülkiyyət</a:t>
            </a:r>
            <a:r>
              <a:rPr lang="en-US" sz="1200"/>
              <a:t>: UNIX mülkiyyətli, Linux isə açıq mənbəlidir.</a:t>
            </a:r>
          </a:p>
          <a:p>
            <a:pPr marL="685800" lvl="1" indent="-228600">
              <a:lnSpc>
                <a:spcPct val="150000"/>
              </a:lnSpc>
              <a:buFont typeface="+mj-lt"/>
              <a:buAutoNum type="arabicPeriod"/>
            </a:pPr>
            <a:r>
              <a:rPr lang="en-US" sz="1200" b="1"/>
              <a:t>Qiymət</a:t>
            </a:r>
            <a:r>
              <a:rPr lang="en-US" sz="1200"/>
              <a:t>: UNIX sistemləri adətən pulludur, Linux isə pulsuzdur.</a:t>
            </a:r>
          </a:p>
          <a:p>
            <a:pPr marL="685800" lvl="1" indent="-228600">
              <a:lnSpc>
                <a:spcPct val="150000"/>
              </a:lnSpc>
              <a:buFont typeface="+mj-lt"/>
              <a:buAutoNum type="arabicPeriod"/>
            </a:pPr>
            <a:r>
              <a:rPr lang="en-US" sz="1200" b="1"/>
              <a:t>Fərdiləşdirmə</a:t>
            </a:r>
            <a:r>
              <a:rPr lang="en-US" sz="1200"/>
              <a:t>: Linux daha çevikdir, çünki kodu açıqdır və istənilən şəkildə dəyişdirilə bilər.</a:t>
            </a:r>
          </a:p>
          <a:p>
            <a:pPr marL="685800" lvl="1" indent="-228600">
              <a:lnSpc>
                <a:spcPct val="150000"/>
              </a:lnSpc>
              <a:buFont typeface="+mj-lt"/>
              <a:buAutoNum type="arabicPeriod"/>
            </a:pPr>
            <a:r>
              <a:rPr lang="en-US" sz="1200" b="1"/>
              <a:t>Avadanlıq Dəstəyi</a:t>
            </a:r>
            <a:r>
              <a:rPr lang="en-US" sz="1200"/>
              <a:t>: Linux daha geniş avadanlıq dəstəyinə malikdir.</a:t>
            </a:r>
          </a:p>
          <a:p>
            <a:pPr marL="685800" lvl="1" indent="-228600">
              <a:lnSpc>
                <a:spcPct val="150000"/>
              </a:lnSpc>
              <a:buFont typeface="+mj-lt"/>
              <a:buAutoNum type="arabicPeriod"/>
            </a:pPr>
            <a:r>
              <a:rPr lang="en-US" sz="1200" b="1"/>
              <a:t>Sertifikasiya</a:t>
            </a:r>
            <a:r>
              <a:rPr lang="en-US" sz="1200"/>
              <a:t>: UNIX POSIX sertifikatlıdır, Linux isə sadəcə POSIX-ə uyğundur.</a:t>
            </a:r>
          </a:p>
          <a:p>
            <a:endParaRPr lang="az-Latn-AZ" sz="1200"/>
          </a:p>
          <a:p>
            <a:endParaRPr lang="en-US" sz="1200"/>
          </a:p>
          <a:p>
            <a:r>
              <a:rPr lang="en-US" sz="1200" b="1">
                <a:solidFill>
                  <a:srgbClr val="FF0000"/>
                </a:solidFill>
              </a:rPr>
              <a:t>Linux, Ubuntu kimi bir distributivdirmi?</a:t>
            </a:r>
          </a:p>
          <a:p>
            <a:endParaRPr lang="en-US" sz="1200" b="1">
              <a:solidFill>
                <a:srgbClr val="FF0000"/>
              </a:solidFill>
            </a:endParaRPr>
          </a:p>
          <a:p>
            <a:r>
              <a:rPr lang="en-US" sz="1200"/>
              <a:t>Linux özü bir əməliyyat sistemi nüvəsidir (kernel). Bu nüvə, aparatla proqram təminatı arasında əlaqə yaradır, yaddaş idarəetməsi, proseslər və cihazlarla işləmə kimi əsas funksiyaları təmin edir.</a:t>
            </a:r>
          </a:p>
          <a:p>
            <a:endParaRPr lang="en-US" sz="1200"/>
          </a:p>
          <a:p>
            <a:r>
              <a:rPr lang="en-US" sz="1200"/>
              <a:t>Ubuntu isə Linux nüvəsinə əsaslanan bir distributivdir (distro). Distributiv, Linux nüvəsini götürüb ona əlavə proqramlar, fayl sistemi, istifadəçi interfeysi (məsələn, GNOME, KDE) və digər komponentlər əlavə edərək tam işlək əməliyyat sistemi yaradan paketdir.</a:t>
            </a:r>
          </a:p>
          <a:p>
            <a:endParaRPr lang="en-US" sz="1200"/>
          </a:p>
          <a:p>
            <a:r>
              <a:rPr lang="en-US" sz="1200" b="1"/>
              <a:t>Fərq</a:t>
            </a:r>
            <a:r>
              <a:rPr lang="en-US" sz="1200"/>
              <a:t>:</a:t>
            </a:r>
          </a:p>
          <a:p>
            <a:pPr marL="628650" lvl="1" indent="-171450">
              <a:lnSpc>
                <a:spcPct val="150000"/>
              </a:lnSpc>
              <a:buFont typeface="Arial" panose="020B0604020202020204" pitchFamily="34" charset="0"/>
              <a:buChar char="•"/>
            </a:pPr>
            <a:r>
              <a:rPr lang="en-US" sz="1200"/>
              <a:t>Linux, əməliyyat sisteminin "ürəyi"dir (nüvə).</a:t>
            </a:r>
          </a:p>
          <a:p>
            <a:pPr marL="628650" lvl="1" indent="-171450">
              <a:lnSpc>
                <a:spcPct val="150000"/>
              </a:lnSpc>
              <a:buFont typeface="Arial" panose="020B0604020202020204" pitchFamily="34" charset="0"/>
              <a:buChar char="•"/>
            </a:pPr>
            <a:r>
              <a:rPr lang="en-US" sz="1200"/>
              <a:t>Ubuntu, Debian əsaslı bir distributivdir və Linux nüvəsindən istifadə edir. Digər distributivlərə Fedora, CentOS, Arch Linux kimi nümunələr daxildir.</a:t>
            </a:r>
          </a:p>
          <a:p>
            <a:pPr marL="628650" lvl="1" indent="-171450">
              <a:lnSpc>
                <a:spcPct val="150000"/>
              </a:lnSpc>
              <a:buFont typeface="Arial" panose="020B0604020202020204" pitchFamily="34" charset="0"/>
              <a:buChar char="•"/>
            </a:pPr>
            <a:r>
              <a:rPr lang="en-US" sz="1200"/>
              <a:t>Ubuntu istifadəçi dostu interfeysi, asan quraşdırma və geniş dəstəyi ilə məşhurdur.</a:t>
            </a:r>
          </a:p>
        </p:txBody>
      </p:sp>
    </p:spTree>
    <p:extLst>
      <p:ext uri="{BB962C8B-B14F-4D97-AF65-F5344CB8AC3E}">
        <p14:creationId xmlns:p14="http://schemas.microsoft.com/office/powerpoint/2010/main" val="287025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A729B-2F4C-BF33-77EB-EBCE7C98D4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9A4F994-6EF7-AC01-B812-052CD634ED29}"/>
              </a:ext>
            </a:extLst>
          </p:cNvPr>
          <p:cNvSpPr txBox="1"/>
          <p:nvPr/>
        </p:nvSpPr>
        <p:spPr>
          <a:xfrm>
            <a:off x="203200" y="244826"/>
            <a:ext cx="11822545" cy="6001643"/>
          </a:xfrm>
          <a:prstGeom prst="rect">
            <a:avLst/>
          </a:prstGeom>
          <a:noFill/>
        </p:spPr>
        <p:txBody>
          <a:bodyPr wrap="square">
            <a:spAutoFit/>
          </a:bodyPr>
          <a:lstStyle/>
          <a:p>
            <a:r>
              <a:rPr lang="en-US" sz="1200" b="1">
                <a:solidFill>
                  <a:srgbClr val="FF0000"/>
                </a:solidFill>
              </a:rPr>
              <a:t>macOS və UNIX Əlaqəsi</a:t>
            </a:r>
          </a:p>
          <a:p>
            <a:endParaRPr lang="en-US" sz="1200" b="1">
              <a:solidFill>
                <a:srgbClr val="FF0000"/>
              </a:solidFill>
            </a:endParaRPr>
          </a:p>
          <a:p>
            <a:r>
              <a:rPr lang="en-US" sz="1200" b="1"/>
              <a:t>macOS</a:t>
            </a:r>
            <a:r>
              <a:rPr lang="en-US" sz="1200"/>
              <a:t> və </a:t>
            </a:r>
            <a:r>
              <a:rPr lang="en-US" sz="1200" b="1"/>
              <a:t>UNIX</a:t>
            </a:r>
            <a:r>
              <a:rPr lang="en-US" sz="1200"/>
              <a:t> arasında sıx əlaqə var, çünki macOS rəsmi olaraq UNIX əməliyyat sisteminə əsaslanır və POSIX standartına uyğundur. Bu əlaqəni daha yaxşı başa düşmək üçün aşağıdakı məqamları nəzərdən keçirək:</a:t>
            </a:r>
          </a:p>
          <a:p>
            <a:endParaRPr lang="en-US" sz="1200">
              <a:effectLst/>
            </a:endParaRPr>
          </a:p>
          <a:p>
            <a:r>
              <a:rPr lang="en-US" sz="1200" b="1">
                <a:solidFill>
                  <a:srgbClr val="00B050"/>
                </a:solidFill>
              </a:rPr>
              <a:t>Tarixi Əlaqə</a:t>
            </a:r>
            <a:r>
              <a:rPr lang="en-US" sz="1200"/>
              <a:t>: </a:t>
            </a:r>
          </a:p>
          <a:p>
            <a:pPr marL="285750" indent="-285750">
              <a:buFont typeface="Arial" panose="020B0604020202020204" pitchFamily="34" charset="0"/>
              <a:buChar char="•"/>
            </a:pPr>
            <a:r>
              <a:rPr lang="en-US" sz="1200" b="1"/>
              <a:t>macOS-un mənşəyi</a:t>
            </a:r>
            <a:r>
              <a:rPr lang="en-US" sz="1200"/>
              <a:t>: macOS, Apple-ın NeXT şirkətini satın alması ilə inkişaf etdirilmiş </a:t>
            </a:r>
            <a:r>
              <a:rPr lang="en-US" sz="1200" b="1"/>
              <a:t>NeXTSTEP</a:t>
            </a:r>
            <a:r>
              <a:rPr lang="en-US" sz="1200"/>
              <a:t> əməliyyat sisteminə əsaslanır. NeXTSTEP isə öz növbəsində </a:t>
            </a:r>
            <a:r>
              <a:rPr lang="en-US" sz="1200" b="1"/>
              <a:t>BSD</a:t>
            </a:r>
            <a:r>
              <a:rPr lang="en-US" sz="1200"/>
              <a:t> (Berkeley Software Distribution) əsasında qurulmuşdur, bu da UNIX-in bir variantıdır.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BSD və UNIX</a:t>
            </a:r>
            <a:r>
              <a:rPr lang="en-US" sz="1200"/>
              <a:t>: BSD, 1970-ci illərdə Kaliforniya Universitetində UNIX-ə əsaslanaraq inkişaf etdirilmiş açıq mənbəli əməliyyat sistemidir. BSD, UNIX-in funksionallığını və strukturunu miras almışdır, lakin özünəməxsus xüsusiyyətlər əlavə etmişdir.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Apple, NeXTSTEP-i götürərək onu </a:t>
            </a:r>
            <a:r>
              <a:rPr lang="en-US" sz="1200" b="1"/>
              <a:t>Darwin</a:t>
            </a:r>
            <a:r>
              <a:rPr lang="en-US" sz="1200"/>
              <a:t> adlı açıq mənbəli nüvəyə çevirdi. Darwin, BSD və Mach mikro-nüvəsinə əsaslanır və macOS-un əsasını təşkil edir.</a:t>
            </a:r>
          </a:p>
          <a:p>
            <a:endParaRPr lang="en-US" sz="1200">
              <a:effectLst/>
            </a:endParaRPr>
          </a:p>
          <a:p>
            <a:endParaRPr lang="en-US" sz="1200"/>
          </a:p>
          <a:p>
            <a:r>
              <a:rPr lang="en-US" sz="1200" b="1">
                <a:solidFill>
                  <a:srgbClr val="00B050"/>
                </a:solidFill>
              </a:rPr>
              <a:t>UNIX Sertifikasiyası</a:t>
            </a:r>
            <a:r>
              <a:rPr lang="en-US" sz="1200"/>
              <a:t>: </a:t>
            </a:r>
          </a:p>
          <a:p>
            <a:pPr marL="171450" indent="-171450">
              <a:buFont typeface="Arial" panose="020B0604020202020204" pitchFamily="34" charset="0"/>
              <a:buChar char="•"/>
            </a:pPr>
            <a:r>
              <a:rPr lang="en-US" sz="1200"/>
              <a:t>macOS, </a:t>
            </a:r>
            <a:r>
              <a:rPr lang="en-US" sz="1200" b="1"/>
              <a:t>The Open Group</a:t>
            </a:r>
            <a:r>
              <a:rPr lang="en-US" sz="1200"/>
              <a:t> tərəfindən rəsmi olaraq </a:t>
            </a:r>
            <a:r>
              <a:rPr lang="en-US" sz="1200" b="1"/>
              <a:t>UNIX 03</a:t>
            </a:r>
            <a:r>
              <a:rPr lang="en-US" sz="1200"/>
              <a:t> sertifikatına malikdir. Bu, macOS-un POSIX (Portable Operating System Interface) standartlarına tam uyğun olduğunu və rəsmi UNIX sistemi kimi tanındığını göstərir.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macOS 10.5 Leopard (2007) və sonrakı versiyalar bu sertifikatı almışdır. Bu, macOS-un UNIX-in bütün əsas xüsusiyyətlərinə (fayl sistemi, çox istifadəçi dəstəyi, terminal əmrləri və s.) malik olduğunu təsdiqləyir.</a:t>
            </a:r>
          </a:p>
          <a:p>
            <a:endParaRPr lang="en-US" sz="1200">
              <a:effectLst/>
            </a:endParaRPr>
          </a:p>
          <a:p>
            <a:endParaRPr lang="en-US" sz="1200">
              <a:effectLst/>
            </a:endParaRPr>
          </a:p>
          <a:p>
            <a:r>
              <a:rPr lang="en-US" sz="1200" b="1">
                <a:solidFill>
                  <a:srgbClr val="00B050"/>
                </a:solidFill>
              </a:rPr>
              <a:t>Fərqlər</a:t>
            </a:r>
            <a:r>
              <a:rPr lang="en-US" sz="1200">
                <a:solidFill>
                  <a:srgbClr val="00B050"/>
                </a:solidFill>
              </a:rPr>
              <a:t>: </a:t>
            </a:r>
            <a:r>
              <a:rPr lang="en-US" sz="1200" b="1">
                <a:solidFill>
                  <a:srgbClr val="00B050"/>
                </a:solidFill>
              </a:rPr>
              <a:t>Qrafik İnterfeys</a:t>
            </a:r>
            <a:r>
              <a:rPr lang="en-US" sz="1200"/>
              <a:t>: </a:t>
            </a:r>
          </a:p>
          <a:p>
            <a:pPr marL="171450" indent="-171450">
              <a:buFont typeface="Arial" panose="020B0604020202020204" pitchFamily="34" charset="0"/>
              <a:buChar char="•"/>
            </a:pPr>
            <a:r>
              <a:rPr lang="en-US" sz="1200"/>
              <a:t>UNIX sistemləri ənənəvi olaraq serverlər və ya texniki istifadə üçün nəzərdə tutulsa da, macOS istifadəçi dostu qrafik interfeysi (Aqua, sonradan SwiftUI) ilə fərqlənir. Bu, macOS-u həm peşəkarlar, həm də adi istifadəçilər üçün əlçatan edir.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Mülkiyyətli Struktur</a:t>
            </a:r>
            <a:r>
              <a:rPr lang="en-US" sz="1200"/>
              <a:t>: macOS, UNIX-ə əsaslanan açıq mənbəli Darwin nüvəsindən istifadə etsə də, Apple-ın mülkiyyətli proqram təminatı ilə inteqrasiya olunub (məsələn, Finder, App Store). Bu, onu tam açıq mənbəli BSD və ya Linux-dan fərqləndirir.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Avadanlıq Məhdudiyyəti</a:t>
            </a:r>
            <a:r>
              <a:rPr lang="en-US" sz="1200"/>
              <a:t>: UNIX və ya BSD müxtəlif avadanlıqlarda işləyə bilər, lakin macOS yalnız Apple cihazlarında (Mac kompüterləri) rəsmi olaraq dəstəklənir.</a:t>
            </a:r>
          </a:p>
          <a:p>
            <a:endParaRPr lang="en-US" sz="1200">
              <a:effectLst/>
            </a:endParaRPr>
          </a:p>
        </p:txBody>
      </p:sp>
    </p:spTree>
    <p:extLst>
      <p:ext uri="{BB962C8B-B14F-4D97-AF65-F5344CB8AC3E}">
        <p14:creationId xmlns:p14="http://schemas.microsoft.com/office/powerpoint/2010/main" val="94929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"GNU is Not UNIX" nə deməkdir?</a:t>
            </a:r>
          </a:p>
          <a:p>
            <a:endParaRPr lang="en-US" sz="1200" b="1">
              <a:solidFill>
                <a:srgbClr val="FF0000"/>
              </a:solidFill>
            </a:endParaRPr>
          </a:p>
          <a:p>
            <a:r>
              <a:rPr lang="en-US" sz="1200" b="1"/>
              <a:t>"GNU is Not UNIX"</a:t>
            </a:r>
            <a:r>
              <a:rPr lang="en-US" sz="1200"/>
              <a:t> ifadəsi, GNU layihəsinin mahiyyətini və məqsədini ifadə edən bir şüardır. Bu, həm də rekursiv akronimdir, yəni GNU abbreviaturası öz adında təkrarlanır: </a:t>
            </a:r>
            <a:r>
              <a:rPr lang="en-US" sz="1200" b="1"/>
              <a:t>GNU's Not UNIX</a:t>
            </a:r>
            <a:r>
              <a:rPr lang="en-US" sz="1200"/>
              <a:t>. İfadənin mənası və GNU-nun nə olduğu aşağıda izah olunur:</a:t>
            </a:r>
          </a:p>
          <a:p>
            <a:endParaRPr lang="en-US" sz="1200">
              <a:effectLst/>
            </a:endParaRPr>
          </a:p>
          <a:p>
            <a:endParaRPr lang="en-US" sz="1200"/>
          </a:p>
          <a:p>
            <a:r>
              <a:rPr lang="en-US" sz="1200" b="1"/>
              <a:t>GNU nədir?</a:t>
            </a:r>
          </a:p>
          <a:p>
            <a:endParaRPr lang="en-US" sz="1200" b="1"/>
          </a:p>
          <a:p>
            <a:r>
              <a:rPr lang="en-US" sz="1200"/>
              <a:t>GNU (tələffüzü: "qnu") 1983-cü ildə Richard Stallman tərəfindən başlatılmış açıq mənbəli proqram təminatı layihəsidir. GNU layihəsinin məqsədi tamamilə pulsuz (free, yəni azad) proqram təminatından ibarət bir əməliyyat sistemi yaratmaqdır ki, istifadəçilər bu proqramları sərbəst şəkildə istifadə edə, dəyişdirə və paylaşa bilsinlər.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GNU-nun məqsədi</a:t>
            </a:r>
            <a:r>
              <a:rPr lang="en-US" sz="1200"/>
              <a:t>: UNIX-ə bənzər (UNIX-like) bir əməliyyat sistemi yaratmaq, lakin UNIX-in mülkiyyətli (proprietary) təbiətindən fərqli olaraq tamamilə açıq mənbəli və azad proqram təminatı prinsipinə əsaslanan bir sistem qurmaq.</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Komponentlər</a:t>
            </a:r>
            <a:r>
              <a:rPr lang="en-US" sz="1200"/>
              <a:t>: GNU layihəsi çərçivəsində bir çox vacib proqramlar yaradılmışdır, məsələn:</a:t>
            </a:r>
          </a:p>
          <a:p>
            <a:pPr marL="742950" lvl="1" indent="-285750">
              <a:lnSpc>
                <a:spcPct val="150000"/>
              </a:lnSpc>
              <a:buFont typeface="Wingdings" panose="05000000000000000000" pitchFamily="2" charset="2"/>
              <a:buChar char="q"/>
            </a:pPr>
            <a:r>
              <a:rPr lang="en-US" sz="1200"/>
              <a:t>GCC (GNU Compiler Collection) – proqramlaşdırma dilləri üçün kompilyator.</a:t>
            </a:r>
          </a:p>
          <a:p>
            <a:pPr marL="742950" lvl="1" indent="-285750">
              <a:lnSpc>
                <a:spcPct val="150000"/>
              </a:lnSpc>
              <a:buFont typeface="Wingdings" panose="05000000000000000000" pitchFamily="2" charset="2"/>
              <a:buChar char="q"/>
            </a:pPr>
            <a:r>
              <a:rPr lang="en-US" sz="1200"/>
              <a:t>Bash (Bourne Again Shell) – komanda sətri qabığı.</a:t>
            </a:r>
          </a:p>
          <a:p>
            <a:pPr marL="742950" lvl="1" indent="-285750">
              <a:lnSpc>
                <a:spcPct val="150000"/>
              </a:lnSpc>
              <a:buFont typeface="Wingdings" panose="05000000000000000000" pitchFamily="2" charset="2"/>
              <a:buChar char="q"/>
            </a:pPr>
            <a:r>
              <a:rPr lang="en-US" sz="1200"/>
              <a:t>GNU Coreutils – ls, cp, mv kimi əsas UNIX əmrlərinin azad versiyaları.</a:t>
            </a:r>
          </a:p>
          <a:p>
            <a:pPr marL="742950" lvl="1" indent="-285750">
              <a:lnSpc>
                <a:spcPct val="150000"/>
              </a:lnSpc>
              <a:buFont typeface="Wingdings" panose="05000000000000000000" pitchFamily="2" charset="2"/>
              <a:buChar char="q"/>
            </a:pPr>
            <a:r>
              <a:rPr lang="en-US" sz="1200"/>
              <a:t>Emacs – güclü mətn redaktoru.</a:t>
            </a:r>
          </a:p>
          <a:p>
            <a:endParaRPr lang="en-US" sz="1200"/>
          </a:p>
          <a:p>
            <a:pPr marL="285750" indent="-285750">
              <a:buFont typeface="Arial" panose="020B0604020202020204" pitchFamily="34" charset="0"/>
              <a:buChar char="•"/>
            </a:pPr>
            <a:r>
              <a:rPr lang="en-US" sz="1200" b="1"/>
              <a:t>GNU Hurd</a:t>
            </a:r>
            <a:r>
              <a:rPr lang="en-US" sz="1200"/>
              <a:t>: GNU layihəsi öz nüvəsini (kernel) yaratmağa çalışsa da (GNU Hurd), bu nüvə tam funksional hala gəlmədi. Bunun əvəzinə GNU proqramları Linux nüvəsi ilə birləşdirilərək GNU/Linux sistemlərini formalaşdırdı.</a:t>
            </a:r>
            <a:endParaRPr lang="en-US" sz="1200">
              <a:effectLst/>
            </a:endParaRPr>
          </a:p>
        </p:txBody>
      </p:sp>
    </p:spTree>
    <p:extLst>
      <p:ext uri="{BB962C8B-B14F-4D97-AF65-F5344CB8AC3E}">
        <p14:creationId xmlns:p14="http://schemas.microsoft.com/office/powerpoint/2010/main" val="22451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AE439-4A06-DD08-8F29-935033E171D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E72C3FE-B7DF-F35D-B9DE-13481487062F}"/>
              </a:ext>
            </a:extLst>
          </p:cNvPr>
          <p:cNvSpPr txBox="1"/>
          <p:nvPr/>
        </p:nvSpPr>
        <p:spPr>
          <a:xfrm>
            <a:off x="203200" y="244826"/>
            <a:ext cx="11822545" cy="3693319"/>
          </a:xfrm>
          <a:prstGeom prst="rect">
            <a:avLst/>
          </a:prstGeom>
          <a:noFill/>
        </p:spPr>
        <p:txBody>
          <a:bodyPr wrap="square">
            <a:spAutoFit/>
          </a:bodyPr>
          <a:lstStyle/>
          <a:p>
            <a:r>
              <a:rPr lang="en-US" sz="1200" b="1">
                <a:solidFill>
                  <a:srgbClr val="FF0000"/>
                </a:solidFill>
              </a:rPr>
              <a:t>"GNU is Not UNIX" nə mənaya gəlir?</a:t>
            </a:r>
          </a:p>
          <a:p>
            <a:endParaRPr lang="en-US" sz="1200" b="1">
              <a:solidFill>
                <a:srgbClr val="FF0000"/>
              </a:solidFill>
            </a:endParaRPr>
          </a:p>
          <a:p>
            <a:r>
              <a:rPr lang="en-US" sz="1200"/>
              <a:t>Bu ifadə GNU layihəsinin fəlsəfəsini və texniki xüsusiyyətlərini əks etdirir:</a:t>
            </a:r>
          </a:p>
          <a:p>
            <a:endParaRPr lang="en-US" sz="1200"/>
          </a:p>
          <a:p>
            <a:pPr marL="342900" indent="-342900">
              <a:buFont typeface="+mj-lt"/>
              <a:buAutoNum type="arabicPeriod"/>
            </a:pPr>
            <a:r>
              <a:rPr lang="en-US" sz="1200" b="1"/>
              <a:t>UNIX-ə bənzəyir, lakin UNIX deyil</a:t>
            </a:r>
            <a:r>
              <a:rPr lang="en-US" sz="1200"/>
              <a:t>: </a:t>
            </a:r>
          </a:p>
          <a:p>
            <a:pPr marL="800100" lvl="1" indent="-342900">
              <a:lnSpc>
                <a:spcPct val="150000"/>
              </a:lnSpc>
              <a:buFont typeface="Arial" panose="020B0604020202020204" pitchFamily="34" charset="0"/>
              <a:buChar char="•"/>
            </a:pPr>
            <a:r>
              <a:rPr lang="en-US" sz="1200"/>
              <a:t>GNU, UNIX-in funksionallığını və dizayn prinsiplərini (məsələn, çox istifadəçi dəstəyi, modulluq, POSIX uyğunluğu) təqlid edir, lakin UNIX-in orijinal kodunu istifadə etmir.</a:t>
            </a:r>
          </a:p>
          <a:p>
            <a:pPr marL="800100" lvl="1" indent="-342900">
              <a:lnSpc>
                <a:spcPct val="150000"/>
              </a:lnSpc>
              <a:buFont typeface="Arial" panose="020B0604020202020204" pitchFamily="34" charset="0"/>
              <a:buChar char="•"/>
            </a:pPr>
            <a:r>
              <a:rPr lang="en-US" sz="1200"/>
              <a:t>UNIX, əsasən mülkiyyətli bir sistemdir və onun kodu Bell Labs və ya digər şirkətlərə məxsusdur. GNU isə tamamilə sıfırdan yazılmış, açıq mənbəli alternativdir.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Azad proqram fəlsəfəsi</a:t>
            </a:r>
            <a:r>
              <a:rPr lang="en-US" sz="1200"/>
              <a:t>: </a:t>
            </a:r>
          </a:p>
          <a:p>
            <a:pPr marL="800100" lvl="1" indent="-342900">
              <a:buFont typeface="Arial" panose="020B0604020202020204" pitchFamily="34" charset="0"/>
              <a:buChar char="•"/>
            </a:pPr>
            <a:r>
              <a:rPr lang="en-US" sz="1200"/>
              <a:t>UNIX sistemləri adətən pullu və ya məhdud lisenziyalı olur. GNU isə </a:t>
            </a:r>
            <a:r>
              <a:rPr lang="en-US" sz="1200" b="1"/>
              <a:t>azad proqram</a:t>
            </a:r>
            <a:r>
              <a:rPr lang="en-US" sz="1200"/>
              <a:t> (free software) prinsipinə əsaslanır. Bu, istifadəçilərə proqramı istifadə etmək, öyrənmək, dəyişdirmək və paylaşmaq azadlığı verir.</a:t>
            </a:r>
          </a:p>
          <a:p>
            <a:pPr marL="800100" lvl="1" indent="-342900">
              <a:buFont typeface="Arial" panose="020B0604020202020204" pitchFamily="34" charset="0"/>
              <a:buChar char="•"/>
            </a:pPr>
            <a:endParaRPr lang="en-US" sz="1200"/>
          </a:p>
          <a:p>
            <a:pPr marL="800100" lvl="1" indent="-342900">
              <a:buFont typeface="Arial" panose="020B0604020202020204" pitchFamily="34" charset="0"/>
              <a:buChar char="•"/>
            </a:pPr>
            <a:r>
              <a:rPr lang="en-US" sz="1200"/>
              <a:t>"Not UNIX" ifadəsi, GNU-nun UNIX-in məhdudiyyətlərindən (mülkiyyətli lisenziyalar) azad olduğunu vurğulayır.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Rekursiv yumor</a:t>
            </a:r>
            <a:r>
              <a:rPr lang="en-US" sz="1200"/>
              <a:t>: </a:t>
            </a:r>
          </a:p>
          <a:p>
            <a:pPr marL="800100" lvl="1" indent="-342900">
              <a:lnSpc>
                <a:spcPct val="150000"/>
              </a:lnSpc>
              <a:buFont typeface="Arial" panose="020B0604020202020204" pitchFamily="34" charset="0"/>
              <a:buChar char="•"/>
            </a:pPr>
            <a:r>
              <a:rPr lang="en-US" sz="1200"/>
              <a:t>"GNU's Not UNIX" akronimi özü-özünə istinad edir (rekursivdir), bu da proqramçıların yumoruna xas bir xüsusiyyətdir. Bu, layihənin yaradıcı və fərqli ruhunu əks etdirir.</a:t>
            </a:r>
          </a:p>
          <a:p>
            <a:pPr marL="0" lvl="1"/>
            <a:endParaRPr lang="en-US" sz="1200"/>
          </a:p>
          <a:p>
            <a:pPr marL="0" lvl="1"/>
            <a:endParaRPr lang="en-US" sz="1200"/>
          </a:p>
        </p:txBody>
      </p:sp>
    </p:spTree>
    <p:extLst>
      <p:ext uri="{BB962C8B-B14F-4D97-AF65-F5344CB8AC3E}">
        <p14:creationId xmlns:p14="http://schemas.microsoft.com/office/powerpoint/2010/main" val="225298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2823</TotalTime>
  <Words>6086</Words>
  <Application>Microsoft Office PowerPoint</Application>
  <PresentationFormat>Widescreen</PresentationFormat>
  <Paragraphs>919</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-apple-system</vt: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43</cp:revision>
  <dcterms:created xsi:type="dcterms:W3CDTF">2025-09-15T05:34:52Z</dcterms:created>
  <dcterms:modified xsi:type="dcterms:W3CDTF">2025-10-05T19:52:15Z</dcterms:modified>
</cp:coreProperties>
</file>