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>
                <a:latin typeface="-apple-system"/>
              </a:rPr>
              <a:t>Windows</a:t>
            </a:r>
            <a:r>
              <a:rPr lang="en-US" sz="1500">
                <a:latin typeface="-apple-system"/>
              </a:rPr>
              <a:t> və </a:t>
            </a:r>
            <a:r>
              <a:rPr lang="en-US" sz="1500" b="1">
                <a:latin typeface="-apple-system"/>
              </a:rPr>
              <a:t>Linux</a:t>
            </a:r>
            <a:r>
              <a:rPr lang="en-US" sz="1500">
                <a:latin typeface="-apple-system"/>
              </a:rPr>
              <a:t> Əməliyyat Sistemlərinin </a:t>
            </a:r>
            <a:r>
              <a:rPr lang="en-US" sz="1500" b="1">
                <a:latin typeface="-apple-system"/>
              </a:rPr>
              <a:t>DevOps</a:t>
            </a:r>
            <a:r>
              <a:rPr lang="en-US" sz="1500">
                <a:latin typeface="-apple-system"/>
              </a:rPr>
              <a:t> Mühəndislər üçün Niyə Vacibdir?</a:t>
            </a:r>
          </a:p>
          <a:p>
            <a:endParaRPr lang="en-US" sz="1500">
              <a:latin typeface="-apple-system"/>
            </a:endParaRPr>
          </a:p>
          <a:p>
            <a:r>
              <a:rPr lang="en-US" sz="1500" b="1"/>
              <a:t>DevOps</a:t>
            </a:r>
            <a:r>
              <a:rPr lang="en-US" sz="1500"/>
              <a:t>, "</a:t>
            </a:r>
            <a:r>
              <a:rPr lang="en-US" sz="1500" b="1">
                <a:solidFill>
                  <a:srgbClr val="00B050"/>
                </a:solidFill>
              </a:rPr>
              <a:t>Development</a:t>
            </a:r>
            <a:r>
              <a:rPr lang="en-US" sz="1500"/>
              <a:t>" (proqram yazmaq) və "</a:t>
            </a:r>
            <a:r>
              <a:rPr lang="en-US" sz="1500" b="1">
                <a:solidFill>
                  <a:srgbClr val="0070C0"/>
                </a:solidFill>
              </a:rPr>
              <a:t>Operations</a:t>
            </a:r>
            <a:r>
              <a:rPr lang="en-US" sz="1500"/>
              <a:t>" (proqramı idarə etmək) sözlərindən yaranıb. Məsələn, bir oyun tətbiqi yazırsan – DevOps mühəndisi onu </a:t>
            </a:r>
            <a:r>
              <a:rPr lang="en-US" sz="1500" b="1"/>
              <a:t>serverlərə</a:t>
            </a:r>
            <a:r>
              <a:rPr lang="en-US" sz="1500"/>
              <a:t> yükləyir, </a:t>
            </a:r>
            <a:r>
              <a:rPr lang="en-US" sz="1500" b="1"/>
              <a:t>test edir </a:t>
            </a:r>
            <a:r>
              <a:rPr lang="en-US" sz="1500"/>
              <a:t>və hər hansı </a:t>
            </a:r>
            <a:r>
              <a:rPr lang="en-US" sz="1500" b="1"/>
              <a:t>səhv olarsa tez düzəldir</a:t>
            </a:r>
            <a:r>
              <a:rPr lang="en-US" sz="1500"/>
              <a:t>. Bu işdə əməliyyat sistemləri vacibdir, çünki proqramlar fərqli kompüterlərdə (serverlərdə) işləyir. Serverlər isə ya </a:t>
            </a:r>
            <a:r>
              <a:rPr lang="en-US" sz="1500" b="1"/>
              <a:t>Windows</a:t>
            </a:r>
            <a:r>
              <a:rPr lang="en-US" sz="1500"/>
              <a:t>, ya da </a:t>
            </a:r>
            <a:r>
              <a:rPr lang="en-US" sz="1500" b="1"/>
              <a:t>Linux</a:t>
            </a:r>
            <a:r>
              <a:rPr lang="en-US" sz="1500"/>
              <a:t> istifadə edir.</a:t>
            </a:r>
          </a:p>
          <a:p>
            <a:endParaRPr lang="en-US" sz="1500"/>
          </a:p>
          <a:p>
            <a:endParaRPr lang="en-US" sz="1500"/>
          </a:p>
          <a:p>
            <a:r>
              <a:rPr lang="en-US" sz="1500" b="1"/>
              <a:t>1) Linux Əməliyyat Sistemi Nədir və DevOps-da Niyə Vacibdir?</a:t>
            </a:r>
          </a:p>
          <a:p>
            <a:endParaRPr lang="en-US" sz="1500"/>
          </a:p>
          <a:p>
            <a:r>
              <a:rPr lang="en-US" sz="1500"/>
              <a:t>Linux Əməliyyat Sistemi Nədir və DevOps-da Niyə Vacibdir? Linux, pulsuz və açıq mənbəli (open-source) bir əməliyyat sistemidir. O, 1991-ci ildə </a:t>
            </a:r>
            <a:r>
              <a:rPr lang="en-US" sz="1500" b="1"/>
              <a:t>Linus Torvalds </a:t>
            </a:r>
            <a:r>
              <a:rPr lang="en-US" sz="1500"/>
              <a:t>tərəfindən yaradılıb və indi bütün dünyada serverlərin əksəriyyətində istifadə olunur. Məsələn, Google, Amazon və Netflix kimi böyük şirkətlər Linux istifadə edir.</a:t>
            </a:r>
          </a:p>
          <a:p>
            <a:endParaRPr lang="en-US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Serverlərdə çox istifadə olunur</a:t>
            </a:r>
            <a:r>
              <a:rPr lang="en-US" sz="1500"/>
              <a:t>: İnternetdəki serverlərin təxminən 80%-i Linux-dadır. DevOps, proqramları cloud serverlərə (məsələn, AWS, Google Cloud) yükləyir. Linux is</a:t>
            </a:r>
            <a:r>
              <a:rPr lang="az-Latn-AZ" sz="1500"/>
              <a:t>ə </a:t>
            </a:r>
            <a:r>
              <a:rPr lang="en-US" sz="1500"/>
              <a:t>bu serverləri idarə etmək üçün ən yaxşı</a:t>
            </a:r>
            <a:r>
              <a:rPr lang="az-Latn-AZ" sz="1500"/>
              <a:t> vasitədir</a:t>
            </a:r>
            <a:r>
              <a:rPr lang="en-US" sz="1500"/>
              <a:t>, çünki stabil (davamlı) və təhlükəsizdir. Məsələn, bir veb-sayt qurursan – Linux serverində onu asanlıqla idarə edə bilərsən.</a:t>
            </a:r>
          </a:p>
          <a:p>
            <a:endParaRPr lang="az-Latn-AZ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Komanda xətti (Command Line) asandır</a:t>
            </a:r>
            <a:r>
              <a:rPr lang="en-US" sz="1500"/>
              <a:t>: Linux-da "terminal" adlı bir pəncərə var. Orada sadə əmrlərlə (məsələn, "ls" – faylları göstər, "mkdir" – qovluq yarat) hər şeyi avtomatlaşdıra bilərsən. DevOps-da avtomatlaşdırma çox vacibdir – proqramları avtomatik yükləmək, test etmək üçün alətlər (Docker, Kubernetes) Linux-da daha yaxşı işləyir.</a:t>
            </a:r>
          </a:p>
          <a:p>
            <a:endParaRPr lang="az-Latn-AZ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Pulsuz və dəyişdirilə bilər</a:t>
            </a:r>
            <a:r>
              <a:rPr lang="en-US" sz="1500"/>
              <a:t>: Linux-u pulsuz yükləyə bilərsən (Ubuntu, CentOS kimi versiyalar var). DevOps mühəndisləri onu öz ehtiyaclarına uyğun dəyişdirə bilərlər. Məsələn, bir şirkət öz proqramı üçün xüsusi Linux versiyası yarada bilər.</a:t>
            </a:r>
          </a:p>
          <a:p>
            <a:endParaRPr lang="az-Latn-AZ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Təhlükəsizlik</a:t>
            </a:r>
            <a:r>
              <a:rPr lang="en-US" sz="1500"/>
              <a:t>: Viruslar Linux-a az təsir edir, çünki istifadəçilər "root" (əsas idarəçi) olmadan dəyişiklik edə bilmirlər.</a:t>
            </a:r>
          </a:p>
          <a:p>
            <a:endParaRPr lang="az-Latn-AZ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Amma Linux-un mənfi tərəfləri də var</a:t>
            </a:r>
            <a:r>
              <a:rPr lang="en-US" sz="1500"/>
              <a:t>: Qrafik interfeys (GUI) Windows qədər asan deyil, ona görə komanda xəttini öyrənmək lazımdır.</a:t>
            </a:r>
          </a:p>
        </p:txBody>
      </p:sp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4FCA-26D9-464D-0487-7DF095B44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8C98C8-E27A-E562-2C16-5B0D9FCABE21}"/>
              </a:ext>
            </a:extLst>
          </p:cNvPr>
          <p:cNvSpPr txBox="1"/>
          <p:nvPr/>
        </p:nvSpPr>
        <p:spPr>
          <a:xfrm>
            <a:off x="203200" y="244826"/>
            <a:ext cx="11822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500">
                <a:latin typeface="-apple-system"/>
              </a:rPr>
              <a:t>2) </a:t>
            </a:r>
            <a:r>
              <a:rPr lang="en-US" sz="1500" b="1"/>
              <a:t>Windows Əməliyyat Sistemi Nədir və DevOps-da Niyə Vacibdir?</a:t>
            </a:r>
          </a:p>
          <a:p>
            <a:endParaRPr lang="az-Latn-AZ" sz="1500"/>
          </a:p>
          <a:p>
            <a:r>
              <a:rPr lang="az-Latn-AZ" sz="1500"/>
              <a:t>Windows, Microsoft şirkətinin yaratdığı əməliyyat sistemidir. O, 1985-ci ildən bəri var və əksər şəxsi kompüterlərdə istifadə olunur. Server versiyası da var (</a:t>
            </a:r>
            <a:r>
              <a:rPr lang="az-Latn-AZ" sz="1500" b="1"/>
              <a:t>Windows Server</a:t>
            </a:r>
            <a:r>
              <a:rPr lang="az-Latn-AZ" sz="1500"/>
              <a:t>).</a:t>
            </a:r>
          </a:p>
          <a:p>
            <a:endParaRPr lang="az-Latn-AZ" sz="1500"/>
          </a:p>
          <a:p>
            <a:r>
              <a:rPr lang="en-US" sz="1500" b="1"/>
              <a:t>Enterprise (Böyük şirkət) mühitlərində çox yayılıb</a:t>
            </a:r>
            <a:r>
              <a:rPr lang="en-US" sz="1500"/>
              <a:t>: Bir çox bank, ofis və şirkət Windows istifadə edir. DevOps</a:t>
            </a:r>
            <a:r>
              <a:rPr lang="az-Latn-AZ" sz="1500"/>
              <a:t> </a:t>
            </a:r>
            <a:r>
              <a:rPr lang="en-US" sz="1500"/>
              <a:t>-da proqramları bu sistemlərdə idarə etmək lazımdır. Məsələn, </a:t>
            </a:r>
            <a:r>
              <a:rPr lang="en-US" sz="1500" b="1"/>
              <a:t>Microsoft Azure cloud </a:t>
            </a:r>
            <a:r>
              <a:rPr lang="en-US" sz="1500"/>
              <a:t>platforması </a:t>
            </a:r>
            <a:r>
              <a:rPr lang="en-US" sz="1500" b="1"/>
              <a:t>Windows</a:t>
            </a:r>
            <a:r>
              <a:rPr lang="az-Latn-AZ" sz="1500"/>
              <a:t> </a:t>
            </a:r>
            <a:r>
              <a:rPr lang="en-US" sz="1500"/>
              <a:t>-a uyğundur.</a:t>
            </a:r>
            <a:endParaRPr lang="az-Latn-AZ" sz="1500"/>
          </a:p>
          <a:p>
            <a:endParaRPr lang="az-Latn-AZ" sz="1500"/>
          </a:p>
          <a:p>
            <a:r>
              <a:rPr lang="en-US" sz="1500" b="1"/>
              <a:t>Asan interfeys və alətlər</a:t>
            </a:r>
            <a:r>
              <a:rPr lang="en-US" sz="1500"/>
              <a:t>: Windows-da "</a:t>
            </a:r>
            <a:r>
              <a:rPr lang="en-US" sz="1500" b="1"/>
              <a:t>PowerShell</a:t>
            </a:r>
            <a:r>
              <a:rPr lang="en-US" sz="1500"/>
              <a:t>" adlı komanda xətti var. O, DevOps üçün avtomatlaşdırma üçün əladır – proqramları yükləmək, konfiqurasiya etmək. Həmçinin, </a:t>
            </a:r>
            <a:r>
              <a:rPr lang="en-US" sz="1500" b="1"/>
              <a:t>Visual Studio </a:t>
            </a:r>
            <a:r>
              <a:rPr lang="en-US" sz="1500"/>
              <a:t>kimi alətlər Windows-da daha yaxşı işləyir.</a:t>
            </a:r>
            <a:endParaRPr lang="az-Latn-AZ" sz="1500"/>
          </a:p>
          <a:p>
            <a:endParaRPr lang="az-Latn-AZ" sz="1500"/>
          </a:p>
          <a:p>
            <a:r>
              <a:rPr lang="en-US" sz="1500" b="1"/>
              <a:t>Microsoft məhsulları ilə inteqrasiya</a:t>
            </a:r>
            <a:r>
              <a:rPr lang="en-US" sz="1500"/>
              <a:t>: Əgər proqram </a:t>
            </a:r>
            <a:r>
              <a:rPr lang="en-US" sz="1500" b="1"/>
              <a:t>.NET </a:t>
            </a:r>
            <a:r>
              <a:rPr lang="en-US" sz="1500"/>
              <a:t>dilində yazılıbsa və ya </a:t>
            </a:r>
            <a:r>
              <a:rPr lang="en-US" sz="1500" b="1"/>
              <a:t>SQL Server </a:t>
            </a:r>
            <a:r>
              <a:rPr lang="en-US" sz="1500"/>
              <a:t>verilənlər bazası istifadə olunursa, </a:t>
            </a:r>
            <a:r>
              <a:rPr lang="az-Latn-AZ" sz="1500"/>
              <a:t>onların idarə edilməsi üçün </a:t>
            </a:r>
            <a:r>
              <a:rPr lang="en-US" sz="1500"/>
              <a:t>Windows ən yaxşı seçimdir. DevOps mühəndisləri </a:t>
            </a:r>
            <a:r>
              <a:rPr lang="en-US" sz="1500" b="1"/>
              <a:t>Azure DevOps </a:t>
            </a:r>
            <a:r>
              <a:rPr lang="en-US" sz="1500"/>
              <a:t>aləti ilə işləyir </a:t>
            </a:r>
            <a:r>
              <a:rPr lang="az-Latn-AZ" sz="1500"/>
              <a:t>və</a:t>
            </a:r>
            <a:r>
              <a:rPr lang="en-US" sz="1500"/>
              <a:t> bu</a:t>
            </a:r>
            <a:r>
              <a:rPr lang="az-Latn-AZ" sz="1500"/>
              <a:t>da</a:t>
            </a:r>
            <a:r>
              <a:rPr lang="en-US" sz="1500"/>
              <a:t>, Windows-a bağlıdır.</a:t>
            </a:r>
            <a:endParaRPr lang="az-Latn-AZ" sz="1500"/>
          </a:p>
          <a:p>
            <a:endParaRPr lang="az-Latn-AZ" sz="1500"/>
          </a:p>
          <a:p>
            <a:r>
              <a:rPr lang="en-US" sz="1500" b="1"/>
              <a:t>Qrafik idarəetmə</a:t>
            </a:r>
            <a:r>
              <a:rPr lang="en-US" sz="1500"/>
              <a:t>: Windows-da hər şey </a:t>
            </a:r>
            <a:r>
              <a:rPr lang="az-Latn-AZ" sz="1500"/>
              <a:t>mausla</a:t>
            </a:r>
            <a:r>
              <a:rPr lang="en-US" sz="1500"/>
              <a:t> asan idarə olunur, komanda xəttinə ehtiyac azdır. Bu, yeni başlayanlar üçün yaxşıdır, amma DevOps-da hər ikisini bilmək lazımdır.</a:t>
            </a:r>
            <a:endParaRPr lang="az-Latn-AZ" sz="1500"/>
          </a:p>
          <a:p>
            <a:endParaRPr lang="az-Latn-AZ" sz="1500"/>
          </a:p>
          <a:p>
            <a:r>
              <a:rPr lang="en-US" sz="1500" b="1"/>
              <a:t>Təhlükəsizlik və dəstək</a:t>
            </a:r>
            <a:r>
              <a:rPr lang="en-US" sz="1500"/>
              <a:t>: Microsoft daim yeniləmələr verir və təhlükəsizlik problemlərini həll edir. Böyük şirkətlər üçün ödənişli dəstək </a:t>
            </a:r>
            <a:r>
              <a:rPr lang="az-Latn-AZ" sz="1500"/>
              <a:t>də mövcuddur</a:t>
            </a:r>
            <a:r>
              <a:rPr lang="en-US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5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2EE83-52C2-9A1E-59D9-07189D71B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3826CB-0742-3B08-B53B-8E806BB4E518}"/>
              </a:ext>
            </a:extLst>
          </p:cNvPr>
          <p:cNvSpPr txBox="1"/>
          <p:nvPr/>
        </p:nvSpPr>
        <p:spPr>
          <a:xfrm>
            <a:off x="203200" y="244826"/>
            <a:ext cx="1182254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latin typeface="-apple-system"/>
              </a:rPr>
              <a:t>Windows və Linux-u</a:t>
            </a:r>
            <a:r>
              <a:rPr lang="az-Latn-AZ" sz="1400" b="1">
                <a:latin typeface="-apple-system"/>
              </a:rPr>
              <a:t>n</a:t>
            </a:r>
            <a:r>
              <a:rPr lang="en-US" sz="1400" b="1">
                <a:latin typeface="-apple-system"/>
              </a:rPr>
              <a:t> Müqayisə</a:t>
            </a:r>
            <a:r>
              <a:rPr lang="az-Latn-AZ" sz="1400" b="1">
                <a:latin typeface="-apple-system"/>
              </a:rPr>
              <a:t> Cədvəli</a:t>
            </a:r>
            <a:r>
              <a:rPr lang="az-Latn-AZ" sz="1400">
                <a:latin typeface="-apple-system"/>
              </a:rPr>
              <a:t>:</a:t>
            </a:r>
          </a:p>
          <a:p>
            <a:endParaRPr lang="az-Latn-AZ" sz="1400">
              <a:latin typeface="-apple-system"/>
            </a:endParaRP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Hər İkisini Bilməyin Faydaları</a:t>
            </a:r>
            <a:r>
              <a:rPr lang="az-Latn-AZ" sz="1400"/>
              <a:t>:</a:t>
            </a:r>
          </a:p>
          <a:p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Universal olmaq</a:t>
            </a:r>
            <a:r>
              <a:rPr lang="en-US" sz="1400"/>
              <a:t>: Real işdə şirkətlər qarışıq sistemlər istifadə edir. Məsələn, bir proqram Linux serverində işləyir, amma </a:t>
            </a:r>
            <a:r>
              <a:rPr lang="az-Latn-AZ" sz="1400"/>
              <a:t>tətbiqin </a:t>
            </a:r>
            <a:r>
              <a:rPr lang="en-US" sz="1400"/>
              <a:t>inkişaf</a:t>
            </a:r>
            <a:r>
              <a:rPr lang="az-Latn-AZ" sz="1400"/>
              <a:t>ı</a:t>
            </a:r>
            <a:r>
              <a:rPr lang="en-US" sz="1400"/>
              <a:t> Windows</a:t>
            </a:r>
            <a:r>
              <a:rPr lang="az-Latn-AZ" sz="1400"/>
              <a:t> </a:t>
            </a:r>
            <a:r>
              <a:rPr lang="en-US" sz="1400"/>
              <a:t>-da aparılır. </a:t>
            </a:r>
            <a:endParaRPr lang="az-Latn-AZ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Problemləri həll etmək</a:t>
            </a:r>
            <a:r>
              <a:rPr lang="en-US" sz="1400"/>
              <a:t>: Bir səhv Linux-da fərqli, Windows-da fərqli görünə bilər. Hər ikisini bilən mühəndis tez həll edər.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Karyera</a:t>
            </a:r>
            <a:r>
              <a:rPr lang="en-US" sz="1400"/>
              <a:t>: İş elanlarında "Linux və Windows bilikləri" tələb olunur. </a:t>
            </a:r>
            <a:endParaRPr lang="az-Latn-AZ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Avtomatlaşdırma və CI/CD</a:t>
            </a:r>
            <a:r>
              <a:rPr lang="en-US" sz="1400"/>
              <a:t>: DevOps-da </a:t>
            </a:r>
            <a:r>
              <a:rPr lang="en-US" sz="1400" b="1" i="1"/>
              <a:t>Continuous Integration/Continuous Deployment </a:t>
            </a:r>
            <a:r>
              <a:rPr lang="en-US" sz="1400"/>
              <a:t>(CI/CD) alətləri (Jenkins, GitHub Actions) hər iki sistemdə işləyir. </a:t>
            </a:r>
            <a:endParaRPr lang="az-Latn-AZ" sz="1400"/>
          </a:p>
          <a:p>
            <a:endParaRPr lang="en-US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874DA1-7BCE-A4F9-8003-521C37D8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2690"/>
              </p:ext>
            </p:extLst>
          </p:nvPr>
        </p:nvGraphicFramePr>
        <p:xfrm>
          <a:off x="203200" y="748607"/>
          <a:ext cx="8878380" cy="2560320"/>
        </p:xfrm>
        <a:graphic>
          <a:graphicData uri="http://schemas.openxmlformats.org/drawingml/2006/table">
            <a:tbl>
              <a:tblPr/>
              <a:tblGrid>
                <a:gridCol w="1867980">
                  <a:extLst>
                    <a:ext uri="{9D8B030D-6E8A-4147-A177-3AD203B41FA5}">
                      <a16:colId xmlns:a16="http://schemas.microsoft.com/office/drawing/2014/main" val="1864658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43782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76762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z-Latn-AZ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7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Qiymət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Pulsuz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Ödənişli (lisenziya)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55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İstifadə Sahəsi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Serverlər, cloud (AWS, Google)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Ofislər, Azure, .NET proqramlar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9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Avtomatlaşdırma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Bash/Shell komandaları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PowerShell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484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Təhlükəsizlik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təhlükəsiz, az virus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Yaxşı, amma yeniləmələr lazımdır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863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Öyrənmə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Komanda xəttinə alışmaq lazımdır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Qrafik interfeys asandır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87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DevOps Alətləri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Docker, Kubernetes, 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Azure DevOps, Visual Studio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0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5612E-ACE3-B5DC-6025-25D734A6F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812F63-A1BD-0BC9-5F6B-E96DFD68921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F423-99CD-BA52-06C4-6F5A6CB56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2D2D03-453B-4879-6852-10436211B3D8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740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2025-09-15T05:34:52Z</dcterms:created>
  <dcterms:modified xsi:type="dcterms:W3CDTF">2025-10-10T19:20:23Z</dcterms:modified>
</cp:coreProperties>
</file>