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7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6E56-1402-F8E3-1A43-B034240BB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A46E2-5A1C-F7D0-5316-281072A9E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9BF2-3F06-2222-07EF-1722663C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84058-C8A5-A756-E91B-48368B63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BF1C5-F5BD-F9B4-F984-2BE5FD82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69E1-1611-2908-59C8-BD88BAD4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0F-2603-1D0F-DA85-DE6CB310E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193B-C0DB-EA02-0DE5-DBA425B6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5C89-E9C2-C6E2-F05A-2A701B1D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2C350-AA86-FE56-C10C-86759BBC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427A3-0A18-1B80-463B-96F29D854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434C4-F840-CD90-7A61-EB156512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8C54-E0FA-A1E2-F5D4-2C31B564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358D-EED3-014D-1A63-A228F3FE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7BFDA-56BF-CBF9-67A6-BCD8855A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01AE-D4D8-8D6F-E5E1-AC794685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9D09-9590-8AE0-A3DD-9A856434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453AC-3E50-B22F-415F-53EC13DC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66A45-3AEC-84ED-0C76-928D275F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15FC0-D7BF-BA9E-3769-859F4AE1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F461-0A52-BB66-4D1D-39CFCB4A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5C49-D164-0E2C-CF7C-A7E6494C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3674-7A64-595C-6672-94079D69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E0A5-B5CF-DE7C-7159-6B16BCC5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B200-4C80-79FF-4E82-E0FE759C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4A2E-E6D0-7263-162E-4A3873C1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860C-9D42-A3D0-655A-778E157FC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5706-9B32-E88F-B42C-5F9B66B64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D4D9-6391-5CFD-AD7B-62D094FC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F6AE7-370D-EE7A-5C29-36CE9884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2C076-F3E7-090E-6A5B-4D997900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628E-BA4E-0124-70D4-6C591F29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A761-374B-6E44-9C5D-BC54B640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5590D-F7B2-8385-3DE3-DA1884EF8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1039-561B-05BB-F427-2B7C699AC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2EFDA-32C3-A903-9B59-86F68B55E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15F2E-724C-4A88-C5A0-F84A3B69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01915-4633-E5FF-1EDD-1FB14260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A3FE7-01D7-998B-585B-BFC1513E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6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48FE-2306-7DC6-1DC6-C5672663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D2EF4-01AF-3C08-BC02-3C48279D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72383-0BF2-B274-161B-3A794760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26590-2627-9E5B-5D9D-E410D701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2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8D5D3-8B12-DF8F-F46F-652BBFE3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6C2D-B71D-4B94-5B13-FBAE39A5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40F64-FC8A-34C2-7427-480D8602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3E4C-CC37-D167-11F9-C336ECD4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6B01-A5B9-229B-B55E-43AE216B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78B0-9501-7E6F-20FA-A5FBE20F8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6D790-C5F3-C54C-327E-2AB3DB1E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3E965-EFA2-1A83-DD1E-CB5CA93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4A612-B219-0DF4-E7B1-D4217D26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F7E5-038E-2FFC-66B2-8807F85D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F00D4-8729-6708-82C2-77228B0A2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651D5-1EE9-6EF7-1E48-B0A084C92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B0A1B-7FA6-BDFA-9E4D-771FD917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4A8CF-EF93-1B04-347E-0430F60E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2D16E-0BA9-51E8-4A0A-E4991223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3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41EC7-A269-7FEC-8B9C-CD502999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FAC6F-9189-25DD-9148-72DB8890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EBE8-9810-D648-21BB-6E233CF94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F318-2F6E-3503-EDA0-FC9392AD4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34DE-99DE-7C06-8E21-CBE173412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3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29CB5-C842-D3F4-60AA-0747AE98F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D58C8C-43D3-CDAD-9A9D-BE6F065050B7}"/>
              </a:ext>
            </a:extLst>
          </p:cNvPr>
          <p:cNvSpPr txBox="1"/>
          <p:nvPr/>
        </p:nvSpPr>
        <p:spPr>
          <a:xfrm>
            <a:off x="0" y="0"/>
            <a:ext cx="12192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>
                <a:solidFill>
                  <a:srgbClr val="FF0000"/>
                </a:solidFill>
              </a:rPr>
              <a:t>LAMP və LNMP Nədir?</a:t>
            </a:r>
          </a:p>
          <a:p>
            <a:r>
              <a:rPr lang="en-US" sz="1300"/>
              <a:t>Təsəvvür edin: Siz bir veb-sayt yaratmaq istəyirsiniz – məsələn, dostlarınızla şəkil paylaşmaq üçün bir səhifə. Veb-saytlar internetdə yaşayır və onları idarə etmək üçün bir neçə alət lazımdır:</a:t>
            </a:r>
            <a:endParaRPr lang="az-Latn-AZ" sz="1300"/>
          </a:p>
          <a:p>
            <a:endParaRPr lang="en-US" sz="13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/>
              <a:t>Server</a:t>
            </a:r>
            <a:r>
              <a:rPr lang="en-US" sz="1300"/>
              <a:t> (server): Saytınızı saxlayan kompüter.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/>
              <a:t>Veb-server</a:t>
            </a:r>
            <a:r>
              <a:rPr lang="en-US" sz="1300"/>
              <a:t>: Saytınızı göstərən proqram (məsələn, Apache və ya Nginx).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/>
              <a:t>Verilənlər bazası</a:t>
            </a:r>
            <a:r>
              <a:rPr lang="en-US" sz="1300"/>
              <a:t>: Saytınıza məlumat saxlamaq üçün (məsələn, istifadəçilərin adları).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/>
              <a:t>Proqramlaşdırma dili</a:t>
            </a:r>
            <a:r>
              <a:rPr lang="en-US" sz="1300"/>
              <a:t>: Saytı dinamik etmək üçün (məsələn, PHP).</a:t>
            </a:r>
            <a:endParaRPr lang="az-Latn-AZ" sz="1300"/>
          </a:p>
          <a:p>
            <a:endParaRPr lang="en-US" sz="1300"/>
          </a:p>
          <a:p>
            <a:r>
              <a:rPr lang="en-US" sz="1300" b="1"/>
              <a:t>LAMP</a:t>
            </a:r>
            <a:r>
              <a:rPr lang="en-US" sz="1300"/>
              <a:t> – bu, bu alətlərin bir kombinasiyasıdır: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/>
              <a:t>L</a:t>
            </a:r>
            <a:r>
              <a:rPr lang="en-US" sz="1300"/>
              <a:t> – Linux (bizim Kali Linux kimi bir əməliyyat sistemi).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/>
              <a:t>A</a:t>
            </a:r>
            <a:r>
              <a:rPr lang="en-US" sz="1300"/>
              <a:t> – Apache (veb-server).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/>
              <a:t>M</a:t>
            </a:r>
            <a:r>
              <a:rPr lang="en-US" sz="1300"/>
              <a:t> – MySQL (verilənlər bazası).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/>
              <a:t>P</a:t>
            </a:r>
            <a:r>
              <a:rPr lang="en-US" sz="1300"/>
              <a:t> </a:t>
            </a:r>
            <a:r>
              <a:rPr lang="en-US" sz="1300" b="1"/>
              <a:t>və ya Perl/Python</a:t>
            </a:r>
            <a:r>
              <a:rPr lang="en-US" sz="1300"/>
              <a:t>– server tərəfi proqramlaşdırma dili.</a:t>
            </a:r>
            <a:endParaRPr lang="az-Latn-AZ" sz="1300"/>
          </a:p>
          <a:p>
            <a:endParaRPr lang="az-Latn-AZ" sz="1300"/>
          </a:p>
          <a:p>
            <a:endParaRPr lang="az-Latn-AZ" sz="1300"/>
          </a:p>
          <a:p>
            <a:r>
              <a:rPr lang="en-US" sz="1400" b="1"/>
              <a:t>LNMP</a:t>
            </a:r>
            <a:r>
              <a:rPr lang="en-US" sz="1400"/>
              <a:t> isə eynidir, amma Apache əvəzinə </a:t>
            </a:r>
            <a:r>
              <a:rPr lang="en-US" sz="1400" b="1">
                <a:highlight>
                  <a:srgbClr val="FFFF00"/>
                </a:highlight>
              </a:rPr>
              <a:t>Nginx</a:t>
            </a:r>
            <a:r>
              <a:rPr lang="en-US" sz="1400"/>
              <a:t> istifadə edir: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/>
              <a:t>L</a:t>
            </a:r>
            <a:r>
              <a:rPr lang="en-US" sz="1400"/>
              <a:t> – Linux.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/>
              <a:t>N</a:t>
            </a:r>
            <a:r>
              <a:rPr lang="en-US" sz="1400"/>
              <a:t> – Nginx.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/>
              <a:t>M</a:t>
            </a:r>
            <a:r>
              <a:rPr lang="en-US" sz="1400"/>
              <a:t> – MySQL.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/>
              <a:t>P</a:t>
            </a:r>
            <a:r>
              <a:rPr lang="en-US" sz="1400"/>
              <a:t> – </a:t>
            </a:r>
            <a:r>
              <a:rPr lang="en-US" sz="1400" b="1"/>
              <a:t>və ya Perl/Python</a:t>
            </a:r>
            <a:r>
              <a:rPr lang="en-US" sz="1400"/>
              <a:t>– server tərəfi proqramlaşdırma dili.</a:t>
            </a:r>
          </a:p>
          <a:p>
            <a:endParaRPr lang="az-Latn-AZ" sz="1300"/>
          </a:p>
          <a:p>
            <a:endParaRPr lang="az-Latn-AZ" sz="1300"/>
          </a:p>
          <a:p>
            <a:r>
              <a:rPr lang="en-US" sz="1300"/>
              <a:t>Niyə iki variant? Çünki Apache daha sadədir yeni başlayanlar üçün, Nginx isə daha sürətlidir böyük saytlar üçün (məsələn, Google kimi).</a:t>
            </a:r>
          </a:p>
        </p:txBody>
      </p:sp>
    </p:spTree>
    <p:extLst>
      <p:ext uri="{BB962C8B-B14F-4D97-AF65-F5344CB8AC3E}">
        <p14:creationId xmlns:p14="http://schemas.microsoft.com/office/powerpoint/2010/main" val="22451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D2D0D-E14D-F552-B326-5C9E50A07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4FB85D-BD93-3EBB-006B-DE1C952C42E6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77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6CD6A-A8AF-B3B2-1783-CF0354445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82B697-8A4C-15E4-8DC0-193FD0C8F6A4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7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47D41-C7C2-54AC-5D33-9951D24E2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1DCE0BF-52ED-8EF1-0B14-1596901A03AF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61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A8B1C-7F81-4D35-9089-843DB6FC5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44DC5FF-8B14-52DC-4FF8-4610336CD0E9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7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27A69-4A31-ACD3-62F3-31753E23A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AC3E22E-5883-AB2B-964F-EEAA4EFF31DD}"/>
              </a:ext>
            </a:extLst>
          </p:cNvPr>
          <p:cNvSpPr txBox="1"/>
          <p:nvPr/>
        </p:nvSpPr>
        <p:spPr>
          <a:xfrm>
            <a:off x="203200" y="244826"/>
            <a:ext cx="1182254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Linux (L)</a:t>
            </a:r>
          </a:p>
          <a:p>
            <a:r>
              <a:rPr lang="en-US"/>
              <a:t>Linux – bu, pulsuz və açıq mənbəli əməliyyat sistemidir. Kali Linux isə Linux-un xüsusi versiyasıdır: təhlükəsizlik testləri üçün yaradılıb, amma veb-serverlər qurmaq üçün də mükəmməldir.</a:t>
            </a:r>
          </a:p>
          <a:p>
            <a:r>
              <a:rPr lang="en-US" b="1"/>
              <a:t>Nə edir?</a:t>
            </a:r>
            <a:r>
              <a:rPr lang="en-US"/>
              <a:t> Kompüterinizin "beyni"dir – faylları idarə edir, proqramları işə salır. </a:t>
            </a:r>
            <a:r>
              <a:rPr lang="en-US" b="1"/>
              <a:t>Misal:</a:t>
            </a:r>
            <a:r>
              <a:rPr lang="en-US"/>
              <a:t> Təsəvvür edin, Linux evinizdir. Digər komponentlər isə o evdəki otaqlar və mebel. </a:t>
            </a:r>
            <a:r>
              <a:rPr lang="en-US" b="1"/>
              <a:t>Kali-də necə istifadə edirik?</a:t>
            </a:r>
            <a:r>
              <a:rPr lang="en-US"/>
              <a:t> Terminal (qara ekran) ilə əmrlər veririk.</a:t>
            </a:r>
            <a:endParaRPr lang="az-Latn-AZ"/>
          </a:p>
          <a:p>
            <a:endParaRPr lang="az-Latn-AZ">
              <a:effectLst/>
            </a:endParaRPr>
          </a:p>
          <a:p>
            <a:endParaRPr lang="az-Latn-AZ"/>
          </a:p>
          <a:p>
            <a:r>
              <a:rPr lang="en-US" b="1"/>
              <a:t>Apache (A) və Nginx (N) – Veb-Serverlər</a:t>
            </a:r>
          </a:p>
          <a:p>
            <a:r>
              <a:rPr lang="en-US"/>
              <a:t>Bu, saytınızı internetə çıxaran "qapıçı"dır. Ziyarətçi (brauzer) gələndə, Apache və ya Nginx faylları oxuyur və göstərir.</a:t>
            </a:r>
          </a:p>
          <a:p>
            <a:endParaRPr lang="az-Latn-AZ">
              <a:effectLst/>
            </a:endParaRPr>
          </a:p>
          <a:p>
            <a:r>
              <a:rPr lang="en-US" b="1"/>
              <a:t>MySQL (M) – Verilənlər Bazası</a:t>
            </a:r>
            <a:r>
              <a:rPr lang="az-Latn-AZ" b="1"/>
              <a:t> </a:t>
            </a:r>
            <a:r>
              <a:rPr lang="en-US" b="1"/>
              <a:t>Nədir?</a:t>
            </a:r>
            <a:r>
              <a:rPr lang="en-US"/>
              <a:t> Verilənləri (məlumatları) saxlayan "dolap"dır. Cədvəllərdən ibarətdir, SQL dili ilə idarə olunur.</a:t>
            </a:r>
          </a:p>
          <a:p>
            <a:endParaRPr lang="az-Latn-AZ">
              <a:effectLst/>
            </a:endParaRPr>
          </a:p>
          <a:p>
            <a:r>
              <a:rPr lang="en-US" b="1"/>
              <a:t>PHP (P)</a:t>
            </a:r>
            <a:r>
              <a:rPr lang="en-US"/>
              <a:t> – Proqramlaşdırma Dili Nədir? "PHP: Hypertext Preprocessor" – veb-saytları dinamik etmək üçün dil.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402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E0AEF-5936-1961-D0B8-0603A6C77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1DBDAFF-4C3B-4AD8-A8EC-880467E27D79}"/>
              </a:ext>
            </a:extLst>
          </p:cNvPr>
          <p:cNvSpPr txBox="1"/>
          <p:nvPr/>
        </p:nvSpPr>
        <p:spPr>
          <a:xfrm>
            <a:off x="203200" y="244826"/>
            <a:ext cx="118225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latin typeface="-apple-system"/>
              </a:rPr>
              <a:t>Fərqlər və Nə Vaxt Hansını İstifadə Etmək</a:t>
            </a:r>
            <a:r>
              <a:rPr lang="az-Latn-AZ">
                <a:latin typeface="-apple-system"/>
              </a:rPr>
              <a:t>:</a:t>
            </a: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Nə vaxt LAMP? Kiçik layihələr, WordPress saytları</a:t>
            </a:r>
            <a:r>
              <a:rPr lang="az-Latn-AZ"/>
              <a:t> kimi</a:t>
            </a:r>
            <a:r>
              <a:rPr lang="en-US"/>
              <a:t>. </a:t>
            </a:r>
            <a:endParaRPr lang="az-Latn-AZ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Nə vaxt LNMP? Sürətli saytlar, API-lər, böyük trafik. </a:t>
            </a:r>
            <a:endParaRPr lang="az-Latn-AZ"/>
          </a:p>
          <a:p>
            <a:endParaRPr lang="az-Latn-AZ"/>
          </a:p>
          <a:p>
            <a:r>
              <a:rPr lang="en-US"/>
              <a:t>Hər ikisini eyni vaxtda</a:t>
            </a:r>
            <a:r>
              <a:rPr lang="az-Latn-AZ"/>
              <a:t> istifadə etmək olarmı</a:t>
            </a:r>
            <a:r>
              <a:rPr lang="en-US"/>
              <a:t>? Bəli, amma fərqli portlarda (məsələn, Apache 80, Nginx 8080).</a:t>
            </a:r>
          </a:p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05EBAA-8F6D-C51C-8927-BF8725303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073825"/>
              </p:ext>
            </p:extLst>
          </p:nvPr>
        </p:nvGraphicFramePr>
        <p:xfrm>
          <a:off x="203200" y="960120"/>
          <a:ext cx="10104581" cy="2752896"/>
        </p:xfrm>
        <a:graphic>
          <a:graphicData uri="http://schemas.openxmlformats.org/drawingml/2006/table">
            <a:tbl>
              <a:tblPr/>
              <a:tblGrid>
                <a:gridCol w="2026653">
                  <a:extLst>
                    <a:ext uri="{9D8B030D-6E8A-4147-A177-3AD203B41FA5}">
                      <a16:colId xmlns:a16="http://schemas.microsoft.com/office/drawing/2014/main" val="4009042339"/>
                    </a:ext>
                  </a:extLst>
                </a:gridCol>
                <a:gridCol w="4038964">
                  <a:extLst>
                    <a:ext uri="{9D8B030D-6E8A-4147-A177-3AD203B41FA5}">
                      <a16:colId xmlns:a16="http://schemas.microsoft.com/office/drawing/2014/main" val="3429162069"/>
                    </a:ext>
                  </a:extLst>
                </a:gridCol>
                <a:gridCol w="4038964">
                  <a:extLst>
                    <a:ext uri="{9D8B030D-6E8A-4147-A177-3AD203B41FA5}">
                      <a16:colId xmlns:a16="http://schemas.microsoft.com/office/drawing/2014/main" val="2198325977"/>
                    </a:ext>
                  </a:extLst>
                </a:gridCol>
              </a:tblGrid>
              <a:tr h="4588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Komponent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LAMP (Apache)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LNMP (Nginx)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910039"/>
                  </a:ext>
                </a:extLst>
              </a:tr>
              <a:tr h="4588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Sürət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Orta (işçi prosesləri)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Yüksək (hadis</a:t>
                      </a:r>
                      <a:r>
                        <a:rPr lang="az-Latn-AZ"/>
                        <a:t>ə</a:t>
                      </a:r>
                      <a:r>
                        <a:rPr lang="en-US"/>
                        <a:t> əsaslı)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528523"/>
                  </a:ext>
                </a:extLst>
              </a:tr>
              <a:tr h="4588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Asanlığı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Çox asan, </a:t>
                      </a:r>
                      <a:r>
                        <a:rPr lang="en-US" b="1"/>
                        <a:t>.htaccess </a:t>
                      </a:r>
                      <a:r>
                        <a:rPr lang="en-US"/>
                        <a:t>var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Bir az mürəkkəb, konfiqurasiya faylı var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970042"/>
                  </a:ext>
                </a:extLst>
              </a:tr>
              <a:tr h="4588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Yaddaş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Çox istifadə edir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Az istifadə edir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028167"/>
                  </a:ext>
                </a:extLst>
              </a:tr>
              <a:tr h="4588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Böyük trafik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Yaxşı deyil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Əla (milyonlarca ziyarətçi)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906305"/>
                  </a:ext>
                </a:extLst>
              </a:tr>
              <a:tr h="4588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Yeni başlayanlar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Ideal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Bir az təcrübə lazımdır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20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99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E28C8-C560-0978-D577-206BD1B23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2F6C79C-696C-4997-C53C-5DAE9FB2E526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47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453AD-65FE-CDF9-B2AF-F140A859C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26C1CC-0151-93D2-23A2-FFFE1A8C400B}"/>
              </a:ext>
            </a:extLst>
          </p:cNvPr>
          <p:cNvSpPr txBox="1"/>
          <p:nvPr/>
        </p:nvSpPr>
        <p:spPr>
          <a:xfrm>
            <a:off x="0" y="184727"/>
            <a:ext cx="12192000" cy="6059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50" b="1">
                <a:solidFill>
                  <a:srgbClr val="FF0000"/>
                </a:solidFill>
              </a:rPr>
              <a:t>Troubleshooting (Xətaların Araşdırılması)</a:t>
            </a:r>
            <a:endParaRPr lang="az-Latn-AZ" sz="1150" b="1">
              <a:solidFill>
                <a:srgbClr val="FF0000"/>
              </a:solidFill>
            </a:endParaRPr>
          </a:p>
          <a:p>
            <a:endParaRPr lang="en-US" sz="1150" b="1"/>
          </a:p>
          <a:p>
            <a:r>
              <a:rPr lang="en-US" sz="1150"/>
              <a:t>LAMP və LNMP yığınları ilə işləyərkən qarşılaşılan ümumi problemlərdən bəziləri:</a:t>
            </a:r>
            <a:endParaRPr lang="az-Latn-AZ" sz="1150"/>
          </a:p>
          <a:p>
            <a:endParaRPr lang="en-US" sz="1150"/>
          </a:p>
          <a:p>
            <a:r>
              <a:rPr lang="en-US" sz="1150" b="1">
                <a:solidFill>
                  <a:srgbClr val="FF0000"/>
                </a:solidFill>
                <a:highlight>
                  <a:srgbClr val="FFFF00"/>
                </a:highlight>
              </a:rPr>
              <a:t>Apache və Nginx ilə bağlı problemlər</a:t>
            </a:r>
            <a:r>
              <a:rPr lang="en-US" sz="1150" b="1"/>
              <a:t>:</a:t>
            </a:r>
            <a:endParaRPr lang="az-Latn-AZ" sz="1150" b="1"/>
          </a:p>
          <a:p>
            <a:endParaRPr lang="en-US" sz="1150" b="1"/>
          </a:p>
          <a:p>
            <a:r>
              <a:rPr lang="en-US" sz="1150" b="1">
                <a:solidFill>
                  <a:srgbClr val="00B050"/>
                </a:solidFill>
              </a:rPr>
              <a:t>Apache</a:t>
            </a:r>
            <a:r>
              <a:rPr lang="en-US" sz="1150" b="1"/>
              <a:t>:</a:t>
            </a:r>
            <a:endParaRPr lang="en-US" sz="1150"/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50" b="1"/>
              <a:t>Serverin işləməməsi:</a:t>
            </a:r>
            <a:r>
              <a:rPr lang="en-US" sz="1150"/>
              <a:t> Apache servisi başlamırsa, loglara baxmaq lazımdır (</a:t>
            </a:r>
            <a:r>
              <a:rPr lang="az-Latn-AZ" sz="1150"/>
              <a:t> </a:t>
            </a:r>
            <a:r>
              <a:rPr lang="en-US" sz="1150" b="1" i="1"/>
              <a:t>/var/log/apache2/error.log</a:t>
            </a:r>
            <a:r>
              <a:rPr lang="az-Latn-AZ" sz="1150" b="1" i="1"/>
              <a:t> </a:t>
            </a:r>
            <a:r>
              <a:rPr lang="en-US" sz="1150"/>
              <a:t>).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50" b="1"/>
              <a:t>Port Konfliktləri:</a:t>
            </a:r>
            <a:r>
              <a:rPr lang="en-US" sz="1150"/>
              <a:t> Apache və başqa servis eyni portu istifadə edirsə (məsələn, 80), bu problem yarada bilər.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50" b="1"/>
              <a:t>Konfiqurasiya səhvləri:</a:t>
            </a:r>
            <a:r>
              <a:rPr lang="en-US" sz="1150"/>
              <a:t> Apache konfiqurasiya faylında (</a:t>
            </a:r>
            <a:r>
              <a:rPr lang="az-Latn-AZ" sz="1150"/>
              <a:t> </a:t>
            </a:r>
            <a:r>
              <a:rPr lang="en-US" sz="1150" b="1" i="1"/>
              <a:t>/etc/apache2/httpd.conf</a:t>
            </a:r>
            <a:r>
              <a:rPr lang="az-Latn-AZ" sz="1150" b="1" i="1"/>
              <a:t> </a:t>
            </a:r>
            <a:r>
              <a:rPr lang="en-US" sz="1150"/>
              <a:t>) səhvlər varsa, onları düzəltmək üçün </a:t>
            </a:r>
            <a:r>
              <a:rPr lang="en-US" sz="1150" b="1">
                <a:solidFill>
                  <a:srgbClr val="FF0000"/>
                </a:solidFill>
              </a:rPr>
              <a:t>apachectl configtest </a:t>
            </a:r>
            <a:r>
              <a:rPr lang="az-Latn-AZ" sz="1150"/>
              <a:t>kamandını</a:t>
            </a:r>
            <a:r>
              <a:rPr lang="en-US" sz="1150"/>
              <a:t> işlədə bilərsiniz.</a:t>
            </a:r>
            <a:endParaRPr lang="az-Latn-AZ" sz="1150"/>
          </a:p>
          <a:p>
            <a:pPr lvl="1"/>
            <a:endParaRPr lang="en-US" sz="1150"/>
          </a:p>
          <a:p>
            <a:r>
              <a:rPr lang="en-US" sz="1150" b="1">
                <a:solidFill>
                  <a:srgbClr val="0070C0"/>
                </a:solidFill>
              </a:rPr>
              <a:t>Nginx</a:t>
            </a:r>
            <a:r>
              <a:rPr lang="en-US" sz="1150" b="1"/>
              <a:t>:</a:t>
            </a:r>
            <a:endParaRPr lang="en-US" sz="1150"/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50" b="1"/>
              <a:t>Nginx başladılmır:</a:t>
            </a:r>
            <a:r>
              <a:rPr lang="en-US" sz="1150"/>
              <a:t> Nginx serveri başlamırsa, log fayllarına (</a:t>
            </a:r>
            <a:r>
              <a:rPr lang="az-Latn-AZ" sz="1150"/>
              <a:t> </a:t>
            </a:r>
            <a:r>
              <a:rPr lang="en-US" sz="1150" b="1" i="1"/>
              <a:t>/var/log/nginx/error.log</a:t>
            </a:r>
            <a:r>
              <a:rPr lang="az-Latn-AZ" sz="1150" b="1" i="1"/>
              <a:t> </a:t>
            </a:r>
            <a:r>
              <a:rPr lang="en-US" sz="1150"/>
              <a:t>) baxın. Mümkün olan səbəblər arasında yanlış konfiqurasiya, port problemi və ya yüngül disk problemi ola bilər.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50" b="1"/>
              <a:t>Konfiqurasiya səhvləri:</a:t>
            </a:r>
            <a:r>
              <a:rPr lang="en-US" sz="1150"/>
              <a:t> Nginx konfiqurasiya faylını (</a:t>
            </a:r>
            <a:r>
              <a:rPr lang="az-Latn-AZ" sz="1150"/>
              <a:t> </a:t>
            </a:r>
            <a:r>
              <a:rPr lang="en-US" sz="1150" b="1" i="1"/>
              <a:t>/etc/nginx/nginx.conf</a:t>
            </a:r>
            <a:r>
              <a:rPr lang="az-Latn-AZ" sz="1150" b="1" i="1"/>
              <a:t> </a:t>
            </a:r>
            <a:r>
              <a:rPr lang="en-US" sz="1150"/>
              <a:t>) test etmək üçün </a:t>
            </a:r>
            <a:r>
              <a:rPr lang="en-US" sz="1150" b="1">
                <a:solidFill>
                  <a:srgbClr val="FF0000"/>
                </a:solidFill>
              </a:rPr>
              <a:t>nginx -t</a:t>
            </a:r>
            <a:r>
              <a:rPr lang="en-US" sz="1150">
                <a:solidFill>
                  <a:srgbClr val="FF0000"/>
                </a:solidFill>
              </a:rPr>
              <a:t> </a:t>
            </a:r>
            <a:r>
              <a:rPr lang="az-Latn-AZ" sz="1150"/>
              <a:t>kamandını</a:t>
            </a:r>
            <a:r>
              <a:rPr lang="en-US" sz="1150"/>
              <a:t> istifadə edin.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50" b="1"/>
              <a:t>SSL/TLS sertifikat problemləri:</a:t>
            </a:r>
            <a:r>
              <a:rPr lang="en-US" sz="1150"/>
              <a:t> SSL sertifikatlarının düzgün qurulub-qurulmadığını yoxlayın və HTTPS tələblərinin doğruluğunu təsdiq edin.</a:t>
            </a:r>
            <a:endParaRPr lang="az-Latn-AZ" sz="1150"/>
          </a:p>
          <a:p>
            <a:pPr>
              <a:lnSpc>
                <a:spcPct val="200000"/>
              </a:lnSpc>
            </a:pPr>
            <a:endParaRPr lang="az-Latn-AZ" sz="1150"/>
          </a:p>
          <a:p>
            <a:pPr>
              <a:lnSpc>
                <a:spcPct val="200000"/>
              </a:lnSpc>
            </a:pPr>
            <a:endParaRPr lang="az-Latn-AZ" sz="1150"/>
          </a:p>
          <a:p>
            <a:r>
              <a:rPr lang="en-US" sz="1150" b="1">
                <a:solidFill>
                  <a:srgbClr val="FF0000"/>
                </a:solidFill>
                <a:highlight>
                  <a:srgbClr val="FFFF00"/>
                </a:highlight>
              </a:rPr>
              <a:t>Verilənlər Bazası ilə bağlı problemlər</a:t>
            </a:r>
            <a:r>
              <a:rPr lang="en-US" sz="1150" b="1"/>
              <a:t>:</a:t>
            </a:r>
            <a:endParaRPr lang="az-Latn-AZ" sz="1150" b="1"/>
          </a:p>
          <a:p>
            <a:endParaRPr lang="en-US" sz="1150" b="1"/>
          </a:p>
          <a:p>
            <a:r>
              <a:rPr lang="en-US" sz="1150" b="1"/>
              <a:t>MySQL/MariaDB səhvləri:</a:t>
            </a:r>
            <a:endParaRPr lang="en-US" sz="1150"/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50" b="1"/>
              <a:t>Bağlantı problemləri:</a:t>
            </a:r>
            <a:r>
              <a:rPr lang="en-US" sz="1150"/>
              <a:t> "</a:t>
            </a:r>
            <a:r>
              <a:rPr lang="en-US" sz="1150" i="1"/>
              <a:t>Error 1045: Access Denied</a:t>
            </a:r>
            <a:r>
              <a:rPr lang="en-US" sz="1150"/>
              <a:t>" kimi səhvlər, istifadəçi və şifrə ilə bağlı ola bilər. </a:t>
            </a:r>
            <a:r>
              <a:rPr lang="az-Latn-AZ" sz="1150"/>
              <a:t>   </a:t>
            </a:r>
            <a:r>
              <a:rPr lang="en-US" sz="1150" b="1"/>
              <a:t>my.cnf </a:t>
            </a:r>
            <a:r>
              <a:rPr lang="en-US" sz="1150"/>
              <a:t>faylını (adətən </a:t>
            </a:r>
            <a:r>
              <a:rPr lang="en-US" sz="1150" b="1" i="1"/>
              <a:t>/etc/my.cnf </a:t>
            </a:r>
            <a:r>
              <a:rPr lang="en-US" sz="1150"/>
              <a:t>və ya </a:t>
            </a:r>
            <a:r>
              <a:rPr lang="en-US" sz="1150" b="1" i="1"/>
              <a:t>/etc/mysql/my.cnf </a:t>
            </a:r>
            <a:r>
              <a:rPr lang="en-US" sz="1150"/>
              <a:t>faylı) yoxlamaq lazımdır.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50" b="1"/>
              <a:t>Yavaş sorğular:</a:t>
            </a:r>
            <a:r>
              <a:rPr lang="en-US" sz="1150"/>
              <a:t> MySQL loglarında yavaş sorğuların siyahısını görə bilərsiniz (yavaş sorğuların loglanması üçün </a:t>
            </a:r>
            <a:r>
              <a:rPr lang="en-US" sz="1150" b="1">
                <a:solidFill>
                  <a:srgbClr val="FF0000"/>
                </a:solidFill>
              </a:rPr>
              <a:t>slow_query_log </a:t>
            </a:r>
            <a:r>
              <a:rPr lang="en-US" sz="1150"/>
              <a:t>aktivləşdirilməlidir).</a:t>
            </a:r>
          </a:p>
          <a:p>
            <a:pPr>
              <a:lnSpc>
                <a:spcPct val="200000"/>
              </a:lnSpc>
            </a:pPr>
            <a:endParaRPr lang="az-Latn-AZ" sz="1150"/>
          </a:p>
        </p:txBody>
      </p:sp>
    </p:spTree>
    <p:extLst>
      <p:ext uri="{BB962C8B-B14F-4D97-AF65-F5344CB8AC3E}">
        <p14:creationId xmlns:p14="http://schemas.microsoft.com/office/powerpoint/2010/main" val="89593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E8C28-9D2D-11DE-EAD2-26E76CCCB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B349B0-4836-381E-62CD-EFDF54858E81}"/>
              </a:ext>
            </a:extLst>
          </p:cNvPr>
          <p:cNvSpPr txBox="1"/>
          <p:nvPr/>
        </p:nvSpPr>
        <p:spPr>
          <a:xfrm>
            <a:off x="0" y="115515"/>
            <a:ext cx="12192000" cy="2008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  <a:highlight>
                  <a:srgbClr val="FFFF00"/>
                </a:highlight>
              </a:rPr>
              <a:t>PHP ilə bağlı problemlər</a:t>
            </a:r>
            <a:r>
              <a:rPr lang="en-US" sz="1200" b="1"/>
              <a:t>:</a:t>
            </a:r>
            <a:endParaRPr lang="az-Latn-AZ" sz="1200" b="1"/>
          </a:p>
          <a:p>
            <a:endParaRPr lang="en-US" sz="1200" b="1"/>
          </a:p>
          <a:p>
            <a:r>
              <a:rPr lang="en-US" sz="1200" b="1"/>
              <a:t>PHP skriptləri işləmir:</a:t>
            </a:r>
            <a:r>
              <a:rPr lang="en-US" sz="1200"/>
              <a:t> PHP səhvlərini görmək üçün </a:t>
            </a:r>
            <a:r>
              <a:rPr lang="en-US" sz="1200" b="1"/>
              <a:t>error_log </a:t>
            </a:r>
            <a:r>
              <a:rPr lang="en-US" sz="1200"/>
              <a:t>faylını yoxlayın.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/>
              <a:t>PHP konfiqurasiya (</a:t>
            </a:r>
            <a:r>
              <a:rPr lang="az-Latn-AZ" sz="1200"/>
              <a:t>  </a:t>
            </a:r>
            <a:r>
              <a:rPr lang="en-US" sz="1200" b="1" i="1"/>
              <a:t>php.ini</a:t>
            </a:r>
            <a:r>
              <a:rPr lang="az-Latn-AZ" sz="1200" b="1" i="1"/>
              <a:t>  </a:t>
            </a:r>
            <a:r>
              <a:rPr lang="en-US" sz="1200"/>
              <a:t>) faylında </a:t>
            </a:r>
            <a:r>
              <a:rPr lang="en-US" sz="1200" b="1"/>
              <a:t>display_errors </a:t>
            </a:r>
            <a:r>
              <a:rPr lang="en-US" sz="1200"/>
              <a:t>və </a:t>
            </a:r>
            <a:r>
              <a:rPr lang="en-US" sz="1200" b="1"/>
              <a:t>log_errors </a:t>
            </a:r>
            <a:r>
              <a:rPr lang="en-US" sz="1200"/>
              <a:t>parametrlərini aktiv etməyi unutmayın.</a:t>
            </a:r>
            <a:endParaRPr lang="az-Latn-AZ" sz="1200"/>
          </a:p>
          <a:p>
            <a:pPr lvl="1"/>
            <a:endParaRPr lang="en-US" sz="1200"/>
          </a:p>
          <a:p>
            <a:r>
              <a:rPr lang="en-US" sz="1200" b="1"/>
              <a:t>PHP versiyası uyğunsuzluğu:</a:t>
            </a:r>
            <a:r>
              <a:rPr lang="en-US" sz="1200"/>
              <a:t> </a:t>
            </a:r>
            <a:r>
              <a:rPr lang="en-US" sz="1200" b="1">
                <a:solidFill>
                  <a:srgbClr val="FF0000"/>
                </a:solidFill>
              </a:rPr>
              <a:t>php -v</a:t>
            </a:r>
            <a:r>
              <a:rPr lang="en-US" sz="1200"/>
              <a:t> </a:t>
            </a:r>
            <a:r>
              <a:rPr lang="az-Latn-AZ" sz="1200"/>
              <a:t>kamandından</a:t>
            </a:r>
            <a:r>
              <a:rPr lang="en-US" sz="1200"/>
              <a:t> istifadə edərək PHP versiyasını yoxlaya bilərsiniz. Versiya uyğunluğunda problem varsa, PHP-ni yenidən qurun və ya uyğun versiyaya keçin.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2300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93773-BCAF-2143-BC36-445E1CA6D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510E72E-1C5C-D0A8-21D9-7C3E761C9036}"/>
              </a:ext>
            </a:extLst>
          </p:cNvPr>
          <p:cNvSpPr txBox="1"/>
          <p:nvPr/>
        </p:nvSpPr>
        <p:spPr>
          <a:xfrm>
            <a:off x="203200" y="244826"/>
            <a:ext cx="1182254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Apache və Nginx Performansı</a:t>
            </a:r>
            <a:endParaRPr lang="az-Latn-AZ" sz="1200" b="1">
              <a:solidFill>
                <a:srgbClr val="FF0000"/>
              </a:solidFill>
            </a:endParaRPr>
          </a:p>
          <a:p>
            <a:endParaRPr lang="en-US" sz="1200" b="1"/>
          </a:p>
          <a:p>
            <a:r>
              <a:rPr lang="en-US" sz="1200" b="1"/>
              <a:t>Apache:</a:t>
            </a:r>
            <a:endParaRPr lang="en-US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>
                <a:solidFill>
                  <a:srgbClr val="FF0000"/>
                </a:solidFill>
              </a:rPr>
              <a:t>mod_php </a:t>
            </a:r>
            <a:r>
              <a:rPr lang="en-US" sz="1200"/>
              <a:t>yerinə </a:t>
            </a:r>
            <a:r>
              <a:rPr lang="en-US" sz="1200" b="1">
                <a:solidFill>
                  <a:srgbClr val="FF0000"/>
                </a:solidFill>
              </a:rPr>
              <a:t>mod_fcgid </a:t>
            </a:r>
            <a:r>
              <a:rPr lang="en-US" sz="1200"/>
              <a:t>və ya </a:t>
            </a:r>
            <a:r>
              <a:rPr lang="en-US" sz="1200" b="1">
                <a:solidFill>
                  <a:srgbClr val="FF0000"/>
                </a:solidFill>
              </a:rPr>
              <a:t>mod_proxy_fcgi </a:t>
            </a:r>
            <a:r>
              <a:rPr lang="en-US" sz="1200"/>
              <a:t>istifadə etmək, PHP ilə işləyən veb saytların performansını yaxşılaşdırır.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>
                <a:solidFill>
                  <a:srgbClr val="FF0000"/>
                </a:solidFill>
              </a:rPr>
              <a:t>KeepAlive</a:t>
            </a:r>
            <a:r>
              <a:rPr lang="en-US" sz="1200"/>
              <a:t> funksiyasını aktivləşdirərək, əlaqələrin davamlı olmasını təmin edin.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Apache-nin modullarını düzgün idarə etmək (lazımsız modulların deaktivləşdirilməsi).</a:t>
            </a:r>
            <a:endParaRPr lang="az-Latn-AZ" sz="1200"/>
          </a:p>
          <a:p>
            <a:pPr lvl="1"/>
            <a:endParaRPr lang="en-US" sz="1200"/>
          </a:p>
          <a:p>
            <a:r>
              <a:rPr lang="en-US" sz="1200" b="1"/>
              <a:t>Nginx:</a:t>
            </a:r>
            <a:endParaRPr lang="en-US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>
                <a:solidFill>
                  <a:srgbClr val="FF0000"/>
                </a:solidFill>
              </a:rPr>
              <a:t>worker_processes </a:t>
            </a:r>
            <a:r>
              <a:rPr lang="en-US" sz="1200"/>
              <a:t>və </a:t>
            </a:r>
            <a:r>
              <a:rPr lang="en-US" sz="1200" b="1">
                <a:solidFill>
                  <a:srgbClr val="FF0000"/>
                </a:solidFill>
              </a:rPr>
              <a:t>worker_connections </a:t>
            </a:r>
            <a:r>
              <a:rPr lang="en-US" sz="1200"/>
              <a:t>parametrini artırmaq.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>
                <a:solidFill>
                  <a:srgbClr val="FF0000"/>
                </a:solidFill>
              </a:rPr>
              <a:t>Gzip</a:t>
            </a:r>
            <a:r>
              <a:rPr lang="en-US" sz="1200"/>
              <a:t> sıxışdırma</a:t>
            </a:r>
            <a:r>
              <a:rPr lang="az-Latn-AZ" sz="1200"/>
              <a:t>nı</a:t>
            </a:r>
            <a:r>
              <a:rPr lang="en-US" sz="1200"/>
              <a:t> aktiv etmək: </a:t>
            </a:r>
            <a:r>
              <a:rPr lang="en-US" sz="1200" b="1" i="1"/>
              <a:t>gzip on; </a:t>
            </a:r>
            <a:r>
              <a:rPr lang="en-US" sz="1200"/>
              <a:t>parametri ilə səhifələrin yükləmə sürətini artırın.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Caching:</a:t>
            </a:r>
            <a:r>
              <a:rPr lang="en-US" sz="1200"/>
              <a:t> Nginx-də </a:t>
            </a:r>
            <a:r>
              <a:rPr lang="en-US" sz="1200" b="1">
                <a:solidFill>
                  <a:srgbClr val="FF0000"/>
                </a:solidFill>
              </a:rPr>
              <a:t>proxy_cache </a:t>
            </a:r>
            <a:r>
              <a:rPr lang="en-US" sz="1200"/>
              <a:t>və </a:t>
            </a:r>
            <a:r>
              <a:rPr lang="en-US" sz="1200" b="1">
                <a:solidFill>
                  <a:srgbClr val="FF0000"/>
                </a:solidFill>
              </a:rPr>
              <a:t>fastcgi_cache </a:t>
            </a:r>
            <a:r>
              <a:rPr lang="en-US" sz="1200"/>
              <a:t>istifadə edərək dinamik səhifələrin ön yaddaşda saxlanmasını təmin edin.</a:t>
            </a:r>
            <a:endParaRPr lang="az-Latn-AZ" sz="1200"/>
          </a:p>
          <a:p>
            <a:pPr lvl="1"/>
            <a:endParaRPr lang="az-Latn-AZ" sz="1200"/>
          </a:p>
          <a:p>
            <a:pPr marL="0" lvl="1"/>
            <a:endParaRPr lang="az-Latn-AZ" sz="1200"/>
          </a:p>
          <a:p>
            <a:pPr marL="0" lvl="1"/>
            <a:endParaRPr lang="az-Latn-AZ" sz="1200"/>
          </a:p>
          <a:p>
            <a:pPr marL="0" lvl="1"/>
            <a:endParaRPr lang="az-Latn-AZ" sz="1200"/>
          </a:p>
          <a:p>
            <a:r>
              <a:rPr lang="en-US" sz="1200" b="1">
                <a:solidFill>
                  <a:srgbClr val="FF0000"/>
                </a:solidFill>
              </a:rPr>
              <a:t>Verilənlər Bazası Performansı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İndeks istifadə etmək:</a:t>
            </a:r>
            <a:r>
              <a:rPr lang="en-US" sz="1200"/>
              <a:t> Verilənlər bazasında doğru indekslər yaratmaq, sorğuların sürətini artırır.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Query Optimizing:</a:t>
            </a:r>
            <a:r>
              <a:rPr lang="en-US" sz="1200"/>
              <a:t> Yavaş sorğular üçün </a:t>
            </a:r>
            <a:r>
              <a:rPr lang="en-US" sz="1200" b="1">
                <a:solidFill>
                  <a:srgbClr val="FF0000"/>
                </a:solidFill>
              </a:rPr>
              <a:t>EXPLAIN</a:t>
            </a:r>
            <a:r>
              <a:rPr lang="en-US" sz="1200"/>
              <a:t> </a:t>
            </a:r>
            <a:r>
              <a:rPr lang="az-Latn-AZ" sz="1200"/>
              <a:t>kamandından</a:t>
            </a:r>
            <a:r>
              <a:rPr lang="en-US" sz="1200"/>
              <a:t> istifadə edərək performans analizi aparın.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Verilənlər bazasını təmizləmək:</a:t>
            </a:r>
            <a:r>
              <a:rPr lang="en-US" sz="1200"/>
              <a:t> Arxa planda köhnəlmiş verilənlər və indeksi təmizləyin (məsələn, OPTIMIZE TABLE).</a:t>
            </a:r>
          </a:p>
          <a:p>
            <a:pPr marL="0" lvl="1"/>
            <a:endParaRPr lang="az-Latn-AZ" sz="1200"/>
          </a:p>
          <a:p>
            <a:pPr marL="0" lvl="1"/>
            <a:endParaRPr lang="az-Latn-AZ" sz="1200"/>
          </a:p>
          <a:p>
            <a:r>
              <a:rPr lang="en-US" sz="1200" b="1">
                <a:solidFill>
                  <a:srgbClr val="FF0000"/>
                </a:solidFill>
              </a:rPr>
              <a:t>PHP Performansı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Opcode Caching:</a:t>
            </a:r>
            <a:r>
              <a:rPr lang="en-US" sz="1200"/>
              <a:t> PHP üçün </a:t>
            </a:r>
            <a:r>
              <a:rPr lang="en-US" sz="1200" b="1">
                <a:solidFill>
                  <a:srgbClr val="FF0000"/>
                </a:solidFill>
              </a:rPr>
              <a:t>OPcache</a:t>
            </a:r>
            <a:r>
              <a:rPr lang="en-US" sz="1200"/>
              <a:t> və ya </a:t>
            </a:r>
            <a:r>
              <a:rPr lang="en-US" sz="1200" b="1">
                <a:solidFill>
                  <a:srgbClr val="FF0000"/>
                </a:solidFill>
              </a:rPr>
              <a:t>APC</a:t>
            </a:r>
            <a:r>
              <a:rPr lang="en-US" sz="1200"/>
              <a:t> kimi </a:t>
            </a:r>
            <a:r>
              <a:rPr lang="en-US" sz="1200" b="1" i="1"/>
              <a:t>opcode cache </a:t>
            </a:r>
            <a:r>
              <a:rPr lang="en-US" sz="1200"/>
              <a:t>istifadə edin. Bu, PHP skriptlərinin sürətini artırır.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PHP-FPM:</a:t>
            </a:r>
            <a:r>
              <a:rPr lang="en-US" sz="1200"/>
              <a:t> PHP-FPM istifadə edərək, PHP proseslərinin idarə edilməsini optimallaşdırın.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PHP.ini Tənzimləmələri:</a:t>
            </a:r>
            <a:r>
              <a:rPr lang="en-US" sz="1200"/>
              <a:t> </a:t>
            </a:r>
            <a:r>
              <a:rPr lang="en-US" sz="1200" b="1">
                <a:solidFill>
                  <a:srgbClr val="FF0000"/>
                </a:solidFill>
              </a:rPr>
              <a:t>max_execution_time</a:t>
            </a:r>
            <a:r>
              <a:rPr lang="en-US" sz="1200"/>
              <a:t>, </a:t>
            </a:r>
            <a:r>
              <a:rPr lang="en-US" sz="1200" b="1">
                <a:solidFill>
                  <a:srgbClr val="FF0000"/>
                </a:solidFill>
              </a:rPr>
              <a:t>memory_limit</a:t>
            </a:r>
            <a:r>
              <a:rPr lang="en-US" sz="1200"/>
              <a:t>, və </a:t>
            </a:r>
            <a:r>
              <a:rPr lang="en-US" sz="1200" b="1">
                <a:solidFill>
                  <a:srgbClr val="FF0000"/>
                </a:solidFill>
              </a:rPr>
              <a:t>upload_max_filesize </a:t>
            </a:r>
            <a:r>
              <a:rPr lang="en-US" sz="1200"/>
              <a:t>parametrlərini düzgün təyin etmək lazımdır.</a:t>
            </a:r>
          </a:p>
          <a:p>
            <a:pPr marL="0" lvl="1"/>
            <a:endParaRPr lang="az-Latn-AZ" sz="1200"/>
          </a:p>
        </p:txBody>
      </p:sp>
    </p:spTree>
    <p:extLst>
      <p:ext uri="{BB962C8B-B14F-4D97-AF65-F5344CB8AC3E}">
        <p14:creationId xmlns:p14="http://schemas.microsoft.com/office/powerpoint/2010/main" val="3608551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1AA9B-7AA6-8929-232C-5CE987D00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6E3A6B4-5ED1-D579-577E-F3BDF7FD5356}"/>
              </a:ext>
            </a:extLst>
          </p:cNvPr>
          <p:cNvSpPr txBox="1"/>
          <p:nvPr/>
        </p:nvSpPr>
        <p:spPr>
          <a:xfrm>
            <a:off x="203200" y="244826"/>
            <a:ext cx="1182254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Ümumi Performans Taktikaları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CDN istifadə etmək:</a:t>
            </a:r>
            <a:r>
              <a:rPr lang="en-US" sz="1200"/>
              <a:t> Məzmun paylama şəbəkəsi (CDN) vasitəsilə qlobal sürəti artırmaq.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Yaddaş Cache (Redis və ya Memcached):</a:t>
            </a:r>
            <a:r>
              <a:rPr lang="en-US" sz="1200"/>
              <a:t> Verilənlər bazasının nəticələrini və ya veb səhifə məzmunlarını yaddaşda saxlayın.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Yüngül şəkillər və fayllar istifadə edin:</a:t>
            </a:r>
            <a:r>
              <a:rPr lang="en-US" sz="1200"/>
              <a:t> Şəkilləri optimallaşdıraraq yükləmə vaxtlarını azaldın.</a:t>
            </a:r>
            <a:endParaRPr lang="az-Latn-AZ" sz="1200"/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az-Latn-AZ" sz="1200"/>
              <a:t>Server resurslarını izləmək üçün </a:t>
            </a:r>
            <a:r>
              <a:rPr lang="az-Latn-AZ" sz="1200" b="1"/>
              <a:t>top</a:t>
            </a:r>
            <a:r>
              <a:rPr lang="az-Latn-AZ" sz="1200"/>
              <a:t>, </a:t>
            </a:r>
            <a:r>
              <a:rPr lang="az-Latn-AZ" sz="1200" b="1"/>
              <a:t>htop</a:t>
            </a:r>
            <a:r>
              <a:rPr lang="az-Latn-AZ" sz="1200"/>
              <a:t>, </a:t>
            </a:r>
            <a:r>
              <a:rPr lang="az-Latn-AZ" sz="1200" b="1"/>
              <a:t>netstat</a:t>
            </a:r>
            <a:r>
              <a:rPr lang="az-Latn-AZ" sz="1200"/>
              <a:t> və ya </a:t>
            </a:r>
            <a:r>
              <a:rPr lang="az-Latn-AZ" sz="1200" b="1"/>
              <a:t>nload</a:t>
            </a:r>
            <a:r>
              <a:rPr lang="az-Latn-AZ" sz="1200"/>
              <a:t> kimi alətlərdən istifadə et</a:t>
            </a:r>
          </a:p>
          <a:p>
            <a:endParaRPr lang="az-Latn-AZ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53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BFEC6-8BEE-2BE1-DD14-AF6350E7A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80744E-EC0A-8A27-70EE-AD430753A823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-apple-system"/>
              </a:rPr>
              <a:t>LNAMP</a:t>
            </a:r>
            <a:r>
              <a:rPr lang="en-US">
                <a:latin typeface="-apple-system"/>
              </a:rPr>
              <a:t> - </a:t>
            </a:r>
            <a:r>
              <a:rPr lang="az-Latn-AZ">
                <a:latin typeface="-apple-system"/>
              </a:rPr>
              <a:t>( </a:t>
            </a:r>
            <a:r>
              <a:rPr lang="en-US">
                <a:latin typeface="-apple-system"/>
              </a:rPr>
              <a:t>Linux, Nginx, Apache2, Mysql, Php</a:t>
            </a:r>
            <a:r>
              <a:rPr lang="az-Latn-AZ">
                <a:latin typeface="-apple-system"/>
              </a:rPr>
              <a:t> ) - bu haqqda yazmağa ehtiyac yoxdur. Digər ikisinin birləşməsidir çünki.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5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1105</Words>
  <Application>Microsoft Office PowerPoint</Application>
  <PresentationFormat>Widescreen</PresentationFormat>
  <Paragraphs>135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24</cp:revision>
  <dcterms:created xsi:type="dcterms:W3CDTF">2025-09-15T05:34:52Z</dcterms:created>
  <dcterms:modified xsi:type="dcterms:W3CDTF">2025-10-11T04:36:30Z</dcterms:modified>
</cp:coreProperties>
</file>