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53" r:id="rId2"/>
    <p:sldId id="554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11740-EF28-C903-96E0-A76CA983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10A37-808E-828F-B714-0953797AA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77342-ED33-8267-2EC4-9571BA871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9E127-3F21-0804-93E1-465824664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95EA-6EB4-18EF-BCBD-A8F4D23D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16705-CD83-1770-5A94-8CEEEF5B0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588BB-ADDF-6585-A7C2-B6BAFB7D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FE8E1-4FAB-C370-4D39-0043254EA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DCBF1-360F-8D55-E954-BC4C16DB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C7D24-964A-E297-3F32-5953DF997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9FBB-6A21-9211-D3EC-0F8FB92A2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776D-63EA-69ED-3796-7BFBD77B2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02F27-90B2-83ED-EE0B-0B7F6B84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29149-2E43-E4A2-9CB9-A074E74A6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1E713-5FB0-9EDA-6EC7-FFA4C6B6D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CFDB-BEA5-1DC7-58E2-28864814C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B26E-EAF7-C7B1-52E2-38C9D277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2A648-38F5-516B-123A-212701520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EA0AC-0F10-6E24-942B-3F12CC417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FD0C4-70B2-6DD4-E1AE-F88B9D8F1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6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CE2CE-794C-5699-8331-94ACC2DA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499FA-7D86-90B7-B455-C5A30BAED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E2419-8FE8-7AA9-D6FA-34785747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72F25-0558-C937-E5B6-68EC46722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0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51014-7543-30AD-F870-C98ADB9E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ADFF9-36C7-F3AA-B104-12584A1B2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97E4B-E53E-D27B-5CC5-DF3ABD97A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F136-5BBF-8579-3627-0B7FE5399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A92FA-94DF-2936-F318-E9AE97282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99722-4FA9-E036-97D3-1123D84C6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219BF-A556-F645-5DD1-6341B4D05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C183-8385-0E9A-2A6B-B7931CE06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8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1EF5F-4854-C942-0F45-FA2673083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7531B-3D22-A64D-6A55-587FB20AB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E13EF-2177-502C-E46E-B1587A9B0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0553-AE76-72BE-0093-209714CE4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7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41CB-D8D8-CDFD-984E-42E8B734F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4F16E-B098-9026-272B-973F1F38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C7E55-1043-8DF1-CDCD-72162C645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BCEEB-CBCF-1440-EFB6-9CB9B3682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8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2C1A1-4FED-E06E-C5A7-9D0A2D57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0B49C-F637-DD51-7578-8D0991B38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72C08-EF36-448E-2DE8-6EE619CAF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FCEB6-FC61-74CC-FD57-915CB1490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D67BA-626E-BE88-5915-FE1AF6F8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7C031-659F-F408-3DCA-AB9F9A293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92281-D17A-EF5A-F35D-61899533C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19183-A664-E2C7-5A07-713037809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0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074AA-B230-25CE-A5C1-C09F4BE7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82437-AE98-E01C-AA44-6E7F4A8C4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F9B23-E51F-8D66-CB66-4EAB7CF11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8F61-E249-6F79-B75A-6128239BB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8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04748-12BF-BACF-E2AC-E5F507A1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09FD1-5620-6C12-AC96-3A1CE9C59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60457A-5496-55B1-118A-AD595E484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ECB0-FCDA-2818-BD4B-15A5DA40D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E27DA-22DB-FA6E-5B61-894BA680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8C907-0EAE-2B8E-DE0E-5CC58879C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F569C-D757-908F-4905-0FA281EF3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4249-FF73-FC4B-F6E6-5CFD4B3AE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267B-2676-04FC-ED3E-184267385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C0ADBC-60F5-81DF-F8E8-8B3B87C92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726DD-F1CE-00CD-C1AF-C878C8CB8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07C1-5845-D295-B785-39328A6AC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F6A2-7850-7B6E-F12B-5BB0A0D0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4BE37-7372-77A0-7E61-C222B0335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E6EA4-0A8C-47F6-CE4C-3A7A42D69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346DD-8906-2532-5E3B-044C55990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E8B97-33A8-EA39-6E26-F4FC0024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AC65D-CE9B-493B-95AF-9E9B4D8BC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083C-6A5C-70E4-4169-F3E3796F1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2CC5-F244-13C0-A259-776DFD787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1F44B-E890-CDCB-05B3-208B801B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70681F-4324-A2FC-15EB-97857036E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E67FC-5709-4D6E-2BF2-A6A26CC9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2641-4924-68D1-9A31-1F7CAA9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D87A-7D96-52F7-CDF3-6F89B7C2B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9E9AE-ADFF-C7B3-D30B-3941A4EC1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994E3-B018-FBAF-C4F6-CC8BF318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06B09-9D16-24DF-CA4F-68A4BB2FA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FC254-6266-5EB9-2833-1143D7F7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2024A-CA8E-3A03-E2FE-7FFDC78D2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9F23B0-3E19-6151-B00D-C1E7B6A4A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06E28-CF5B-59CD-B8BF-7885001ED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C955-1363-73FF-3CA4-CEB9080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52604-0790-B656-293E-E2AF6FCB7FC9}"/>
              </a:ext>
            </a:extLst>
          </p:cNvPr>
          <p:cNvSpPr txBox="1"/>
          <p:nvPr/>
        </p:nvSpPr>
        <p:spPr>
          <a:xfrm>
            <a:off x="103761" y="214857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/>
              <a:t>🧠 Cache (Keş) nədir və necə işləyir?</a:t>
            </a:r>
          </a:p>
          <a:p>
            <a:pPr>
              <a:buNone/>
            </a:pPr>
            <a:endParaRPr lang="en-US" sz="1300" b="1"/>
          </a:p>
          <a:p>
            <a:r>
              <a:rPr lang="en-US" sz="1300"/>
              <a:t>Cache (keş) — bu, tez-tez lazım olacaq məlumatları müvəqqəti olaraq yaddaşda saxlayan sürətli buferdir (saxlama yeridir). Bu, məlumatın daha tez yüklənməsinə və şəbəkənin daha az yüklənməsinə kömək edir.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300" b="1"/>
              <a:t>🖼️ Misal:</a:t>
            </a:r>
          </a:p>
          <a:p>
            <a:r>
              <a:rPr lang="en-US" sz="1300"/>
              <a:t>Tutaq ki, sən şəkillərlə dolu bir sayta daxil olursan. Hər dəfə şəkilləri təkrar-təkrar serverdən yükləmək yerinə, brauzer şəkilləri kompüterinə yadda saxlayır. Növbəti dəfə həmin sayta daxil olanda, şəkillər sənin kompüterindən yüklənir, yəni serverə təkrar getmir.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300" b="1"/>
              <a:t>🧩 Cache növləri:</a:t>
            </a:r>
          </a:p>
          <a:p>
            <a:pPr>
              <a:buNone/>
            </a:pPr>
            <a:endParaRPr lang="en-US" sz="1300" b="1"/>
          </a:p>
          <a:p>
            <a:pPr>
              <a:buNone/>
            </a:pPr>
            <a:r>
              <a:rPr lang="en-US" sz="1300" b="1"/>
              <a:t>✅ 1. Müştəri tərəfli keş (Client-side cache)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Bu, sənin brauzerində işləyir.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Məsələn, sən bir veb sayta girəndə, şəkillər, CSS (stil faylları), JavaScript faylları brauzerin yaddaşına yazılır.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Sonrakı dəfə sayta girəndə, brauzer bu məlumatları yaddaşdan götürür, serverdən yox.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Faydası: səhifə çox sürətli açılır və trafikə qənaət olunur.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400" b="1"/>
              <a:t>✅ 2. Server tərəfli keş (Server-side cache)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Bu, saytın yerləşdiyi serverdə işləyir.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Məsələn, istifadəçi məlumatı istəyəndə, əgər bu məlumat əvvəldən işlənmişsə, server onu yaddaşdan verir.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Yəni, server təkrar hesablama aparmır, verilənlər bazasına təkrar müraciət etmir.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Faydası: server daha az yüklənir, sayt daha tez cavab verir.</a:t>
            </a: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2018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ADBCA-62DA-055E-DB4C-B69D3C78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1378E-E8A2-1C82-CE04-B020D0C6DA6D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🧠 Qısa İzahlar: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✅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Brauzer şəkilləri, CSS faylları, JavaScript və digər kontenti saxlayır.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Saytı növbəti dəfə açanda bu məlumatları serverdən yox, yaddaşdan götürür → </a:t>
            </a:r>
            <a:r>
              <a:rPr lang="en-US" sz="1600" b="1"/>
              <a:t>sürətli yükləmə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✅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 istifadəçini tanımaq və ya onun məlumatlarını izləmək üçün istifadə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Məsələn: Sən sayta login olursan → cookie-də token saxlanılır → növbəti səfərlərdə avtomatik tanınarsan.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istək zamanı serverə göndərilir → buna görə təhlükəsizliyə diqqət lazımdır.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✅ LocalStorage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Brauzerdə </a:t>
            </a:r>
            <a:r>
              <a:rPr lang="en-US" sz="1600" b="1"/>
              <a:t>limitsiz</a:t>
            </a:r>
            <a:r>
              <a:rPr lang="en-US" sz="1600"/>
              <a:t> qalır (silinmədikcə).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Saytın tərz ayarları, son baxılan məhsullar və s. üçün istifadə olunur.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Serverə göndərilmir, </a:t>
            </a:r>
            <a:r>
              <a:rPr lang="en-US" sz="1600" b="1"/>
              <a:t>yalnız istifadəçiyə məxsusdur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✅ SessionStorage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Yalnız bir sessiya ərzində saxlanılır (pəncərə/tab bağlananda silinir).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Məsələn: Form məlumatı doldurulanda səhifə yenilənsə belə, məlumat itməz.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Amma brauzer bağlananda hər şey silinir.</a:t>
            </a:r>
          </a:p>
        </p:txBody>
      </p:sp>
    </p:spTree>
    <p:extLst>
      <p:ext uri="{BB962C8B-B14F-4D97-AF65-F5344CB8AC3E}">
        <p14:creationId xmlns:p14="http://schemas.microsoft.com/office/powerpoint/2010/main" val="39376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EBCE-1475-643E-298B-94DCC720C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11E04-DE08-EE16-BA80-12F79CA198AB}"/>
              </a:ext>
            </a:extLst>
          </p:cNvPr>
          <p:cNvSpPr txBox="1"/>
          <p:nvPr/>
        </p:nvSpPr>
        <p:spPr>
          <a:xfrm>
            <a:off x="107004" y="158874"/>
            <a:ext cx="11984477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1. Veb-səhifə (Web Page)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brauzerdə gördüyümüz hər hansı bir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tək sənəddir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(məsələn, giriş səhifəsi, məqalə, məhsul haqqında səhifə və s.).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Adətən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dili ilə yazılır və digər dillərlə (CSS, JavaScript) bəzədilir.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Xüsusiyyətləri: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Unikal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-si (ünvanı) olur.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https://example.com/about.html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Brauzer onu göstərir və istifadəçi ilə qarşılıqlı əlaqəyə girə bilər.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kurs satışı üçün hazırlanmış sadə səhifə — orada məlumat var, şəkillər var, bəlkə bir “satın al” düyməsi var, amma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çətin funksiyalar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yoxdur.</a:t>
            </a:r>
          </a:p>
        </p:txBody>
      </p:sp>
    </p:spTree>
    <p:extLst>
      <p:ext uri="{BB962C8B-B14F-4D97-AF65-F5344CB8AC3E}">
        <p14:creationId xmlns:p14="http://schemas.microsoft.com/office/powerpoint/2010/main" val="49414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B58C-D795-5B85-DB8E-277420C6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E75BD-926E-7EA5-E82E-C81C4ED85F1E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2. Veb-sayt (Website)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Nədir?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Veb-səhifələrin toplusudur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hamısı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eyni domen adı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altında birləşir.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səhifələr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naviqasiya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ilə (menyu, keçidlər və s.) bir-birinə bağlıdır.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Xüsusiyyətləri: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Eyni domen: məsələn www.mycourse.az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İçərisində: Ana səhifə, haqqımızda, xidmətlər, əlaqə səhifələri və 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 tədris mərkəzinin veb-saytı: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www.mycourse.az (ana səhifə)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www.mycourse.az/kurslar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www.mycourse.az/elaqe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8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8998C-2B8E-3720-5E79-0C93022B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9D099-82A8-D9AC-F60E-A8499DFF0FFD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✅ 3. Veb-tətbiq (Web Application)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Nədir?</a:t>
            </a:r>
            <a:br>
              <a:rPr lang="en-US" sz="1600"/>
            </a:br>
            <a:r>
              <a:rPr lang="en-US" sz="1600" b="1"/>
              <a:t>Proqram təminatıdır</a:t>
            </a:r>
            <a:r>
              <a:rPr lang="en-US" sz="1600"/>
              <a:t>, brauzerdə işləyir, </a:t>
            </a:r>
            <a:r>
              <a:rPr lang="en-US" sz="1600" b="1"/>
              <a:t>istifadəçi ilə aktiv qarşılıqlı əlaqəyə girir</a:t>
            </a:r>
            <a:r>
              <a:rPr lang="en-US" sz="1600"/>
              <a:t>, çox vaxt </a:t>
            </a:r>
            <a:r>
              <a:rPr lang="en-US" sz="1600" b="1"/>
              <a:t>dinamikdir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İstifadəçi login olur, əməliyyatlar edir, məlumat əlavə edir və s.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Xüsusiyyətləri: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Müştəri-server arxitekturası var.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Adətən JavaScript (React, Vue və s.), backend (Node.js, Python, PHP və s.) və verilənlər bazası ilə işləyir.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Yaddaşda məlumat saxlayır, API çağırışları edir və 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Misal: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Online bank</a:t>
            </a:r>
            <a:r>
              <a:rPr lang="en-US" sz="1600"/>
              <a:t> — istifadəçi hesabına daxil olur, pul köçürür.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eTicarət saytları</a:t>
            </a:r>
            <a:r>
              <a:rPr lang="en-US" sz="1600"/>
              <a:t> (məsələn, Trendyol): səbət, sifariş, ödəniş funksiyaları.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 b="1"/>
              <a:t>Fərq:</a:t>
            </a:r>
            <a:r>
              <a:rPr lang="en-US" sz="1600"/>
              <a:t> Veb-sayt sadəcə məlumat verir, veb-tətbiq isə </a:t>
            </a:r>
            <a:r>
              <a:rPr lang="en-US" sz="1600" b="1"/>
              <a:t>əməliyyatlar</a:t>
            </a:r>
            <a:r>
              <a:rPr lang="en-US" sz="1600"/>
              <a:t> yerinə yetirir.</a:t>
            </a:r>
          </a:p>
        </p:txBody>
      </p:sp>
    </p:spTree>
    <p:extLst>
      <p:ext uri="{BB962C8B-B14F-4D97-AF65-F5344CB8AC3E}">
        <p14:creationId xmlns:p14="http://schemas.microsoft.com/office/powerpoint/2010/main" val="300972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6665A-A32E-36D6-763C-146AB373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E80A1-655E-1907-DDD0-1D482ABFE1E7}"/>
              </a:ext>
            </a:extLst>
          </p:cNvPr>
          <p:cNvSpPr txBox="1"/>
          <p:nvPr/>
        </p:nvSpPr>
        <p:spPr>
          <a:xfrm>
            <a:off x="107004" y="158874"/>
            <a:ext cx="119844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4. Veb-server (Web Server)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Nədir?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Veb-saytların işləməsi üçün lazım olan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fiziki və ya virtual kompüterdir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server istifadəçinin istəklərinə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səhifələrini və ya API cavablarını verir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Xüsusiyyətləri: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Nginx, Apache, IIS kimi server proqramları ilə işləyir.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Məlumatı bazadan götürə, faylları təqdim edə və sorğulara cavab verə bilər.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Sən www.mycourse.az saytına daxil olanda,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veb-server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 səhifəni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sənin brauzerinə göndərir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7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DE134-1B6B-3B01-61FB-BC5786B3A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8CBF-B525-3C5E-6E17-E0D00C933653}"/>
              </a:ext>
            </a:extLst>
          </p:cNvPr>
          <p:cNvSpPr txBox="1"/>
          <p:nvPr/>
        </p:nvSpPr>
        <p:spPr>
          <a:xfrm>
            <a:off x="107004" y="158874"/>
            <a:ext cx="1198447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5. Veb-servis (Web Service)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Nədir?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müxtəlif sistemlərin bir-biri ilə ünsiyyət qurmasına imkan verən arxitekturadır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Yəni veb-servis vasitəsilə bir proqram digərinə məlumat göndərə və ya ala bilər.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texnologiyalar: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 API, SOAP API və 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 və ya XML formatında məlumat mübadiləsi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 sorğuları: GET, POST, PUT, 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hava proqnozu xidməti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digər sayt bu xidmətdən API vasitəsilə məlumat alır.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Bank sistemi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ödəniş zamanı sayt bankın veb-servisinə sorğu göndərir.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Əlavə qeyd: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Veb-servis —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arxa planda işləyən interfeysdir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istifadəçi onu birbaşa görmür.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5F8A42-6FCD-AA8B-B875-2498DD0E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76024"/>
              </p:ext>
            </p:extLst>
          </p:nvPr>
        </p:nvGraphicFramePr>
        <p:xfrm>
          <a:off x="2814735" y="4632960"/>
          <a:ext cx="93772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59">
                  <a:extLst>
                    <a:ext uri="{9D8B030D-6E8A-4147-A177-3AD203B41FA5}">
                      <a16:colId xmlns:a16="http://schemas.microsoft.com/office/drawing/2014/main" val="2462268624"/>
                    </a:ext>
                  </a:extLst>
                </a:gridCol>
                <a:gridCol w="2491273">
                  <a:extLst>
                    <a:ext uri="{9D8B030D-6E8A-4147-A177-3AD203B41FA5}">
                      <a16:colId xmlns:a16="http://schemas.microsoft.com/office/drawing/2014/main" val="95794842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779580770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181258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Term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Nədir?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İstifadəçi Görürmü?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Fəaliyyət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56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Tək səhifə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Bəli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HTML sənədi, görsənir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Website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Səhifələr toplusu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Bəli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Məlumat verir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İnteraktiv proqram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Bəli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Əməliyyat yerinə yetirir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Server kompüteri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Səhifələri təqdim edir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Sistemlər arası körpü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API vasitəsilə məlumat verir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04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82FEF-7EAC-23D3-C3F1-5C7FB64E2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DE687-E6BB-985E-BD77-CAC86970D32E}"/>
              </a:ext>
            </a:extLst>
          </p:cNvPr>
          <p:cNvSpPr txBox="1"/>
          <p:nvPr/>
        </p:nvSpPr>
        <p:spPr>
          <a:xfrm>
            <a:off x="107004" y="158874"/>
            <a:ext cx="11984477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SameSite ,                               HTTPonly ,                         Secure ,                                 Zombie</a:t>
            </a:r>
          </a:p>
          <a:p>
            <a:pPr algn="l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Bu terminlər təhlükəsizliklə, xüsusilə </a:t>
            </a:r>
            <a:r>
              <a:rPr lang="en-US" sz="1350" b="1"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 (Cross-Site Scripting) və digər veb-hücum növləri ilə mübarizə aparmaq üçün istifadə olunan cookie atributlarıdır.</a:t>
            </a:r>
            <a:endParaRPr lang="en-US" sz="135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1.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HttpOnly 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Bu atribut cookie-lərin JavaScript ilə oxunmasının qarşısını alır. Yəni, sən cookie-yə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document.cookie 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ilə baxmaq istəsən — alınmır.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5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Xüsusilə vacibdir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XSS hücumu zamanı haker səhifəyə JavaScript kodu əlavə edərsə, bu kod vasitəsilə cookie-ləri oxumaq və oğurlamaq istəyər.</a:t>
            </a:r>
            <a:b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cookie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HttpOnly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ilə qorunursa — haker bu cookie-ni görə bilmir.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5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🔒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Qoruyur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XSS hücumlarına qarşı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5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Misal (HTTP başlığı):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5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35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6310F-4187-74C6-96BE-1B7ECED4D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4" y="3926940"/>
            <a:ext cx="37152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2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1955D-F9E3-7781-90A1-D33C6DEE1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2B55C3-89DB-C86A-7033-B25B0F5D5C94}"/>
              </a:ext>
            </a:extLst>
          </p:cNvPr>
          <p:cNvSpPr txBox="1"/>
          <p:nvPr/>
        </p:nvSpPr>
        <p:spPr>
          <a:xfrm>
            <a:off x="107004" y="158874"/>
            <a:ext cx="11984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50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2.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Secure</a:t>
            </a:r>
            <a:r>
              <a:rPr lang="en-US" altLang="en-US" sz="1500"/>
              <a:t> 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Bu atribut cookie-nin yalnız HTTPS vasitəsilə göndərilməsinə icazə verir. Yəni HTTP (təhlükəsiz olmayan) əlaqə zamanı cookie brauzer tərəfindən göndərilmir.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🔒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Qoruyur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✅ Man-in-the-middle 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MITM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hücumlarına qarşı (yəni cookie məlumatı şifrələnmədikd</a:t>
            </a:r>
            <a:r>
              <a:rPr kumimoji="0" lang="az-Latn-AZ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oğurlanmasın deyə).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Misal (HTTP başlığı): </a:t>
            </a:r>
            <a:r>
              <a:rPr lang="en-US" sz="1500"/>
              <a:t>Qeyd: Bu atribut birbaşa XSS-i qarşılamır, amma cookie oğurlanmasını çətinləşdirir.</a:t>
            </a:r>
            <a:endParaRPr lang="ru-RU" sz="15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A0421-C55A-F9C8-817E-7A1C6FE6E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" y="1805147"/>
            <a:ext cx="363905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16D8-9B48-8B13-BBE2-71E25A299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96D4A-D590-B2BD-61CF-F4137BFD5248}"/>
              </a:ext>
            </a:extLst>
          </p:cNvPr>
          <p:cNvSpPr txBox="1"/>
          <p:nvPr/>
        </p:nvSpPr>
        <p:spPr>
          <a:xfrm>
            <a:off x="107004" y="158874"/>
            <a:ext cx="1198447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3.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SameSite</a:t>
            </a:r>
            <a:r>
              <a:rPr lang="az-Latn-AZ" altLang="en-US" sz="15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atribut cookie-nin kənar saytlardan gələn sorğularla birlikdə göndərilib-göndərilməyəcəyini tənzimləyir.</a:t>
            </a: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məqsəd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az-Latn-AZ" altLang="en-US" sz="15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CSRF (Cross-Site Request Forgery) hücumlarının qarşısını almaq.</a:t>
            </a:r>
            <a:r>
              <a:rPr kumimoji="0" lang="az-Latn-AZ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Amma bəzi hallarda XSS-lə birlikdə olan kombinə olunmuş hücumların qarşısını da alır.</a:t>
            </a: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rejimi var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Misal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 (HTTP başlığı):</a:t>
            </a: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1B66CC-DDC6-57A9-A34D-AA951C5E5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99079"/>
              </p:ext>
            </p:extLst>
          </p:nvPr>
        </p:nvGraphicFramePr>
        <p:xfrm>
          <a:off x="177280" y="2002517"/>
          <a:ext cx="105435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01">
                  <a:extLst>
                    <a:ext uri="{9D8B030D-6E8A-4147-A177-3AD203B41FA5}">
                      <a16:colId xmlns:a16="http://schemas.microsoft.com/office/drawing/2014/main" val="2462268624"/>
                    </a:ext>
                  </a:extLst>
                </a:gridCol>
                <a:gridCol w="9735192">
                  <a:extLst>
                    <a:ext uri="{9D8B030D-6E8A-4147-A177-3AD203B41FA5}">
                      <a16:colId xmlns:a16="http://schemas.microsoft.com/office/drawing/2014/main" val="9579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Rejim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İzah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Strict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 </a:t>
                      </a:r>
                      <a:r>
                        <a:rPr lang="en-US" b="1"/>
                        <a:t>yalnız</a:t>
                      </a:r>
                      <a:r>
                        <a:rPr lang="en-US"/>
                        <a:t> eyni domendən gələn sorğular üçün göndərilir.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Lax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 bəzi GET sorğularında göndərilir (məsələn, link klikləmə).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None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 </a:t>
                      </a:r>
                      <a:r>
                        <a:rPr lang="en-US" b="1"/>
                        <a:t>istənilən yerdən</a:t>
                      </a:r>
                      <a:r>
                        <a:rPr lang="en-US"/>
                        <a:t> gələn sorğularla göndərilə bilər — amma mütləq Secure ilə birgə olmalıdır.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04984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36BCBEC-7522-0DCD-A36F-065D7945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0" y="5527866"/>
            <a:ext cx="445832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FAB9C-D6FA-EE17-35FD-D2E8101B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0EC18-FBD0-234F-6336-4970A9024A45}"/>
              </a:ext>
            </a:extLst>
          </p:cNvPr>
          <p:cNvSpPr txBox="1"/>
          <p:nvPr/>
        </p:nvSpPr>
        <p:spPr>
          <a:xfrm>
            <a:off x="107004" y="158874"/>
            <a:ext cx="119844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❌ 4.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Zombie cookies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bu real atribut deyil</a:t>
            </a:r>
            <a:endParaRPr kumimoji="0" lang="az-Latn-AZ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Nədir?</a:t>
            </a:r>
            <a:b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— rəsmi cookie atributu deyil, amma “ölü” cookie-lərin canlanması mənasında istifadə olunur.</a:t>
            </a:r>
            <a:endParaRPr kumimoji="0" lang="az-Latn-AZ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Zombi cookie nədir</a:t>
            </a:r>
            <a:r>
              <a:rPr kumimoji="0" lang="az-Latn-AZ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z-Latn-AZ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Brauzerdən silindikdən sonra da başqa texnologiyalar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və s.) vasitəsilə yenidən yaradılan cookie-lərə deyilir.</a:t>
            </a:r>
            <a:endParaRPr kumimoji="0" lang="az-Latn-AZ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🔺 Bu cookie-lər təhlükəli ola bilər və istifadəçi razılığı olmadan izləmə məqsədilə istifadə oluna bilər.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2C64DE-5E41-5E0C-F23F-D01977D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31919"/>
              </p:ext>
            </p:extLst>
          </p:nvPr>
        </p:nvGraphicFramePr>
        <p:xfrm>
          <a:off x="222943" y="3429000"/>
          <a:ext cx="97328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59">
                  <a:extLst>
                    <a:ext uri="{9D8B030D-6E8A-4147-A177-3AD203B41FA5}">
                      <a16:colId xmlns:a16="http://schemas.microsoft.com/office/drawing/2014/main" val="2462268624"/>
                    </a:ext>
                  </a:extLst>
                </a:gridCol>
                <a:gridCol w="3276037">
                  <a:extLst>
                    <a:ext uri="{9D8B030D-6E8A-4147-A177-3AD203B41FA5}">
                      <a16:colId xmlns:a16="http://schemas.microsoft.com/office/drawing/2014/main" val="95794842"/>
                    </a:ext>
                  </a:extLst>
                </a:gridCol>
                <a:gridCol w="4488023">
                  <a:extLst>
                    <a:ext uri="{9D8B030D-6E8A-4147-A177-3AD203B41FA5}">
                      <a16:colId xmlns:a16="http://schemas.microsoft.com/office/drawing/2014/main" val="27795807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/>
                        <a:t>🛡️ Yekun cədvəl: Hansı cookie atributu nəyə qarşı kömək edir?</a:t>
                      </a:r>
                      <a:endParaRPr lang="en-US" sz="20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56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Atribut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Hücuma qarşı qoruyur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İstifadə məqsədi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HttpOnly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XSS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Cookie-nin JavaScript-dən gizlədilməsi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MITM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Cookie-nin yalnız HTTPS-də işləməsi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SameSite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CSRF (bəzi hallarda XSS)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Kənar sorğulara qarşı məhdudiyyət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Zombie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❌ Təhlükə yaradır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Rəsmi atribut deyil, izləmə məqsədli texnika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37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1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BC22-FCAA-C534-DB3B-40074EE0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7B31A0-8F92-B180-4932-2AEBFCCF02A6}"/>
              </a:ext>
            </a:extLst>
          </p:cNvPr>
          <p:cNvSpPr txBox="1"/>
          <p:nvPr/>
        </p:nvSpPr>
        <p:spPr>
          <a:xfrm>
            <a:off x="107004" y="158874"/>
            <a:ext cx="119844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🧪 Test edərkən nələrə diqqət etməli?</a:t>
            </a:r>
          </a:p>
          <a:p>
            <a:pPr>
              <a:buNone/>
            </a:pPr>
            <a:endParaRPr lang="en-US" b="1"/>
          </a:p>
          <a:p>
            <a:pPr>
              <a:buFont typeface="+mj-lt"/>
              <a:buAutoNum type="arabicPeriod"/>
            </a:pPr>
            <a:r>
              <a:rPr lang="en-US" b="1"/>
              <a:t>Doğru məlumat keşlənir?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Saytda dəyişiklik olduqda (məsələn, şəkil dəyişdi</a:t>
            </a:r>
            <a:r>
              <a:rPr lang="en-US" b="1"/>
              <a:t>), keş bunu bilməlidir və köhnə məlumatı göstərməməlidir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Kəşdə gizli (şəxsi) məlumat saxlanmamalıdır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Məsələn, şəxsi parol və ya hesab məlumatları kəşdə qalarsa, təhlükəli ola bilər.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02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990EC-4E31-BE09-1EA2-BDB46940D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8F8A9D-FF1A-8755-81BD-2FD5FD9CF038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az-Latn-AZ" sz="1600" b="0" i="0">
                <a:solidFill>
                  <a:srgbClr val="303141"/>
                </a:solidFill>
                <a:effectLst/>
                <a:latin typeface="Udemy Sans"/>
              </a:rPr>
              <a:t>Tester kimi veb saytı test etdikdə keş və buna bənzər yaddaşda yer tutan məlumatları hər dəfə sıfırlamaq lazımdır. Əks halda köhnə məlumatlar yadda qaldığı üçün yenilərini görə bilmərik.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5671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DCF2-01B0-879A-7F9B-815E1E61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66496-87C8-C096-9745-D2C92A83142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799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AAA6B-00A0-90F2-0BA4-1A2EE14F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BC505-EC72-25E4-D984-61F2B2DA3750}"/>
              </a:ext>
            </a:extLst>
          </p:cNvPr>
          <p:cNvSpPr txBox="1"/>
          <p:nvPr/>
        </p:nvSpPr>
        <p:spPr>
          <a:xfrm>
            <a:off x="103761" y="86916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🍪 Cookies nədir? </a:t>
            </a:r>
            <a:r>
              <a:rPr lang="en-US" sz="1400"/>
              <a:t>— bu, saytın sənin brauzerinə göndərdiyi kiçik məlumat parçasıdır. Bu məlumat sənin kompüterində saxlanılır və sayt səni “xatırlaya bilir”.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💡 Cookies nə üçün istifadə olunur?</a:t>
            </a:r>
          </a:p>
          <a:p>
            <a:pPr>
              <a:buNone/>
            </a:pPr>
            <a:r>
              <a:rPr lang="en-US" sz="1400"/>
              <a:t>Cookies-in əsas 3 istifadəsi var: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✅ 1. Sessiyanın idarə olunması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Məsələn, </a:t>
            </a:r>
            <a:r>
              <a:rPr lang="en-US" sz="1400" b="1"/>
              <a:t>sayta daxil olursan (login olursan)</a:t>
            </a:r>
            <a:r>
              <a:rPr lang="en-US" sz="1400"/>
              <a:t> — sayt </a:t>
            </a:r>
            <a:r>
              <a:rPr lang="en-US" sz="1400" b="1"/>
              <a:t>səni tanımaq üçün</a:t>
            </a:r>
            <a:r>
              <a:rPr lang="en-US" sz="1400"/>
              <a:t> kuki faylı yaradır.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Və ya </a:t>
            </a:r>
            <a:r>
              <a:rPr lang="en-US" sz="1400" b="1"/>
              <a:t>alış-veriş səbətinə məhsul əlavə edirsən</a:t>
            </a:r>
            <a:r>
              <a:rPr lang="en-US" sz="1400"/>
              <a:t>, o məhsul haqqında məlumat kuki ilə yadda qalır.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 b="1"/>
              <a:t>✅ 2. Şəxsi seçimlərin yadda saxlanılması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Saytda </a:t>
            </a:r>
            <a:r>
              <a:rPr lang="en-US" sz="1400" b="1"/>
              <a:t>dil seçimi</a:t>
            </a:r>
            <a:r>
              <a:rPr lang="en-US" sz="1400"/>
              <a:t>, </a:t>
            </a:r>
            <a:r>
              <a:rPr lang="en-US" sz="1400" b="1"/>
              <a:t>tema (qaranlıq/açıq)</a:t>
            </a:r>
            <a:r>
              <a:rPr lang="en-US" sz="1400"/>
              <a:t> və s. — bunlar cookie ilə yadda saxlanılır ki, növbəti dəfə daxil olanda </a:t>
            </a:r>
            <a:r>
              <a:rPr lang="en-US" sz="1400" b="1"/>
              <a:t>yenidən seçməyəsən</a:t>
            </a:r>
            <a:r>
              <a:rPr lang="en-US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 b="1"/>
              <a:t>✅ 3. İstifadəçinin davranışının izlənməsi (trekkinq)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Məsələn, </a:t>
            </a:r>
            <a:r>
              <a:rPr lang="en-US" sz="1400" b="1"/>
              <a:t>hansı məhsullara baxmısan</a:t>
            </a:r>
            <a:r>
              <a:rPr lang="en-US" sz="1400"/>
              <a:t>, </a:t>
            </a:r>
            <a:r>
              <a:rPr lang="en-US" sz="1400" b="1"/>
              <a:t>harada daha çox vaxt keçirmisən</a:t>
            </a:r>
            <a:r>
              <a:rPr lang="en-US" sz="1400"/>
              <a:t> — bu məlumatlar reklam məqsədilə istifadə oluna bilər.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🛒 Misal:</a:t>
            </a:r>
          </a:p>
          <a:p>
            <a:r>
              <a:rPr lang="en-US" sz="1400"/>
              <a:t>Sən bir saytda </a:t>
            </a:r>
            <a:r>
              <a:rPr lang="en-US" sz="1400" b="1"/>
              <a:t>məhsulu səbətə əlavə etdin</a:t>
            </a:r>
            <a:r>
              <a:rPr lang="en-US" sz="1400"/>
              <a:t> → bu məlumat kuki faylında saxlanılır.</a:t>
            </a:r>
            <a:br>
              <a:rPr lang="en-US" sz="1400"/>
            </a:br>
            <a:r>
              <a:rPr lang="en-US" sz="1400"/>
              <a:t>İndi </a:t>
            </a:r>
            <a:r>
              <a:rPr lang="en-US" sz="1400" b="1"/>
              <a:t>saytı bağlasan belə</a:t>
            </a:r>
            <a:r>
              <a:rPr lang="en-US" sz="1400"/>
              <a:t>, yenidən açanda </a:t>
            </a:r>
            <a:r>
              <a:rPr lang="en-US" sz="1400" b="1"/>
              <a:t>məhsul səbətdə qalacaq</a:t>
            </a:r>
            <a:r>
              <a:rPr lang="en-US" sz="1400"/>
              <a:t>, çünki məlumat kompüterində saxlanıb.</a:t>
            </a:r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🔐 Giriş (login) zamanı nə baş verir?</a:t>
            </a:r>
          </a:p>
          <a:p>
            <a:r>
              <a:rPr lang="en-US" sz="1400"/>
              <a:t>Sayta daxil olduğun zaman </a:t>
            </a:r>
            <a:r>
              <a:rPr lang="en-US" sz="1400" b="1"/>
              <a:t>sayt sənə bir “token” (giriş nişanı)</a:t>
            </a:r>
            <a:r>
              <a:rPr lang="en-US" sz="1400"/>
              <a:t> verir və bunu </a:t>
            </a:r>
            <a:r>
              <a:rPr lang="en-US" sz="1400" b="1"/>
              <a:t>cookie faylına yazır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Növbəti dəfə sayta girəndə, sayt həmin kukini yoxlayır və </a:t>
            </a:r>
            <a:r>
              <a:rPr lang="en-US" sz="1400" b="1"/>
              <a:t>səni tanıyır</a:t>
            </a:r>
            <a:r>
              <a:rPr lang="en-US" sz="1400"/>
              <a:t> – təkrar login istəmir.</a:t>
            </a:r>
          </a:p>
        </p:txBody>
      </p:sp>
    </p:spTree>
    <p:extLst>
      <p:ext uri="{BB962C8B-B14F-4D97-AF65-F5344CB8AC3E}">
        <p14:creationId xmlns:p14="http://schemas.microsoft.com/office/powerpoint/2010/main" val="28856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3678-828C-3D71-B0CD-9230CA97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BB746F-FF3D-2C03-BFCE-BD8EE2744AFA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🧾 Cookies növləri: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🕓 1. Sessiya kukiləri (Session cookies)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Yalnız sayt açıq olanda işləyir.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Saytı bağladıqdan sonra avtomatik silinir.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Məsələn, bir səhifədə login oldun, amma saytı bağladınsa — bu kuki silinir və təkrar login istənilə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🗓️ 2. Daimi kukilər (Permanent cookies)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Saytı bağlasan da silinmir.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Onlar aylarla, illərlə kompüterində qala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Məsələn, “Məni yadda saxla” seçimini etsən — bu, daimi kuki ilə olur.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🧪 Test edənlər nəyi yoxlamalıdır?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Cookie düzgün yaradılır və yenilənirmi?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Vaxtı keçəndə silinirmi?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Cookie içində şəxsi və həssas məlumatlar şifrələnibmi? (Əks halda təhlükəli ola bilər!)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75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1C992-C9FB-ACCE-C762-B4256403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EA424-0AF3-55A0-4CC9-08403A30759B}"/>
              </a:ext>
            </a:extLst>
          </p:cNvPr>
          <p:cNvSpPr txBox="1"/>
          <p:nvPr/>
        </p:nvSpPr>
        <p:spPr>
          <a:xfrm>
            <a:off x="107004" y="158874"/>
            <a:ext cx="1198447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💾 LocalStorage nədir?</a:t>
            </a:r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/>
              <a:t>LocalStorage — bu, veb saytı ziyarət etdiyin zaman, saytın sənin brauzerində məlumatları saxlaya </a:t>
            </a:r>
          </a:p>
          <a:p>
            <a:pPr>
              <a:buNone/>
            </a:pPr>
            <a:r>
              <a:rPr lang="en-US" sz="1400"/>
              <a:t>bildiyi bir yerdir. Yəni sayt məlumatları sənin kompüterində saxlayır, serverə göndərmir.</a:t>
            </a:r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🔐 LocalStorage necə işləyir?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Sayt sənə aid nizamlamaları (tənzimləmələr) və ya form məlumatlarını sənin brauzerində saxlayır.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 məlumatlar brauzeri bağlayıb yenidən açsan belə silinmir.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Məlumat sonsuz müddət brauzerdə qala bilər (əgər sən özün silməsən).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🎯 LocalStorage nə üçün istifadə olunur?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Sayt ayarlarını yadda saxlamaq (məsələn, qaranlıq rejimi seçmisənsə, növbəti dəfə də o rejim açılır).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Formda yazılan məlumatları saxlamaq (səhifə yenilənsə belə, yazdığın itmir).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Saytın işləmə sürətini artırmaq üçün bəzi məlumatları yerli saxlamaq.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/>
              <a:t>🧪 </a:t>
            </a:r>
            <a:r>
              <a:rPr lang="en-US" sz="1400" b="1"/>
              <a:t>Test edənlər nəyi yoxlamalıdır?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/>
              <a:t>Daxil edilən məlumatlar doğrudanmı LocalStorage-da saxlanılır?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/>
              <a:t>Sayt yenilənəndə məlumatlar itirmi?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/>
              <a:t>Saxlanmış məlumatlara brauzerdən baxmaq olurmu?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/>
              <a:t>Həssas və şəxsi məlumatlar şifrələnibmi?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34DA6A-CEE9-5EA5-1120-3C782BED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43641"/>
              </p:ext>
            </p:extLst>
          </p:nvPr>
        </p:nvGraphicFramePr>
        <p:xfrm>
          <a:off x="6699381" y="4096139"/>
          <a:ext cx="5492619" cy="276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73">
                  <a:extLst>
                    <a:ext uri="{9D8B030D-6E8A-4147-A177-3AD203B41FA5}">
                      <a16:colId xmlns:a16="http://schemas.microsoft.com/office/drawing/2014/main" val="1619212735"/>
                    </a:ext>
                  </a:extLst>
                </a:gridCol>
                <a:gridCol w="1830873">
                  <a:extLst>
                    <a:ext uri="{9D8B030D-6E8A-4147-A177-3AD203B41FA5}">
                      <a16:colId xmlns:a16="http://schemas.microsoft.com/office/drawing/2014/main" val="3090892229"/>
                    </a:ext>
                  </a:extLst>
                </a:gridCol>
                <a:gridCol w="1830873">
                  <a:extLst>
                    <a:ext uri="{9D8B030D-6E8A-4147-A177-3AD203B41FA5}">
                      <a16:colId xmlns:a16="http://schemas.microsoft.com/office/drawing/2014/main" val="3146647235"/>
                    </a:ext>
                  </a:extLst>
                </a:gridCol>
              </a:tblGrid>
              <a:tr h="389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/>
                        <a:t>LocalStorage və Cookie fərqi nədir?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95585"/>
                  </a:ext>
                </a:extLst>
              </a:tr>
              <a:tr h="389040">
                <a:tc>
                  <a:txBody>
                    <a:bodyPr/>
                    <a:lstStyle/>
                    <a:p>
                      <a:r>
                        <a:rPr lang="en-US" sz="1400" b="1"/>
                        <a:t>Xüsusiyyət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LocalStorage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Cookie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78960"/>
                  </a:ext>
                </a:extLst>
              </a:tr>
              <a:tr h="389040">
                <a:tc>
                  <a:txBody>
                    <a:bodyPr/>
                    <a:lstStyle/>
                    <a:p>
                      <a:r>
                        <a:rPr lang="en-US" sz="1400" b="1"/>
                        <a:t>Harada saxlanır?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Brauzerdə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Brauzerdə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50601"/>
                  </a:ext>
                </a:extLst>
              </a:tr>
              <a:tr h="602850">
                <a:tc>
                  <a:txBody>
                    <a:bodyPr/>
                    <a:lstStyle/>
                    <a:p>
                      <a:r>
                        <a:rPr lang="en-US" sz="1400" b="1"/>
                        <a:t>Serverə göndərilir?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Xeyr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Hə</a:t>
                      </a:r>
                      <a:r>
                        <a:rPr lang="en-US" sz="1400"/>
                        <a:t>, hər sorğuda serverə gedir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661436"/>
                  </a:ext>
                </a:extLst>
              </a:tr>
              <a:tr h="389040">
                <a:tc>
                  <a:txBody>
                    <a:bodyPr/>
                    <a:lstStyle/>
                    <a:p>
                      <a:r>
                        <a:rPr lang="en-US" sz="1400" b="1"/>
                        <a:t>Ölçü limiti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Təxminən 5-10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Təxminən 4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384278"/>
                  </a:ext>
                </a:extLst>
              </a:tr>
              <a:tr h="602850">
                <a:tc>
                  <a:txBody>
                    <a:bodyPr/>
                    <a:lstStyle/>
                    <a:p>
                      <a:r>
                        <a:rPr lang="en-US" sz="1400" b="1"/>
                        <a:t>Nə vaxta qədər qalır?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Sonsuza qədər (əgər silinməzsə)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Sessiya və ya tarixə görə silinir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85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65ED-B7A7-341C-2AFF-2A27140A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74CD5-2AF5-EB8F-8A77-363BB684A45B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/>
              <a:t>JavaScript nümunəsi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b="1"/>
              <a:t>LocalStorage</a:t>
            </a:r>
            <a:r>
              <a:rPr lang="en-US" sz="1600"/>
              <a:t> — bu, saytın sənin brauzerində məlumatları serverə göndərmədən və sənin icazən olmadan silinmədən saxlamağının bir yoludur. Saytlar üçün sürətli və rahatdır, amma təhlükəsizlik baxımından diqqətli olmaq lazımdır, çünki brauzerdə açıq məlumatlar saxlanır.</a:t>
            </a:r>
            <a:endParaRPr lang="ru-RU" sz="160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DFB69-7405-8811-7407-10034E6F2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2" y="995476"/>
            <a:ext cx="607779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2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C7124-5201-0BB4-12F7-6949C455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63A9-AA21-ECD3-54D5-51363BB9E87D}"/>
              </a:ext>
            </a:extLst>
          </p:cNvPr>
          <p:cNvSpPr txBox="1"/>
          <p:nvPr/>
        </p:nvSpPr>
        <p:spPr>
          <a:xfrm>
            <a:off x="107004" y="158874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/>
              <a:t>🗂️ SessionStorage nədir? </a:t>
            </a:r>
            <a:r>
              <a:rPr lang="en-US" sz="1300"/>
              <a:t>— veb saytın brauzerdə məlumatları müvəqqəti olaraq saxlamaq üçün istifadə etdiyi bir yerdir.</a:t>
            </a:r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/>
              <a:t>Bu məlumatlar yalnız bir sessiya (yəni, bir brauzer pəncərəsi və ya tab) ərzində qalır. Brauzeri bağlayanda və ya tabı bağlayanda məlumat silinir.</a:t>
            </a:r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 b="1"/>
              <a:t>✨ SessionStorage nə üçün istifadə olunur?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Bir saytı ziyarət etdiyin zaman yalnız o ziyarət zamanı lazım olan məlumatı saxlamaq üçün istifadə olunur.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Məsələn: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Saytda bir form doldurursan. Əgər səhifəni yeniləsən belə məlumat itmir.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Amma </a:t>
            </a:r>
            <a:r>
              <a:rPr lang="en-US" sz="1300" b="1"/>
              <a:t>brauzer pəncərəsini bağlayanda</a:t>
            </a:r>
            <a:r>
              <a:rPr lang="en-US" sz="1300"/>
              <a:t> artıq o məlumat silinir.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Təhlükəsizlik və şəxsi məlumatlar üçün daha uyğundur, çünki </a:t>
            </a:r>
            <a:r>
              <a:rPr lang="en-US" sz="1300" b="1"/>
              <a:t>daimi saxlanmır</a:t>
            </a:r>
            <a:r>
              <a:rPr lang="en-US" sz="13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buNone/>
            </a:pPr>
            <a:r>
              <a:rPr lang="en-US" sz="1400" b="1"/>
              <a:t>🧪 Test edənlər (testçilər) nəyi yoxlamalıdır?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SessionStorage məlumatı yalnız bir sessiyada saxlayırmı?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Pəncərə bağlandıqda və ya yeni tab açıldıqda məlumat silinirmi?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Məlumat düzgün yazılır və oxunurmu?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Şəxsi və həssas məlumatlar şifrələnibmi</a:t>
            </a:r>
            <a:r>
              <a:rPr lang="en-US" sz="1400" b="1"/>
              <a:t>?</a:t>
            </a:r>
            <a:endParaRPr lang="en-US" sz="1400"/>
          </a:p>
          <a:p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endParaRPr lang="en-US" sz="1300"/>
          </a:p>
          <a:p>
            <a:pPr>
              <a:buNone/>
            </a:pPr>
            <a:endParaRPr lang="en-US" sz="13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1DAA43-7F24-09A0-0A5C-A7CF88DE1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07708"/>
              </p:ext>
            </p:extLst>
          </p:nvPr>
        </p:nvGraphicFramePr>
        <p:xfrm>
          <a:off x="6826901" y="4376198"/>
          <a:ext cx="5365099" cy="248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63">
                  <a:extLst>
                    <a:ext uri="{9D8B030D-6E8A-4147-A177-3AD203B41FA5}">
                      <a16:colId xmlns:a16="http://schemas.microsoft.com/office/drawing/2014/main" val="1619212735"/>
                    </a:ext>
                  </a:extLst>
                </a:gridCol>
                <a:gridCol w="1640244">
                  <a:extLst>
                    <a:ext uri="{9D8B030D-6E8A-4147-A177-3AD203B41FA5}">
                      <a16:colId xmlns:a16="http://schemas.microsoft.com/office/drawing/2014/main" val="3090892229"/>
                    </a:ext>
                  </a:extLst>
                </a:gridCol>
                <a:gridCol w="1555292">
                  <a:extLst>
                    <a:ext uri="{9D8B030D-6E8A-4147-A177-3AD203B41FA5}">
                      <a16:colId xmlns:a16="http://schemas.microsoft.com/office/drawing/2014/main" val="3146647235"/>
                    </a:ext>
                  </a:extLst>
                </a:gridCol>
              </a:tblGrid>
              <a:tr h="3319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SessionStorage və LocalStorage arasındakı fərq nədir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95585"/>
                  </a:ext>
                </a:extLst>
              </a:tr>
              <a:tr h="331948">
                <a:tc>
                  <a:txBody>
                    <a:bodyPr/>
                    <a:lstStyle/>
                    <a:p>
                      <a:r>
                        <a:rPr lang="en-US" sz="1200" b="1"/>
                        <a:t>Xüsusiyyət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SessionStorage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LocalStorage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78960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r>
                        <a:rPr lang="en-US" sz="1200"/>
                        <a:t>Məlumatın qalma müddəti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b="1"/>
                        <a:t>Yalnız cari sessiya</a:t>
                      </a:r>
                      <a:r>
                        <a:rPr lang="it-IT" sz="1200"/>
                        <a:t> (bağlananda silinir)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Sonsuza qədər</a:t>
                      </a:r>
                      <a:r>
                        <a:rPr lang="en-US" sz="1200"/>
                        <a:t> (əgər silinməsə)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50601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r>
                        <a:rPr lang="en-US" sz="1200"/>
                        <a:t>Brauzerdə saxlanır?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Bəli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Bəli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661436"/>
                  </a:ext>
                </a:extLst>
              </a:tr>
              <a:tr h="331948">
                <a:tc>
                  <a:txBody>
                    <a:bodyPr/>
                    <a:lstStyle/>
                    <a:p>
                      <a:r>
                        <a:rPr lang="en-US" sz="1200"/>
                        <a:t>Serverə göndərilir?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Xeyr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Xeyr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384278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r>
                        <a:rPr lang="en-US" sz="1200"/>
                        <a:t>Harada istifadə olunur?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Qısa müddətli məlumatlar üçün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Uzun müddətli məlumatlar üçün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85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26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32EF-BBB8-D222-D665-85B34C3CF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F131F-97E7-F9B2-4248-E52809AB76A6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/>
              <a:t>JavaScript nümunəsi: Brauzer bağlanandan sonra sessionStorage-da olan bütün məlumatlar avtomatik silinir.</a:t>
            </a:r>
            <a:endParaRPr lang="az-Latn-AZ" sz="1600"/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/>
              <a:t>🧠 </a:t>
            </a:r>
            <a:r>
              <a:rPr lang="en-US" sz="1600" b="1"/>
              <a:t>Nəticə olaraq:</a:t>
            </a:r>
            <a:endParaRPr lang="az-Latn-AZ" sz="1600" b="1"/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600" b="1"/>
              <a:t>SessionStorage</a:t>
            </a:r>
            <a:r>
              <a:rPr lang="en-US" sz="1600"/>
              <a:t> — bu, qısa müddətli yaddaş kimidir. Məlumatı yalnız bir dəfəlik ziyarət üçün saxlayır. Səhifə bağlananda hər şey silinir.</a:t>
            </a:r>
          </a:p>
          <a:p>
            <a:r>
              <a:rPr lang="en-US" sz="1600"/>
              <a:t>Bu, həm saytın işləməsini sürətləndirir, həm də həssas məlumatların uzun müddət qalmasının qarşısını alır.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93801-461E-9DBC-4625-061BA45CA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8" y="794770"/>
            <a:ext cx="492511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CB5CE-CCB9-487D-FE38-4B0347DD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ED13F-664C-7D6E-7A8C-6C3124E0C1C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en-US" sz="1600"/>
              <a:t>Cache , cookie, LocalStorage və SessionStorage arasındakı fərqlər 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2944E0-04D3-D973-B32A-AA97FAE1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32289"/>
              </p:ext>
            </p:extLst>
          </p:nvPr>
        </p:nvGraphicFramePr>
        <p:xfrm>
          <a:off x="177282" y="831633"/>
          <a:ext cx="1191420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59">
                  <a:extLst>
                    <a:ext uri="{9D8B030D-6E8A-4147-A177-3AD203B41FA5}">
                      <a16:colId xmlns:a16="http://schemas.microsoft.com/office/drawing/2014/main" val="2462268624"/>
                    </a:ext>
                  </a:extLst>
                </a:gridCol>
                <a:gridCol w="2491273">
                  <a:extLst>
                    <a:ext uri="{9D8B030D-6E8A-4147-A177-3AD203B41FA5}">
                      <a16:colId xmlns:a16="http://schemas.microsoft.com/office/drawing/2014/main" val="95794842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779580770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1812582288"/>
                    </a:ext>
                  </a:extLst>
                </a:gridCol>
                <a:gridCol w="2536935">
                  <a:extLst>
                    <a:ext uri="{9D8B030D-6E8A-4147-A177-3AD203B41FA5}">
                      <a16:colId xmlns:a16="http://schemas.microsoft.com/office/drawing/2014/main" val="109850607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/>
                        <a:t>Müqayisəli Cədvəl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5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Xüsusiyyətlər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Cookie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LocalStorage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SessionStorage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9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📌 Harada saxlanır?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 və ya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 (və serverə də göndərilə bilər)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6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🕒 Məlumatın qalma müddəti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Məlumatın tərtibinə bağlı (aylar, illər)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Əldə təyin olunur (gün, ay və s.)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Limitsiz (silinməyincə qalır)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Yalnız sessiya (pəncərə/tab bağlanana qədər)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🚀 Məqsəd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Məlumatı (məsələn, şəkil, CSS) tez yükləmək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Sessiya idarəsi, login, izləmə, səbət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Uzunmüddətli məlumat saxlamaq (məsələn, tema)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Qısamüddətli məlumat saxlamaq (məsələn, form)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🌐 Serverə göndərilir?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Bəli</a:t>
                      </a:r>
                      <a:r>
                        <a:rPr lang="en-US" sz="1400"/>
                        <a:t> (hər HTTP istəyi ilə gedə bilər)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🔐 Təhlükəsizlik riski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Aşağı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Yüksək (əgər şifrələnməyibsə)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Nisbətən təhlükəsiz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Nisbətən təhlükəsiz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👨‍💻 Kodla istifadə?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Avtomatik işləyir (brauzer tərəfindən)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JavaScript və HTTP başlıqları ilə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JavaScript ilə (</a:t>
                      </a:r>
                      <a:r>
                        <a:rPr lang="en-US" sz="1400" b="1"/>
                        <a:t>localStorage.getItem() </a:t>
                      </a:r>
                      <a:r>
                        <a:rPr lang="en-US" sz="1400"/>
                        <a:t>və s.)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JavaScript ilə (</a:t>
                      </a:r>
                      <a:r>
                        <a:rPr lang="en-US" sz="1400" b="1"/>
                        <a:t>sessionStorage.setItem() </a:t>
                      </a:r>
                      <a:r>
                        <a:rPr lang="en-US" sz="1400"/>
                        <a:t>və s.)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04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7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25969</TotalTime>
  <Words>2432</Words>
  <Application>Microsoft Office PowerPoint</Application>
  <PresentationFormat>Widescreen</PresentationFormat>
  <Paragraphs>474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362</cp:revision>
  <dcterms:created xsi:type="dcterms:W3CDTF">2025-02-24T08:05:52Z</dcterms:created>
  <dcterms:modified xsi:type="dcterms:W3CDTF">2025-04-05T12:33:34Z</dcterms:modified>
</cp:coreProperties>
</file>