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553" r:id="rId2"/>
    <p:sldId id="554" r:id="rId3"/>
    <p:sldId id="555" r:id="rId4"/>
    <p:sldId id="556" r:id="rId5"/>
    <p:sldId id="557" r:id="rId6"/>
    <p:sldId id="558" r:id="rId7"/>
    <p:sldId id="559" r:id="rId8"/>
    <p:sldId id="560" r:id="rId9"/>
    <p:sldId id="561" r:id="rId10"/>
    <p:sldId id="562" r:id="rId11"/>
    <p:sldId id="563" r:id="rId12"/>
    <p:sldId id="564" r:id="rId13"/>
    <p:sldId id="565" r:id="rId14"/>
    <p:sldId id="566" r:id="rId15"/>
    <p:sldId id="5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103" d="100"/>
          <a:sy n="103" d="100"/>
        </p:scale>
        <p:origin x="7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4/5/2025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11740-EF28-C903-96E0-A76CA98372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10A37-808E-828F-B714-0953797AA4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177342-ED33-8267-2EC4-9571BA871DE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09E127-3F21-0804-93E1-465824664407}"/>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31088650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695EA-6EB4-18EF-BCBD-A8F4D23DC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816705-CD83-1770-5A94-8CEEEF5B0C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6588BB-ADDF-6585-A7C2-B6BAFB7DB66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EFE8E1-4FAB-C370-4D39-0043254EA9A6}"/>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1343540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DCBF1-360F-8D55-E954-BC4C16DB18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C7D24-964A-E297-3F32-5953DF997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D9FBB-6A21-9211-D3EC-0F8FB92A2C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BF776D-63EA-69ED-3796-7BFBD77B2B5C}"/>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75209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02F27-90B2-83ED-EE0B-0B7F6B84B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429149-2E43-E4A2-9CB9-A074E74A6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F1E713-5FB0-9EDA-6EC7-FFA4C6B6DC5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9FCFDB-BEA5-1DC7-58E2-28864814C4AC}"/>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2043960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9B26E-EAF7-C7B1-52E2-38C9D2772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E2A648-38F5-516B-123A-212701520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3EA0AC-0F10-6E24-942B-3F12CC4173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FAFD0C4-70B2-6DD4-E1AE-F88B9D8F1684}"/>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3975196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CE2CE-794C-5699-8331-94ACC2DA2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499FA-7D86-90B7-B455-C5A30BAED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9E2419-8FE8-7AA9-D6FA-347857473F0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172F25-0558-C937-E5B6-68EC467226DA}"/>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1617530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51014-7543-30AD-F870-C98ADB9E14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BADFF9-36C7-F3AA-B104-12584A1B2E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97E4B-E53E-D27B-5CC5-DF3ABD97AB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D7F136-5BBF-8579-3627-0B7FE5399B45}"/>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279159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D67BA-626E-BE88-5915-FE1AF6F85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7C031-659F-F408-3DCA-AB9F9A293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B92281-D17A-EF5A-F35D-61899533CB6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319183-A664-E2C7-5A07-7130378090EA}"/>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2399400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E27DA-22DB-FA6E-5B61-894BA680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8C907-0EAE-2B8E-DE0E-5CC58879C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0F569C-D757-908F-4905-0FA281EF3C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A734249-FF73-FC4B-F6E6-5CFD4B3AED45}"/>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3716769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3267B-2676-04FC-ED3E-184267385A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C0ADBC-60F5-81DF-F8E8-8B3B87C92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726DD-F1CE-00CD-C1AF-C878C8CB86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9907C1-5845-D295-B785-39328A6ACE24}"/>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4059729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DF6A2-7850-7B6E-F12B-5BB0A0D06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4BE37-7372-77A0-7E61-C222B0335A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5E6EA4-0A8C-47F6-CE4C-3A7A42D695B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D346DD-8906-2532-5E3B-044C55990ED4}"/>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2112825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E8B97-33A8-EA39-6E26-F4FC002428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AAC65D-CE9B-493B-95AF-9E9B4D8BC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2083C-6A5C-70E4-4169-F3E3796F12B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422CC5-F244-13C0-A259-776DFD787BE4}"/>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2476429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1F44B-E890-CDCB-05B3-208B801BA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0681F-4324-A2FC-15EB-97857036E6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CE67FC-5709-4D6E-2BF2-A6A26CC9B3A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D22641-4924-68D1-9A31-1F7CAA9D9B4F}"/>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3455995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BD87A-7D96-52F7-CDF3-6F89B7C2B0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E9E9AE-ADFF-C7B3-D30B-3941A4EC13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F994E3-B018-FBAF-C4F6-CC8BF318E7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FE06B09-9D16-24DF-CA4F-68A4BB2FA209}"/>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2447403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FC254-6266-5EB9-2833-1143D7F783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22024A-CA8E-3A03-E2FE-7FFDC78D2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9F23B0-3E19-6151-B00D-C1E7B6A4A07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D06E28-CF5B-59CD-B8BF-7885001EDF52}"/>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186856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4/5/2025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4/5/2025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EC955-1363-73FF-3CA4-CEB9080826E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C52604-0790-B656-293E-E2AF6FCB7FC9}"/>
              </a:ext>
            </a:extLst>
          </p:cNvPr>
          <p:cNvSpPr txBox="1"/>
          <p:nvPr/>
        </p:nvSpPr>
        <p:spPr>
          <a:xfrm>
            <a:off x="107004" y="158874"/>
            <a:ext cx="11984477" cy="6001643"/>
          </a:xfrm>
          <a:prstGeom prst="rect">
            <a:avLst/>
          </a:prstGeom>
          <a:noFill/>
        </p:spPr>
        <p:txBody>
          <a:bodyPr wrap="square">
            <a:spAutoFit/>
          </a:bodyPr>
          <a:lstStyle/>
          <a:p>
            <a:pPr algn="l">
              <a:buNone/>
            </a:pPr>
            <a:r>
              <a:rPr lang="ru-RU" sz="1600" b="1" i="0">
                <a:solidFill>
                  <a:srgbClr val="303141"/>
                </a:solidFill>
                <a:effectLst/>
                <a:latin typeface="var(--font-stack-heading)"/>
              </a:rPr>
              <a:t>Кэш и куки. Конспект</a:t>
            </a:r>
          </a:p>
          <a:p>
            <a:pPr algn="l">
              <a:buNone/>
            </a:pPr>
            <a:endParaRPr lang="ru-RU" sz="1600" b="1" i="0">
              <a:solidFill>
                <a:srgbClr val="303141"/>
              </a:solidFill>
              <a:effectLst/>
              <a:latin typeface="var(--font-stack-heading)"/>
            </a:endParaRPr>
          </a:p>
          <a:p>
            <a:pPr algn="l"/>
            <a:r>
              <a:rPr lang="ru-RU" sz="1600" b="1" i="0">
                <a:solidFill>
                  <a:srgbClr val="303141"/>
                </a:solidFill>
                <a:effectLst/>
                <a:latin typeface="Udemy Sans"/>
              </a:rPr>
              <a:t>Кэш (cache) </a:t>
            </a:r>
            <a:r>
              <a:rPr lang="ru-RU" sz="1600" b="0" i="0">
                <a:solidFill>
                  <a:srgbClr val="303141"/>
                </a:solidFill>
                <a:effectLst/>
                <a:latin typeface="Udemy Sans"/>
              </a:rPr>
              <a:t>— промежуточный буфер с быстрым доступом к нему, содержащий информацию, которая может быть запрошена с наибольшей вероятностью. </a:t>
            </a:r>
          </a:p>
          <a:p>
            <a:pPr algn="l"/>
            <a:endParaRPr lang="ru-RU" sz="1600">
              <a:solidFill>
                <a:srgbClr val="303141"/>
              </a:solidFill>
              <a:latin typeface="Udemy Sans"/>
            </a:endParaRPr>
          </a:p>
          <a:p>
            <a:pPr algn="l">
              <a:buNone/>
            </a:pPr>
            <a:r>
              <a:rPr lang="ru-RU" sz="1600" b="0" i="1">
                <a:solidFill>
                  <a:srgbClr val="303141"/>
                </a:solidFill>
                <a:effectLst/>
                <a:latin typeface="Udemy Sans"/>
              </a:rPr>
              <a:t>Пример: вы используете ресурс с большим количеством картинок. Чтобы каждый раз не загружать данные с сервера, картинки загружаются на ваш компьютер и каждый раз при обращении к ресурсу загружаются с него.</a:t>
            </a: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Различают серверный и клиентский кэш.</a:t>
            </a: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buNone/>
            </a:pPr>
            <a:r>
              <a:rPr lang="ru-RU" sz="1600" b="1" i="0">
                <a:solidFill>
                  <a:srgbClr val="303141"/>
                </a:solidFill>
                <a:effectLst/>
                <a:latin typeface="Udemy Sans"/>
              </a:rPr>
              <a:t>Клиентский кэш</a:t>
            </a:r>
            <a:endParaRPr lang="ru-RU" sz="1600" b="0" i="0">
              <a:solidFill>
                <a:srgbClr val="303141"/>
              </a:solidFill>
              <a:effectLst/>
              <a:latin typeface="Udemy Sans"/>
            </a:endParaRPr>
          </a:p>
          <a:p>
            <a:pPr algn="l"/>
            <a:r>
              <a:rPr lang="ru-RU" sz="1600" b="0" i="0">
                <a:solidFill>
                  <a:srgbClr val="303141"/>
                </a:solidFill>
                <a:effectLst/>
                <a:latin typeface="Udemy Sans"/>
              </a:rPr>
              <a:t>Когда вы заходите на сайт, ваш браузер (клиент) может сохранить копии определенных данных, таких как изображения, стили страницы и скрипты, на вашем компьютере или мобильном устройстве. В следующий раз, когда вы посетите тот же сайт, браузер сначала проверит, есть ли эти данные в кэше, и если да, то использует их оттуда, вместо того чтобы снова загружать их с сервера. Это сокращает время загрузки страницы и уменьшает количество данных, передаваемых через сеть.</a:t>
            </a: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buNone/>
            </a:pPr>
            <a:r>
              <a:rPr lang="ru-RU" sz="1600" b="1" i="0">
                <a:solidFill>
                  <a:srgbClr val="303141"/>
                </a:solidFill>
                <a:effectLst/>
                <a:latin typeface="Udemy Sans"/>
              </a:rPr>
              <a:t>Серверный кэш</a:t>
            </a:r>
            <a:endParaRPr lang="ru-RU" sz="1600" b="0" i="0">
              <a:solidFill>
                <a:srgbClr val="303141"/>
              </a:solidFill>
              <a:effectLst/>
              <a:latin typeface="Udemy Sans"/>
            </a:endParaRPr>
          </a:p>
          <a:p>
            <a:pPr algn="l"/>
            <a:r>
              <a:rPr lang="ru-RU" sz="1600" b="0" i="0">
                <a:solidFill>
                  <a:srgbClr val="303141"/>
                </a:solidFill>
                <a:effectLst/>
                <a:latin typeface="Udemy Sans"/>
              </a:rPr>
              <a:t>Серверный кэш работает похожим образом, но хранит данные на стороне сервера. Когда сервер получает запрос на данные, которые он уже обрабатывал недавно, он может быстро предоставить их из своего кэша, не выполняя затратных операций, таких как обращение к базе данных или выполнение сложных вычислений. Это снижает нагрузку на сервер и ускоряет отклик на запросы клиентов.</a:t>
            </a:r>
          </a:p>
          <a:p>
            <a:pPr algn="l"/>
            <a:endParaRPr lang="ru-RU" sz="1600" b="0" i="0">
              <a:solidFill>
                <a:srgbClr val="303141"/>
              </a:solidFill>
              <a:effectLst/>
              <a:latin typeface="Udemy Sans"/>
            </a:endParaRPr>
          </a:p>
        </p:txBody>
      </p:sp>
    </p:spTree>
    <p:extLst>
      <p:ext uri="{BB962C8B-B14F-4D97-AF65-F5344CB8AC3E}">
        <p14:creationId xmlns:p14="http://schemas.microsoft.com/office/powerpoint/2010/main" val="322018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ADBCA-62DA-055E-DB4C-B69D3C78CF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41378E-E8A2-1C82-CE04-B020D0C6DA6D}"/>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93764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6EBCE-1475-643E-298B-94DCC720C5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D11E04-DE08-EE16-BA80-12F79CA198AB}"/>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49414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DB58C-D795-5B85-DB8E-277420C670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1E75BD-926E-7EA5-E82E-C81C4ED85F1E}"/>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187084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8998C-2B8E-3720-5E79-0C93022B8D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99D099-82A8-D9AC-F60E-A8499DFF0FFD}"/>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00972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6665A-A32E-36D6-763C-146AB37347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2E80A1-655E-1907-DDD0-1D482ABFE1E7}"/>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1755709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DE134-1B6B-3B01-61FB-BC5786B3A2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408CBF-B525-3C5E-6E17-E0D00C933653}"/>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92563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9BC22-FCAA-C534-DB3B-40074EE084D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7B31A0-8F92-B180-4932-2AEBFCCF02A6}"/>
              </a:ext>
            </a:extLst>
          </p:cNvPr>
          <p:cNvSpPr txBox="1"/>
          <p:nvPr/>
        </p:nvSpPr>
        <p:spPr>
          <a:xfrm>
            <a:off x="107004" y="158874"/>
            <a:ext cx="11984477" cy="6001643"/>
          </a:xfrm>
          <a:prstGeom prst="rect">
            <a:avLst/>
          </a:prstGeom>
          <a:noFill/>
        </p:spPr>
        <p:txBody>
          <a:bodyPr wrap="square">
            <a:spAutoFit/>
          </a:bodyPr>
          <a:lstStyle/>
          <a:p>
            <a:pPr algn="l">
              <a:buNone/>
            </a:pPr>
            <a:r>
              <a:rPr lang="ru-RU" sz="1600" b="1" i="0">
                <a:solidFill>
                  <a:srgbClr val="303141"/>
                </a:solidFill>
                <a:effectLst/>
                <a:latin typeface="Udemy Sans"/>
              </a:rPr>
              <a:t>При тестировании кэширования </a:t>
            </a:r>
            <a:r>
              <a:rPr lang="ru-RU" sz="1600" b="0" i="0">
                <a:solidFill>
                  <a:srgbClr val="303141"/>
                </a:solidFill>
                <a:effectLst/>
                <a:latin typeface="Udemy Sans"/>
              </a:rPr>
              <a:t>мы должны проверить, что данные кэшируются правильно и не устаревают. Например, если на сайте обновили изображение, кэш должен это учитывать и предоставить новую версию. Также важно убедиться, что кэш не сохраняет чувствительные данные, которые не должны быть легкодоступны.</a:t>
            </a:r>
          </a:p>
          <a:p>
            <a:pPr algn="l">
              <a:buNone/>
            </a:pPr>
            <a:endParaRPr lang="ru-RU" sz="1600">
              <a:solidFill>
                <a:srgbClr val="303141"/>
              </a:solidFill>
              <a:latin typeface="Udemy Sans"/>
            </a:endParaRPr>
          </a:p>
          <a:p>
            <a:pPr algn="l">
              <a:buNone/>
            </a:pPr>
            <a:endParaRPr lang="ru-RU" sz="1600" b="0" i="0">
              <a:solidFill>
                <a:srgbClr val="303141"/>
              </a:solidFill>
              <a:effectLst/>
              <a:latin typeface="Udemy Sans"/>
            </a:endParaRPr>
          </a:p>
          <a:p>
            <a:pPr algn="l"/>
            <a:r>
              <a:rPr lang="ru-RU" sz="1600" b="0" i="0">
                <a:solidFill>
                  <a:srgbClr val="303141"/>
                </a:solidFill>
                <a:effectLst/>
                <a:latin typeface="Udemy Sans"/>
              </a:rPr>
              <a:t>Это важная тема, поскольку правильное кэширование может значительно улучшить производительность приложения и уменьшить его нагрузку, в то время как неправильное может привести к ошибкам и устареванию данных.</a:t>
            </a:r>
          </a:p>
          <a:p>
            <a:pPr algn="l"/>
            <a:endParaRPr lang="ru-RU" sz="1600">
              <a:solidFill>
                <a:srgbClr val="303141"/>
              </a:solidFill>
              <a:latin typeface="Udemy Sans"/>
            </a:endParaRPr>
          </a:p>
          <a:p>
            <a:pPr algn="l"/>
            <a:r>
              <a:rPr lang="ru-RU" sz="1600" b="1" i="0">
                <a:solidFill>
                  <a:srgbClr val="303141"/>
                </a:solidFill>
                <a:effectLst/>
                <a:latin typeface="Udemy Sans"/>
              </a:rPr>
              <a:t>Cookies </a:t>
            </a:r>
            <a:r>
              <a:rPr lang="ru-RU" sz="1600" b="0" i="0">
                <a:solidFill>
                  <a:srgbClr val="303141"/>
                </a:solidFill>
                <a:effectLst/>
                <a:latin typeface="Udemy Sans"/>
              </a:rPr>
              <a:t>- небольшой фрагмент данных, который сервер отправляет браузеру пользователя, который хранится на компьютере пользователя.</a:t>
            </a:r>
          </a:p>
          <a:p>
            <a:pPr algn="l"/>
            <a:endParaRPr lang="ru-RU" sz="1600">
              <a:solidFill>
                <a:srgbClr val="303141"/>
              </a:solidFill>
              <a:latin typeface="Udemy Sans"/>
            </a:endParaRPr>
          </a:p>
          <a:p>
            <a:pPr algn="l"/>
            <a:endParaRPr lang="ru-RU" sz="1600" b="0" i="0">
              <a:solidFill>
                <a:srgbClr val="303141"/>
              </a:solidFill>
              <a:effectLst/>
              <a:latin typeface="Udemy Sans"/>
            </a:endParaRPr>
          </a:p>
          <a:p>
            <a:pPr algn="l">
              <a:buNone/>
            </a:pPr>
            <a:r>
              <a:rPr lang="ru-RU" sz="1600" b="1" i="0">
                <a:solidFill>
                  <a:srgbClr val="303141"/>
                </a:solidFill>
                <a:effectLst/>
                <a:latin typeface="Udemy Sans"/>
              </a:rPr>
              <a:t>Куки часто используются для:</a:t>
            </a:r>
            <a:endParaRPr lang="ru-RU" sz="1600" b="0" i="0">
              <a:solidFill>
                <a:srgbClr val="303141"/>
              </a:solidFill>
              <a:effectLst/>
              <a:latin typeface="Udemy Sans"/>
            </a:endParaRPr>
          </a:p>
          <a:p>
            <a:pPr marL="342900" indent="-342900" algn="l">
              <a:buFont typeface="+mj-lt"/>
              <a:buAutoNum type="arabicPeriod"/>
            </a:pPr>
            <a:r>
              <a:rPr lang="ru-RU" sz="1600" b="0" i="0">
                <a:solidFill>
                  <a:srgbClr val="303141"/>
                </a:solidFill>
                <a:effectLst/>
                <a:latin typeface="Udemy Sans"/>
              </a:rPr>
              <a:t>Управления сеансом (логины, корзины для виртуальных покупок)</a:t>
            </a:r>
          </a:p>
          <a:p>
            <a:pPr marL="342900" indent="-342900" algn="l">
              <a:buFont typeface="+mj-lt"/>
              <a:buAutoNum type="arabicPeriod"/>
            </a:pPr>
            <a:r>
              <a:rPr lang="ru-RU" sz="1600" b="0" i="0">
                <a:solidFill>
                  <a:srgbClr val="303141"/>
                </a:solidFill>
                <a:effectLst/>
                <a:latin typeface="Udemy Sans"/>
              </a:rPr>
              <a:t>Персонализации (пользовательские предпочтения)</a:t>
            </a:r>
          </a:p>
          <a:p>
            <a:pPr marL="342900" indent="-342900" algn="l">
              <a:buFont typeface="+mj-lt"/>
              <a:buAutoNum type="arabicPeriod"/>
            </a:pPr>
            <a:r>
              <a:rPr lang="ru-RU" sz="1600" b="0" i="0">
                <a:solidFill>
                  <a:srgbClr val="303141"/>
                </a:solidFill>
                <a:effectLst/>
                <a:latin typeface="Udemy Sans"/>
              </a:rPr>
              <a:t>Трекинга (отслеживания поведения пользователей)</a:t>
            </a: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r>
              <a:rPr lang="ru-RU" sz="1600" b="0" i="1">
                <a:solidFill>
                  <a:srgbClr val="303141"/>
                </a:solidFill>
                <a:effectLst/>
                <a:latin typeface="Udemy Sans"/>
              </a:rPr>
              <a:t>Примеры: вы добавили товар в корзину, информация об этом сохранилась в куки. Даже если вы перезагрузите страницу, то данные в корзине не изменятся и будут содержать добавленные товары.</a:t>
            </a:r>
          </a:p>
          <a:p>
            <a:pPr algn="l"/>
            <a:endParaRPr lang="ru-RU" sz="1600" i="1">
              <a:solidFill>
                <a:srgbClr val="303141"/>
              </a:solidFill>
              <a:latin typeface="Udemy Sans"/>
            </a:endParaRPr>
          </a:p>
          <a:p>
            <a:pPr algn="l"/>
            <a:endParaRPr lang="ru-RU" sz="1600" b="0" i="1">
              <a:solidFill>
                <a:srgbClr val="303141"/>
              </a:solidFill>
              <a:effectLst/>
              <a:latin typeface="Udemy Sans"/>
            </a:endParaRPr>
          </a:p>
          <a:p>
            <a:pPr algn="l"/>
            <a:r>
              <a:rPr lang="ru-RU" sz="1600" b="0" i="1">
                <a:solidFill>
                  <a:srgbClr val="303141"/>
                </a:solidFill>
                <a:effectLst/>
                <a:latin typeface="Udemy Sans"/>
              </a:rPr>
              <a:t>Когда вы входите на сайт, куки помогают сайту "помнить" вас при следующих посещениях с помощью специального токена, который в них сохраняется.</a:t>
            </a:r>
            <a:endParaRPr lang="ru-RU" sz="1600" b="0" i="0">
              <a:solidFill>
                <a:srgbClr val="303141"/>
              </a:solidFill>
              <a:effectLst/>
              <a:latin typeface="Udemy Sans"/>
            </a:endParaRPr>
          </a:p>
        </p:txBody>
      </p:sp>
    </p:spTree>
    <p:extLst>
      <p:ext uri="{BB962C8B-B14F-4D97-AF65-F5344CB8AC3E}">
        <p14:creationId xmlns:p14="http://schemas.microsoft.com/office/powerpoint/2010/main" val="246590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AAA6B-00A0-90F2-0BA4-1A2EE14F898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7BC505-EC72-25E4-D984-61F2B2DA3750}"/>
              </a:ext>
            </a:extLst>
          </p:cNvPr>
          <p:cNvSpPr txBox="1"/>
          <p:nvPr/>
        </p:nvSpPr>
        <p:spPr>
          <a:xfrm>
            <a:off x="107004" y="158874"/>
            <a:ext cx="11984477" cy="3539430"/>
          </a:xfrm>
          <a:prstGeom prst="rect">
            <a:avLst/>
          </a:prstGeom>
          <a:noFill/>
        </p:spPr>
        <p:txBody>
          <a:bodyPr wrap="square">
            <a:spAutoFit/>
          </a:bodyPr>
          <a:lstStyle/>
          <a:p>
            <a:pPr algn="l">
              <a:buNone/>
            </a:pPr>
            <a:r>
              <a:rPr lang="ru-RU" sz="1600" b="1" i="0">
                <a:solidFill>
                  <a:srgbClr val="303141"/>
                </a:solidFill>
                <a:effectLst/>
                <a:latin typeface="Udemy Sans"/>
              </a:rPr>
              <a:t>Виды куки:</a:t>
            </a:r>
          </a:p>
          <a:p>
            <a:pPr algn="l">
              <a:buNone/>
            </a:pPr>
            <a:endParaRPr lang="ru-RU" sz="1600" b="0" i="0">
              <a:solidFill>
                <a:srgbClr val="303141"/>
              </a:solidFill>
              <a:effectLst/>
              <a:latin typeface="Udemy Sans"/>
            </a:endParaRPr>
          </a:p>
          <a:p>
            <a:pPr marL="285750" indent="-285750" algn="l">
              <a:buFont typeface="Arial" panose="020B0604020202020204" pitchFamily="34" charset="0"/>
              <a:buChar char="•"/>
            </a:pPr>
            <a:r>
              <a:rPr lang="ru-RU" sz="1600" b="0" i="0">
                <a:solidFill>
                  <a:srgbClr val="303141"/>
                </a:solidFill>
                <a:effectLst/>
                <a:latin typeface="Udemy Sans"/>
              </a:rPr>
              <a:t>Сессионные куки (session cookie) - такие cookie удаляются при закрытии клиента, то есть существуют только на протяжении текущего сеанса.</a:t>
            </a:r>
          </a:p>
          <a:p>
            <a:pPr marL="285750" indent="-285750" algn="l">
              <a:buFont typeface="Arial" panose="020B0604020202020204" pitchFamily="34" charset="0"/>
              <a:buChar char="•"/>
            </a:pPr>
            <a:endParaRPr lang="ru-RU" sz="1600">
              <a:solidFill>
                <a:srgbClr val="303141"/>
              </a:solidFill>
              <a:latin typeface="Udemy Sans"/>
            </a:endParaRPr>
          </a:p>
          <a:p>
            <a:pPr algn="l"/>
            <a:endParaRPr lang="ru-RU" sz="1600" b="0" i="0">
              <a:solidFill>
                <a:srgbClr val="303141"/>
              </a:solidFill>
              <a:effectLst/>
              <a:latin typeface="Udemy Sans"/>
            </a:endParaRPr>
          </a:p>
          <a:p>
            <a:pPr marL="285750" indent="-285750" algn="l">
              <a:buFont typeface="Arial" panose="020B0604020202020204" pitchFamily="34" charset="0"/>
              <a:buChar char="•"/>
            </a:pPr>
            <a:r>
              <a:rPr lang="ru-RU" sz="1600" b="0" i="0">
                <a:solidFill>
                  <a:srgbClr val="303141"/>
                </a:solidFill>
                <a:effectLst/>
                <a:latin typeface="Udemy Sans"/>
              </a:rPr>
              <a:t>Постоянные куки (permanent cookies) удаляются не с закрытием клиента, а при наступлении определённой даты или после определённого интервала времени.</a:t>
            </a:r>
          </a:p>
          <a:p>
            <a:pPr marL="285750" indent="-285750" algn="l">
              <a:buFont typeface="Arial" panose="020B0604020202020204" pitchFamily="34" charset="0"/>
              <a:buChar char="•"/>
            </a:pPr>
            <a:endParaRPr lang="ru-RU" sz="1600">
              <a:solidFill>
                <a:srgbClr val="303141"/>
              </a:solidFill>
              <a:latin typeface="Udemy Sans"/>
            </a:endParaRPr>
          </a:p>
          <a:p>
            <a:pPr marL="285750" indent="-285750" algn="l">
              <a:buFont typeface="Arial" panose="020B0604020202020204" pitchFamily="34" charset="0"/>
              <a:buChar char="•"/>
            </a:pPr>
            <a:endParaRPr lang="ru-RU" sz="1600" b="0" i="0">
              <a:solidFill>
                <a:srgbClr val="303141"/>
              </a:solidFill>
              <a:effectLst/>
              <a:latin typeface="Udemy Sans"/>
            </a:endParaRPr>
          </a:p>
          <a:p>
            <a:pPr marL="285750" indent="-285750" algn="l">
              <a:buFont typeface="Arial" panose="020B0604020202020204" pitchFamily="34" charset="0"/>
              <a:buChar char="•"/>
            </a:pPr>
            <a:endParaRPr lang="ru-RU" sz="1600">
              <a:solidFill>
                <a:srgbClr val="303141"/>
              </a:solidFill>
              <a:latin typeface="Udemy Sans"/>
            </a:endParaRPr>
          </a:p>
          <a:p>
            <a:pPr marL="285750" indent="-285750" algn="l">
              <a:buFont typeface="Arial" panose="020B0604020202020204" pitchFamily="34" charset="0"/>
              <a:buChar char="•"/>
            </a:pPr>
            <a:endParaRPr lang="ru-RU" sz="1600" b="0" i="0">
              <a:solidFill>
                <a:srgbClr val="303141"/>
              </a:solidFill>
              <a:effectLst/>
              <a:latin typeface="Udemy Sans"/>
            </a:endParaRPr>
          </a:p>
          <a:p>
            <a:pPr algn="l"/>
            <a:r>
              <a:rPr lang="ru-RU" sz="1600" b="0" i="0">
                <a:solidFill>
                  <a:srgbClr val="303141"/>
                </a:solidFill>
                <a:effectLst/>
                <a:latin typeface="Udemy Sans"/>
              </a:rPr>
              <a:t>Тестировщикам необходимо проверять, что куки правильно устанавливаются и обновляются, и что они не хранят чувствительные данные в незашифрованном виде.</a:t>
            </a:r>
          </a:p>
        </p:txBody>
      </p:sp>
    </p:spTree>
    <p:extLst>
      <p:ext uri="{BB962C8B-B14F-4D97-AF65-F5344CB8AC3E}">
        <p14:creationId xmlns:p14="http://schemas.microsoft.com/office/powerpoint/2010/main" val="288560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E3678-828C-3D71-B0CD-9230CA97B7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BB746F-FF3D-2C03-BFCE-BD8EE2744AFA}"/>
              </a:ext>
            </a:extLst>
          </p:cNvPr>
          <p:cNvSpPr txBox="1"/>
          <p:nvPr/>
        </p:nvSpPr>
        <p:spPr>
          <a:xfrm>
            <a:off x="107004" y="158874"/>
            <a:ext cx="11984477" cy="3785652"/>
          </a:xfrm>
          <a:prstGeom prst="rect">
            <a:avLst/>
          </a:prstGeom>
          <a:noFill/>
        </p:spPr>
        <p:txBody>
          <a:bodyPr wrap="square">
            <a:spAutoFit/>
          </a:bodyPr>
          <a:lstStyle/>
          <a:p>
            <a:pPr algn="l"/>
            <a:r>
              <a:rPr lang="ru-RU" sz="1600" b="1" i="0">
                <a:solidFill>
                  <a:srgbClr val="303141"/>
                </a:solidFill>
                <a:effectLst/>
                <a:latin typeface="Udemy Sans"/>
              </a:rPr>
              <a:t>LocalStorage </a:t>
            </a:r>
            <a:r>
              <a:rPr lang="ru-RU" sz="1600" b="0" i="0">
                <a:solidFill>
                  <a:srgbClr val="303141"/>
                </a:solidFill>
                <a:effectLst/>
                <a:latin typeface="Udemy Sans"/>
              </a:rPr>
              <a:t>— это вид веб-хранилища, который позволяет сайтам сохранять данные в браузере пользователя на неопределенный срок. Эти данные не отправляются на сервер при каждом запросе, как куки, и остаются доступными после перезапуска браузера. LocalStorage часто используется для сохранения настроек пользователя или данных форм. Тестировщики должны проверять, что данные в LocalStorage не потеряются и не станут недоступными после обновлений сайта.</a:t>
            </a:r>
          </a:p>
          <a:p>
            <a:pPr algn="l"/>
            <a:endParaRPr lang="ru-RU" sz="1600">
              <a:solidFill>
                <a:srgbClr val="303141"/>
              </a:solidFill>
              <a:latin typeface="Udemy Sans"/>
            </a:endParaRP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endParaRPr lang="ru-RU" sz="1600" b="0" i="0">
              <a:solidFill>
                <a:srgbClr val="303141"/>
              </a:solidFill>
              <a:effectLst/>
              <a:latin typeface="Udemy Sans"/>
            </a:endParaRPr>
          </a:p>
          <a:p>
            <a:pPr algn="l"/>
            <a:endParaRPr lang="ru-RU" sz="1600">
              <a:solidFill>
                <a:srgbClr val="303141"/>
              </a:solidFill>
              <a:latin typeface="Udemy Sans"/>
            </a:endParaRPr>
          </a:p>
          <a:p>
            <a:pPr algn="l"/>
            <a:r>
              <a:rPr lang="ru-RU" sz="1600" b="1" i="0">
                <a:solidFill>
                  <a:srgbClr val="303141"/>
                </a:solidFill>
                <a:effectLst/>
                <a:latin typeface="Udemy Sans"/>
              </a:rPr>
              <a:t>SessionStorage </a:t>
            </a:r>
            <a:r>
              <a:rPr lang="ru-RU" sz="1600" b="0" i="0">
                <a:solidFill>
                  <a:srgbClr val="303141"/>
                </a:solidFill>
                <a:effectLst/>
                <a:latin typeface="Udemy Sans"/>
              </a:rPr>
              <a:t>похож на LocalStorage, но с одним ключевым отличием: данные сохраняются только в течение сессии браузера, то есть они исчезают при закрытии вкладки или окна. Это полезно для хранения информации, которая должна оставаться постоянной во время одного визита на сайт, но не должна сохраняться между сессиями. Тестировщикам важно убедиться, что SessionStorage четко отслеживает сессии и правильно очищается.</a:t>
            </a:r>
          </a:p>
        </p:txBody>
      </p:sp>
    </p:spTree>
    <p:extLst>
      <p:ext uri="{BB962C8B-B14F-4D97-AF65-F5344CB8AC3E}">
        <p14:creationId xmlns:p14="http://schemas.microsoft.com/office/powerpoint/2010/main" val="147581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1C992-C9FB-ACCE-C762-B4256403A10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6EA424-0AF3-55A0-4CC9-08403A30759B}"/>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134724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965ED-B7A7-341C-2AFF-2A27140AA1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C74CD5-2AF5-EB8F-8A77-363BB684A45B}"/>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4002323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C7124-5201-0BB4-12F7-6949C455F0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1DE63A9-AA21-ECD3-54D5-51363BB9E87D}"/>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50826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632EF-BBB8-D222-D665-85B34C3CF7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0F131F-97E7-F9B2-4248-E52809AB76A6}"/>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779395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CB5CE-CCB9-487D-FE38-4B0347DDA8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5ED13F-664C-7D6E-7A8C-6C3124E0C1C0}"/>
              </a:ext>
            </a:extLst>
          </p:cNvPr>
          <p:cNvSpPr txBox="1"/>
          <p:nvPr/>
        </p:nvSpPr>
        <p:spPr>
          <a:xfrm>
            <a:off x="107004" y="158874"/>
            <a:ext cx="11984477" cy="338554"/>
          </a:xfrm>
          <a:prstGeom prst="rect">
            <a:avLst/>
          </a:prstGeom>
          <a:noFill/>
        </p:spPr>
        <p:txBody>
          <a:bodyPr wrap="square">
            <a:spAutoFit/>
          </a:bodyPr>
          <a:lstStyle/>
          <a:p>
            <a:pPr algn="l"/>
            <a:r>
              <a:rPr lang="ru-RU" sz="1600" b="0" i="0">
                <a:solidFill>
                  <a:srgbClr val="303141"/>
                </a:solidFill>
                <a:effectLst/>
                <a:latin typeface="Udemy Sans"/>
              </a:rPr>
              <a:t> </a:t>
            </a:r>
          </a:p>
        </p:txBody>
      </p:sp>
    </p:spTree>
    <p:extLst>
      <p:ext uri="{BB962C8B-B14F-4D97-AF65-F5344CB8AC3E}">
        <p14:creationId xmlns:p14="http://schemas.microsoft.com/office/powerpoint/2010/main" val="34216782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25681</TotalTime>
  <Words>636</Words>
  <Application>Microsoft Office PowerPoint</Application>
  <PresentationFormat>Widescreen</PresentationFormat>
  <Paragraphs>79</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Udemy Sans</vt:lpstr>
      <vt:lpstr>var(--font-stack-heading)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327</cp:revision>
  <dcterms:created xsi:type="dcterms:W3CDTF">2025-02-24T08:05:52Z</dcterms:created>
  <dcterms:modified xsi:type="dcterms:W3CDTF">2025-04-05T07:09:37Z</dcterms:modified>
</cp:coreProperties>
</file>