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CBDB1-98AE-0119-75D0-9CEE38F2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F7F019-8821-A64E-F62B-EACDECFA2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2D7A7-15B8-36A8-95C8-369C10462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8F52B-F3EC-DA6C-905F-BC0559EA8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0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5989-620F-4C4C-AF95-46F38536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A5208-D281-DBFC-E5C1-CBBF87FEA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2DC04-9279-10BA-4ABF-1D0AE3FA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5F221-7060-9386-2A28-535AEE568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330F-697F-810E-0ADD-E186844BC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3A931-B3E2-1449-8241-391E251FAB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FA80D-1FE5-12E6-CC1E-D280BFBB1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64C15-1AA1-A7C7-8020-2F3559BEA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92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9F25-F571-4051-6F9F-27E12C48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5CE63-FBE1-B4E0-4C43-F30EAFB2A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E360C-7EA0-2937-C732-AF4472FC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97AAF-503D-5D7D-3505-890648B55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2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9E34-F661-4AA0-C3F6-E3269B7B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44B06D-6A90-9A6B-E36D-1F8CA8A01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9B699-2D2C-AB81-8C4E-D72F5A0C2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D6679-2271-2E33-35AE-195716030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04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7A28-049C-1AE3-15C9-9A051EF86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3FCA8-E7D3-B9F2-B642-B16315229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4C0E43-AB25-8F9E-F22C-A80AC54F5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B48-3CC1-01C0-163B-8C30C6F4E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8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851C-E234-E08F-D0BE-2A8A3B20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7D78C-F027-6F11-FE51-230AF81AE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49D7F-9429-B8A2-9E07-5C23D9BF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F3AD-7DF4-4CE2-0284-42669439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1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DE26-5244-5D00-E8A9-EBCEE988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AA880-D97F-307F-3412-CDC8ECBD7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8DB13-198C-5B00-D595-5980F4A26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4C15-BC15-EDC5-9F3C-D318F7A6B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C062-8F91-DBE0-1E06-A821246E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3DDD-E85D-3A7E-73CC-45CAA8C35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0015-D349-C28B-0320-CED38224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C2EB9-8237-36CC-5C28-7FFB70E82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21F12-8453-899B-116F-A9D94CF8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15F0F-474C-B81C-0F90-266D514A9148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300" b="1" i="0">
                <a:solidFill>
                  <a:srgbClr val="FF0000"/>
                </a:solidFill>
                <a:effectLst/>
                <a:latin typeface="var(--font-stack-heading)"/>
              </a:rPr>
              <a:t>Классы эквивалентности и граничные значения. Конспект</a:t>
            </a:r>
            <a:endParaRPr lang="en-US" sz="1300" b="1" i="0">
              <a:solidFill>
                <a:srgbClr val="FF0000"/>
              </a:solidFill>
              <a:effectLst/>
              <a:latin typeface="var(--font-stack-heading)"/>
            </a:endParaRPr>
          </a:p>
          <a:p>
            <a:pPr algn="l">
              <a:buNone/>
            </a:pPr>
            <a:endParaRPr lang="ru-RU" sz="1300" b="1" i="0">
              <a:solidFill>
                <a:srgbClr val="FF0000"/>
              </a:solidFill>
              <a:effectLst/>
              <a:latin typeface="var(--font-stack-heading)"/>
            </a:endParaRPr>
          </a:p>
          <a:p>
            <a:pPr algn="l">
              <a:buNone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​​​​</a:t>
            </a: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Анализ тестирования (test analysis)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 - деятельность, которая направлена на определение тестовых условий путем анализа базиса тестирования. 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Проектирование теста (test design)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 - активность по получению и определению тест-кейсов в соответствии с условиями тестирования. 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Эквивалентное разбиение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Предположим, что для расчета скидки в онлайн-магазине, пользователь должен ввести в поле свой возраст. Допускается ввод только чисел. Расчет скидки производится следующим образом:</a:t>
            </a:r>
          </a:p>
          <a:p>
            <a:pPr algn="l">
              <a:buNone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Возраст покупателя от 0 до 17 лет - </a:t>
            </a: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скидка 50%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Возраст покупателя от 18 до 54 лет - </a:t>
            </a: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скидка 25%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Возраст покупателя от 55 и выше - </a:t>
            </a: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скидка 75%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Шаг 1. Определяем классы эквивалентности и граничные значения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Класс эквивалентности (equivalence class) — набор данных, обрабатываемых одинаковым образом и приводящих к одинаковому результату</a:t>
            </a:r>
            <a:r>
              <a:rPr lang="en-US" sz="1300">
                <a:solidFill>
                  <a:srgbClr val="303141"/>
                </a:solidFill>
                <a:latin typeface="Udemy Sans"/>
              </a:rPr>
              <a:t>. </a:t>
            </a: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Граничное условие (border condition, boundary condition) — значение, находящееся на границе классов эквивалентности.</a:t>
            </a:r>
          </a:p>
          <a:p>
            <a:pPr algn="l">
              <a:buNone/>
            </a:pP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Негативный класс (работает по аналогии с негативным тестированием):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Возраст покупателя до 0 лет - сообщение об ошибке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Позитивные классы: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Возраст покупателя от 0 до 17 лет - скидка 50%</a:t>
            </a: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Возраст покупателя от 18 до 54 лет - скидка 25%</a:t>
            </a: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Возраст покупателя от 55 и выше - скидка 75%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56933-0070-49C7-27EC-ABD6936F0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" y="4671867"/>
            <a:ext cx="5144218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7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6F28C-5ACF-8989-8E37-38AC8F40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EB548-6312-F6E9-76BC-8E0BAFDC2ACC}"/>
              </a:ext>
            </a:extLst>
          </p:cNvPr>
          <p:cNvSpPr txBox="1"/>
          <p:nvPr/>
        </p:nvSpPr>
        <p:spPr>
          <a:xfrm>
            <a:off x="107004" y="158874"/>
            <a:ext cx="11984477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Шаг 2. Тестируем хотя бы одно значение из каждого класса. Так как код пишется таким образом, что все правила к одному из представителей класса применяются ко всем другим.</a:t>
            </a:r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Помимо очевидного негативного класса можно определить дополнительные. Например, если поле может принимать только числа, то следует проверить как поведет себя система при вводе букв, спецсимволов и других значений.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Анализ граничных значений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На практике одного эквивалентного разбиения недостаточно.</a:t>
            </a:r>
            <a:b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Метод анализа граничных значений является продолжением метода эквивалентного разбиения, но может быть применим, только если классы состоят из </a:t>
            </a:r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упорядоченных числовых значений*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. Максимальное и минимальное значение класса являются его границами [Beizer 1990]. Некорректное поведение более вероятно на границах класса, чем внутри класса. [ISTQB CTFL Syllabus 2018]</a:t>
            </a:r>
          </a:p>
          <a:p>
            <a:pPr algn="l"/>
            <a:endParaRPr lang="en-US" sz="13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300" b="1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3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DB9DD-6300-0BA6-7210-6EA038E16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7" y="1367483"/>
            <a:ext cx="528711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4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E13C-6ADC-76E8-71E8-E46E34105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C5BFDD-286E-23A9-650E-7971320BC729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Напоминаю про диапазоны из предыдущего шага, где определены их границы: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Шаг 1. Определяем остальные граничные значения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Определяем остальные граничные значения. Существует два метода.</a:t>
            </a: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а) Тестирование нижней границы и значения до нее</a:t>
            </a: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б) Тестирование верхней границы и значения после нее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итоге выходит следующая таблица для тестирования:</a:t>
            </a:r>
          </a:p>
          <a:p>
            <a:pPr>
              <a:buNone/>
            </a:pPr>
            <a:br>
              <a:rPr lang="ru-RU" sz="1600"/>
            </a:b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628FE-655D-FEF2-8B9A-F3DF64C7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633616"/>
            <a:ext cx="4648849" cy="857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6CC075-F51C-D6F7-5B96-C398501E2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17" y="2244828"/>
            <a:ext cx="4563112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52F426-6BCF-44CE-858B-817C00599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41" y="4234111"/>
            <a:ext cx="5381208" cy="243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7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E93B0-0C15-E886-E8E0-5C407C9F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79493-2A36-1895-4A4D-1B76CAAFF4D7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Второй метод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а) Тестирование нижней границы и значения как до нее, так и после нее</a:t>
            </a:r>
            <a:br>
              <a:rPr lang="ru-RU" sz="1600"/>
            </a:b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б) Тестирование верхней границы и значения как до нее, так и после нее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итоге выходит следующая таблица для тестирования: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В сообществе до сих пор идут споры: какой из методов считать правильным. При выполнении тестовых заданий советую делать уточнение, какой из них вы используете.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Полученные таблицы используют для формирования чек-листов или тест-кейсов.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3FAA2-D63B-209F-63C1-9A019365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674" y="251748"/>
            <a:ext cx="4458322" cy="809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119C27-8121-40CB-D347-1B09C1EE0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" y="1728534"/>
            <a:ext cx="516327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9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B0B50-6BDB-E6A1-2CBC-DD22EDDD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4B278A-1593-2959-C405-A67059890705}"/>
              </a:ext>
            </a:extLst>
          </p:cNvPr>
          <p:cNvSpPr txBox="1"/>
          <p:nvPr/>
        </p:nvSpPr>
        <p:spPr>
          <a:xfrm>
            <a:off x="107004" y="158874"/>
            <a:ext cx="11984477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300" b="1" i="0">
                <a:solidFill>
                  <a:srgbClr val="303141"/>
                </a:solidFill>
                <a:effectLst/>
                <a:latin typeface="Udemy Sans"/>
              </a:rPr>
              <a:t>Дополнительная информация:</a:t>
            </a: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В случае тестирования десятичных дробей, граничные значения будут зависеть нет только от целой, но и от дробной части.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Например, допустимые значения от 0,01 до 10.00. Граничные значения для этого класса: 0.00, 0.01, 0.02 и 9.99, 10.00, 10.01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Значения, которые повторяются, второй раз тестирование не нужно.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При выполнении тестовых заданий рекомендую оставлять комментарий о том, что они были удалены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Лучше указывать не конкретные примеры представителей, а их привязку к количеству символов и типу данных. Например, “абвг” заменить на 4 буквы.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Существуют разные типы границ: технологические, логические и произвольные. О них можно прочитать здесь.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Не всегда на проектах точно описаны все границы, но надо уметь их определять и тестировать. Как это сделать, можно узнать в этой статье.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Логическая ловушка: умение различать представителей класса и представителей граничных значений из смежных классов. Например, для позитивного класса от 0 до 17 граничными значениями для 17 будут 16,17,18, где 18 будет представителем негативного смежного класса. Это не делает его представителем позитивного класса, но в таблицах и кейсах оно будет фигурировать как граничное значение позитивного класса.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Классы эквивалентности можно использовать и для других аспектов, например, для формирования выборки устройств для тестирования (разрешение экрана, операционные системы)</a:t>
            </a:r>
            <a:endParaRPr lang="en-US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Тестирование классов эквивалентности в равной степени применимо на модульном, интеграционном, системном и приемочном уровнях тестирования. Все это требует входных или выходных значений, которые могут быть разделены на основе системных требований. [Lee Copeland]</a:t>
            </a:r>
          </a:p>
        </p:txBody>
      </p:sp>
    </p:spTree>
    <p:extLst>
      <p:ext uri="{BB962C8B-B14F-4D97-AF65-F5344CB8AC3E}">
        <p14:creationId xmlns:p14="http://schemas.microsoft.com/office/powerpoint/2010/main" val="361722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96D1-0DD4-60FD-E72F-856ABCE6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7EB892-D8F8-7171-D6BD-7A76E0C63F37}"/>
              </a:ext>
            </a:extLst>
          </p:cNvPr>
          <p:cNvSpPr txBox="1"/>
          <p:nvPr/>
        </p:nvSpPr>
        <p:spPr>
          <a:xfrm>
            <a:off x="107004" y="158874"/>
            <a:ext cx="119844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https://vladislaveremeev.gitbook.io/qa_bible/test-dizain/test-dizain-i-tekhniki-test-dizaina-test-design-and-software-testing-techniques</a:t>
            </a: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az-Latn-AZ" sz="1600" i="0">
                <a:solidFill>
                  <a:srgbClr val="303141"/>
                </a:solidFill>
                <a:effectLst/>
                <a:latin typeface="Udemy Sans"/>
              </a:rPr>
              <a:t>https://vladislaveremeev.gitbook.io/qa_bible/test-dizain/dynamic-black-box</a:t>
            </a:r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az-Latn-AZ" sz="1600" i="0">
                <a:solidFill>
                  <a:srgbClr val="303141"/>
                </a:solidFill>
                <a:effectLst/>
                <a:latin typeface="Udemy Sans"/>
              </a:rPr>
              <a:t>https://habr.com/ru/articles/670428/</a:t>
            </a:r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3322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9DE-DD56-CAD0-7C5C-EAB49A92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FE6D2-0254-D642-7BE4-54354DDC193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1740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4069F-2BAA-698A-04BC-1CB85DC1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F0969-C45C-21EA-3ED2-ACFB8C65A92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45812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816B-DC62-E0AB-04E5-24A1270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20381-C7AE-C6F3-F687-F0036882B75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519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13282</TotalTime>
  <Words>797</Words>
  <Application>Microsoft Office PowerPoint</Application>
  <PresentationFormat>Widescreen</PresentationFormat>
  <Paragraphs>128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63</cp:revision>
  <dcterms:created xsi:type="dcterms:W3CDTF">2025-02-24T08:05:52Z</dcterms:created>
  <dcterms:modified xsi:type="dcterms:W3CDTF">2025-03-10T10:13:52Z</dcterms:modified>
</cp:coreProperties>
</file>