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9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5989-620F-4C4C-AF95-46F385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A5208-D281-DBFC-E5C1-CBBF87FEA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2DC04-9279-10BA-4ABF-1D0AE3FA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F221-7060-9386-2A28-535AEE568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330F-697F-810E-0ADD-E186844B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A931-B3E2-1449-8241-391E251FA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FA80D-1FE5-12E6-CC1E-D280BFBB1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4C15-1AA1-A7C7-8020-2F3559BEA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9F25-F571-4051-6F9F-27E12C48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5CE63-FBE1-B4E0-4C43-F30EAFB2A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E360C-7EA0-2937-C732-AF4472FC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97AAF-503D-5D7D-3505-890648B55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9E34-F661-4AA0-C3F6-E3269B7B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4B06D-6A90-9A6B-E36D-1F8CA8A01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9B699-2D2C-AB81-8C4E-D72F5A0C2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6679-2271-2E33-35AE-195716030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7A28-049C-1AE3-15C9-9A051EF8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3FCA8-E7D3-B9F2-B642-B1631522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C0E43-AB25-8F9E-F22C-A80AC54F5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B48-3CC1-01C0-163B-8C30C6F4E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100" b="1" i="0">
                <a:solidFill>
                  <a:srgbClr val="303141"/>
                </a:solidFill>
                <a:effectLst/>
                <a:latin typeface="var(--font-stack-heading)"/>
              </a:rPr>
              <a:t>Задание: Тестирование формы регистрации</a:t>
            </a:r>
          </a:p>
          <a:p>
            <a:pPr algn="l"/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1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Вы познакомились с первой и самой популярной техникой тест-дизайна. Теперь самое время применить ее на практике.</a:t>
            </a:r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У вас есть требование с валидациями для полей "Логин" и "Пароль" на странице регистрации. Учитывайте, что оба поля принимают не просто буквы, а латиницу</a:t>
            </a:r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100" b="1" i="0">
                <a:solidFill>
                  <a:srgbClr val="303141"/>
                </a:solidFill>
                <a:effectLst/>
                <a:latin typeface="Udemy Sans"/>
              </a:rPr>
              <a:t>Задача</a:t>
            </a:r>
            <a:endParaRPr lang="ru-RU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Заполните таблицу тестовыми данными для проверки этих полей с учетом создания классов эквивалентности и граничных значений.</a:t>
            </a:r>
          </a:p>
          <a:p>
            <a:pPr algn="l">
              <a:buFont typeface="+mj-lt"/>
              <a:buAutoNum type="arabicPeriod"/>
            </a:pPr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Добавьте ссылку на таблицу в файл README.md с описанием.</a:t>
            </a:r>
          </a:p>
          <a:p>
            <a:pPr algn="l"/>
            <a:endParaRPr lang="az-Latn-AZ" sz="11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1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100" b="0" i="0">
                <a:solidFill>
                  <a:srgbClr val="303141"/>
                </a:solidFill>
                <a:effectLst/>
                <a:latin typeface="Udemy Sans"/>
              </a:rPr>
              <a:t>Шаблон таблицы для заполнения можно найти в папке (       4 Шаблон таблицы (пустой)       )</a:t>
            </a:r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F28C-5ACF-8989-8E37-38AC8F40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EB548-6312-F6E9-76BC-8E0BAFDC2ACC}"/>
              </a:ext>
            </a:extLst>
          </p:cNvPr>
          <p:cNvSpPr txBox="1"/>
          <p:nvPr/>
        </p:nvSpPr>
        <p:spPr>
          <a:xfrm>
            <a:off x="107004" y="158874"/>
            <a:ext cx="11984477" cy="6417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200" b="1" i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ID1 Регистрация пользователя / User Registration</a:t>
            </a:r>
          </a:p>
          <a:p>
            <a:pPr algn="l">
              <a:buNone/>
            </a:pPr>
            <a:endParaRPr lang="ru-RU" sz="1200" b="1" i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ru-RU" sz="1200" b="1" i="0">
                <a:effectLst/>
                <a:latin typeface="Roboto" panose="02000000000000000000" pitchFamily="2" charset="0"/>
              </a:rPr>
              <a:t>RU</a:t>
            </a:r>
            <a:r>
              <a:rPr lang="ru-RU" sz="1200" b="0" i="0">
                <a:effectLst/>
                <a:latin typeface="Roboto" panose="02000000000000000000" pitchFamily="2" charset="0"/>
              </a:rPr>
              <a:t>: Как новый пользователь,</a:t>
            </a:r>
          </a:p>
          <a:p>
            <a:pPr algn="l"/>
            <a:br>
              <a:rPr lang="ru-RU" sz="1200" b="0" i="0">
                <a:effectLst/>
                <a:latin typeface="Roboto" panose="02000000000000000000" pitchFamily="2" charset="0"/>
              </a:rPr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создать аккаунт на сайте, Чтобы иметь доступ к персонализированным функциям и содержанию.</a:t>
            </a:r>
          </a:p>
          <a:p>
            <a:pPr algn="l"/>
            <a:endParaRPr lang="ru-RU" sz="1200">
              <a:latin typeface="Roboto" panose="02000000000000000000" pitchFamily="2" charset="0"/>
            </a:endParaRPr>
          </a:p>
          <a:p>
            <a:pPr algn="l"/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</a:p>
          <a:p>
            <a:pPr algn="l"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</a:p>
          <a:p>
            <a:pPr algn="l">
              <a:buNone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AF510-34A1-95C4-DA41-E22621C2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91" y="2488046"/>
            <a:ext cx="5090809" cy="30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E13C-6ADC-76E8-71E8-E46E3410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5BFDD-286E-23A9-650E-7971320BC729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EN</a:t>
            </a:r>
            <a:r>
              <a:rPr lang="en-US" sz="1600" b="0" i="0">
                <a:effectLst/>
                <a:latin typeface="Roboto" panose="02000000000000000000" pitchFamily="2" charset="0"/>
              </a:rPr>
              <a:t>: As a new user,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br>
              <a:rPr lang="en-US" sz="1600" b="0" i="0">
                <a:effectLst/>
                <a:latin typeface="Roboto" panose="02000000000000000000" pitchFamily="2" charset="0"/>
              </a:rPr>
            </a:br>
            <a:r>
              <a:rPr lang="en-US" sz="1600" b="0" i="0">
                <a:effectLst/>
                <a:latin typeface="Roboto" panose="02000000000000000000" pitchFamily="2" charset="0"/>
              </a:rPr>
              <a:t>I want to create an account on the website,</a:t>
            </a:r>
            <a:br>
              <a:rPr lang="en-US" sz="1600" b="0" i="0">
                <a:effectLst/>
                <a:latin typeface="Roboto" panose="02000000000000000000" pitchFamily="2" charset="0"/>
              </a:rPr>
            </a:br>
            <a:r>
              <a:rPr lang="en-US" sz="1600" b="0" i="0">
                <a:effectLst/>
                <a:latin typeface="Roboto" panose="02000000000000000000" pitchFamily="2" charset="0"/>
              </a:rPr>
              <a:t>So that I can access personalized features and content.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Acceptance Criteria:</a:t>
            </a:r>
            <a:endParaRPr lang="ru-RU" sz="1600" b="1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The user must enter a username and password to create an account.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The username must contain 3 to 15 characters and can include letters, numbers, and symbols: _.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The password must be at least 8 characters long, including at least one letter and one number.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The button “Войти” should change to “Выйти” after successful registration.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Exception Cases:</a:t>
            </a:r>
            <a:endParaRPr lang="ru-RU" sz="1600" b="1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If the username or password does not meet the requirements, the user sees the message: “The username must contain 3 to 15 characters and can include letters, numbers, and symbols: _. The password must be at least 8 characters long, including at least one letter and one number”.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In case of a server error, the user receives the message: “An error occurred while processing the request”.</a:t>
            </a:r>
          </a:p>
        </p:txBody>
      </p:sp>
    </p:spTree>
    <p:extLst>
      <p:ext uri="{BB962C8B-B14F-4D97-AF65-F5344CB8AC3E}">
        <p14:creationId xmlns:p14="http://schemas.microsoft.com/office/powerpoint/2010/main" val="47567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93B0-0C15-E886-E8E0-5C407C9F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79493-2A36-1895-4A4D-1B76CAAFF4D7}"/>
              </a:ext>
            </a:extLst>
          </p:cNvPr>
          <p:cNvSpPr txBox="1"/>
          <p:nvPr/>
        </p:nvSpPr>
        <p:spPr>
          <a:xfrm>
            <a:off x="107004" y="158874"/>
            <a:ext cx="119844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i="0">
                <a:solidFill>
                  <a:srgbClr val="303141"/>
                </a:solidFill>
                <a:effectLst/>
                <a:latin typeface="Udemy Sans"/>
              </a:rPr>
              <a:t>Если есть доступ к коду 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то можно посмотреть какая валидация там. Но у нас такого пока что нет.</a:t>
            </a:r>
          </a:p>
          <a:p>
            <a:pPr algn="l"/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i="0">
                <a:solidFill>
                  <a:srgbClr val="303141"/>
                </a:solidFill>
                <a:effectLst/>
                <a:latin typeface="Udemy Sans"/>
              </a:rPr>
              <a:t>Например функция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isValidUs</a:t>
            </a:r>
            <a:r>
              <a:rPr lang="en-US" sz="1600" b="1">
                <a:solidFill>
                  <a:srgbClr val="303141"/>
                </a:solidFill>
                <a:latin typeface="Udemy Sans"/>
              </a:rPr>
              <a:t>ername()</a:t>
            </a:r>
            <a:r>
              <a:rPr lang="ru-RU" sz="1600" b="1">
                <a:solidFill>
                  <a:srgbClr val="303141"/>
                </a:solidFill>
                <a:latin typeface="Udemy Sans"/>
              </a:rPr>
              <a:t> 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говорит о том что можно использовать только от </a:t>
            </a:r>
            <a:r>
              <a:rPr lang="en-US" sz="1600" b="1">
                <a:solidFill>
                  <a:srgbClr val="303141"/>
                </a:solidFill>
                <a:latin typeface="Udemy Sans"/>
              </a:rPr>
              <a:t>a-z</a:t>
            </a:r>
            <a:r>
              <a:rPr lang="en-US" sz="1600">
                <a:solidFill>
                  <a:srgbClr val="303141"/>
                </a:solidFill>
                <a:latin typeface="Udemy Sans"/>
              </a:rPr>
              <a:t> 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до </a:t>
            </a:r>
            <a:r>
              <a:rPr lang="en-US" sz="1600" b="1">
                <a:solidFill>
                  <a:srgbClr val="303141"/>
                </a:solidFill>
                <a:latin typeface="Udemy Sans"/>
              </a:rPr>
              <a:t>A-Z</a:t>
            </a:r>
            <a:r>
              <a:rPr lang="en-US" sz="1600">
                <a:solidFill>
                  <a:srgbClr val="303141"/>
                </a:solidFill>
                <a:latin typeface="Udemy Sans"/>
              </a:rPr>
              <a:t> 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и цифры от </a:t>
            </a:r>
            <a:r>
              <a:rPr lang="ru-RU" sz="1600" b="1">
                <a:solidFill>
                  <a:srgbClr val="303141"/>
                </a:solidFill>
                <a:latin typeface="Udemy Sans"/>
              </a:rPr>
              <a:t>3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 до </a:t>
            </a:r>
            <a:r>
              <a:rPr lang="ru-RU" sz="1600" b="1">
                <a:solidFill>
                  <a:srgbClr val="303141"/>
                </a:solidFill>
                <a:latin typeface="Udemy Sans"/>
              </a:rPr>
              <a:t>15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 и еще </a:t>
            </a:r>
            <a:r>
              <a:rPr lang="ru-RU" sz="1600" b="1">
                <a:solidFill>
                  <a:srgbClr val="303141"/>
                </a:solidFill>
                <a:latin typeface="Udemy Sans"/>
              </a:rPr>
              <a:t>нижное подчеркивание </a:t>
            </a:r>
            <a:endParaRPr lang="az-Latn-AZ" sz="1600" b="1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AB9DF-1159-B461-7506-9109847E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06" y="1322962"/>
            <a:ext cx="8111893" cy="55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9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B0B50-6BDB-E6A1-2CBC-DD22EDDD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B278A-1593-2959-C405-A6705989070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61722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96D1-0DD4-60FD-E72F-856ABCE6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B892-D8F8-7171-D6BD-7A76E0C63F3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332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13331</TotalTime>
  <Words>503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64</cp:revision>
  <dcterms:created xsi:type="dcterms:W3CDTF">2025-02-24T08:05:52Z</dcterms:created>
  <dcterms:modified xsi:type="dcterms:W3CDTF">2025-03-11T09:21:06Z</dcterms:modified>
</cp:coreProperties>
</file>