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527" r:id="rId2"/>
    <p:sldId id="530" r:id="rId3"/>
    <p:sldId id="531" r:id="rId4"/>
    <p:sldId id="532" r:id="rId5"/>
    <p:sldId id="533" r:id="rId6"/>
    <p:sldId id="528" r:id="rId7"/>
    <p:sldId id="529" r:id="rId8"/>
    <p:sldId id="534" r:id="rId9"/>
    <p:sldId id="535" r:id="rId10"/>
    <p:sldId id="536" r:id="rId11"/>
    <p:sldId id="537" r:id="rId12"/>
    <p:sldId id="538" r:id="rId13"/>
    <p:sldId id="539" r:id="rId14"/>
    <p:sldId id="540" r:id="rId15"/>
    <p:sldId id="541" r:id="rId16"/>
    <p:sldId id="542" r:id="rId17"/>
    <p:sldId id="543" r:id="rId18"/>
    <p:sldId id="54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94660"/>
  </p:normalViewPr>
  <p:slideViewPr>
    <p:cSldViewPr snapToGrid="0">
      <p:cViewPr varScale="1">
        <p:scale>
          <a:sx n="103" d="100"/>
          <a:sy n="103" d="100"/>
        </p:scale>
        <p:origin x="7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1821-16E0-B8B1-CA0D-67F3BD5B41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B445F7-1BF0-5208-0D6A-EDB7BF17A8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69ED7-1EC6-53F5-CB47-A0CFAF07907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98D6AA1-9AC3-5EF5-A50A-26231BC21E27}"/>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229636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4E917-F05B-0C45-9890-98D05E234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F6986B-6F13-6F85-6C2E-3EC4D0A55E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60170B-3DA5-5B12-BA08-08BC623EAC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9B25C3B-F886-D694-97BB-6B869E6F0045}"/>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2131105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0A6CB-0988-7044-0A24-D139F73997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BCB5B7-C1EF-EFE2-4CD7-D3FB1BFC7C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468425-CFB9-148D-AA04-C8B9BE9DA6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38AEA8A-30C3-A63E-1743-3B5919EA5B25}"/>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2979359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F21AB-E10F-07B1-F795-4A320D5CFB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0E9D18-1269-7173-FCB3-016817E6C5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B32A45-00D2-E820-18FC-D7715DC058A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5D8192-F1C7-A607-522C-8359E70E1808}"/>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1918090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CFE489-FFD2-CCF0-0ECF-D76C1BB823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72499F-FEE9-3FCB-39FD-A646D59890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A23019-EEAC-058F-FB86-9FE04E3AF07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C98A3F-910E-32E1-875F-D082442C2E14}"/>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694716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DECF4-B3CD-AAE8-288F-5F38291BB3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EFE689-BF58-B58E-4FD9-1C6248B324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FBCFBCD-500C-9235-D363-B451613FDA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5A48ADF-FBBA-BCAF-CAF8-2B9CDE834BDB}"/>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36761057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61F5D-5C7E-C545-040B-F7A49E11A8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743D0B-752B-F8E1-7A23-B134F10D53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4576BF-EC63-438D-8D28-7997A180AAC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17C1D0A-3F6B-31AD-BBDD-2F093FDB9DB4}"/>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42283243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4CDE3-F58C-FCF5-D61A-AEDE75B2C8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6D5D7A-B791-DDB2-5F95-A31F840755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8207DC-E0B1-E018-704C-AE1E22936E1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E9D6385-CD75-B0A7-3A1F-1978A5347624}"/>
              </a:ext>
            </a:extLst>
          </p:cNvPr>
          <p:cNvSpPr>
            <a:spLocks noGrp="1"/>
          </p:cNvSpPr>
          <p:nvPr>
            <p:ph type="sldNum" sz="quarter" idx="5"/>
          </p:nvPr>
        </p:nvSpPr>
        <p:spPr/>
        <p:txBody>
          <a:bodyPr/>
          <a:lstStyle/>
          <a:p>
            <a:fld id="{659E7695-2856-4E04-B435-7203877CB9AD}" type="slidenum">
              <a:rPr lang="en-US" smtClean="0"/>
              <a:t>16</a:t>
            </a:fld>
            <a:endParaRPr lang="en-US"/>
          </a:p>
        </p:txBody>
      </p:sp>
    </p:spTree>
    <p:extLst>
      <p:ext uri="{BB962C8B-B14F-4D97-AF65-F5344CB8AC3E}">
        <p14:creationId xmlns:p14="http://schemas.microsoft.com/office/powerpoint/2010/main" val="23178448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6F549-9A8E-935A-D830-561B6742E4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8699E-9430-8770-A858-4E6BD91D19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ADD2BE-9769-66B2-3E45-663C4FF773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3B88E3C-0D7C-BD20-E117-C7BBAFF990C6}"/>
              </a:ext>
            </a:extLst>
          </p:cNvPr>
          <p:cNvSpPr>
            <a:spLocks noGrp="1"/>
          </p:cNvSpPr>
          <p:nvPr>
            <p:ph type="sldNum" sz="quarter" idx="5"/>
          </p:nvPr>
        </p:nvSpPr>
        <p:spPr/>
        <p:txBody>
          <a:bodyPr/>
          <a:lstStyle/>
          <a:p>
            <a:fld id="{659E7695-2856-4E04-B435-7203877CB9AD}" type="slidenum">
              <a:rPr lang="en-US" smtClean="0"/>
              <a:t>17</a:t>
            </a:fld>
            <a:endParaRPr lang="en-US"/>
          </a:p>
        </p:txBody>
      </p:sp>
    </p:spTree>
    <p:extLst>
      <p:ext uri="{BB962C8B-B14F-4D97-AF65-F5344CB8AC3E}">
        <p14:creationId xmlns:p14="http://schemas.microsoft.com/office/powerpoint/2010/main" val="2436214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72E71-8350-34B2-3AD3-8ED083CE95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937826-4A56-F058-DD1A-1EAAA94C96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FEF978-9E1F-D2AD-B912-13DA1D0B7F4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0E37BFF-668E-5AA4-3BDA-744BF1918296}"/>
              </a:ext>
            </a:extLst>
          </p:cNvPr>
          <p:cNvSpPr>
            <a:spLocks noGrp="1"/>
          </p:cNvSpPr>
          <p:nvPr>
            <p:ph type="sldNum" sz="quarter" idx="5"/>
          </p:nvPr>
        </p:nvSpPr>
        <p:spPr/>
        <p:txBody>
          <a:bodyPr/>
          <a:lstStyle/>
          <a:p>
            <a:fld id="{659E7695-2856-4E04-B435-7203877CB9AD}" type="slidenum">
              <a:rPr lang="en-US" smtClean="0"/>
              <a:t>18</a:t>
            </a:fld>
            <a:endParaRPr lang="en-US"/>
          </a:p>
        </p:txBody>
      </p:sp>
    </p:spTree>
    <p:extLst>
      <p:ext uri="{BB962C8B-B14F-4D97-AF65-F5344CB8AC3E}">
        <p14:creationId xmlns:p14="http://schemas.microsoft.com/office/powerpoint/2010/main" val="1452724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2323A-70B0-F6CA-95B1-F8CF02F581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747B34-F762-07C1-4B29-99B342DA4F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55CA012-AD0E-7FB6-216A-882619EE85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641E826-E486-45A4-9E40-78FED92C6389}"/>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264229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F9F0C-A1B3-FB33-EDE6-25D0271AA1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A2F983-3096-8800-726C-7FC839513F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08579E-CB63-05A6-12A3-536933BF323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855F868-D78F-6DE7-DC82-0753D689D7B5}"/>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3437577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AC4D5-4614-0E64-849C-F0A17B4EDA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5ECB09-83C2-FF26-E9D6-0BC738BE7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EF8A8B-6367-3FCB-6FB1-B8CFA3D4BDA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4E55C78-B7C3-5F88-ED4F-C2CE4C45F386}"/>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3146688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9FF81-C89C-5160-D813-E6227AE769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9C19F-AE07-7B16-C49B-D1F837F66C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2B875B-D5F6-118C-4C41-79BB5E481BF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3016469-E6BF-5638-D209-E12A1C13C6C0}"/>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811160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0C44E-E291-0961-8382-888997D61B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44C92A-C0DD-6440-1E3E-9F2B318D92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A718E4-42C2-2685-E881-796B38C61A5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6D4C937-FFE2-65F2-FB38-45C767FCE3C0}"/>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428544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5E674-D543-2F98-FA0F-41FA86058C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4BBCB2-4765-AE5F-2EC8-EB30F6AE69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3B3B17-C668-9A8E-8662-C4BC9F842CA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6406A23-5427-F33F-A218-3B4B2BF51FDA}"/>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42120869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0EE81-7FE2-7661-4D3B-8EE04F9E4C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3D692E-91B3-1505-09D2-1B2FC122FD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4AA447-DDD7-725B-C010-1182449B7F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D2B00A4-B8FA-CB97-2435-3D4EA6A00A6C}"/>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3129833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450A1-C62A-44BE-2639-931C1C96BC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75E1F-FF78-30CE-9EC3-D5CACE0BB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7117F8-2777-097F-57BA-DD1F3A724DD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0ECDC23-09EC-7618-A9AE-A385C6D1512A}"/>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276696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4/2/2025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4/2/2025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9716D-0A8E-E184-FBAF-5107086E6A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A707A1-D89C-A3BC-F65F-8AF274E027A0}"/>
              </a:ext>
            </a:extLst>
          </p:cNvPr>
          <p:cNvSpPr txBox="1"/>
          <p:nvPr/>
        </p:nvSpPr>
        <p:spPr>
          <a:xfrm>
            <a:off x="107004" y="158874"/>
            <a:ext cx="11984477" cy="5016758"/>
          </a:xfrm>
          <a:prstGeom prst="rect">
            <a:avLst/>
          </a:prstGeom>
          <a:noFill/>
        </p:spPr>
        <p:txBody>
          <a:bodyPr wrap="square">
            <a:spAutoFit/>
          </a:bodyPr>
          <a:lstStyle/>
          <a:p>
            <a:pPr>
              <a:buNone/>
            </a:pPr>
            <a:r>
              <a:rPr lang="en-US" sz="1600" b="1"/>
              <a:t>🌐 </a:t>
            </a:r>
            <a:r>
              <a:rPr lang="en-US" sz="1600" b="1">
                <a:solidFill>
                  <a:srgbClr val="FF0000"/>
                </a:solidFill>
              </a:rPr>
              <a:t>İnternet nədir və necə işləyir?</a:t>
            </a:r>
          </a:p>
          <a:p>
            <a:pPr>
              <a:buNone/>
            </a:pPr>
            <a:endParaRPr lang="en-US" sz="1600" b="1"/>
          </a:p>
          <a:p>
            <a:pPr>
              <a:buNone/>
            </a:pPr>
            <a:r>
              <a:rPr lang="en-US" sz="1600"/>
              <a:t>İnternet – dünyanın hər yerində milyonlarla kompüteri bir-birinə bağlayan böyük bir şəbəkədir. O, sənin telefonunla, kompüterinlə və hətta televizorunla belə işləyir. İnternet olmasaydı, sosial şəbəkələrə daxil ola bilməzdik, oyun oynaya bilməzdik və ya onlayn dərslərə qoşula bilməzdik.</a:t>
            </a:r>
          </a:p>
          <a:p>
            <a:pPr>
              <a:buNone/>
            </a:pPr>
            <a:endParaRPr lang="en-US" sz="1600"/>
          </a:p>
          <a:p>
            <a:r>
              <a:rPr lang="en-US" sz="1600"/>
              <a:t>İndi isə internetin necə qurulduğunu addım-addım başa düşək!</a:t>
            </a:r>
          </a:p>
          <a:p>
            <a:endParaRPr lang="en-US" sz="1600"/>
          </a:p>
          <a:p>
            <a:endParaRPr lang="en-US" sz="1600"/>
          </a:p>
          <a:p>
            <a:endParaRPr lang="en-US" sz="1600"/>
          </a:p>
          <a:p>
            <a:endParaRPr lang="en-US" sz="1600"/>
          </a:p>
          <a:p>
            <a:pPr>
              <a:buNone/>
            </a:pPr>
            <a:r>
              <a:rPr lang="en-US" sz="1600" b="1"/>
              <a:t>🔗 1. Sadə şəbəkə – iki kompüterin bir-birinə qoşulması</a:t>
            </a:r>
          </a:p>
          <a:p>
            <a:pPr>
              <a:buNone/>
            </a:pPr>
            <a:endParaRPr lang="en-US" sz="1600" b="1"/>
          </a:p>
          <a:p>
            <a:pPr>
              <a:buNone/>
            </a:pPr>
            <a:r>
              <a:rPr lang="en-US" sz="1600"/>
              <a:t>Təsəvvür et ki, iki kompüteri bir-birinə bağlamaq istəyirsən. Bunun üçün:</a:t>
            </a:r>
            <a:br>
              <a:rPr lang="en-US" sz="1600"/>
            </a:br>
            <a:r>
              <a:rPr lang="en-US" sz="1600"/>
              <a:t>📌 </a:t>
            </a:r>
            <a:r>
              <a:rPr lang="en-US" sz="1600" b="1"/>
              <a:t>Ethernet kabeli</a:t>
            </a:r>
            <a:r>
              <a:rPr lang="en-US" sz="1600"/>
              <a:t> (tel vasitəsilə) və ya</a:t>
            </a:r>
            <a:br>
              <a:rPr lang="en-US" sz="1600"/>
            </a:br>
            <a:r>
              <a:rPr lang="en-US" sz="1600"/>
              <a:t>📌 </a:t>
            </a:r>
            <a:r>
              <a:rPr lang="en-US" sz="1600" b="1"/>
              <a:t>Wi-Fi, Bluetooth</a:t>
            </a:r>
            <a:r>
              <a:rPr lang="en-US" sz="1600"/>
              <a:t> (simsiz əlaqə) istifadə edə bilərsən.</a:t>
            </a:r>
          </a:p>
          <a:p>
            <a:pPr>
              <a:buNone/>
            </a:pPr>
            <a:endParaRPr lang="en-US" sz="1600"/>
          </a:p>
          <a:p>
            <a:r>
              <a:rPr lang="en-US" sz="1600"/>
              <a:t>Bu yolla iki kompüter bir-biri ilə informasiya paylaşa bilər. Amma əgər 10 kompüteri qoşmaq istəsən, hər biri üçün ayrıca kabel lazım olacaq və bu, çox mürəkkəb olacaq.</a:t>
            </a:r>
          </a:p>
          <a:p>
            <a:endParaRPr lang="en-US" sz="1600"/>
          </a:p>
        </p:txBody>
      </p:sp>
    </p:spTree>
    <p:extLst>
      <p:ext uri="{BB962C8B-B14F-4D97-AF65-F5344CB8AC3E}">
        <p14:creationId xmlns:p14="http://schemas.microsoft.com/office/powerpoint/2010/main" val="4918415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2C0D9-C313-9CFC-D108-60F85CD378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7320B9-8F71-C8D0-C6BE-6DD2963B116A}"/>
              </a:ext>
            </a:extLst>
          </p:cNvPr>
          <p:cNvSpPr txBox="1"/>
          <p:nvPr/>
        </p:nvSpPr>
        <p:spPr>
          <a:xfrm>
            <a:off x="107004" y="158874"/>
            <a:ext cx="11984477" cy="60170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5. Sorğu parametrləri (</a:t>
            </a:r>
            <a:r>
              <a:rPr kumimoji="0" lang="az-Latn-AZ" altLang="en-US" sz="1400" b="1" i="0" u="none" strike="noStrike" cap="none" normalizeH="0" baseline="0">
                <a:ln>
                  <a:noFill/>
                </a:ln>
                <a:solidFill>
                  <a:schemeClr val="tx1"/>
                </a:solidFill>
                <a:effectLst/>
                <a:latin typeface="Arial" panose="020B0604020202020204" pitchFamily="34" charset="0"/>
              </a:rPr>
              <a:t>     </a:t>
            </a:r>
            <a:r>
              <a:rPr kumimoji="0" lang="en-US" altLang="en-US" sz="1400" b="1" i="0" u="none" strike="noStrike" cap="none" normalizeH="0" baseline="0">
                <a:ln>
                  <a:noFill/>
                </a:ln>
                <a:solidFill>
                  <a:schemeClr val="tx1"/>
                </a:solidFill>
                <a:effectLst/>
                <a:latin typeface="Arial" panose="020B0604020202020204" pitchFamily="34" charset="0"/>
              </a:rPr>
              <a:t>?key1=value1&amp;key2=value2</a:t>
            </a:r>
            <a:r>
              <a:rPr kumimoji="0" lang="az-Latn-AZ" altLang="en-US" sz="1400" b="1" i="0" u="none" strike="noStrike" cap="none" normalizeH="0" baseline="0">
                <a:ln>
                  <a:noFill/>
                </a:ln>
                <a:solidFill>
                  <a:schemeClr val="tx1"/>
                </a:solidFill>
                <a:effectLst/>
                <a:latin typeface="Arial" panose="020B0604020202020204" pitchFamily="34" charset="0"/>
              </a:rPr>
              <a:t>     </a:t>
            </a:r>
            <a:r>
              <a:rPr kumimoji="0" lang="en-US" altLang="en-US" sz="1400" b="1" i="0" u="none" strike="noStrike" cap="none" normalizeH="0" baseline="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Bunlar URL-ə əlavə olunan məlumatlardır.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Əsasən saytlar sorğu parametrlərindən istifadə edərək müəyyən əmrlər icra edirlər.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 işarəsindən sonra açar=dəyər formatında yazılır, bir neçə parametr </a:t>
            </a:r>
            <a:r>
              <a:rPr kumimoji="0" lang="en-US" altLang="en-US" sz="1400" i="0" u="none" strike="noStrike" cap="none" normalizeH="0" baseline="0">
                <a:ln>
                  <a:noFill/>
                </a:ln>
                <a:solidFill>
                  <a:schemeClr val="tx1"/>
                </a:solidFill>
                <a:effectLst/>
                <a:latin typeface="Arial Unicode MS"/>
              </a:rPr>
              <a:t>&amp;</a:t>
            </a:r>
            <a:r>
              <a:rPr kumimoji="0" lang="en-US" altLang="en-US" sz="1400" i="0" u="none" strike="noStrike" cap="none" normalizeH="0" baseline="0">
                <a:ln>
                  <a:noFill/>
                </a:ln>
                <a:solidFill>
                  <a:schemeClr val="tx1"/>
                </a:solidFill>
                <a:effectLst/>
              </a:rPr>
              <a:t> işarəsi ilə ayrılır.</a:t>
            </a:r>
            <a:endParaRPr kumimoji="0" lang="az-Latn-AZ" altLang="en-US" sz="140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i="0" u="none" strike="noStrike" cap="none" normalizeH="0" baseline="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a:ln>
                  <a:noFill/>
                </a:ln>
                <a:solidFill>
                  <a:schemeClr val="tx1"/>
                </a:solidFill>
                <a:effectLst/>
                <a:latin typeface="Arial" panose="020B0604020202020204" pitchFamily="34" charset="0"/>
              </a:rPr>
              <a:t>Məsələn:</a:t>
            </a: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Unicode MS"/>
              </a:rPr>
              <a:t>?search=kitablar</a:t>
            </a:r>
            <a:r>
              <a:rPr kumimoji="0" lang="en-US" altLang="en-US" sz="1400" i="0" u="none" strike="noStrike" cap="none" normalizeH="0" baseline="0">
                <a:ln>
                  <a:noFill/>
                </a:ln>
                <a:solidFill>
                  <a:schemeClr val="tx1"/>
                </a:solidFill>
                <a:effectLst/>
              </a:rPr>
              <a:t> </a:t>
            </a:r>
            <a:r>
              <a:rPr kumimoji="0" lang="az-Latn-AZ" altLang="en-US" sz="1400" i="0" u="none" strike="noStrike" cap="none" normalizeH="0" baseline="0">
                <a:ln>
                  <a:noFill/>
                </a:ln>
                <a:solidFill>
                  <a:schemeClr val="tx1"/>
                </a:solidFill>
                <a:effectLst/>
              </a:rPr>
              <a:t>		</a:t>
            </a:r>
            <a:r>
              <a:rPr kumimoji="0" lang="en-US" altLang="en-US" sz="1400" i="0" u="none" strike="noStrike" cap="none" normalizeH="0" baseline="0">
                <a:ln>
                  <a:noFill/>
                </a:ln>
                <a:solidFill>
                  <a:schemeClr val="tx1"/>
                </a:solidFill>
                <a:effectLst/>
              </a:rPr>
              <a:t>– "kitablar" axtarışını yerinə yetir</a:t>
            </a:r>
            <a:endParaRPr kumimoji="0" lang="en-US" altLang="en-US" sz="1400" i="0" u="none" strike="noStrike" cap="none" normalizeH="0" baseline="0">
              <a:ln>
                <a:noFill/>
              </a:ln>
              <a:solidFill>
                <a:schemeClr val="tx1"/>
              </a:solidFill>
              <a:effectLst/>
              <a:latin typeface="Arial" panose="020B0604020202020204" pitchFamily="34" charset="0"/>
            </a:endParaRPr>
          </a:p>
          <a:p>
            <a:pPr marL="74295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Unicode MS"/>
              </a:rPr>
              <a:t>?id=123&amp;lang=az</a:t>
            </a:r>
            <a:r>
              <a:rPr kumimoji="0" lang="en-US" altLang="en-US" sz="1400" i="0" u="none" strike="noStrike" cap="none" normalizeH="0" baseline="0">
                <a:ln>
                  <a:noFill/>
                </a:ln>
                <a:solidFill>
                  <a:schemeClr val="tx1"/>
                </a:solidFill>
                <a:effectLst/>
              </a:rPr>
              <a:t> </a:t>
            </a:r>
            <a:r>
              <a:rPr kumimoji="0" lang="az-Latn-AZ" altLang="en-US" sz="1400" i="0" u="none" strike="noStrike" cap="none" normalizeH="0" baseline="0">
                <a:ln>
                  <a:noFill/>
                </a:ln>
                <a:solidFill>
                  <a:schemeClr val="tx1"/>
                </a:solidFill>
                <a:effectLst/>
              </a:rPr>
              <a:t>		</a:t>
            </a:r>
            <a:r>
              <a:rPr kumimoji="0" lang="en-US" altLang="en-US" sz="1400" i="0" u="none" strike="noStrike" cap="none" normalizeH="0" baseline="0">
                <a:ln>
                  <a:noFill/>
                </a:ln>
                <a:solidFill>
                  <a:schemeClr val="tx1"/>
                </a:solidFill>
                <a:effectLst/>
              </a:rPr>
              <a:t>– 123 nömrəli səhifəni Azərbaycan dilində aç</a:t>
            </a:r>
            <a:endParaRPr kumimoji="0" lang="en-US" altLang="en-US" sz="14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az-Latn-AZ" altLang="en-US" sz="14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az-Latn-AZ" altLang="en-US" sz="14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6. Yönləndirmə və ya "Anchor" (</a:t>
            </a:r>
            <a:r>
              <a:rPr kumimoji="0" lang="az-Latn-AZ" altLang="en-US" sz="1400" b="1" i="0" u="none" strike="noStrike" cap="none" normalizeH="0" baseline="0">
                <a:ln>
                  <a:noFill/>
                </a:ln>
                <a:solidFill>
                  <a:schemeClr val="tx1"/>
                </a:solidFill>
                <a:effectLst/>
                <a:latin typeface="Arial" panose="020B0604020202020204" pitchFamily="34" charset="0"/>
              </a:rPr>
              <a:t>     </a:t>
            </a:r>
            <a:r>
              <a:rPr kumimoji="0" lang="en-US" altLang="en-US" sz="1400" b="1" i="0" u="none" strike="noStrike" cap="none" normalizeH="0" baseline="0">
                <a:ln>
                  <a:noFill/>
                </a:ln>
                <a:solidFill>
                  <a:schemeClr val="tx1"/>
                </a:solidFill>
                <a:effectLst/>
                <a:latin typeface="Arial" panose="020B0604020202020204" pitchFamily="34" charset="0"/>
              </a:rPr>
              <a:t>#SomewhereInTheDocument</a:t>
            </a:r>
            <a:r>
              <a:rPr kumimoji="0" lang="az-Latn-AZ" altLang="en-US" sz="1400" b="1" i="0" u="none" strike="noStrike" cap="none" normalizeH="0" baseline="0">
                <a:ln>
                  <a:noFill/>
                </a:ln>
                <a:solidFill>
                  <a:schemeClr val="tx1"/>
                </a:solidFill>
                <a:effectLst/>
                <a:latin typeface="Arial" panose="020B0604020202020204" pitchFamily="34" charset="0"/>
              </a:rPr>
              <a:t>     </a:t>
            </a:r>
            <a:r>
              <a:rPr kumimoji="0" lang="en-US" altLang="en-US" sz="1400" b="1" i="0" u="none" strike="noStrike" cap="none" normalizeH="0" baseline="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Bu hissə saytda müəyyən bir yerə (blok, bölmə və ya sətrə) keçid etməyə imkan verir.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Məsələn, bir məqalənin axırına getmək üçün URL-in sonuna </a:t>
            </a:r>
            <a:r>
              <a:rPr kumimoji="0" lang="en-US" altLang="en-US" sz="1400" i="0" u="none" strike="noStrike" cap="none" normalizeH="0" baseline="0">
                <a:ln>
                  <a:noFill/>
                </a:ln>
                <a:solidFill>
                  <a:schemeClr val="tx1"/>
                </a:solidFill>
                <a:effectLst/>
                <a:latin typeface="Arial Unicode MS"/>
              </a:rPr>
              <a:t>#footer</a:t>
            </a:r>
            <a:r>
              <a:rPr kumimoji="0" lang="en-US" altLang="en-US" sz="1400" i="0" u="none" strike="noStrike" cap="none" normalizeH="0" baseline="0">
                <a:ln>
                  <a:noFill/>
                </a:ln>
                <a:solidFill>
                  <a:schemeClr val="tx1"/>
                </a:solidFill>
                <a:effectLst/>
              </a:rPr>
              <a:t> əlavə edilə bilər.</a:t>
            </a:r>
            <a:endParaRPr kumimoji="0" lang="en-US" altLang="en-US" sz="140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Bu hissə serverə göndərilmir, ancaq brauzer onu oxuyub müvafiq yerə keçid edir.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az-Latn-AZ" altLang="en-US" sz="14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Tam və ya qismən URL-lər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Tam URL – </a:t>
            </a:r>
            <a:r>
              <a:rPr kumimoji="0" lang="en-US" altLang="en-US" sz="1400" i="0" u="none" strike="noStrike" cap="none" normalizeH="0" baseline="0">
                <a:ln>
                  <a:noFill/>
                </a:ln>
                <a:solidFill>
                  <a:schemeClr val="tx1"/>
                </a:solidFill>
                <a:effectLst/>
                <a:latin typeface="Arial Unicode MS"/>
              </a:rPr>
              <a:t>https://www.example.com/page.html</a:t>
            </a:r>
            <a:endParaRPr kumimoji="0" lang="en-US" altLang="en-US" sz="1400" i="0" u="none" strike="noStrike" cap="none" normalizeH="0" baseline="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Qismən URL </a:t>
            </a:r>
            <a:r>
              <a:rPr kumimoji="0" lang="en-US" altLang="en-US" sz="1400" b="0" i="0" u="none" strike="noStrike" cap="none" normalizeH="0" baseline="0">
                <a:ln>
                  <a:noFill/>
                </a:ln>
                <a:solidFill>
                  <a:schemeClr val="tx1"/>
                </a:solidFill>
                <a:effectLst/>
                <a:latin typeface="Arial" panose="020B0604020202020204" pitchFamily="34" charset="0"/>
              </a:rPr>
              <a:t>– </a:t>
            </a:r>
            <a:r>
              <a:rPr kumimoji="0" lang="en-US" altLang="en-US" sz="1400" b="0" i="0" u="none" strike="noStrike" cap="none" normalizeH="0" baseline="0">
                <a:ln>
                  <a:noFill/>
                </a:ln>
                <a:solidFill>
                  <a:schemeClr val="tx1"/>
                </a:solidFill>
                <a:effectLst/>
                <a:latin typeface="Arial Unicode MS"/>
              </a:rPr>
              <a:t>/page.html</a:t>
            </a:r>
            <a:r>
              <a:rPr kumimoji="0" lang="en-US" altLang="en-US" sz="1400" b="0" i="0" u="none" strike="noStrike" cap="none" normalizeH="0" baseline="0">
                <a:ln>
                  <a:noFill/>
                </a:ln>
                <a:solidFill>
                  <a:schemeClr val="tx1"/>
                </a:solidFill>
                <a:effectLst/>
              </a:rPr>
              <a:t> (yalnız server daxilində işləyir)</a:t>
            </a:r>
            <a:endParaRPr kumimoji="0" lang="en-US"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84365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97F0E-B7A8-2412-0906-D544509199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0B4CCB3-1E29-E412-D49A-943C3057E332}"/>
              </a:ext>
            </a:extLst>
          </p:cNvPr>
          <p:cNvSpPr txBox="1"/>
          <p:nvPr/>
        </p:nvSpPr>
        <p:spPr>
          <a:xfrm>
            <a:off x="107004" y="158874"/>
            <a:ext cx="11984477" cy="2585323"/>
          </a:xfrm>
          <a:prstGeom prst="rect">
            <a:avLst/>
          </a:prstGeom>
          <a:noFill/>
        </p:spPr>
        <p:txBody>
          <a:bodyPr wrap="square">
            <a:spAutoFit/>
          </a:bodyPr>
          <a:lstStyle/>
          <a:p>
            <a:pPr>
              <a:buNone/>
            </a:pPr>
            <a:r>
              <a:rPr lang="en-US" b="1"/>
              <a:t>Nəticə</a:t>
            </a:r>
          </a:p>
          <a:p>
            <a:pPr marL="285750" indent="-285750">
              <a:buFont typeface="Arial" panose="020B0604020202020204" pitchFamily="34" charset="0"/>
              <a:buChar char="•"/>
            </a:pPr>
            <a:r>
              <a:rPr lang="en-US"/>
              <a:t>URL internetdə hər hansı bir resursa keçid etməyə imkan verir.</a:t>
            </a:r>
          </a:p>
          <a:p>
            <a:pPr marL="285750" indent="-285750">
              <a:buFont typeface="Arial" panose="020B0604020202020204" pitchFamily="34" charset="0"/>
              <a:buChar char="•"/>
            </a:pPr>
            <a:r>
              <a:rPr lang="en-US"/>
              <a:t>Bir URL aşağıdakı hissələrdən ibarətdir:</a:t>
            </a:r>
          </a:p>
          <a:p>
            <a:pPr marL="742950" lvl="1" indent="-285750">
              <a:buFont typeface="Arial" panose="020B0604020202020204" pitchFamily="34" charset="0"/>
              <a:buChar char="•"/>
            </a:pPr>
            <a:r>
              <a:rPr lang="en-US"/>
              <a:t>Protokol </a:t>
            </a:r>
            <a:r>
              <a:rPr lang="az-Latn-AZ"/>
              <a:t>			</a:t>
            </a:r>
            <a:r>
              <a:rPr lang="en-US"/>
              <a:t>(</a:t>
            </a:r>
            <a:r>
              <a:rPr lang="az-Latn-AZ"/>
              <a:t>   	</a:t>
            </a:r>
            <a:r>
              <a:rPr lang="en-US"/>
              <a:t>http, https, ftp və s.</a:t>
            </a:r>
            <a:r>
              <a:rPr lang="az-Latn-AZ"/>
              <a:t>				</a:t>
            </a:r>
            <a:r>
              <a:rPr lang="en-US"/>
              <a:t>)</a:t>
            </a:r>
          </a:p>
          <a:p>
            <a:pPr marL="742950" lvl="1" indent="-285750">
              <a:buFont typeface="Arial" panose="020B0604020202020204" pitchFamily="34" charset="0"/>
              <a:buChar char="•"/>
            </a:pPr>
            <a:r>
              <a:rPr lang="en-US"/>
              <a:t>Domen adı </a:t>
            </a:r>
            <a:r>
              <a:rPr lang="az-Latn-AZ"/>
              <a:t>			</a:t>
            </a:r>
            <a:r>
              <a:rPr lang="en-US"/>
              <a:t>(</a:t>
            </a:r>
            <a:r>
              <a:rPr lang="az-Latn-AZ"/>
              <a:t>   	</a:t>
            </a:r>
            <a:r>
              <a:rPr lang="en-US"/>
              <a:t>example.com</a:t>
            </a:r>
            <a:r>
              <a:rPr lang="az-Latn-AZ"/>
              <a:t>			   	</a:t>
            </a:r>
            <a:r>
              <a:rPr lang="en-US"/>
              <a:t>)</a:t>
            </a:r>
          </a:p>
          <a:p>
            <a:pPr marL="742950" lvl="1" indent="-285750">
              <a:buFont typeface="Arial" panose="020B0604020202020204" pitchFamily="34" charset="0"/>
              <a:buChar char="•"/>
            </a:pPr>
            <a:r>
              <a:rPr lang="en-US"/>
              <a:t>Port </a:t>
            </a:r>
            <a:r>
              <a:rPr lang="az-Latn-AZ"/>
              <a:t>			</a:t>
            </a:r>
            <a:r>
              <a:rPr lang="en-US"/>
              <a:t>(</a:t>
            </a:r>
            <a:r>
              <a:rPr lang="az-Latn-AZ"/>
              <a:t>   	</a:t>
            </a:r>
            <a:r>
              <a:rPr lang="en-US"/>
              <a:t>standart portlar 80 və 443</a:t>
            </a:r>
            <a:r>
              <a:rPr lang="az-Latn-AZ"/>
              <a:t>			</a:t>
            </a:r>
            <a:r>
              <a:rPr lang="en-US"/>
              <a:t>)</a:t>
            </a:r>
          </a:p>
          <a:p>
            <a:pPr marL="742950" lvl="1" indent="-285750">
              <a:buFont typeface="Arial" panose="020B0604020202020204" pitchFamily="34" charset="0"/>
              <a:buChar char="•"/>
            </a:pPr>
            <a:r>
              <a:rPr lang="en-US"/>
              <a:t>Resursun yolu </a:t>
            </a:r>
            <a:r>
              <a:rPr lang="az-Latn-AZ"/>
              <a:t>		</a:t>
            </a:r>
            <a:r>
              <a:rPr lang="en-US"/>
              <a:t>(</a:t>
            </a:r>
            <a:r>
              <a:rPr lang="az-Latn-AZ"/>
              <a:t>   	</a:t>
            </a:r>
            <a:r>
              <a:rPr lang="en-US"/>
              <a:t>serverdəki fayl və ya səhifə</a:t>
            </a:r>
            <a:r>
              <a:rPr lang="az-Latn-AZ"/>
              <a:t>			</a:t>
            </a:r>
            <a:r>
              <a:rPr lang="en-US"/>
              <a:t>)</a:t>
            </a:r>
          </a:p>
          <a:p>
            <a:pPr marL="742950" lvl="1" indent="-285750">
              <a:buFont typeface="Arial" panose="020B0604020202020204" pitchFamily="34" charset="0"/>
              <a:buChar char="•"/>
            </a:pPr>
            <a:r>
              <a:rPr lang="en-US"/>
              <a:t>Sorğu parametrləri </a:t>
            </a:r>
            <a:r>
              <a:rPr lang="az-Latn-AZ"/>
              <a:t>		</a:t>
            </a:r>
            <a:r>
              <a:rPr lang="en-US"/>
              <a:t>(</a:t>
            </a:r>
            <a:r>
              <a:rPr lang="az-Latn-AZ"/>
              <a:t>   	</a:t>
            </a:r>
            <a:r>
              <a:rPr lang="en-US"/>
              <a:t>açar=dəyər formatında əlavə məlumatlar</a:t>
            </a:r>
            <a:r>
              <a:rPr lang="az-Latn-AZ"/>
              <a:t>	</a:t>
            </a:r>
            <a:r>
              <a:rPr lang="en-US"/>
              <a:t>)</a:t>
            </a:r>
          </a:p>
          <a:p>
            <a:pPr marL="742950" lvl="1" indent="-285750">
              <a:buFont typeface="Arial" panose="020B0604020202020204" pitchFamily="34" charset="0"/>
              <a:buChar char="•"/>
            </a:pPr>
            <a:r>
              <a:rPr lang="en-US"/>
              <a:t>Yönləndirmə </a:t>
            </a:r>
            <a:r>
              <a:rPr lang="az-Latn-AZ"/>
              <a:t>		</a:t>
            </a:r>
            <a:r>
              <a:rPr lang="en-US"/>
              <a:t>(</a:t>
            </a:r>
            <a:r>
              <a:rPr lang="az-Latn-AZ"/>
              <a:t>   	</a:t>
            </a:r>
            <a:r>
              <a:rPr lang="en-US"/>
              <a:t>anchor) (səhifədə müəyyən bir yerə keçid</a:t>
            </a:r>
            <a:r>
              <a:rPr lang="az-Latn-AZ"/>
              <a:t>	</a:t>
            </a:r>
            <a:r>
              <a:rPr lang="en-US"/>
              <a:t>)</a:t>
            </a:r>
          </a:p>
        </p:txBody>
      </p:sp>
    </p:spTree>
    <p:extLst>
      <p:ext uri="{BB962C8B-B14F-4D97-AF65-F5344CB8AC3E}">
        <p14:creationId xmlns:p14="http://schemas.microsoft.com/office/powerpoint/2010/main" val="4255088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F2941-4D02-3DDB-B418-262831201DB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FC1AC0-1C3D-AAD7-76DF-2218157AB8A7}"/>
              </a:ext>
            </a:extLst>
          </p:cNvPr>
          <p:cNvSpPr txBox="1"/>
          <p:nvPr/>
        </p:nvSpPr>
        <p:spPr>
          <a:xfrm>
            <a:off x="107004" y="158874"/>
            <a:ext cx="11984477" cy="63401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İnternetdə Resursların Tanınması və URL, URI, URN Fərqləri</a:t>
            </a:r>
            <a:endParaRPr kumimoji="0" lang="az-Latn-AZ"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rPr>
              <a:t>İnternetdə hər hansı bir obyektə (foto, sənəd və ya başqa bir şey) "resurs" deyilir. Hər bir resurs müəyyən bir ünvan və ya tanıma kodu ilə qeyd olunur. Bu tanıma üçün URI (Uniform Resource Identifier - Vahid Resurs Tanılayıcısı) adlanan sistemdən istifadə olunur.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rPr>
              <a:t>URI anlayışı üç əsas kateqoriyaya bölünür:</a:t>
            </a: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a:ln>
                  <a:noFill/>
                </a:ln>
                <a:solidFill>
                  <a:schemeClr val="tx1"/>
                </a:solidFill>
                <a:effectLst/>
                <a:latin typeface="Arial" panose="020B0604020202020204" pitchFamily="34" charset="0"/>
              </a:rPr>
              <a:t>URL (Uniform Resource Locator - Vahid Resurs Ünvanı)</a:t>
            </a:r>
            <a:r>
              <a:rPr kumimoji="0" lang="en-US" altLang="en-US" sz="1400" b="0" i="0" u="none" strike="noStrike" cap="none" normalizeH="0" baseline="0">
                <a:ln>
                  <a:noFill/>
                </a:ln>
                <a:solidFill>
                  <a:schemeClr val="tx1"/>
                </a:solidFill>
                <a:effectLst/>
                <a:latin typeface="Arial" panose="020B0604020202020204" pitchFamily="34" charset="0"/>
              </a:rPr>
              <a:t> – Resursun harada yerləşdiyini və ona necə çatmaq lazım olduğunu göstərir.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a:ln>
                  <a:noFill/>
                </a:ln>
                <a:solidFill>
                  <a:schemeClr val="tx1"/>
                </a:solidFill>
                <a:effectLst/>
                <a:latin typeface="Arial" panose="020B0604020202020204" pitchFamily="34" charset="0"/>
              </a:rPr>
              <a:t>URN (Uniform Resource Name - Vahid Resurs Adı)</a:t>
            </a:r>
            <a:r>
              <a:rPr kumimoji="0" lang="en-US" altLang="en-US" sz="1400" b="0" i="0" u="none" strike="noStrike" cap="none" normalizeH="0" baseline="0">
                <a:ln>
                  <a:noFill/>
                </a:ln>
                <a:solidFill>
                  <a:schemeClr val="tx1"/>
                </a:solidFill>
                <a:effectLst/>
                <a:latin typeface="Arial" panose="020B0604020202020204" pitchFamily="34" charset="0"/>
              </a:rPr>
              <a:t> – Resursun unikal adını göstərir, lakin ona necə çatmaq lazım olduğunu demir.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400" b="1" i="0" u="none" strike="noStrike" cap="none" normalizeH="0" baseline="0">
                <a:ln>
                  <a:noFill/>
                </a:ln>
                <a:solidFill>
                  <a:schemeClr val="tx1"/>
                </a:solidFill>
                <a:effectLst/>
                <a:latin typeface="Arial" panose="020B0604020202020204" pitchFamily="34" charset="0"/>
              </a:rPr>
              <a:t>URI</a:t>
            </a:r>
            <a:r>
              <a:rPr kumimoji="0" lang="en-US" altLang="en-US" sz="1400" b="0" i="0" u="none" strike="noStrike" cap="none" normalizeH="0" baseline="0">
                <a:ln>
                  <a:noFill/>
                </a:ln>
                <a:solidFill>
                  <a:schemeClr val="tx1"/>
                </a:solidFill>
                <a:effectLst/>
                <a:latin typeface="Arial" panose="020B0604020202020204" pitchFamily="34" charset="0"/>
              </a:rPr>
              <a:t> – Həm URL-i, həm də URN-i özündə birləşdirən ümumi anlayışdır.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Məsələni gündəlik həyatdan izah edək:</a:t>
            </a:r>
            <a:r>
              <a:rPr kumimoji="0" lang="az-Latn-AZ" altLang="en-US" sz="1400" b="1" i="0" u="none" strike="noStrike" cap="none" normalizeH="0" baseline="0">
                <a:ln>
                  <a:noFill/>
                </a:ln>
                <a:solidFill>
                  <a:schemeClr val="tx1"/>
                </a:solidFill>
                <a:effectLst/>
                <a:latin typeface="Arial" panose="020B0604020202020204" pitchFamily="34" charset="0"/>
              </a:rPr>
              <a:t> </a:t>
            </a:r>
            <a:r>
              <a:rPr kumimoji="0" lang="en-US" altLang="en-US" sz="1400" b="0" i="0" u="none" strike="noStrike" cap="none" normalizeH="0" baseline="0">
                <a:ln>
                  <a:noFill/>
                </a:ln>
                <a:solidFill>
                  <a:schemeClr val="tx1"/>
                </a:solidFill>
                <a:effectLst/>
                <a:latin typeface="Arial" panose="020B0604020202020204" pitchFamily="34" charset="0"/>
              </a:rPr>
              <a:t>Sənin adın "Orxan Məmmədov" ola bilər. Bu </a:t>
            </a:r>
            <a:r>
              <a:rPr kumimoji="0" lang="en-US" altLang="en-US" sz="1400" b="1" i="0" u="none" strike="noStrike" cap="none" normalizeH="0" baseline="0">
                <a:ln>
                  <a:noFill/>
                </a:ln>
                <a:solidFill>
                  <a:schemeClr val="tx1"/>
                </a:solidFill>
                <a:effectLst/>
                <a:latin typeface="Arial" panose="020B0604020202020204" pitchFamily="34" charset="0"/>
              </a:rPr>
              <a:t>URN</a:t>
            </a:r>
            <a:r>
              <a:rPr kumimoji="0" lang="en-US" altLang="en-US" sz="1400" b="0" i="0" u="none" strike="noStrike" cap="none" normalizeH="0" baseline="0">
                <a:ln>
                  <a:noFill/>
                </a:ln>
                <a:solidFill>
                  <a:schemeClr val="tx1"/>
                </a:solidFill>
                <a:effectLst/>
                <a:latin typeface="Arial" panose="020B0604020202020204" pitchFamily="34" charset="0"/>
              </a:rPr>
              <a:t>-dir, çünki adın sənə məxsusdur və səni müəyyən edir. Amma bu ad sənin harada olduğunu göstərmir.</a:t>
            </a: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rPr>
              <a:t>Sənin ünvanın isə məsələn, "Bakı, Nizami küçəsi 15" ola bilər. Bu </a:t>
            </a:r>
            <a:r>
              <a:rPr kumimoji="0" lang="en-US" altLang="en-US" sz="1400" b="1" i="0" u="none" strike="noStrike" cap="none" normalizeH="0" baseline="0">
                <a:ln>
                  <a:noFill/>
                </a:ln>
                <a:solidFill>
                  <a:schemeClr val="tx1"/>
                </a:solidFill>
                <a:effectLst/>
                <a:latin typeface="Arial" panose="020B0604020202020204" pitchFamily="34" charset="0"/>
              </a:rPr>
              <a:t>URL</a:t>
            </a:r>
            <a:r>
              <a:rPr kumimoji="0" lang="en-US" altLang="en-US" sz="1400" b="0" i="0" u="none" strike="noStrike" cap="none" normalizeH="0" baseline="0">
                <a:ln>
                  <a:noFill/>
                </a:ln>
                <a:solidFill>
                  <a:schemeClr val="tx1"/>
                </a:solidFill>
                <a:effectLst/>
                <a:latin typeface="Arial" panose="020B0604020202020204" pitchFamily="34" charset="0"/>
              </a:rPr>
              <a:t>-dir, çünki sənin harada olduğunu və ora necə getmək lazım olduğunu göstərir.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chemeClr val="tx1"/>
                </a:solidFill>
                <a:effectLst/>
                <a:latin typeface="Arial" panose="020B0604020202020204" pitchFamily="34" charset="0"/>
              </a:rPr>
              <a:t>İndi isə </a:t>
            </a:r>
            <a:r>
              <a:rPr kumimoji="0" lang="en-US" altLang="en-US" sz="1400" b="1" i="0" u="none" strike="noStrike" cap="none" normalizeH="0" baseline="0">
                <a:ln>
                  <a:noFill/>
                </a:ln>
                <a:solidFill>
                  <a:schemeClr val="tx1"/>
                </a:solidFill>
                <a:effectLst/>
                <a:latin typeface="Arial" panose="020B0604020202020204" pitchFamily="34" charset="0"/>
              </a:rPr>
              <a:t>URI</a:t>
            </a:r>
            <a:r>
              <a:rPr kumimoji="0" lang="en-US" altLang="en-US" sz="1400" b="0" i="0" u="none" strike="noStrike" cap="none" normalizeH="0" baseline="0">
                <a:ln>
                  <a:noFill/>
                </a:ln>
                <a:solidFill>
                  <a:schemeClr val="tx1"/>
                </a:solidFill>
                <a:effectLst/>
                <a:latin typeface="Arial" panose="020B0604020202020204" pitchFamily="34" charset="0"/>
              </a:rPr>
              <a:t> anlayışına baxaq: URI səni müəyyən edən hər iki faktoru – adını və ünvanını – özündə birləşdirir.</a:t>
            </a: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İnternet nümunəsi:</a:t>
            </a:r>
            <a:r>
              <a:rPr kumimoji="0" lang="az-Latn-AZ" altLang="en-US" sz="1400" b="1" i="0" u="none" strike="noStrike" cap="none" normalizeH="0" baseline="0">
                <a:ln>
                  <a:noFill/>
                </a:ln>
                <a:solidFill>
                  <a:schemeClr val="tx1"/>
                </a:solidFill>
                <a:effectLst/>
                <a:latin typeface="Arial" panose="020B0604020202020204" pitchFamily="34" charset="0"/>
              </a:rPr>
              <a:t> </a:t>
            </a:r>
            <a:r>
              <a:rPr kumimoji="0" lang="en-US" altLang="en-US" sz="1400" b="0" i="0" u="none" strike="noStrike" cap="none" normalizeH="0" baseline="0">
                <a:ln>
                  <a:noFill/>
                </a:ln>
                <a:solidFill>
                  <a:schemeClr val="tx1"/>
                </a:solidFill>
                <a:effectLst/>
                <a:latin typeface="Arial" panose="020B0604020202020204" pitchFamily="34" charset="0"/>
              </a:rPr>
              <a:t>Tutaq ki, bir şəkil var və bu şəkildə baxmaq istəyirsən. Onun üçün: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a:ln>
                  <a:noFill/>
                </a:ln>
                <a:solidFill>
                  <a:schemeClr val="tx1"/>
                </a:solidFill>
                <a:effectLst/>
                <a:latin typeface="Arial" panose="020B0604020202020204" pitchFamily="34" charset="0"/>
              </a:rPr>
              <a:t>URI</a:t>
            </a:r>
            <a:r>
              <a:rPr kumimoji="0" lang="en-US" altLang="en-US" sz="1400" b="0" i="0" u="none" strike="noStrike" cap="none" normalizeH="0" baseline="0">
                <a:ln>
                  <a:noFill/>
                </a:ln>
                <a:solidFill>
                  <a:schemeClr val="tx1"/>
                </a:solidFill>
                <a:effectLst/>
                <a:latin typeface="Arial" panose="020B0604020202020204" pitchFamily="34" charset="0"/>
              </a:rPr>
              <a:t>: </a:t>
            </a:r>
            <a:r>
              <a:rPr kumimoji="0" lang="en-US" altLang="en-US" sz="1400" b="0" i="0" u="none" strike="noStrike" cap="none" normalizeH="0" baseline="0">
                <a:ln>
                  <a:noFill/>
                </a:ln>
                <a:solidFill>
                  <a:schemeClr val="tx1"/>
                </a:solidFill>
                <a:effectLst/>
                <a:latin typeface="Arial Unicode MS"/>
              </a:rPr>
              <a:t>https://wiki.merionet.ru/images/vse-chto-vam-nuzhno-znat-pro-devops/1.png</a:t>
            </a:r>
            <a:r>
              <a:rPr kumimoji="0" lang="en-US" altLang="en-US" sz="1400" b="0" i="0" u="none" strike="noStrike" cap="none" normalizeH="0" baseline="0">
                <a:ln>
                  <a:noFill/>
                </a:ln>
                <a:solidFill>
                  <a:schemeClr val="tx1"/>
                </a:solidFill>
                <a:effectLst/>
              </a:rPr>
              <a:t> – həm resursun yerini, həm də adını göstərir.</a:t>
            </a:r>
            <a:endParaRPr kumimoji="0" lang="en-US" altLang="en-US" sz="14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a:ln>
                  <a:noFill/>
                </a:ln>
                <a:solidFill>
                  <a:schemeClr val="tx1"/>
                </a:solidFill>
                <a:effectLst/>
                <a:latin typeface="Arial" panose="020B0604020202020204" pitchFamily="34" charset="0"/>
              </a:rPr>
              <a:t>URL</a:t>
            </a:r>
            <a:r>
              <a:rPr kumimoji="0" lang="en-US" altLang="en-US" sz="1400" b="0" i="0" u="none" strike="noStrike" cap="none" normalizeH="0" baseline="0">
                <a:ln>
                  <a:noFill/>
                </a:ln>
                <a:solidFill>
                  <a:schemeClr val="tx1"/>
                </a:solidFill>
                <a:effectLst/>
                <a:latin typeface="Arial" panose="020B0604020202020204" pitchFamily="34" charset="0"/>
              </a:rPr>
              <a:t>: </a:t>
            </a:r>
            <a:r>
              <a:rPr kumimoji="0" lang="en-US" altLang="en-US" sz="1400" b="0" i="0" u="none" strike="noStrike" cap="none" normalizeH="0" baseline="0">
                <a:ln>
                  <a:noFill/>
                </a:ln>
                <a:solidFill>
                  <a:schemeClr val="tx1"/>
                </a:solidFill>
                <a:effectLst/>
                <a:latin typeface="Arial Unicode MS"/>
              </a:rPr>
              <a:t>https://wiki.merionet.ru</a:t>
            </a:r>
            <a:r>
              <a:rPr kumimoji="0" lang="en-US" altLang="en-US" sz="1400" b="0" i="0" u="none" strike="noStrike" cap="none" normalizeH="0" baseline="0">
                <a:ln>
                  <a:noFill/>
                </a:ln>
                <a:solidFill>
                  <a:schemeClr val="tx1"/>
                </a:solidFill>
                <a:effectLst/>
              </a:rPr>
              <a:t> – bu, resursun yerləşdiyi serveri göstərir.</a:t>
            </a:r>
            <a:endParaRPr kumimoji="0" lang="en-US" altLang="en-US" sz="14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a:ln>
                  <a:noFill/>
                </a:ln>
                <a:solidFill>
                  <a:schemeClr val="tx1"/>
                </a:solidFill>
                <a:effectLst/>
                <a:latin typeface="Arial" panose="020B0604020202020204" pitchFamily="34" charset="0"/>
              </a:rPr>
              <a:t>URN</a:t>
            </a:r>
            <a:r>
              <a:rPr kumimoji="0" lang="en-US" altLang="en-US" sz="1400" b="0" i="0" u="none" strike="noStrike" cap="none" normalizeH="0" baseline="0">
                <a:ln>
                  <a:noFill/>
                </a:ln>
                <a:solidFill>
                  <a:schemeClr val="tx1"/>
                </a:solidFill>
                <a:effectLst/>
                <a:latin typeface="Arial" panose="020B0604020202020204" pitchFamily="34" charset="0"/>
              </a:rPr>
              <a:t>: </a:t>
            </a:r>
            <a:r>
              <a:rPr kumimoji="0" lang="en-US" altLang="en-US" sz="1400" b="0" i="0" u="none" strike="noStrike" cap="none" normalizeH="0" baseline="0">
                <a:ln>
                  <a:noFill/>
                </a:ln>
                <a:solidFill>
                  <a:schemeClr val="tx1"/>
                </a:solidFill>
                <a:effectLst/>
                <a:latin typeface="Arial Unicode MS"/>
              </a:rPr>
              <a:t>images/vse-chto-vam-nuzhno-znat-pro-devops/1.png</a:t>
            </a:r>
            <a:r>
              <a:rPr kumimoji="0" lang="en-US" altLang="en-US" sz="1400" b="0" i="0" u="none" strike="noStrike" cap="none" normalizeH="0" baseline="0">
                <a:ln>
                  <a:noFill/>
                </a:ln>
                <a:solidFill>
                  <a:schemeClr val="tx1"/>
                </a:solidFill>
                <a:effectLst/>
              </a:rPr>
              <a:t> – bu, resursun sadəcə adıdır, amma harada olduğunu göstərmir.</a:t>
            </a:r>
            <a:endParaRPr kumimoji="0" lang="en-US"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Sadə şəkildə fərqləri yadda saxlamaq üçün: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a:ln>
                  <a:noFill/>
                </a:ln>
                <a:solidFill>
                  <a:schemeClr val="tx1"/>
                </a:solidFill>
                <a:effectLst/>
                <a:latin typeface="Arial" panose="020B0604020202020204" pitchFamily="34" charset="0"/>
              </a:rPr>
              <a:t>URL</a:t>
            </a:r>
            <a:r>
              <a:rPr kumimoji="0" lang="en-US" altLang="en-US" sz="1400" b="0" i="0" u="none" strike="noStrike" cap="none" normalizeH="0" baseline="0">
                <a:ln>
                  <a:noFill/>
                </a:ln>
                <a:solidFill>
                  <a:schemeClr val="tx1"/>
                </a:solidFill>
                <a:effectLst/>
                <a:latin typeface="Arial" panose="020B0604020202020204" pitchFamily="34" charset="0"/>
              </a:rPr>
              <a:t> - "Harada yerləşir və necə tapmaq olar?"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a:ln>
                  <a:noFill/>
                </a:ln>
                <a:solidFill>
                  <a:schemeClr val="tx1"/>
                </a:solidFill>
                <a:effectLst/>
                <a:latin typeface="Arial" panose="020B0604020202020204" pitchFamily="34" charset="0"/>
              </a:rPr>
              <a:t>URN</a:t>
            </a:r>
            <a:r>
              <a:rPr kumimoji="0" lang="en-US" altLang="en-US" sz="1400" b="0" i="0" u="none" strike="noStrike" cap="none" normalizeH="0" baseline="0">
                <a:ln>
                  <a:noFill/>
                </a:ln>
                <a:solidFill>
                  <a:schemeClr val="tx1"/>
                </a:solidFill>
                <a:effectLst/>
                <a:latin typeface="Arial" panose="020B0604020202020204" pitchFamily="34" charset="0"/>
              </a:rPr>
              <a:t> - "Bu nədir?"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a:ln>
                  <a:noFill/>
                </a:ln>
                <a:solidFill>
                  <a:schemeClr val="tx1"/>
                </a:solidFill>
                <a:effectLst/>
                <a:latin typeface="Arial" panose="020B0604020202020204" pitchFamily="34" charset="0"/>
              </a:rPr>
              <a:t>URI</a:t>
            </a:r>
            <a:r>
              <a:rPr kumimoji="0" lang="en-US" altLang="en-US" sz="1400" b="0" i="0" u="none" strike="noStrike" cap="none" normalizeH="0" baseline="0">
                <a:ln>
                  <a:noFill/>
                </a:ln>
                <a:solidFill>
                  <a:schemeClr val="tx1"/>
                </a:solidFill>
                <a:effectLst/>
                <a:latin typeface="Arial" panose="020B0604020202020204" pitchFamily="34" charset="0"/>
              </a:rPr>
              <a:t> - Həm yerini, həm də nə olduğunu göstərən vahid tanılayıcıdır.</a:t>
            </a:r>
          </a:p>
        </p:txBody>
      </p:sp>
    </p:spTree>
    <p:extLst>
      <p:ext uri="{BB962C8B-B14F-4D97-AF65-F5344CB8AC3E}">
        <p14:creationId xmlns:p14="http://schemas.microsoft.com/office/powerpoint/2010/main" val="15681432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B2425-AA28-4F7B-6734-B567406261F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96DC734-C88F-2CFA-0901-76A8D2D09C64}"/>
              </a:ext>
            </a:extLst>
          </p:cNvPr>
          <p:cNvSpPr txBox="1"/>
          <p:nvPr/>
        </p:nvSpPr>
        <p:spPr>
          <a:xfrm>
            <a:off x="107004" y="158874"/>
            <a:ext cx="11984477" cy="584775"/>
          </a:xfrm>
          <a:prstGeom prst="rect">
            <a:avLst/>
          </a:prstGeom>
          <a:noFill/>
        </p:spPr>
        <p:txBody>
          <a:bodyPr wrap="square">
            <a:spAutoFit/>
          </a:bodyPr>
          <a:lstStyle/>
          <a:p>
            <a:r>
              <a:rPr lang="ru-RU" sz="1600"/>
              <a:t>.</a:t>
            </a:r>
          </a:p>
          <a:p>
            <a:pPr>
              <a:buNone/>
            </a:pPr>
            <a:endParaRPr lang="en-US" sz="1600"/>
          </a:p>
        </p:txBody>
      </p:sp>
    </p:spTree>
    <p:extLst>
      <p:ext uri="{BB962C8B-B14F-4D97-AF65-F5344CB8AC3E}">
        <p14:creationId xmlns:p14="http://schemas.microsoft.com/office/powerpoint/2010/main" val="1386251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92482-3961-82F4-C625-F5674DB20B4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B29F38E-9A95-87D7-69A3-8EBFFFBF6EA9}"/>
              </a:ext>
            </a:extLst>
          </p:cNvPr>
          <p:cNvSpPr txBox="1"/>
          <p:nvPr/>
        </p:nvSpPr>
        <p:spPr>
          <a:xfrm>
            <a:off x="107004" y="158874"/>
            <a:ext cx="11984477" cy="584775"/>
          </a:xfrm>
          <a:prstGeom prst="rect">
            <a:avLst/>
          </a:prstGeom>
          <a:noFill/>
        </p:spPr>
        <p:txBody>
          <a:bodyPr wrap="square">
            <a:spAutoFit/>
          </a:bodyPr>
          <a:lstStyle/>
          <a:p>
            <a:r>
              <a:rPr lang="ru-RU" sz="1600"/>
              <a:t>.</a:t>
            </a:r>
          </a:p>
          <a:p>
            <a:pPr>
              <a:buNone/>
            </a:pPr>
            <a:endParaRPr lang="en-US" sz="1600"/>
          </a:p>
        </p:txBody>
      </p:sp>
    </p:spTree>
    <p:extLst>
      <p:ext uri="{BB962C8B-B14F-4D97-AF65-F5344CB8AC3E}">
        <p14:creationId xmlns:p14="http://schemas.microsoft.com/office/powerpoint/2010/main" val="312722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CC75C-1B99-986A-F784-E36EEEEDA8A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2EE3476-85DB-908F-F7F0-36B4066A84F9}"/>
              </a:ext>
            </a:extLst>
          </p:cNvPr>
          <p:cNvSpPr txBox="1"/>
          <p:nvPr/>
        </p:nvSpPr>
        <p:spPr>
          <a:xfrm>
            <a:off x="107004" y="158874"/>
            <a:ext cx="11984477" cy="6340197"/>
          </a:xfrm>
          <a:prstGeom prst="rect">
            <a:avLst/>
          </a:prstGeom>
          <a:noFill/>
        </p:spPr>
        <p:txBody>
          <a:bodyPr wrap="square">
            <a:spAutoFit/>
          </a:bodyPr>
          <a:lstStyle/>
          <a:p>
            <a:r>
              <a:rPr lang="en-US" sz="1400" b="1">
                <a:solidFill>
                  <a:srgbClr val="FF0000"/>
                </a:solidFill>
              </a:rPr>
              <a:t>TCP, UDP və QUIC nədir?</a:t>
            </a:r>
            <a:endParaRPr lang="az-Latn-AZ" sz="1400" b="1">
              <a:solidFill>
                <a:srgbClr val="FF0000"/>
              </a:solidFill>
            </a:endParaRPr>
          </a:p>
          <a:p>
            <a:endParaRPr lang="az-Latn-AZ" sz="1400" b="1">
              <a:solidFill>
                <a:srgbClr val="FF0000"/>
              </a:solidFill>
            </a:endParaRPr>
          </a:p>
          <a:p>
            <a:r>
              <a:rPr lang="en-US" sz="1400"/>
              <a:t>Bunlar internetdə məlumatların ötürülməsinə cavabdeh olan şəbəkə protokollarıdır. </a:t>
            </a:r>
            <a:r>
              <a:rPr lang="en-US" sz="1400" b="1"/>
              <a:t>Protokol</a:t>
            </a:r>
            <a:r>
              <a:rPr lang="en-US" sz="1400"/>
              <a:t> – məlumatların necə göndəriləcəyini və qəbul ediləcəyini müəyyən edən qaydalar toplusudur.</a:t>
            </a:r>
            <a:endParaRPr lang="az-Latn-AZ" sz="1400"/>
          </a:p>
          <a:p>
            <a:endParaRPr lang="az-Latn-AZ" sz="1400"/>
          </a:p>
          <a:p>
            <a:endParaRPr lang="az-Latn-AZ" sz="1400"/>
          </a:p>
          <a:p>
            <a:pPr>
              <a:buNone/>
            </a:pPr>
            <a:r>
              <a:rPr lang="en-US" sz="1400" b="1"/>
              <a:t>🔹 1. TCP (Transmission Control Protocol – Verilənlərin İdarəetmə Protokolu)</a:t>
            </a:r>
            <a:endParaRPr lang="az-Latn-AZ" sz="1400" b="1"/>
          </a:p>
          <a:p>
            <a:pPr>
              <a:buNone/>
            </a:pPr>
            <a:endParaRPr lang="en-US" sz="1400" b="1"/>
          </a:p>
          <a:p>
            <a:pPr>
              <a:buNone/>
            </a:pPr>
            <a:r>
              <a:rPr lang="en-US" sz="1400"/>
              <a:t>📌 </a:t>
            </a:r>
            <a:r>
              <a:rPr lang="en-US" sz="1400" b="1"/>
              <a:t>Nədir?</a:t>
            </a:r>
            <a:br>
              <a:rPr lang="en-US" sz="1400"/>
            </a:br>
            <a:r>
              <a:rPr lang="en-US" sz="1400"/>
              <a:t>TCP internetdə </a:t>
            </a:r>
            <a:r>
              <a:rPr lang="en-US" sz="1400" b="1"/>
              <a:t>ən etibarlı</a:t>
            </a:r>
            <a:r>
              <a:rPr lang="en-US" sz="1400"/>
              <a:t> məlumat ötürmə protokoludur. O, göndərilən paketlərin düzgün ardıcıllıqla və bütöv şəkildə çatmasını təmin edir.</a:t>
            </a:r>
            <a:endParaRPr lang="az-Latn-AZ" sz="1400"/>
          </a:p>
          <a:p>
            <a:pPr>
              <a:buNone/>
            </a:pPr>
            <a:endParaRPr lang="en-US" sz="1400"/>
          </a:p>
          <a:p>
            <a:pPr>
              <a:buNone/>
            </a:pPr>
            <a:r>
              <a:rPr lang="en-US" sz="1400"/>
              <a:t>📌 </a:t>
            </a:r>
            <a:r>
              <a:rPr lang="en-US" sz="1400" b="1"/>
              <a:t>Necə işləyir?</a:t>
            </a:r>
            <a:endParaRPr lang="en-US" sz="1400"/>
          </a:p>
          <a:p>
            <a:pPr marL="342900" indent="-342900">
              <a:buFont typeface="+mj-lt"/>
              <a:buAutoNum type="arabicPeriod"/>
            </a:pPr>
            <a:r>
              <a:rPr lang="en-US" sz="1400" b="1"/>
              <a:t>Bağlantı qurur</a:t>
            </a:r>
            <a:r>
              <a:rPr lang="en-US" sz="1400"/>
              <a:t> – Göndərən və alan cihazlar arasında əlaqə yaradılır (</a:t>
            </a:r>
            <a:r>
              <a:rPr lang="en-US" sz="1400" b="1"/>
              <a:t>3-way handshake</a:t>
            </a:r>
            <a:r>
              <a:rPr lang="en-US" sz="1400"/>
              <a:t> prosesi).</a:t>
            </a:r>
          </a:p>
          <a:p>
            <a:pPr marL="342900" indent="-342900">
              <a:buFont typeface="+mj-lt"/>
              <a:buAutoNum type="arabicPeriod"/>
            </a:pPr>
            <a:r>
              <a:rPr lang="en-US" sz="1400" b="1"/>
              <a:t>Məlumatı hissələrə (paketlərə) bölür</a:t>
            </a:r>
            <a:r>
              <a:rPr lang="en-US" sz="1400"/>
              <a:t> və göndərir.</a:t>
            </a:r>
          </a:p>
          <a:p>
            <a:pPr marL="342900" indent="-342900">
              <a:buFont typeface="+mj-lt"/>
              <a:buAutoNum type="arabicPeriod"/>
            </a:pPr>
            <a:r>
              <a:rPr lang="en-US" sz="1400" b="1"/>
              <a:t>Təsdiq gözləyir</a:t>
            </a:r>
            <a:r>
              <a:rPr lang="en-US" sz="1400"/>
              <a:t> – Alıcı hər paketi qəbul etdiyini təsdiqləyir.</a:t>
            </a:r>
          </a:p>
          <a:p>
            <a:pPr marL="342900" indent="-342900">
              <a:buFont typeface="+mj-lt"/>
              <a:buAutoNum type="arabicPeriod"/>
            </a:pPr>
            <a:r>
              <a:rPr lang="en-US" sz="1400" b="1"/>
              <a:t>İtmiş paketləri yenidən göndərir</a:t>
            </a:r>
            <a:r>
              <a:rPr lang="en-US" sz="1400"/>
              <a:t>.</a:t>
            </a:r>
            <a:endParaRPr lang="az-Latn-AZ" sz="1400"/>
          </a:p>
          <a:p>
            <a:pPr marL="342900" indent="-342900">
              <a:buFont typeface="+mj-lt"/>
              <a:buAutoNum type="arabicPeriod"/>
            </a:pPr>
            <a:endParaRPr lang="en-US" sz="1400"/>
          </a:p>
          <a:p>
            <a:pPr>
              <a:buNone/>
            </a:pPr>
            <a:r>
              <a:rPr lang="en-US" sz="1400"/>
              <a:t>📌 </a:t>
            </a:r>
            <a:r>
              <a:rPr lang="en-US" sz="1400" b="1"/>
              <a:t>Harada istifadə olunur?</a:t>
            </a:r>
            <a:br>
              <a:rPr lang="en-US" sz="1400"/>
            </a:br>
            <a:r>
              <a:rPr lang="en-US" sz="1400"/>
              <a:t>✅ </a:t>
            </a:r>
            <a:r>
              <a:rPr lang="en-US" sz="1400" b="1"/>
              <a:t>Veb-saytlar (HTTP, HTTPS)</a:t>
            </a:r>
            <a:r>
              <a:rPr lang="en-US" sz="1400"/>
              <a:t> – Brauzerdə sayt açanda.</a:t>
            </a:r>
            <a:br>
              <a:rPr lang="en-US" sz="1400"/>
            </a:br>
            <a:r>
              <a:rPr lang="en-US" sz="1400"/>
              <a:t>✅ </a:t>
            </a:r>
            <a:r>
              <a:rPr lang="en-US" sz="1400" b="1"/>
              <a:t>E-mail (SMTP, IMAP, POP3)</a:t>
            </a:r>
            <a:r>
              <a:rPr lang="en-US" sz="1400"/>
              <a:t> – E-poçt göndərərkən.</a:t>
            </a:r>
            <a:br>
              <a:rPr lang="en-US" sz="1400"/>
            </a:br>
            <a:r>
              <a:rPr lang="en-US" sz="1400"/>
              <a:t>✅ </a:t>
            </a:r>
            <a:r>
              <a:rPr lang="en-US" sz="1400" b="1"/>
              <a:t>Fayl ötürülməsi (FTP, SFTP)</a:t>
            </a:r>
            <a:r>
              <a:rPr lang="en-US" sz="1400"/>
              <a:t> – Böyük faylları yükləyərkən.</a:t>
            </a:r>
            <a:endParaRPr lang="az-Latn-AZ" sz="1400"/>
          </a:p>
          <a:p>
            <a:pPr>
              <a:buNone/>
            </a:pPr>
            <a:endParaRPr lang="en-US" sz="1400"/>
          </a:p>
          <a:p>
            <a:pPr>
              <a:buNone/>
            </a:pPr>
            <a:r>
              <a:rPr lang="en-US" sz="1400"/>
              <a:t>📌 </a:t>
            </a:r>
            <a:r>
              <a:rPr lang="en-US" sz="1400" b="1"/>
              <a:t>Üstünlükləri:</a:t>
            </a:r>
            <a:br>
              <a:rPr lang="en-US" sz="1400"/>
            </a:br>
            <a:r>
              <a:rPr lang="en-US" sz="1400"/>
              <a:t>✔ Etibarlı – Paketlər itmir, ardıcıllıq qorunur.</a:t>
            </a:r>
            <a:br>
              <a:rPr lang="en-US" sz="1400"/>
            </a:br>
            <a:r>
              <a:rPr lang="en-US" sz="1400"/>
              <a:t>✔ Məlumatın düzgün çatmasına zəmanət verir.</a:t>
            </a:r>
            <a:endParaRPr lang="az-Latn-AZ" sz="1400"/>
          </a:p>
          <a:p>
            <a:pPr>
              <a:buNone/>
            </a:pPr>
            <a:endParaRPr lang="en-US" sz="1400"/>
          </a:p>
          <a:p>
            <a:r>
              <a:rPr lang="en-US" sz="1400"/>
              <a:t>📌 </a:t>
            </a:r>
            <a:r>
              <a:rPr lang="en-US" sz="1400" b="1"/>
              <a:t>Çatışmazlıqları:</a:t>
            </a:r>
            <a:br>
              <a:rPr lang="en-US" sz="1400"/>
            </a:br>
            <a:r>
              <a:rPr lang="en-US" sz="1400"/>
              <a:t>❌ Yavaşdır – Hər paketin təsdiq edilməsi gecikmə yaradır.</a:t>
            </a:r>
            <a:br>
              <a:rPr lang="en-US" sz="1400"/>
            </a:br>
            <a:r>
              <a:rPr lang="en-US" sz="1400"/>
              <a:t>❌ Resurs tələb edir – Çoxlu məlumat emalı lazımdır.</a:t>
            </a:r>
          </a:p>
        </p:txBody>
      </p:sp>
    </p:spTree>
    <p:extLst>
      <p:ext uri="{BB962C8B-B14F-4D97-AF65-F5344CB8AC3E}">
        <p14:creationId xmlns:p14="http://schemas.microsoft.com/office/powerpoint/2010/main" val="194516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F1730-077D-31F0-2388-1E91C7B4E79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0E227A-1E59-9D93-1383-670BF10C7818}"/>
              </a:ext>
            </a:extLst>
          </p:cNvPr>
          <p:cNvSpPr txBox="1"/>
          <p:nvPr/>
        </p:nvSpPr>
        <p:spPr>
          <a:xfrm>
            <a:off x="107004" y="158874"/>
            <a:ext cx="11984477" cy="5755422"/>
          </a:xfrm>
          <a:prstGeom prst="rect">
            <a:avLst/>
          </a:prstGeom>
          <a:noFill/>
        </p:spPr>
        <p:txBody>
          <a:bodyPr wrap="square">
            <a:spAutoFit/>
          </a:bodyPr>
          <a:lstStyle/>
          <a:p>
            <a:pPr>
              <a:buNone/>
            </a:pPr>
            <a:r>
              <a:rPr lang="en-US" sz="1600" b="1"/>
              <a:t>🔹 2. UDP (User Datagram Protocol – İstifadəçi Datagram Protokolu)</a:t>
            </a:r>
            <a:endParaRPr lang="az-Latn-AZ" sz="1600" b="1"/>
          </a:p>
          <a:p>
            <a:pPr>
              <a:buNone/>
            </a:pPr>
            <a:endParaRPr lang="en-US" sz="1600" b="1"/>
          </a:p>
          <a:p>
            <a:pPr>
              <a:buNone/>
            </a:pPr>
            <a:r>
              <a:rPr lang="en-US" sz="1600"/>
              <a:t>📌 </a:t>
            </a:r>
            <a:r>
              <a:rPr lang="en-US" sz="1600" b="1"/>
              <a:t>Nədir?</a:t>
            </a:r>
            <a:br>
              <a:rPr lang="en-US" sz="1600"/>
            </a:br>
            <a:r>
              <a:rPr lang="en-US" sz="1600"/>
              <a:t>UDP TCP-dən fərqli olaraq </a:t>
            </a:r>
            <a:r>
              <a:rPr lang="en-US" sz="1600" b="1"/>
              <a:t>sürətə üstünlük verir və paketlərin ardıcıllığını və etibarlılığını təmin etmir</a:t>
            </a:r>
            <a:r>
              <a:rPr lang="en-US" sz="1600"/>
              <a:t>. O, məlumatları sadəcə göndərir və onların çatıb-çatmadığını yoxlamır.</a:t>
            </a:r>
            <a:endParaRPr lang="az-Latn-AZ" sz="1600"/>
          </a:p>
          <a:p>
            <a:pPr>
              <a:buNone/>
            </a:pPr>
            <a:endParaRPr lang="en-US" sz="1600"/>
          </a:p>
          <a:p>
            <a:pPr>
              <a:buNone/>
            </a:pPr>
            <a:r>
              <a:rPr lang="en-US" sz="1600"/>
              <a:t>📌 </a:t>
            </a:r>
            <a:r>
              <a:rPr lang="en-US" sz="1600" b="1"/>
              <a:t>Necə işləyir?</a:t>
            </a:r>
            <a:endParaRPr lang="en-US" sz="1600"/>
          </a:p>
          <a:p>
            <a:pPr marL="342900" indent="-342900">
              <a:buFont typeface="+mj-lt"/>
              <a:buAutoNum type="arabicPeriod"/>
            </a:pPr>
            <a:r>
              <a:rPr lang="en-US" sz="1600" b="1"/>
              <a:t>Bağlantı tələb etmir</a:t>
            </a:r>
            <a:r>
              <a:rPr lang="en-US" sz="1600"/>
              <a:t> – Paketlər birbaşa göndərilir.</a:t>
            </a:r>
          </a:p>
          <a:p>
            <a:pPr marL="342900" indent="-342900">
              <a:buFont typeface="+mj-lt"/>
              <a:buAutoNum type="arabicPeriod"/>
            </a:pPr>
            <a:r>
              <a:rPr lang="en-US" sz="1600" b="1"/>
              <a:t>Təsdiq yoxdur</a:t>
            </a:r>
            <a:r>
              <a:rPr lang="en-US" sz="1600"/>
              <a:t> – Alıcı məlumatın gəlib-gəlmədiyini təsdiqləmir.</a:t>
            </a:r>
          </a:p>
          <a:p>
            <a:pPr marL="342900" indent="-342900">
              <a:buFont typeface="+mj-lt"/>
              <a:buAutoNum type="arabicPeriod"/>
            </a:pPr>
            <a:r>
              <a:rPr lang="en-US" sz="1600" b="1"/>
              <a:t>İtmiş paketlər yenidən göndərilmir</a:t>
            </a:r>
            <a:r>
              <a:rPr lang="en-US" sz="1600"/>
              <a:t>.</a:t>
            </a:r>
            <a:endParaRPr lang="az-Latn-AZ" sz="1600"/>
          </a:p>
          <a:p>
            <a:pPr>
              <a:buFont typeface="+mj-lt"/>
              <a:buAutoNum type="arabicPeriod"/>
            </a:pPr>
            <a:endParaRPr lang="en-US" sz="1600"/>
          </a:p>
          <a:p>
            <a:pPr>
              <a:buNone/>
            </a:pPr>
            <a:r>
              <a:rPr lang="en-US" sz="1600"/>
              <a:t>📌 </a:t>
            </a:r>
            <a:r>
              <a:rPr lang="en-US" sz="1600" b="1"/>
              <a:t>Harada istifadə olunur?</a:t>
            </a:r>
            <a:br>
              <a:rPr lang="en-US" sz="1600"/>
            </a:br>
            <a:r>
              <a:rPr lang="en-US" sz="1600"/>
              <a:t>✅ </a:t>
            </a:r>
            <a:r>
              <a:rPr lang="en-US" sz="1600" b="1"/>
              <a:t>Canlı yayım (YouTube, Twitch, IPTV)</a:t>
            </a:r>
            <a:r>
              <a:rPr lang="en-US" sz="1600"/>
              <a:t> – Çünki sürət önəmlidir.</a:t>
            </a:r>
            <a:br>
              <a:rPr lang="en-US" sz="1600"/>
            </a:br>
            <a:r>
              <a:rPr lang="en-US" sz="1600"/>
              <a:t>✅ </a:t>
            </a:r>
            <a:r>
              <a:rPr lang="en-US" sz="1600" b="1"/>
              <a:t>Online oyunlar (CS:GO, PUBG, Valorant)</a:t>
            </a:r>
            <a:r>
              <a:rPr lang="en-US" sz="1600"/>
              <a:t> – Çünki gecikmə minimal olmalıdır.</a:t>
            </a:r>
            <a:br>
              <a:rPr lang="en-US" sz="1600"/>
            </a:br>
            <a:r>
              <a:rPr lang="en-US" sz="1600"/>
              <a:t>✅ </a:t>
            </a:r>
            <a:r>
              <a:rPr lang="en-US" sz="1600" b="1"/>
              <a:t>Video və səsli zənglər (Zoom, Skype, WhatsApp Call)</a:t>
            </a:r>
            <a:r>
              <a:rPr lang="en-US" sz="1600"/>
              <a:t> – Paket itərsə, danışıq davam edir.</a:t>
            </a:r>
            <a:endParaRPr lang="az-Latn-AZ" sz="1600"/>
          </a:p>
          <a:p>
            <a:pPr>
              <a:buNone/>
            </a:pPr>
            <a:endParaRPr lang="en-US" sz="1600"/>
          </a:p>
          <a:p>
            <a:pPr>
              <a:buNone/>
            </a:pPr>
            <a:r>
              <a:rPr lang="en-US" sz="1600"/>
              <a:t>📌 </a:t>
            </a:r>
            <a:r>
              <a:rPr lang="en-US" sz="1600" b="1"/>
              <a:t>Üstünlükləri:</a:t>
            </a:r>
            <a:br>
              <a:rPr lang="en-US" sz="1600"/>
            </a:br>
            <a:r>
              <a:rPr lang="en-US" sz="1600"/>
              <a:t>✔ Çox sürətlidir – Bağlantı və təsdiq prosesi yoxdur.</a:t>
            </a:r>
            <a:br>
              <a:rPr lang="en-US" sz="1600"/>
            </a:br>
            <a:r>
              <a:rPr lang="en-US" sz="1600"/>
              <a:t>✔ Sadədir və az resurs tələb edir.</a:t>
            </a:r>
            <a:endParaRPr lang="az-Latn-AZ" sz="1600"/>
          </a:p>
          <a:p>
            <a:pPr>
              <a:buNone/>
            </a:pPr>
            <a:endParaRPr lang="en-US" sz="1600"/>
          </a:p>
          <a:p>
            <a:r>
              <a:rPr lang="en-US" sz="1600"/>
              <a:t>📌 </a:t>
            </a:r>
            <a:r>
              <a:rPr lang="en-US" sz="1600" b="1"/>
              <a:t>Çatışmazlıqları:</a:t>
            </a:r>
            <a:br>
              <a:rPr lang="en-US" sz="1600"/>
            </a:br>
            <a:r>
              <a:rPr lang="en-US" sz="1600"/>
              <a:t>❌ Paketlər itdiyi halda yenidən göndərilmir.</a:t>
            </a:r>
            <a:br>
              <a:rPr lang="en-US" sz="1600"/>
            </a:br>
            <a:r>
              <a:rPr lang="en-US" sz="1600"/>
              <a:t>❌ Məlumatların ardıcıllığı qorunmur.</a:t>
            </a:r>
          </a:p>
        </p:txBody>
      </p:sp>
    </p:spTree>
    <p:extLst>
      <p:ext uri="{BB962C8B-B14F-4D97-AF65-F5344CB8AC3E}">
        <p14:creationId xmlns:p14="http://schemas.microsoft.com/office/powerpoint/2010/main" val="4244754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C7663-C1A6-A2A6-8447-C067A12A47D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A479A52-1E8C-65E0-C454-FF9C5E2EBB25}"/>
              </a:ext>
            </a:extLst>
          </p:cNvPr>
          <p:cNvSpPr txBox="1"/>
          <p:nvPr/>
        </p:nvSpPr>
        <p:spPr>
          <a:xfrm>
            <a:off x="107004" y="158874"/>
            <a:ext cx="11984477" cy="6001643"/>
          </a:xfrm>
          <a:prstGeom prst="rect">
            <a:avLst/>
          </a:prstGeom>
          <a:noFill/>
        </p:spPr>
        <p:txBody>
          <a:bodyPr wrap="square">
            <a:spAutoFit/>
          </a:bodyPr>
          <a:lstStyle/>
          <a:p>
            <a:pPr>
              <a:buNone/>
            </a:pPr>
            <a:r>
              <a:rPr lang="en-US" sz="1600" b="1"/>
              <a:t>🔹 3. QUIC (Quick UDP Internet Connections – Tez UDP İnternet Bağlantıları)</a:t>
            </a:r>
            <a:endParaRPr lang="az-Latn-AZ" sz="1600" b="1"/>
          </a:p>
          <a:p>
            <a:pPr>
              <a:buNone/>
            </a:pPr>
            <a:endParaRPr lang="en-US" sz="1600" b="1"/>
          </a:p>
          <a:p>
            <a:pPr>
              <a:buNone/>
            </a:pPr>
            <a:r>
              <a:rPr lang="en-US" sz="1600"/>
              <a:t>📌 </a:t>
            </a:r>
            <a:r>
              <a:rPr lang="en-US" sz="1600" b="1"/>
              <a:t>Nədir?</a:t>
            </a:r>
            <a:br>
              <a:rPr lang="en-US" sz="1600"/>
            </a:br>
            <a:r>
              <a:rPr lang="en-US" sz="1600"/>
              <a:t>Google tərəfindən yaradılmış </a:t>
            </a:r>
            <a:r>
              <a:rPr lang="en-US" sz="1600" b="1"/>
              <a:t>müasir protokoldur</a:t>
            </a:r>
            <a:r>
              <a:rPr lang="en-US" sz="1600"/>
              <a:t>. </a:t>
            </a:r>
            <a:r>
              <a:rPr lang="en-US" sz="1600" b="1"/>
              <a:t>UDP üzərində qurulub</a:t>
            </a:r>
            <a:r>
              <a:rPr lang="en-US" sz="1600"/>
              <a:t>, amma </a:t>
            </a:r>
            <a:r>
              <a:rPr lang="en-US" sz="1600" b="1"/>
              <a:t>TCP-nin etibarlılığı və UDP-nin sürətini birləşdirir</a:t>
            </a:r>
            <a:r>
              <a:rPr lang="en-US" sz="1600"/>
              <a:t>.</a:t>
            </a:r>
            <a:endParaRPr lang="az-Latn-AZ" sz="1600"/>
          </a:p>
          <a:p>
            <a:pPr>
              <a:buNone/>
            </a:pPr>
            <a:endParaRPr lang="en-US" sz="1600"/>
          </a:p>
          <a:p>
            <a:pPr>
              <a:buNone/>
            </a:pPr>
            <a:r>
              <a:rPr lang="en-US" sz="1600"/>
              <a:t>📌 </a:t>
            </a:r>
            <a:r>
              <a:rPr lang="en-US" sz="1600" b="1"/>
              <a:t>Necə işləyir?</a:t>
            </a:r>
            <a:endParaRPr lang="en-US" sz="1600"/>
          </a:p>
          <a:p>
            <a:pPr marL="342900" indent="-342900">
              <a:buFont typeface="+mj-lt"/>
              <a:buAutoNum type="arabicPeriod"/>
            </a:pPr>
            <a:r>
              <a:rPr lang="en-US" sz="1600" b="1"/>
              <a:t>UDP kimi sürətlidir</a:t>
            </a:r>
            <a:r>
              <a:rPr lang="en-US" sz="1600"/>
              <a:t> – Paketlər sürətlə göndərilir.</a:t>
            </a:r>
          </a:p>
          <a:p>
            <a:pPr marL="342900" indent="-342900">
              <a:buFont typeface="+mj-lt"/>
              <a:buAutoNum type="arabicPeriod"/>
            </a:pPr>
            <a:r>
              <a:rPr lang="en-US" sz="1600" b="1"/>
              <a:t>TCP kimi etibarlıdır</a:t>
            </a:r>
            <a:r>
              <a:rPr lang="en-US" sz="1600"/>
              <a:t> – Paketlərin ardıcıllığını qoruyur.</a:t>
            </a:r>
          </a:p>
          <a:p>
            <a:pPr marL="342900" indent="-342900">
              <a:buFont typeface="+mj-lt"/>
              <a:buAutoNum type="arabicPeriod"/>
            </a:pPr>
            <a:r>
              <a:rPr lang="en-US" sz="1600" b="1"/>
              <a:t>TLS 1.3 şifrələməsi var</a:t>
            </a:r>
            <a:r>
              <a:rPr lang="en-US" sz="1600"/>
              <a:t> – Daha təhlükəsizdir.</a:t>
            </a:r>
          </a:p>
          <a:p>
            <a:pPr marL="342900" indent="-342900">
              <a:buFont typeface="+mj-lt"/>
              <a:buAutoNum type="arabicPeriod"/>
            </a:pPr>
            <a:r>
              <a:rPr lang="en-US" sz="1600" b="1"/>
              <a:t>Gecikmə (latency) çox azdır</a:t>
            </a:r>
            <a:r>
              <a:rPr lang="en-US" sz="1600"/>
              <a:t> – Brauzer səhifələri daha tez açılır.</a:t>
            </a:r>
            <a:endParaRPr lang="az-Latn-AZ" sz="1600"/>
          </a:p>
          <a:p>
            <a:pPr>
              <a:buFont typeface="+mj-lt"/>
              <a:buAutoNum type="arabicPeriod"/>
            </a:pPr>
            <a:endParaRPr lang="en-US" sz="1600"/>
          </a:p>
          <a:p>
            <a:pPr>
              <a:buNone/>
            </a:pPr>
            <a:r>
              <a:rPr lang="en-US" sz="1600"/>
              <a:t>📌 </a:t>
            </a:r>
            <a:r>
              <a:rPr lang="en-US" sz="1600" b="1"/>
              <a:t>Harada istifadə olunur?</a:t>
            </a:r>
            <a:br>
              <a:rPr lang="en-US" sz="1600"/>
            </a:br>
            <a:r>
              <a:rPr lang="en-US" sz="1600"/>
              <a:t>✅ </a:t>
            </a:r>
            <a:r>
              <a:rPr lang="en-US" sz="1600" b="1"/>
              <a:t>Google servisləri (YouTube, Gmail, Chrome, Google Search)</a:t>
            </a:r>
            <a:br>
              <a:rPr lang="en-US" sz="1600"/>
            </a:br>
            <a:r>
              <a:rPr lang="en-US" sz="1600"/>
              <a:t>✅ </a:t>
            </a:r>
            <a:r>
              <a:rPr lang="en-US" sz="1600" b="1"/>
              <a:t>HTTP/3 protokolu</a:t>
            </a:r>
            <a:r>
              <a:rPr lang="en-US" sz="1600"/>
              <a:t> – Yeni veb səhifələrdə istifadə olunur.</a:t>
            </a:r>
            <a:br>
              <a:rPr lang="en-US" sz="1600"/>
            </a:br>
            <a:r>
              <a:rPr lang="en-US" sz="1600"/>
              <a:t>✅ </a:t>
            </a:r>
            <a:r>
              <a:rPr lang="en-US" sz="1600" b="1"/>
              <a:t>Online oyunlar və VoIP servisləri</a:t>
            </a:r>
            <a:endParaRPr lang="az-Latn-AZ" sz="1600" b="1"/>
          </a:p>
          <a:p>
            <a:pPr>
              <a:buNone/>
            </a:pPr>
            <a:endParaRPr lang="en-US" sz="1600"/>
          </a:p>
          <a:p>
            <a:pPr>
              <a:buNone/>
            </a:pPr>
            <a:r>
              <a:rPr lang="en-US" sz="1600"/>
              <a:t>📌 </a:t>
            </a:r>
            <a:r>
              <a:rPr lang="en-US" sz="1600" b="1"/>
              <a:t>Üstünlükləri:</a:t>
            </a:r>
            <a:br>
              <a:rPr lang="en-US" sz="1600"/>
            </a:br>
            <a:r>
              <a:rPr lang="en-US" sz="1600"/>
              <a:t>✔ </a:t>
            </a:r>
            <a:r>
              <a:rPr lang="en-US" sz="1600" b="1"/>
              <a:t>Sürətli</a:t>
            </a:r>
            <a:r>
              <a:rPr lang="en-US" sz="1600"/>
              <a:t> – TCP-dən daha tez işləyir.</a:t>
            </a:r>
            <a:br>
              <a:rPr lang="en-US" sz="1600"/>
            </a:br>
            <a:r>
              <a:rPr lang="en-US" sz="1600"/>
              <a:t>✔ </a:t>
            </a:r>
            <a:r>
              <a:rPr lang="en-US" sz="1600" b="1"/>
              <a:t>Təhlükəsiz</a:t>
            </a:r>
            <a:r>
              <a:rPr lang="en-US" sz="1600"/>
              <a:t> – TLS 1.3 şifrələməsi istifadə olunur.</a:t>
            </a:r>
            <a:br>
              <a:rPr lang="en-US" sz="1600"/>
            </a:br>
            <a:r>
              <a:rPr lang="en-US" sz="1600"/>
              <a:t>✔ </a:t>
            </a:r>
            <a:r>
              <a:rPr lang="en-US" sz="1600" b="1"/>
              <a:t>Bağlantı gecikməsi yoxdur</a:t>
            </a:r>
            <a:r>
              <a:rPr lang="en-US" sz="1600"/>
              <a:t> – Səhifələr sürətli yüklənir.</a:t>
            </a:r>
            <a:endParaRPr lang="az-Latn-AZ" sz="1600"/>
          </a:p>
          <a:p>
            <a:pPr>
              <a:buNone/>
            </a:pPr>
            <a:endParaRPr lang="en-US" sz="1600"/>
          </a:p>
          <a:p>
            <a:r>
              <a:rPr lang="en-US" sz="1600"/>
              <a:t>📌 </a:t>
            </a:r>
            <a:r>
              <a:rPr lang="en-US" sz="1600" b="1"/>
              <a:t>Çatışmazlıqları:</a:t>
            </a:r>
            <a:br>
              <a:rPr lang="en-US" sz="1600"/>
            </a:br>
            <a:r>
              <a:rPr lang="en-US" sz="1600"/>
              <a:t>❌ </a:t>
            </a:r>
            <a:r>
              <a:rPr lang="en-US" sz="1600" b="1"/>
              <a:t>Hələ yeni texnologiyadır</a:t>
            </a:r>
            <a:r>
              <a:rPr lang="en-US" sz="1600"/>
              <a:t> – Bütün servislər tərəfindən tam dəstəklənmir.</a:t>
            </a:r>
            <a:br>
              <a:rPr lang="en-US" sz="1600"/>
            </a:br>
            <a:r>
              <a:rPr lang="en-US" sz="1600"/>
              <a:t>❌ </a:t>
            </a:r>
            <a:r>
              <a:rPr lang="en-US" sz="1600" b="1"/>
              <a:t>Bəzi firewall-lar UDP trafiki bloklaya bilər</a:t>
            </a:r>
            <a:r>
              <a:rPr lang="en-US" sz="1600"/>
              <a:t>.</a:t>
            </a:r>
          </a:p>
        </p:txBody>
      </p:sp>
    </p:spTree>
    <p:extLst>
      <p:ext uri="{BB962C8B-B14F-4D97-AF65-F5344CB8AC3E}">
        <p14:creationId xmlns:p14="http://schemas.microsoft.com/office/powerpoint/2010/main" val="1720440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6521E-2284-83F8-9E41-0B2E717067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A60632-D208-DE83-0CB3-E938C26CBF27}"/>
              </a:ext>
            </a:extLst>
          </p:cNvPr>
          <p:cNvSpPr txBox="1"/>
          <p:nvPr/>
        </p:nvSpPr>
        <p:spPr>
          <a:xfrm>
            <a:off x="107004" y="158874"/>
            <a:ext cx="11984477" cy="584775"/>
          </a:xfrm>
          <a:prstGeom prst="rect">
            <a:avLst/>
          </a:prstGeom>
          <a:noFill/>
        </p:spPr>
        <p:txBody>
          <a:bodyPr wrap="square">
            <a:spAutoFit/>
          </a:bodyPr>
          <a:lstStyle/>
          <a:p>
            <a:r>
              <a:rPr lang="ru-RU" sz="1600"/>
              <a:t>.</a:t>
            </a:r>
          </a:p>
          <a:p>
            <a:pPr>
              <a:buNone/>
            </a:pPr>
            <a:endParaRPr lang="en-US" sz="1600"/>
          </a:p>
        </p:txBody>
      </p:sp>
      <p:pic>
        <p:nvPicPr>
          <p:cNvPr id="4" name="Picture 3">
            <a:extLst>
              <a:ext uri="{FF2B5EF4-FFF2-40B4-BE49-F238E27FC236}">
                <a16:creationId xmlns:a16="http://schemas.microsoft.com/office/drawing/2014/main" id="{2FE3386D-FD71-AED9-7AE4-A28F092E11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7810" y="1771418"/>
            <a:ext cx="7916380" cy="3315163"/>
          </a:xfrm>
          <a:prstGeom prst="rect">
            <a:avLst/>
          </a:prstGeom>
        </p:spPr>
      </p:pic>
    </p:spTree>
    <p:extLst>
      <p:ext uri="{BB962C8B-B14F-4D97-AF65-F5344CB8AC3E}">
        <p14:creationId xmlns:p14="http://schemas.microsoft.com/office/powerpoint/2010/main" val="337676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0795E-6D41-3B16-85E8-69B0E4A9A3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197030-ED14-53B9-85A1-FDD7C92D3BC7}"/>
              </a:ext>
            </a:extLst>
          </p:cNvPr>
          <p:cNvSpPr txBox="1"/>
          <p:nvPr/>
        </p:nvSpPr>
        <p:spPr>
          <a:xfrm>
            <a:off x="107004" y="158874"/>
            <a:ext cx="11984477" cy="5755422"/>
          </a:xfrm>
          <a:prstGeom prst="rect">
            <a:avLst/>
          </a:prstGeom>
          <a:noFill/>
        </p:spPr>
        <p:txBody>
          <a:bodyPr wrap="square">
            <a:spAutoFit/>
          </a:bodyPr>
          <a:lstStyle/>
          <a:p>
            <a:pPr>
              <a:buNone/>
            </a:pPr>
            <a:r>
              <a:rPr lang="en-US" sz="1600" b="1"/>
              <a:t>📡 2. Router (marşrutlayıcı) – internetin ürəyi</a:t>
            </a:r>
          </a:p>
          <a:p>
            <a:pPr>
              <a:buNone/>
            </a:pPr>
            <a:endParaRPr lang="en-US" sz="1600" b="1"/>
          </a:p>
          <a:p>
            <a:pPr>
              <a:buNone/>
            </a:pPr>
            <a:r>
              <a:rPr lang="en-US" sz="1600"/>
              <a:t>Bu problemi həll etmək üçün xüsusi bir cihazdan istifadə edirik – </a:t>
            </a:r>
            <a:r>
              <a:rPr lang="en-US" sz="1600" b="1"/>
              <a:t>marşrutlayıcı (router)</a:t>
            </a:r>
            <a:r>
              <a:rPr lang="en-US" sz="1600"/>
              <a:t>.</a:t>
            </a:r>
            <a:br>
              <a:rPr lang="en-US" sz="1600"/>
            </a:br>
            <a:r>
              <a:rPr lang="en-US" sz="1600"/>
              <a:t>📌 Router – bir növ </a:t>
            </a:r>
            <a:r>
              <a:rPr lang="en-US" sz="1600" b="1"/>
              <a:t>internet trafikinin idarəedicisidir</a:t>
            </a:r>
            <a:r>
              <a:rPr lang="en-US" sz="1600"/>
              <a:t>.</a:t>
            </a:r>
          </a:p>
          <a:p>
            <a:pPr>
              <a:buNone/>
            </a:pPr>
            <a:endParaRPr lang="en-US" sz="1600"/>
          </a:p>
          <a:p>
            <a:pPr>
              <a:buNone/>
            </a:pPr>
            <a:r>
              <a:rPr lang="en-US" sz="1600"/>
              <a:t>Necə işləyir?</a:t>
            </a:r>
            <a:br>
              <a:rPr lang="en-US" sz="1600"/>
            </a:br>
            <a:r>
              <a:rPr lang="en-US" sz="1600"/>
              <a:t>🔹 Router hər bir kompüterə qoşulur və onlar arasında məlumat ötürülməsini təşkil edir.</a:t>
            </a:r>
            <a:br>
              <a:rPr lang="en-US" sz="1600"/>
            </a:br>
            <a:r>
              <a:rPr lang="en-US" sz="1600"/>
              <a:t>🔹 Sən internetə daxil olmaq istəyəndə, məlumat əvvəlcə routerə göndərilir, sonra isə lazım olan ünvana (sayta) ötürülür.</a:t>
            </a:r>
          </a:p>
          <a:p>
            <a:pPr>
              <a:buNone/>
            </a:pPr>
            <a:endParaRPr lang="en-US" sz="1600"/>
          </a:p>
          <a:p>
            <a:r>
              <a:rPr lang="en-US" sz="1600"/>
              <a:t>Bu o deməkdir ki, </a:t>
            </a:r>
            <a:r>
              <a:rPr lang="en-US" sz="1600" b="1"/>
              <a:t>router olmadan internetə çıxış mümkün deyil</a:t>
            </a:r>
            <a:r>
              <a:rPr lang="en-US" sz="1600"/>
              <a:t>!</a:t>
            </a:r>
          </a:p>
          <a:p>
            <a:endParaRPr lang="en-US" sz="1600"/>
          </a:p>
          <a:p>
            <a:endParaRPr lang="en-US" sz="1600"/>
          </a:p>
          <a:p>
            <a:endParaRPr lang="en-US" sz="1600"/>
          </a:p>
          <a:p>
            <a:endParaRPr lang="en-US" sz="1600"/>
          </a:p>
          <a:p>
            <a:endParaRPr lang="en-US" sz="1600"/>
          </a:p>
          <a:p>
            <a:pPr>
              <a:buNone/>
            </a:pPr>
            <a:r>
              <a:rPr lang="en-US" sz="1600" b="1"/>
              <a:t>🌍 3. Böyük şəbəkə – minlərlə kompüteri birləşdirmək</a:t>
            </a:r>
          </a:p>
          <a:p>
            <a:pPr>
              <a:buNone/>
            </a:pPr>
            <a:endParaRPr lang="en-US" sz="1600" b="1"/>
          </a:p>
          <a:p>
            <a:pPr>
              <a:buNone/>
            </a:pPr>
            <a:r>
              <a:rPr lang="en-US" sz="1600"/>
              <a:t>Daha böyük bir şəbəkə yaratmaq üçün </a:t>
            </a:r>
            <a:r>
              <a:rPr lang="en-US" sz="1600" b="1"/>
              <a:t>routerləri bir-birinə qoşmaq</a:t>
            </a:r>
            <a:r>
              <a:rPr lang="en-US" sz="1600"/>
              <a:t> olar.</a:t>
            </a:r>
            <a:br>
              <a:rPr lang="en-US" sz="1600"/>
            </a:br>
            <a:r>
              <a:rPr lang="en-US" sz="1600"/>
              <a:t>🔹 Yəni, bir məktəbdə, ofisdə və ya şəhərdə olan kompüterlər bir neçə router vasitəsilə əlaqələndirilə bilər.</a:t>
            </a:r>
            <a:br>
              <a:rPr lang="en-US" sz="1600"/>
            </a:br>
            <a:r>
              <a:rPr lang="en-US" sz="1600"/>
              <a:t>🔹 Bu cür qoşulmaların sayı artdıqca, </a:t>
            </a:r>
            <a:r>
              <a:rPr lang="en-US" sz="1600" b="1"/>
              <a:t>internetin özünü yaradırıq!</a:t>
            </a:r>
          </a:p>
          <a:p>
            <a:pPr>
              <a:buNone/>
            </a:pPr>
            <a:endParaRPr lang="en-US" sz="1600"/>
          </a:p>
          <a:p>
            <a:r>
              <a:rPr lang="en-US" sz="1600"/>
              <a:t>İnternet əslində </a:t>
            </a:r>
            <a:r>
              <a:rPr lang="en-US" sz="1600" b="1"/>
              <a:t>bir-birinə bağlı çoxlu kiçik şəbəkələrdən ibarətdir</a:t>
            </a:r>
            <a:r>
              <a:rPr lang="en-US" sz="1600"/>
              <a:t>.</a:t>
            </a:r>
          </a:p>
          <a:p>
            <a:endParaRPr lang="en-US" sz="1600"/>
          </a:p>
        </p:txBody>
      </p:sp>
    </p:spTree>
    <p:extLst>
      <p:ext uri="{BB962C8B-B14F-4D97-AF65-F5344CB8AC3E}">
        <p14:creationId xmlns:p14="http://schemas.microsoft.com/office/powerpoint/2010/main" val="3647494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93E4D-8093-B1F7-53A0-B034A667B28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19E000-16A2-33CF-ED5D-5ABA63A53B1E}"/>
              </a:ext>
            </a:extLst>
          </p:cNvPr>
          <p:cNvSpPr txBox="1"/>
          <p:nvPr/>
        </p:nvSpPr>
        <p:spPr>
          <a:xfrm>
            <a:off x="107004" y="158874"/>
            <a:ext cx="11984477" cy="6001643"/>
          </a:xfrm>
          <a:prstGeom prst="rect">
            <a:avLst/>
          </a:prstGeom>
          <a:noFill/>
        </p:spPr>
        <p:txBody>
          <a:bodyPr wrap="square">
            <a:spAutoFit/>
          </a:bodyPr>
          <a:lstStyle/>
          <a:p>
            <a:pPr>
              <a:buNone/>
            </a:pPr>
            <a:r>
              <a:rPr lang="en-US" sz="1600" b="1"/>
              <a:t>📞 4. Modem – evimizi internetə bağlayan cihaz</a:t>
            </a:r>
          </a:p>
          <a:p>
            <a:pPr>
              <a:buNone/>
            </a:pPr>
            <a:endParaRPr lang="en-US" sz="1600" b="1"/>
          </a:p>
          <a:p>
            <a:pPr>
              <a:buNone/>
            </a:pPr>
            <a:r>
              <a:rPr lang="en-US" sz="1600"/>
              <a:t>İndi düşünək: </a:t>
            </a:r>
            <a:r>
              <a:rPr lang="en-US" sz="1600" b="1"/>
              <a:t>Bizim evimizdə internet necə işləyir?</a:t>
            </a:r>
            <a:br>
              <a:rPr lang="en-US" sz="1600"/>
            </a:br>
            <a:r>
              <a:rPr lang="en-US" sz="1600"/>
              <a:t>🔹 Evimizdəki şəbəkəni </a:t>
            </a:r>
            <a:r>
              <a:rPr lang="en-US" sz="1600" b="1"/>
              <a:t>böyük qlobal şəbəkəyə qoşmaq</a:t>
            </a:r>
            <a:r>
              <a:rPr lang="en-US" sz="1600"/>
              <a:t> lazımdır.</a:t>
            </a:r>
            <a:br>
              <a:rPr lang="en-US" sz="1600"/>
            </a:br>
            <a:r>
              <a:rPr lang="en-US" sz="1600"/>
              <a:t>🔹 Bunun üçün </a:t>
            </a:r>
            <a:r>
              <a:rPr lang="en-US" sz="1600" b="1"/>
              <a:t>modem</a:t>
            </a:r>
            <a:r>
              <a:rPr lang="en-US" sz="1600"/>
              <a:t> adlı xüsusi cihaz var.</a:t>
            </a:r>
          </a:p>
          <a:p>
            <a:pPr>
              <a:buNone/>
            </a:pPr>
            <a:endParaRPr lang="en-US" sz="1600"/>
          </a:p>
          <a:p>
            <a:r>
              <a:rPr lang="en-US" sz="1600"/>
              <a:t>📌 </a:t>
            </a:r>
            <a:r>
              <a:rPr lang="en-US" sz="1600" b="1"/>
              <a:t>Modem nə edir?</a:t>
            </a:r>
            <a:br>
              <a:rPr lang="en-US" sz="1600"/>
            </a:br>
            <a:r>
              <a:rPr lang="en-US" sz="1600"/>
              <a:t>✅ Kompüterlərdən gələn məlumatları xüsusi formata çevirir və telefon, optik və ya elektrik xətləri ilə ötürür.</a:t>
            </a:r>
            <a:br>
              <a:rPr lang="en-US" sz="1600"/>
            </a:br>
            <a:r>
              <a:rPr lang="en-US" sz="1600"/>
              <a:t>✅ Telefon xətləri artıq şəhərlər və ölkələr arasında əlaqəni təmin etdiyindən, modem bu mövcud infrastrukturu istifadə edərək bizi internetə bağlayır.</a:t>
            </a:r>
          </a:p>
          <a:p>
            <a:endParaRPr lang="en-US" sz="1600"/>
          </a:p>
          <a:p>
            <a:endParaRPr lang="en-US" sz="1600"/>
          </a:p>
          <a:p>
            <a:endParaRPr lang="en-US" sz="1600"/>
          </a:p>
          <a:p>
            <a:endParaRPr lang="en-US" sz="1600"/>
          </a:p>
          <a:p>
            <a:pPr>
              <a:buNone/>
            </a:pPr>
            <a:r>
              <a:rPr lang="en-US" sz="1600" b="1"/>
              <a:t>🏢 5. Provayder – interneti bizə verən şirkətlər</a:t>
            </a:r>
          </a:p>
          <a:p>
            <a:pPr>
              <a:buNone/>
            </a:pPr>
            <a:endParaRPr lang="en-US" sz="1600" b="1"/>
          </a:p>
          <a:p>
            <a:pPr>
              <a:buNone/>
            </a:pPr>
            <a:r>
              <a:rPr lang="en-US" sz="1600"/>
              <a:t>🔹 </a:t>
            </a:r>
            <a:r>
              <a:rPr lang="en-US" sz="1600" b="1"/>
              <a:t>İnternet provayderi (ISP - Internet Service Provider)</a:t>
            </a:r>
            <a:r>
              <a:rPr lang="en-US" sz="1600"/>
              <a:t> – bizi internetə qoşan şirkətdir.</a:t>
            </a:r>
            <a:br>
              <a:rPr lang="en-US" sz="1600"/>
            </a:br>
            <a:r>
              <a:rPr lang="en-US" sz="1600"/>
              <a:t>🔹 Məsələn, Azərbaycanda </a:t>
            </a:r>
            <a:r>
              <a:rPr lang="en-US" sz="1600" b="1"/>
              <a:t>Baktelecom, Nar, Azercell, AiləNet, Aztelekom</a:t>
            </a:r>
            <a:r>
              <a:rPr lang="en-US" sz="1600"/>
              <a:t> kimi şirkətlər internet xidmətləri göstərir.</a:t>
            </a:r>
          </a:p>
          <a:p>
            <a:pPr>
              <a:buNone/>
            </a:pPr>
            <a:endParaRPr lang="en-US" sz="1600"/>
          </a:p>
          <a:p>
            <a:pPr>
              <a:buNone/>
            </a:pPr>
            <a:r>
              <a:rPr lang="en-US" sz="1600"/>
              <a:t>İnternetin işləmə prinsipi belədir:</a:t>
            </a:r>
            <a:br>
              <a:rPr lang="en-US" sz="1600"/>
            </a:br>
            <a:r>
              <a:rPr lang="en-US" sz="1600"/>
              <a:t>✅ </a:t>
            </a:r>
            <a:r>
              <a:rPr lang="en-US" sz="1600" b="1"/>
              <a:t>Bizim modem</a:t>
            </a:r>
            <a:r>
              <a:rPr lang="en-US" sz="1600"/>
              <a:t> → ✅ </a:t>
            </a:r>
            <a:r>
              <a:rPr lang="en-US" sz="1600" b="1"/>
              <a:t>Provayderin şəbəkəsi</a:t>
            </a:r>
            <a:r>
              <a:rPr lang="en-US" sz="1600"/>
              <a:t> → ✅ </a:t>
            </a:r>
            <a:r>
              <a:rPr lang="en-US" sz="1600" b="1"/>
              <a:t>Başqa şəbəkələr</a:t>
            </a:r>
            <a:r>
              <a:rPr lang="en-US" sz="1600"/>
              <a:t> → ✅ </a:t>
            </a:r>
            <a:r>
              <a:rPr lang="en-US" sz="1600" b="1"/>
              <a:t>Sayt və ya serverlər</a:t>
            </a:r>
            <a:endParaRPr lang="en-US" sz="1600"/>
          </a:p>
          <a:p>
            <a:r>
              <a:rPr lang="en-US" sz="1600"/>
              <a:t>Yəni, biz bir sayta daxil olmaq istəyəndə, bu sorğu əvvəlcə </a:t>
            </a:r>
            <a:r>
              <a:rPr lang="en-US" sz="1600" b="1"/>
              <a:t>provayderin şəbəkəsinə</a:t>
            </a:r>
            <a:r>
              <a:rPr lang="en-US" sz="1600"/>
              <a:t>, sonra isə </a:t>
            </a:r>
            <a:r>
              <a:rPr lang="en-US" sz="1600" b="1"/>
              <a:t>bütün internet şəbəkəsi vasitəsilə lazımi serverə</a:t>
            </a:r>
            <a:r>
              <a:rPr lang="en-US" sz="1600"/>
              <a:t> göndərilir.</a:t>
            </a:r>
          </a:p>
          <a:p>
            <a:endParaRPr lang="en-US" sz="1600"/>
          </a:p>
        </p:txBody>
      </p:sp>
    </p:spTree>
    <p:extLst>
      <p:ext uri="{BB962C8B-B14F-4D97-AF65-F5344CB8AC3E}">
        <p14:creationId xmlns:p14="http://schemas.microsoft.com/office/powerpoint/2010/main" val="116946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53DD7-0FAF-C8FE-9C96-05EC05E6660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67DEFDC-8230-02B1-03C7-C9B0827F50A5}"/>
              </a:ext>
            </a:extLst>
          </p:cNvPr>
          <p:cNvSpPr txBox="1"/>
          <p:nvPr/>
        </p:nvSpPr>
        <p:spPr>
          <a:xfrm>
            <a:off x="107004" y="158874"/>
            <a:ext cx="11984477" cy="6340197"/>
          </a:xfrm>
          <a:prstGeom prst="rect">
            <a:avLst/>
          </a:prstGeom>
          <a:noFill/>
        </p:spPr>
        <p:txBody>
          <a:bodyPr wrap="square">
            <a:spAutoFit/>
          </a:bodyPr>
          <a:lstStyle/>
          <a:p>
            <a:pPr>
              <a:buNone/>
            </a:pPr>
            <a:r>
              <a:rPr lang="en-US" sz="1400" b="1"/>
              <a:t>🎯 Nəticə: İnternet – böyük şəbəkələr şəbəkəsidir!</a:t>
            </a:r>
          </a:p>
          <a:p>
            <a:pPr>
              <a:buNone/>
            </a:pPr>
            <a:endParaRPr lang="en-US" sz="1400" b="1"/>
          </a:p>
          <a:p>
            <a:r>
              <a:rPr lang="en-US" sz="1400"/>
              <a:t>İnternet milyonlarla kiçik və böyük şəbəkələrin birləşməsindən ibarətdir. Onun əsas işləmə prinsipi budur:</a:t>
            </a:r>
            <a:br>
              <a:rPr lang="en-US" sz="1400"/>
            </a:br>
            <a:r>
              <a:rPr lang="en-US" sz="1400"/>
              <a:t>1️⃣ Kompüterlər bir-birinə </a:t>
            </a:r>
            <a:r>
              <a:rPr lang="en-US" sz="1400" b="1"/>
              <a:t>lokal şəbəkədə (Wi-Fi, Ethernet)</a:t>
            </a:r>
            <a:r>
              <a:rPr lang="en-US" sz="1400"/>
              <a:t> qoşulur.</a:t>
            </a:r>
            <a:br>
              <a:rPr lang="en-US" sz="1400"/>
            </a:br>
            <a:r>
              <a:rPr lang="en-US" sz="1400"/>
              <a:t>2️⃣ Router bu qoşulmaları idarə edir.</a:t>
            </a:r>
            <a:br>
              <a:rPr lang="en-US" sz="1400"/>
            </a:br>
            <a:r>
              <a:rPr lang="en-US" sz="1400"/>
              <a:t>3️⃣ Modem internet provayderinə qoşularaq bizi </a:t>
            </a:r>
            <a:r>
              <a:rPr lang="en-US" sz="1400" b="1"/>
              <a:t>beynəlxalq internet şəbəkəsinə</a:t>
            </a:r>
            <a:r>
              <a:rPr lang="en-US" sz="1400"/>
              <a:t> bağlayır.</a:t>
            </a:r>
            <a:br>
              <a:rPr lang="en-US" sz="1400"/>
            </a:br>
            <a:r>
              <a:rPr lang="en-US" sz="1400"/>
              <a:t>4️⃣ Provayderlər isə dünyada interneti təmin edən əsas mərkəzi şəbəkələrə qoşulurlar.</a:t>
            </a:r>
          </a:p>
          <a:p>
            <a:endParaRPr lang="en-US" sz="1400"/>
          </a:p>
          <a:p>
            <a:endParaRPr lang="en-US" sz="1400"/>
          </a:p>
          <a:p>
            <a:endParaRPr lang="en-US" sz="1400"/>
          </a:p>
          <a:p>
            <a:endParaRPr lang="en-US" sz="1400"/>
          </a:p>
          <a:p>
            <a:endParaRPr lang="en-US" sz="1400"/>
          </a:p>
          <a:p>
            <a:endParaRPr lang="en-US" sz="1400"/>
          </a:p>
          <a:p>
            <a:pPr>
              <a:buNone/>
            </a:pPr>
            <a:r>
              <a:rPr lang="en-US" sz="1400" b="1"/>
              <a:t>Komputeri Necə Tapmaq Olar? (IP və Domen Adları)</a:t>
            </a:r>
          </a:p>
          <a:p>
            <a:pPr>
              <a:buNone/>
            </a:pPr>
            <a:endParaRPr lang="en-US" sz="1400" b="1"/>
          </a:p>
          <a:p>
            <a:pPr>
              <a:buNone/>
            </a:pPr>
            <a:r>
              <a:rPr lang="en-US" sz="1400"/>
              <a:t>İnternetdə hər bir kompüterin unikal ünvanı var, buna </a:t>
            </a:r>
            <a:r>
              <a:rPr lang="en-US" sz="1400" b="1"/>
              <a:t>IP-adres</a:t>
            </a:r>
            <a:r>
              <a:rPr lang="en-US" sz="1400"/>
              <a:t> deyilir. IP-adreslər rəqəmlərlə ifadə olunur, məsələn: </a:t>
            </a:r>
            <a:r>
              <a:rPr lang="en-US" sz="1400" b="1"/>
              <a:t>192.0.2.172</a:t>
            </a:r>
            <a:r>
              <a:rPr lang="en-US" sz="1400"/>
              <a:t>.</a:t>
            </a:r>
          </a:p>
          <a:p>
            <a:pPr>
              <a:buNone/>
            </a:pPr>
            <a:r>
              <a:rPr lang="en-US" sz="1400"/>
              <a:t>Lakin, insanlar üçün belə rəqəmləri yadda saxlamaq çətindir. Buna görə də, biz </a:t>
            </a:r>
            <a:r>
              <a:rPr lang="en-US" sz="1400" b="1"/>
              <a:t>domen adları</a:t>
            </a:r>
            <a:r>
              <a:rPr lang="en-US" sz="1400"/>
              <a:t> istifadə edirik. Məsələn, </a:t>
            </a:r>
            <a:r>
              <a:rPr lang="en-US" sz="1400" b="1"/>
              <a:t>google.com</a:t>
            </a:r>
            <a:r>
              <a:rPr lang="en-US" sz="1400"/>
              <a:t> domen adı əslində bir IP-adresin ləqəbidir (məsələn, 142.250.190.78). Yəni, brauzerdə </a:t>
            </a:r>
            <a:r>
              <a:rPr lang="en-US" sz="1400" b="1"/>
              <a:t>google.com</a:t>
            </a:r>
            <a:r>
              <a:rPr lang="en-US" sz="1400"/>
              <a:t> yazanda, sistem avtomatik olaraq bu adı IP-adresə çevirir və sizi lazımi serverə yönləndirir.</a:t>
            </a:r>
          </a:p>
          <a:p>
            <a:pPr>
              <a:buNone/>
            </a:pPr>
            <a:endParaRPr lang="en-US" sz="1400"/>
          </a:p>
          <a:p>
            <a:pPr>
              <a:buNone/>
            </a:pPr>
            <a:r>
              <a:rPr lang="en-US" sz="1400" b="1"/>
              <a:t>İnternet və Veb – Fərq Nədir?</a:t>
            </a:r>
          </a:p>
          <a:p>
            <a:pPr>
              <a:buNone/>
            </a:pPr>
            <a:r>
              <a:rPr lang="en-US" sz="1400"/>
              <a:t>İnternet – </a:t>
            </a:r>
            <a:r>
              <a:rPr lang="en-US" sz="1400" b="1"/>
              <a:t>bütün dünyada kompüterlərin bir-biri ilə əlaqə qurmasına imkan verən texniki infrastrukturdur</a:t>
            </a:r>
            <a:r>
              <a:rPr lang="en-US" sz="1400"/>
              <a:t>. Veb isə internet üzərində qurulmuş bir xidmətdir.</a:t>
            </a:r>
          </a:p>
          <a:p>
            <a:pPr>
              <a:buNone/>
            </a:pPr>
            <a:endParaRPr lang="en-US" sz="1400"/>
          </a:p>
          <a:p>
            <a:pPr>
              <a:buNone/>
            </a:pPr>
            <a:r>
              <a:rPr lang="en-US" sz="1400"/>
              <a:t>Bunu belə təsəvvür edin:</a:t>
            </a:r>
          </a:p>
          <a:p>
            <a:pPr marL="285750" indent="-285750">
              <a:buFont typeface="Arial" panose="020B0604020202020204" pitchFamily="34" charset="0"/>
              <a:buChar char="•"/>
            </a:pPr>
            <a:r>
              <a:rPr lang="en-US" sz="1400" b="1"/>
              <a:t>İnternet – böyük bir yol şəbəkəsidir</a:t>
            </a:r>
            <a:r>
              <a:rPr lang="en-US" sz="1400"/>
              <a:t>,</a:t>
            </a:r>
          </a:p>
          <a:p>
            <a:pPr marL="285750" indent="-285750">
              <a:buFont typeface="Arial" panose="020B0604020202020204" pitchFamily="34" charset="0"/>
              <a:buChar char="•"/>
            </a:pPr>
            <a:r>
              <a:rPr lang="en-US" sz="1400" b="1"/>
              <a:t>Veb – bu yol şəbəkəsində hərəkət edən maşınlardır</a:t>
            </a:r>
            <a:r>
              <a:rPr lang="en-US" sz="1400"/>
              <a:t>.</a:t>
            </a:r>
          </a:p>
          <a:p>
            <a:pPr>
              <a:buFont typeface="Arial" panose="020B0604020202020204" pitchFamily="34" charset="0"/>
              <a:buChar char="•"/>
            </a:pPr>
            <a:endParaRPr lang="en-US" sz="1400"/>
          </a:p>
          <a:p>
            <a:pPr>
              <a:buNone/>
            </a:pPr>
            <a:r>
              <a:rPr lang="en-US" sz="1400"/>
              <a:t>Vebdən başqa, internet üzərində çalışan başqa xidmətlər də var. Məsələn:</a:t>
            </a:r>
          </a:p>
          <a:p>
            <a:pPr marL="285750" indent="-285750">
              <a:buFont typeface="Arial" panose="020B0604020202020204" pitchFamily="34" charset="0"/>
              <a:buChar char="•"/>
            </a:pPr>
            <a:r>
              <a:rPr lang="en-US" sz="1400" b="1"/>
              <a:t>E-poçt (Gmail, Yahoo Mail və s.)</a:t>
            </a:r>
            <a:endParaRPr lang="en-US" sz="1400"/>
          </a:p>
          <a:p>
            <a:pPr marL="285750" indent="-285750">
              <a:buFont typeface="Arial" panose="020B0604020202020204" pitchFamily="34" charset="0"/>
              <a:buChar char="•"/>
            </a:pPr>
            <a:r>
              <a:rPr lang="en-US" sz="1400" b="1"/>
              <a:t>Mesajlaşma sistemləri (WhatsApp, Telegram və s.)</a:t>
            </a:r>
            <a:endParaRPr lang="en-US" sz="1400"/>
          </a:p>
        </p:txBody>
      </p:sp>
    </p:spTree>
    <p:extLst>
      <p:ext uri="{BB962C8B-B14F-4D97-AF65-F5344CB8AC3E}">
        <p14:creationId xmlns:p14="http://schemas.microsoft.com/office/powerpoint/2010/main" val="1429277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E5DCF-196E-617F-FB6D-B5515DC33DB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6450315-43C6-3805-B8DD-4A0791AF1A23}"/>
              </a:ext>
            </a:extLst>
          </p:cNvPr>
          <p:cNvSpPr txBox="1"/>
          <p:nvPr/>
        </p:nvSpPr>
        <p:spPr>
          <a:xfrm>
            <a:off x="107004" y="158874"/>
            <a:ext cx="11984477" cy="3293209"/>
          </a:xfrm>
          <a:prstGeom prst="rect">
            <a:avLst/>
          </a:prstGeom>
          <a:noFill/>
        </p:spPr>
        <p:txBody>
          <a:bodyPr wrap="square">
            <a:spAutoFit/>
          </a:bodyPr>
          <a:lstStyle/>
          <a:p>
            <a:pPr>
              <a:buNone/>
            </a:pPr>
            <a:r>
              <a:rPr lang="en-US" sz="1600" b="1">
                <a:solidFill>
                  <a:srgbClr val="FF0000"/>
                </a:solidFill>
              </a:rPr>
              <a:t>İntranet</a:t>
            </a:r>
            <a:r>
              <a:rPr lang="en-US" sz="1600" b="1"/>
              <a:t> və </a:t>
            </a:r>
            <a:r>
              <a:rPr lang="en-US" sz="1600" b="1">
                <a:solidFill>
                  <a:srgbClr val="FF0000"/>
                </a:solidFill>
              </a:rPr>
              <a:t>Ekstranet</a:t>
            </a:r>
            <a:r>
              <a:rPr lang="en-US" sz="1600" b="1"/>
              <a:t> Nədir? 	(INT</a:t>
            </a:r>
            <a:r>
              <a:rPr lang="en-US" sz="1600" b="1">
                <a:solidFill>
                  <a:srgbClr val="FF0000"/>
                </a:solidFill>
              </a:rPr>
              <a:t>E</a:t>
            </a:r>
            <a:r>
              <a:rPr lang="en-US" sz="1600" b="1"/>
              <a:t>RNET yox haaaa INTR</a:t>
            </a:r>
            <a:r>
              <a:rPr lang="en-US" sz="1600" b="1">
                <a:solidFill>
                  <a:srgbClr val="FF0000"/>
                </a:solidFill>
              </a:rPr>
              <a:t>A</a:t>
            </a:r>
            <a:r>
              <a:rPr lang="en-US" sz="1600" b="1"/>
              <a:t>NET)</a:t>
            </a:r>
          </a:p>
          <a:p>
            <a:pPr>
              <a:buNone/>
            </a:pPr>
            <a:endParaRPr lang="en-US" sz="1600" b="1"/>
          </a:p>
          <a:p>
            <a:pPr>
              <a:buNone/>
            </a:pPr>
            <a:r>
              <a:rPr lang="en-US" sz="1600" b="1"/>
              <a:t>İntranet</a:t>
            </a:r>
            <a:r>
              <a:rPr lang="en-US" sz="1600"/>
              <a:t> – sadəcə bir şirkətin və ya təşkilatın işçilərinə açıq olan </a:t>
            </a:r>
            <a:r>
              <a:rPr lang="en-US" sz="1600" b="1"/>
              <a:t>daxili internetdir</a:t>
            </a:r>
            <a:r>
              <a:rPr lang="en-US" sz="1600"/>
              <a:t>. Məsələn, bir şirkətin işçiləri üçün xüsusi sayt və ya sənəd paylaşma platforması ola bilər ki, bunu ancaq onlar görə bilər.</a:t>
            </a:r>
          </a:p>
          <a:p>
            <a:pPr>
              <a:buNone/>
            </a:pPr>
            <a:endParaRPr lang="en-US" sz="1600"/>
          </a:p>
          <a:p>
            <a:pPr>
              <a:buNone/>
            </a:pPr>
            <a:r>
              <a:rPr lang="en-US" sz="1600" b="1"/>
              <a:t>Ekstranet</a:t>
            </a:r>
            <a:r>
              <a:rPr lang="en-US" sz="1600"/>
              <a:t> isə </a:t>
            </a:r>
            <a:r>
              <a:rPr lang="en-US" sz="1600" b="1"/>
              <a:t>İntranetə bənzəyir, lakin müəyyən xarici insanlara və ya şirkətlərə də açıq ola bilər</a:t>
            </a:r>
            <a:r>
              <a:rPr lang="en-US" sz="1600"/>
              <a:t>. Məsələn, bir şirkət müştəriləri üçün xüsusi bir platforma yaradırsa, bu ekstranet sayılır.</a:t>
            </a:r>
          </a:p>
          <a:p>
            <a:pPr>
              <a:buNone/>
            </a:pPr>
            <a:endParaRPr lang="en-US" sz="1600"/>
          </a:p>
          <a:p>
            <a:pPr>
              <a:buNone/>
            </a:pPr>
            <a:r>
              <a:rPr lang="en-US" sz="1600" b="1"/>
              <a:t>Sadə dillə izah etsək:</a:t>
            </a:r>
            <a:endParaRPr lang="en-US" sz="1600"/>
          </a:p>
          <a:p>
            <a:pPr marL="285750" indent="-285750">
              <a:buFont typeface="Arial" panose="020B0604020202020204" pitchFamily="34" charset="0"/>
              <a:buChar char="•"/>
            </a:pPr>
            <a:r>
              <a:rPr lang="en-US" sz="1600" b="1"/>
              <a:t>İntranet</a:t>
            </a:r>
            <a:r>
              <a:rPr lang="en-US" sz="1600"/>
              <a:t> – sadəcə təşkilatın öz içində istifadə edilən internetdir.</a:t>
            </a:r>
          </a:p>
          <a:p>
            <a:pPr marL="285750" indent="-285750">
              <a:buFont typeface="Arial" panose="020B0604020202020204" pitchFamily="34" charset="0"/>
              <a:buChar char="•"/>
            </a:pPr>
            <a:r>
              <a:rPr lang="en-US" sz="1600" b="1"/>
              <a:t>Ekstranet</a:t>
            </a:r>
            <a:r>
              <a:rPr lang="en-US" sz="1600"/>
              <a:t> – təşkilatın internetinə bəzi xarici tərəflərin də giriş imkanı verilir.</a:t>
            </a:r>
          </a:p>
          <a:p>
            <a:pPr marL="285750" indent="-285750">
              <a:buFont typeface="Arial" panose="020B0604020202020204" pitchFamily="34" charset="0"/>
              <a:buChar char="•"/>
            </a:pPr>
            <a:endParaRPr lang="en-US" sz="1600"/>
          </a:p>
          <a:p>
            <a:r>
              <a:rPr lang="en-US" sz="1600"/>
              <a:t>Hər ikisi internet texnologiyalarından istifadə edir, amma adi internetdən fərqləri </a:t>
            </a:r>
            <a:r>
              <a:rPr lang="en-US" sz="1600" b="1"/>
              <a:t>məhdud giriş hüquqları olmasıdır</a:t>
            </a:r>
            <a:r>
              <a:rPr lang="en-US" sz="1600"/>
              <a:t>.</a:t>
            </a:r>
          </a:p>
        </p:txBody>
      </p:sp>
    </p:spTree>
    <p:extLst>
      <p:ext uri="{BB962C8B-B14F-4D97-AF65-F5344CB8AC3E}">
        <p14:creationId xmlns:p14="http://schemas.microsoft.com/office/powerpoint/2010/main" val="84719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1E803-72DB-AD92-217F-C648DE7C92A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A83366C-CBA7-0256-7978-924471501180}"/>
              </a:ext>
            </a:extLst>
          </p:cNvPr>
          <p:cNvSpPr txBox="1"/>
          <p:nvPr/>
        </p:nvSpPr>
        <p:spPr>
          <a:xfrm>
            <a:off x="107004" y="158874"/>
            <a:ext cx="11984477" cy="584775"/>
          </a:xfrm>
          <a:prstGeom prst="rect">
            <a:avLst/>
          </a:prstGeom>
          <a:noFill/>
        </p:spPr>
        <p:txBody>
          <a:bodyPr wrap="square">
            <a:spAutoFit/>
          </a:bodyPr>
          <a:lstStyle/>
          <a:p>
            <a:r>
              <a:rPr lang="ru-RU" sz="1600"/>
              <a:t>.</a:t>
            </a:r>
          </a:p>
          <a:p>
            <a:pPr>
              <a:buNone/>
            </a:pPr>
            <a:endParaRPr lang="en-US" sz="1600"/>
          </a:p>
        </p:txBody>
      </p:sp>
    </p:spTree>
    <p:extLst>
      <p:ext uri="{BB962C8B-B14F-4D97-AF65-F5344CB8AC3E}">
        <p14:creationId xmlns:p14="http://schemas.microsoft.com/office/powerpoint/2010/main" val="2648223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84A61-8BC7-8299-8077-53797F11B5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B380CEC-4A0A-213C-E112-1532D9EEF2FD}"/>
              </a:ext>
            </a:extLst>
          </p:cNvPr>
          <p:cNvSpPr txBox="1"/>
          <p:nvPr/>
        </p:nvSpPr>
        <p:spPr>
          <a:xfrm>
            <a:off x="107004" y="158874"/>
            <a:ext cx="11984477" cy="584775"/>
          </a:xfrm>
          <a:prstGeom prst="rect">
            <a:avLst/>
          </a:prstGeom>
          <a:noFill/>
        </p:spPr>
        <p:txBody>
          <a:bodyPr wrap="square">
            <a:spAutoFit/>
          </a:bodyPr>
          <a:lstStyle/>
          <a:p>
            <a:r>
              <a:rPr lang="ru-RU" sz="1600"/>
              <a:t>.</a:t>
            </a:r>
          </a:p>
          <a:p>
            <a:pPr>
              <a:buNone/>
            </a:pPr>
            <a:endParaRPr lang="en-US" sz="1600"/>
          </a:p>
        </p:txBody>
      </p:sp>
    </p:spTree>
    <p:extLst>
      <p:ext uri="{BB962C8B-B14F-4D97-AF65-F5344CB8AC3E}">
        <p14:creationId xmlns:p14="http://schemas.microsoft.com/office/powerpoint/2010/main" val="254437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F4632-6AEE-46E3-CFC5-EEF73588A9F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AC9832-9098-82C3-4673-BF7AF237F721}"/>
              </a:ext>
            </a:extLst>
          </p:cNvPr>
          <p:cNvSpPr txBox="1"/>
          <p:nvPr/>
        </p:nvSpPr>
        <p:spPr>
          <a:xfrm>
            <a:off x="107004" y="158874"/>
            <a:ext cx="11984477" cy="553997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0000"/>
                </a:solidFill>
                <a:effectLst/>
                <a:latin typeface="Arial" panose="020B0604020202020204" pitchFamily="34" charset="0"/>
              </a:rPr>
              <a:t>URL nədir?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URL (Uniform Resource Locator)</a:t>
            </a:r>
            <a:r>
              <a:rPr kumimoji="0" lang="en-US" altLang="en-US" sz="1200" b="0" i="0" u="none" strike="noStrike" cap="none" normalizeH="0" baseline="0">
                <a:ln>
                  <a:noFill/>
                </a:ln>
                <a:solidFill>
                  <a:schemeClr val="tx1"/>
                </a:solidFill>
                <a:effectLst/>
                <a:latin typeface="Arial" panose="020B0604020202020204" pitchFamily="34" charset="0"/>
              </a:rPr>
              <a:t> – </a:t>
            </a:r>
            <a:r>
              <a:rPr kumimoji="0" lang="en-US" altLang="en-US" sz="1200" b="1" i="0" u="none" strike="noStrike" cap="none" normalizeH="0" baseline="0">
                <a:ln>
                  <a:noFill/>
                </a:ln>
                <a:solidFill>
                  <a:schemeClr val="tx1"/>
                </a:solidFill>
                <a:effectLst/>
                <a:latin typeface="Arial" panose="020B0604020202020204" pitchFamily="34" charset="0"/>
              </a:rPr>
              <a:t>İnternetdəki hər bir resursun unikal ünvanıdır</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Sadə dillə desək, </a:t>
            </a:r>
            <a:r>
              <a:rPr kumimoji="0" lang="en-US" altLang="en-US" sz="1200" b="1" i="0" u="none" strike="noStrike" cap="none" normalizeH="0" baseline="0">
                <a:ln>
                  <a:noFill/>
                </a:ln>
                <a:solidFill>
                  <a:schemeClr val="tx1"/>
                </a:solidFill>
                <a:effectLst/>
                <a:latin typeface="Arial" panose="020B0604020202020204" pitchFamily="34" charset="0"/>
              </a:rPr>
              <a:t>URL internetdə hər hansı bir səhifənin və ya faylın açılması üçün istifadə olunan linkdir</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Məsələn, sən brauzerə belə bir ünvan yazırsan: </a:t>
            </a:r>
            <a:r>
              <a:rPr kumimoji="0" lang="en-US" altLang="en-US" sz="1200" b="0" i="0" u="sng" strike="noStrike" cap="none" normalizeH="0" baseline="0">
                <a:ln>
                  <a:noFill/>
                </a:ln>
                <a:solidFill>
                  <a:srgbClr val="00B0F0"/>
                </a:solidFill>
                <a:effectLst/>
                <a:latin typeface="Arial Unicode MS"/>
              </a:rPr>
              <a:t>https://www.example.com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Bu URL </a:t>
            </a:r>
            <a:r>
              <a:rPr kumimoji="0" lang="en-US" altLang="en-US" sz="1200" b="1" i="0" u="none" strike="noStrike" cap="none" normalizeH="0" baseline="0">
                <a:ln>
                  <a:noFill/>
                </a:ln>
                <a:solidFill>
                  <a:schemeClr val="tx1"/>
                </a:solidFill>
                <a:effectLst/>
                <a:latin typeface="Arial" panose="020B0604020202020204" pitchFamily="34" charset="0"/>
              </a:rPr>
              <a:t>hansı serverə</a:t>
            </a:r>
            <a:r>
              <a:rPr kumimoji="0" lang="en-US" altLang="en-US" sz="1200" b="0" i="0" u="none" strike="noStrike" cap="none" normalizeH="0" baseline="0">
                <a:ln>
                  <a:noFill/>
                </a:ln>
                <a:solidFill>
                  <a:schemeClr val="tx1"/>
                </a:solidFill>
                <a:effectLst/>
                <a:latin typeface="Arial" panose="020B0604020202020204" pitchFamily="34" charset="0"/>
              </a:rPr>
              <a:t> (məsələn, </a:t>
            </a:r>
            <a:r>
              <a:rPr kumimoji="0" lang="en-US" altLang="en-US" sz="1200" b="0" i="0" u="none" strike="noStrike" cap="none" normalizeH="0" baseline="0">
                <a:ln>
                  <a:noFill/>
                </a:ln>
                <a:solidFill>
                  <a:schemeClr val="tx1"/>
                </a:solidFill>
                <a:effectLst/>
                <a:latin typeface="Arial Unicode MS"/>
              </a:rPr>
              <a:t>example.com</a:t>
            </a:r>
            <a:r>
              <a:rPr kumimoji="0" lang="en-US" altLang="en-US" sz="1200" b="0" i="0" u="none" strike="noStrike" cap="none" normalizeH="0" baseline="0">
                <a:ln>
                  <a:noFill/>
                </a:ln>
                <a:solidFill>
                  <a:schemeClr val="tx1"/>
                </a:solidFill>
                <a:effectLst/>
              </a:rPr>
              <a:t>) </a:t>
            </a:r>
            <a:r>
              <a:rPr kumimoji="0" lang="en-US" altLang="en-US" sz="1200" b="1" i="0" u="none" strike="noStrike" cap="none" normalizeH="0" baseline="0">
                <a:ln>
                  <a:noFill/>
                </a:ln>
                <a:solidFill>
                  <a:schemeClr val="tx1"/>
                </a:solidFill>
                <a:effectLst/>
                <a:latin typeface="Arial" panose="020B0604020202020204" pitchFamily="34" charset="0"/>
              </a:rPr>
              <a:t>müraciət etməli olduğunu</a:t>
            </a:r>
            <a:r>
              <a:rPr kumimoji="0" lang="en-US" altLang="en-US" sz="1200" b="0" i="0" u="none" strike="noStrike" cap="none" normalizeH="0" baseline="0">
                <a:ln>
                  <a:noFill/>
                </a:ln>
                <a:solidFill>
                  <a:schemeClr val="tx1"/>
                </a:solidFill>
                <a:effectLst/>
                <a:latin typeface="Arial" panose="020B0604020202020204" pitchFamily="34" charset="0"/>
              </a:rPr>
              <a:t> və </a:t>
            </a:r>
            <a:r>
              <a:rPr kumimoji="0" lang="en-US" altLang="en-US" sz="1200" b="1" i="0" u="none" strike="noStrike" cap="none" normalizeH="0" baseline="0">
                <a:ln>
                  <a:noFill/>
                </a:ln>
                <a:solidFill>
                  <a:schemeClr val="tx1"/>
                </a:solidFill>
                <a:effectLst/>
                <a:latin typeface="Arial" panose="020B0604020202020204" pitchFamily="34" charset="0"/>
              </a:rPr>
              <a:t>orada hansı resursu açmalı olduğunu</a:t>
            </a:r>
            <a:r>
              <a:rPr kumimoji="0" lang="en-US" altLang="en-US" sz="1200" b="0" i="0" u="none" strike="noStrike" cap="none" normalizeH="0" baseline="0">
                <a:ln>
                  <a:noFill/>
                </a:ln>
                <a:solidFill>
                  <a:schemeClr val="tx1"/>
                </a:solidFill>
                <a:effectLst/>
                <a:latin typeface="Arial" panose="020B0604020202020204" pitchFamily="34" charset="0"/>
              </a:rPr>
              <a:t> göstərir.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Arial" panose="020B0604020202020204" pitchFamily="34" charset="0"/>
              </a:rPr>
              <a:t>İdeal halda, </a:t>
            </a:r>
            <a:r>
              <a:rPr kumimoji="0" lang="en-US" altLang="en-US" sz="1200" b="1" i="0" u="none" strike="noStrike" cap="none" normalizeH="0" baseline="0">
                <a:ln>
                  <a:noFill/>
                </a:ln>
                <a:solidFill>
                  <a:schemeClr val="tx1"/>
                </a:solidFill>
                <a:effectLst/>
                <a:latin typeface="Arial" panose="020B0604020202020204" pitchFamily="34" charset="0"/>
              </a:rPr>
              <a:t>hər bir URL unikal bir resursa (məsələn, bir veb səhifə, şəkil, PDF və s.) yönəlməlidir</a:t>
            </a:r>
            <a:r>
              <a:rPr kumimoji="0" lang="en-US" altLang="en-US" sz="1200" b="0" i="0" u="none" strike="noStrike" cap="none" normalizeH="0" baseline="0">
                <a:ln>
                  <a:noFill/>
                </a:ln>
                <a:solidFill>
                  <a:schemeClr val="tx1"/>
                </a:solidFill>
                <a:effectLst/>
                <a:latin typeface="Arial" panose="020B0604020202020204" pitchFamily="34" charset="0"/>
              </a:rPr>
              <a:t>. Ancaq bəzən səhifə silinmiş və ya köçürülmüş ola bilər, bu halda URL artıq işləməyə bilər.</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a:buNone/>
            </a:pPr>
            <a:r>
              <a:rPr lang="en-US" sz="1200" b="1"/>
              <a:t>URL-nin hissələri və onların mənası</a:t>
            </a:r>
          </a:p>
          <a:p>
            <a:r>
              <a:rPr lang="en-US" sz="1200"/>
              <a:t>Gəlin aşağıdakı nümunə URL-ni analiz edək: </a:t>
            </a:r>
            <a:r>
              <a:rPr lang="en-US" sz="1200" u="sng">
                <a:solidFill>
                  <a:srgbClr val="00B0F0"/>
                </a:solidFill>
              </a:rPr>
              <a:t>http://</a:t>
            </a:r>
            <a:r>
              <a:rPr lang="en-US" sz="1200" u="sng">
                <a:solidFill>
                  <a:srgbClr val="FF0000"/>
                </a:solidFill>
              </a:rPr>
              <a:t>www.example.com</a:t>
            </a:r>
            <a:r>
              <a:rPr lang="en-US" sz="1200" u="sng">
                <a:solidFill>
                  <a:srgbClr val="00B050"/>
                </a:solidFill>
              </a:rPr>
              <a:t>:80</a:t>
            </a:r>
            <a:r>
              <a:rPr lang="en-US" sz="1200" u="sng">
                <a:solidFill>
                  <a:srgbClr val="7030A0"/>
                </a:solidFill>
              </a:rPr>
              <a:t>/path/to/myfile.html</a:t>
            </a:r>
            <a:r>
              <a:rPr lang="en-US" sz="1200" u="sng">
                <a:solidFill>
                  <a:schemeClr val="accent4">
                    <a:lumMod val="50000"/>
                  </a:schemeClr>
                </a:solidFill>
              </a:rPr>
              <a:t>?key1=value1&amp;key2=value2</a:t>
            </a:r>
            <a:r>
              <a:rPr lang="en-US" sz="1200" u="sng">
                <a:solidFill>
                  <a:schemeClr val="accent1">
                    <a:lumMod val="50000"/>
                  </a:schemeClr>
                </a:solidFill>
              </a:rPr>
              <a:t>#SomewhereInTheDocument</a:t>
            </a:r>
          </a:p>
          <a:p>
            <a:endParaRPr lang="en-US" sz="1200"/>
          </a:p>
          <a:p>
            <a:pPr marL="0" marR="0" lvl="0" indent="0" algn="l" defTabSz="914400" rtl="0" eaLnBrk="0" fontAlgn="base" latinLnBrk="0" hangingPunct="0">
              <a:lnSpc>
                <a:spcPct val="100000"/>
              </a:lnSpc>
              <a:spcBef>
                <a:spcPct val="0"/>
              </a:spcBef>
              <a:spcAft>
                <a:spcPct val="0"/>
              </a:spcAft>
              <a:buClrTx/>
              <a:buSzTx/>
              <a:buFontTx/>
              <a:buNone/>
              <a:tabLst/>
            </a:pPr>
            <a:r>
              <a:rPr lang="en-US" sz="1200"/>
              <a:t>Bu URL </a:t>
            </a:r>
            <a:r>
              <a:rPr lang="en-US" sz="1200" b="1"/>
              <a:t>fərqli hissələrdən ibarətdir</a:t>
            </a:r>
            <a:r>
              <a:rPr lang="en-US" sz="1200"/>
              <a:t> və onların hər birinin xüsusi mənası var:</a:t>
            </a:r>
          </a:p>
          <a:p>
            <a:pPr marL="0" marR="0" lvl="0" indent="0" algn="l" defTabSz="914400" rtl="0" eaLnBrk="0" fontAlgn="base" latinLnBrk="0" hangingPunct="0">
              <a:lnSpc>
                <a:spcPct val="100000"/>
              </a:lnSpc>
              <a:spcBef>
                <a:spcPct val="0"/>
              </a:spcBef>
              <a:spcAft>
                <a:spcPct val="0"/>
              </a:spcAft>
              <a:buClrTx/>
              <a:buSzTx/>
              <a:buFontTx/>
              <a:buNone/>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pPr>
            <a:endParaRPr lang="en-US" sz="1200"/>
          </a:p>
          <a:p>
            <a:pPr marL="228600" indent="-228600">
              <a:buAutoNum type="arabicPeriod"/>
            </a:pPr>
            <a:r>
              <a:rPr lang="en-US" sz="1200" b="1"/>
              <a:t>Protokol (http:// və ya https://)</a:t>
            </a:r>
          </a:p>
          <a:p>
            <a:pPr marL="228600" indent="-228600">
              <a:buAutoNum type="arabicPeriod"/>
            </a:pPr>
            <a:endParaRPr lang="en-US" sz="1200" b="1"/>
          </a:p>
          <a:p>
            <a:pPr marL="171450" indent="-171450">
              <a:lnSpc>
                <a:spcPct val="150000"/>
              </a:lnSpc>
              <a:buFont typeface="Arial" panose="020B0604020202020204" pitchFamily="34" charset="0"/>
              <a:buChar char="•"/>
            </a:pPr>
            <a:r>
              <a:rPr lang="en-US" sz="1200"/>
              <a:t>URL-in </a:t>
            </a:r>
            <a:r>
              <a:rPr lang="en-US" sz="1200" b="1"/>
              <a:t>ilk hissəsi protokoldur</a:t>
            </a:r>
            <a:r>
              <a:rPr lang="en-US" sz="1200"/>
              <a:t>.</a:t>
            </a:r>
          </a:p>
          <a:p>
            <a:pPr marL="171450" indent="-171450">
              <a:lnSpc>
                <a:spcPct val="150000"/>
              </a:lnSpc>
              <a:buFont typeface="Arial" panose="020B0604020202020204" pitchFamily="34" charset="0"/>
              <a:buChar char="•"/>
            </a:pPr>
            <a:r>
              <a:rPr lang="en-US" sz="1200"/>
              <a:t>Burada </a:t>
            </a:r>
            <a:r>
              <a:rPr lang="en-US" sz="1200" b="1"/>
              <a:t>HTTP və HTTPS</a:t>
            </a:r>
            <a:r>
              <a:rPr lang="en-US" sz="1200"/>
              <a:t> (təhlükəsiz versiya) ən çox istifadə edilən protokollardır.</a:t>
            </a:r>
          </a:p>
          <a:p>
            <a:pPr marL="171450" indent="-171450">
              <a:lnSpc>
                <a:spcPct val="150000"/>
              </a:lnSpc>
              <a:buFont typeface="Arial" panose="020B0604020202020204" pitchFamily="34" charset="0"/>
              <a:buChar char="•"/>
            </a:pPr>
            <a:r>
              <a:rPr lang="en-US" sz="1200"/>
              <a:t>Bundan başqa, brauzerdə digər protokollar da ola bilər, məsələn:</a:t>
            </a:r>
          </a:p>
          <a:p>
            <a:pPr marL="742950" lvl="1" indent="-285750">
              <a:buFont typeface="Arial" panose="020B0604020202020204" pitchFamily="34" charset="0"/>
              <a:buChar char="•"/>
            </a:pPr>
            <a:r>
              <a:rPr lang="en-US" sz="1200" b="1"/>
              <a:t>mailto:</a:t>
            </a:r>
            <a:r>
              <a:rPr lang="en-US" sz="1200"/>
              <a:t> – E-mail göndərmək üçün</a:t>
            </a:r>
          </a:p>
          <a:p>
            <a:pPr marL="742950" lvl="1" indent="-285750">
              <a:buFont typeface="Arial" panose="020B0604020202020204" pitchFamily="34" charset="0"/>
              <a:buChar char="•"/>
            </a:pPr>
            <a:r>
              <a:rPr lang="en-US" sz="1200" b="1"/>
              <a:t>ftp:</a:t>
            </a:r>
            <a:r>
              <a:rPr lang="en-US" sz="1200"/>
              <a:t> – Fayl yükləmək üçün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1893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6A81B-D7A9-C850-BE3F-2E618396074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E7533D0-A13F-C82E-E4D4-61010B7C129E}"/>
              </a:ext>
            </a:extLst>
          </p:cNvPr>
          <p:cNvSpPr txBox="1"/>
          <p:nvPr/>
        </p:nvSpPr>
        <p:spPr>
          <a:xfrm>
            <a:off x="107004" y="158874"/>
            <a:ext cx="11984477" cy="461664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Arial" panose="020B0604020202020204" pitchFamily="34" charset="0"/>
              </a:rPr>
              <a:t>2. Domen adı (</a:t>
            </a:r>
            <a:r>
              <a:rPr kumimoji="0" lang="en-US" altLang="en-US" sz="1400" b="1" i="0" u="none" strike="noStrike" cap="none" normalizeH="0" baseline="0">
                <a:ln>
                  <a:noFill/>
                </a:ln>
                <a:solidFill>
                  <a:schemeClr val="tx1"/>
                </a:solidFill>
                <a:effectLst/>
                <a:latin typeface="Arial" panose="020B0604020202020204" pitchFamily="34" charset="0"/>
                <a:hlinkClick r:id="rId3"/>
              </a:rPr>
              <a:t>www.example.com</a:t>
            </a:r>
            <a:r>
              <a:rPr kumimoji="0" lang="en-US" altLang="en-US" sz="1400" b="1" i="0" u="none" strike="noStrike" cap="none" normalizeH="0" baseline="0">
                <a:ln>
                  <a:noFill/>
                </a:ln>
                <a:solidFill>
                  <a:schemeClr val="tx1"/>
                </a:solidFill>
                <a:effectLst/>
                <a:latin typeface="Arial" panose="020B0604020202020204" pitchFamily="34" charset="0"/>
              </a:rPr>
              <a:t>)</a:t>
            </a:r>
            <a:endParaRPr kumimoji="0" lang="az-Latn-AZ"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Bu, saytın əsas adıdır (domen adı).</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Domen adı serverin ünvanını göstərir və bu, alternativ olaraq birbaşa IP adresi də ola bilər.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i="0" u="none" strike="noStrike" cap="none" normalizeH="0" baseline="0">
                <a:ln>
                  <a:noFill/>
                </a:ln>
                <a:solidFill>
                  <a:schemeClr val="tx1"/>
                </a:solidFill>
                <a:effectLst/>
                <a:latin typeface="Arial" panose="020B0604020202020204" pitchFamily="34" charset="0"/>
              </a:rPr>
              <a:t>Məsələn, </a:t>
            </a:r>
            <a:r>
              <a:rPr kumimoji="0" lang="en-US" altLang="en-US" sz="1400" i="0" u="none" strike="noStrike" cap="none" normalizeH="0" baseline="0">
                <a:ln>
                  <a:noFill/>
                </a:ln>
                <a:solidFill>
                  <a:schemeClr val="tx1"/>
                </a:solidFill>
                <a:effectLst/>
                <a:latin typeface="Arial Unicode MS"/>
              </a:rPr>
              <a:t>www.example.com</a:t>
            </a:r>
            <a:r>
              <a:rPr kumimoji="0" lang="en-US" altLang="en-US" sz="1400" i="0" u="none" strike="noStrike" cap="none" normalizeH="0" baseline="0">
                <a:ln>
                  <a:noFill/>
                </a:ln>
                <a:solidFill>
                  <a:schemeClr val="tx1"/>
                </a:solidFill>
                <a:effectLst/>
              </a:rPr>
              <a:t> əvəzinə </a:t>
            </a:r>
            <a:r>
              <a:rPr kumimoji="0" lang="en-US" altLang="en-US" sz="1400" i="0" u="none" strike="noStrike" cap="none" normalizeH="0" baseline="0">
                <a:ln>
                  <a:noFill/>
                </a:ln>
                <a:solidFill>
                  <a:schemeClr val="tx1"/>
                </a:solidFill>
                <a:effectLst/>
                <a:latin typeface="Arial Unicode MS"/>
              </a:rPr>
              <a:t>192.168.1.1</a:t>
            </a:r>
            <a:r>
              <a:rPr kumimoji="0" lang="en-US" altLang="en-US" sz="1400" i="0" u="none" strike="noStrike" cap="none" normalizeH="0" baseline="0">
                <a:ln>
                  <a:noFill/>
                </a:ln>
                <a:solidFill>
                  <a:schemeClr val="tx1"/>
                </a:solidFill>
                <a:effectLst/>
              </a:rPr>
              <a:t> yazıla bilər, amma IP-ləri yadda saxlamaq çətin olduğu üçün domen adları daha çox istifadə edilir.</a:t>
            </a:r>
            <a:endParaRPr kumimoji="0" lang="en-US" altLang="en-US" sz="140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az-Latn-AZ" altLang="en-US" sz="14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a:buNone/>
            </a:pPr>
            <a:r>
              <a:rPr lang="en-US" sz="1400" b="1"/>
              <a:t>3. Port (:80)</a:t>
            </a:r>
          </a:p>
          <a:p>
            <a:pPr marL="285750" indent="-285750">
              <a:buFont typeface="Arial" panose="020B0604020202020204" pitchFamily="34" charset="0"/>
              <a:buChar char="•"/>
            </a:pPr>
            <a:r>
              <a:rPr lang="en-US" sz="1400"/>
              <a:t>Port serverlə əlaqənin hansı kanaldan aparılacağını göstərir.</a:t>
            </a:r>
          </a:p>
          <a:p>
            <a:pPr marL="285750" indent="-285750">
              <a:buFont typeface="Arial" panose="020B0604020202020204" pitchFamily="34" charset="0"/>
              <a:buChar char="•"/>
            </a:pPr>
            <a:r>
              <a:rPr lang="en-US" sz="1400"/>
              <a:t>Əsasən, standart portlar istifadə olunur:</a:t>
            </a:r>
          </a:p>
          <a:p>
            <a:pPr marL="742950" lvl="1" indent="-285750">
              <a:buFont typeface="Arial" panose="020B0604020202020204" pitchFamily="34" charset="0"/>
              <a:buChar char="•"/>
            </a:pPr>
            <a:r>
              <a:rPr lang="en-US" sz="1400"/>
              <a:t>80 – HTTP üçün</a:t>
            </a:r>
          </a:p>
          <a:p>
            <a:pPr marL="742950" lvl="1" indent="-285750">
              <a:buFont typeface="Arial" panose="020B0604020202020204" pitchFamily="34" charset="0"/>
              <a:buChar char="•"/>
            </a:pPr>
            <a:r>
              <a:rPr lang="en-US" sz="1400"/>
              <a:t>443 – HTTPS üçün</a:t>
            </a:r>
          </a:p>
          <a:p>
            <a:pPr marL="285750" indent="-285750">
              <a:buFont typeface="Arial" panose="020B0604020202020204" pitchFamily="34" charset="0"/>
              <a:buChar char="•"/>
            </a:pPr>
            <a:r>
              <a:rPr lang="en-US" sz="1400"/>
              <a:t>Brauzerlər standart portları avtomatik qəbul etdiyi üçün, çox vaxt port yazılmır.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az-Latn-AZ" altLang="en-US" sz="14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az-Latn-AZ" altLang="en-US" sz="1400" b="0" i="0" u="none" strike="noStrike" cap="none" normalizeH="0" baseline="0">
              <a:ln>
                <a:noFill/>
              </a:ln>
              <a:solidFill>
                <a:schemeClr val="tx1"/>
              </a:solidFill>
              <a:effectLst/>
              <a:latin typeface="Arial" panose="020B0604020202020204" pitchFamily="34" charset="0"/>
            </a:endParaRPr>
          </a:p>
          <a:p>
            <a:pPr>
              <a:buNone/>
            </a:pPr>
            <a:r>
              <a:rPr lang="en-US" sz="1400" b="1"/>
              <a:t>4. Yol (</a:t>
            </a:r>
            <a:r>
              <a:rPr lang="az-Latn-AZ" sz="1400" b="1"/>
              <a:t>     </a:t>
            </a:r>
            <a:r>
              <a:rPr lang="en-US" sz="1400" b="1"/>
              <a:t>/path/to/myfile.html</a:t>
            </a:r>
            <a:r>
              <a:rPr lang="az-Latn-AZ" sz="1400" b="1"/>
              <a:t>     </a:t>
            </a:r>
            <a:r>
              <a:rPr lang="en-US" sz="1400" b="1"/>
              <a:t>)</a:t>
            </a:r>
          </a:p>
          <a:p>
            <a:pPr marL="285750" indent="-285750">
              <a:buFont typeface="Arial" panose="020B0604020202020204" pitchFamily="34" charset="0"/>
              <a:buChar char="•"/>
            </a:pPr>
            <a:r>
              <a:rPr lang="en-US" sz="1400"/>
              <a:t>Bu hissə serverdə hansı resursa daxil olunduğunu göstərir.</a:t>
            </a:r>
          </a:p>
          <a:p>
            <a:pPr marL="285750" indent="-285750">
              <a:buFont typeface="Arial" panose="020B0604020202020204" pitchFamily="34" charset="0"/>
              <a:buChar char="•"/>
            </a:pPr>
            <a:r>
              <a:rPr lang="en-US" sz="1400"/>
              <a:t>Keçmişdə bu, serverdəki real fayl yolunu göstərirdi, amma indi bu, daha çox bir simvolik adresdir və server istəyə uyğun olaraq fərqli məzmun göstərə bilər.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24294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25137</TotalTime>
  <Words>2385</Words>
  <Application>Microsoft Office PowerPoint</Application>
  <PresentationFormat>Widescreen</PresentationFormat>
  <Paragraphs>259</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Arial Unicode MS</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295</cp:revision>
  <dcterms:created xsi:type="dcterms:W3CDTF">2025-02-24T08:05:52Z</dcterms:created>
  <dcterms:modified xsi:type="dcterms:W3CDTF">2025-04-02T19:39:02Z</dcterms:modified>
</cp:coreProperties>
</file>