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33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34" r:id="rId10"/>
    <p:sldId id="5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66C06-6D7F-C7E4-FE74-B56149043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9BD1F5-C104-B485-4831-2055AAD33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38EAEE-1C87-57EF-67D5-C35C6C38B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59893-0157-7EF5-87A4-CE951715B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4C283-618F-FCB7-C8C4-CACA655E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E334D-2EAF-B6B6-9B10-AC0D8D3EA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A90AC-B4FD-9A72-B3EF-D16C5D956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F79C7-44AD-DEB0-3AE3-CCF5B557E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5CB74-E928-95AE-999B-51D65E23B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C66117-C6D1-56B0-2FE4-04E6B0CDD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1A9F9-95E7-774A-B42C-B68E7DD0A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3072-2E62-4CF4-7022-D5466C0E2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9EF58-D929-08C3-12B2-CED568088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5725E4-BEDD-AA56-2D2E-DCCC09E197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63783-115E-358C-8C77-F8E86C2EB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5A36E-7821-580E-EA0D-EBB09F967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7F8D4-B814-BDAE-1C63-A0B0F8A4D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AA1B6-A9CF-BA98-6AF0-C0518710E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FC12EC-4E45-EAD6-C759-CE421077C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A6D22-47A4-8CFB-C36F-E0A4A62C7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E4375-3A27-1751-C472-2D3A4D6C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28CC6E-D7C7-2A5C-36CD-4C72FA79D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ACF71-0EBB-4F37-F64F-749443CE5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A009-C3E5-DB12-F96A-1CC4FC75F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832A-ED0F-8317-B3C0-073392784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5C40B-E949-299E-0099-FA8B75430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A4FE8D-5724-0093-B21B-1D7825230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B1B8B-8A79-77B5-16B5-1923E57F1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6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044E4-3FE5-5B9E-B860-D6FB0C7E4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932A3C-8D1E-0320-0CF1-1D389DC82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D9B067-C1A4-F3C5-1FE5-4120E321A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783E-DE9D-B2AB-DC9A-AEC897395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5490A-5F8D-E5D7-90DE-C7B775E1B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6AC2A-B266-6812-9EDD-BAC6472EB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D5994-3475-5EE8-FC99-AC9B758A4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67FB7-4A91-CE09-917D-DD4683652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4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E0030-6957-760C-A26F-2ED29BF46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4E83A-8BA4-E63D-1225-26B504ED4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43FC3-59B6-653E-2B39-7D71839B8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6E1C5-9F55-C21A-7584-6084DD5E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2AA09-F138-A54E-4DA6-B4A7CE88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2861E-A571-5040-BD56-E487151DB3E7}"/>
              </a:ext>
            </a:extLst>
          </p:cNvPr>
          <p:cNvSpPr txBox="1"/>
          <p:nvPr/>
        </p:nvSpPr>
        <p:spPr>
          <a:xfrm>
            <a:off x="107004" y="158874"/>
            <a:ext cx="11984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Клиент-серверная архитектура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- вычислительная или сетевая архитектура, в которой задания или сетевая нагрузка распределены между поставщиками услуг, называемыми серверами, и заказчиками услуг, называемыми клиентами.</a:t>
            </a: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Фактически клиент и сервер - это программное обеспечение. Обычно эти программы расположены на разных вычислительных машинах и взаимодействуют между собой через вычислительную сеть посредством сетевых протоколов, но они могут быть расположены также и на одной машине. Программы-серверы ожидают от клиентских программ запросы и предоставляют им свои ресурсы в виде: данных (например, загрузка файлов посредством HTTP, FTP, BitTorrent, потоковое мультимедиа или работа с базами данных); сервисных функций (например, работа с электронной почтой, общение посредством систем мгновенного обмена сообщениями или просмотр web-страниц во всемирной паутине).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Поскольку одна программа-сервер может выполнять запросы от множества программ-клиентов, ее размещают на специально выделенной вычислительной машине, настроенной особым образом, как правило, совместно с другими программами-серверами, поэтому производительность этой машины должна быть высокой. Из-за особой роли такой машины в сети, специфики ее оборудования и программного обеспечения, её также называют сервером, а машины, выполняющие клиентские программы, соответственно, клиентами.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Источник</a:t>
            </a:r>
            <a:r>
              <a:rPr lang="az-Latn-AZ" sz="1600" b="0" i="0">
                <a:solidFill>
                  <a:srgbClr val="303141"/>
                </a:solidFill>
                <a:effectLst/>
                <a:latin typeface="Udemy Sans"/>
              </a:rPr>
              <a:t>: </a:t>
            </a:r>
            <a:r>
              <a:rPr lang="en-US" sz="1600" b="0" i="0" u="sng">
                <a:solidFill>
                  <a:srgbClr val="00B0F0"/>
                </a:solidFill>
                <a:effectLst/>
                <a:latin typeface="Udemy Sans"/>
              </a:rPr>
              <a:t>https://vladislaveremeev.gitbook.io/qa_bible/seti-i-okolo-nikh/klient-servernaya-arkhitektura-client-server-architecture</a:t>
            </a:r>
            <a:endParaRPr lang="ru-RU" sz="1600" b="0" i="0" u="sng">
              <a:solidFill>
                <a:srgbClr val="00B0F0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39666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93B3-2E10-001E-F2EA-BFE38D50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F85C2B-154C-73B4-4073-4961FCD122D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4750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1A4F-79E7-B205-5158-08BF491BE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C846EC-6EE0-356F-1D8E-59A3CECC20A4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Как работает данная модель простыми словами?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Клиент (браузер, мобильное приложение) отправляет HTTP-запрос к серверу. </a:t>
            </a: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Пользователь ввел запрос в поисковую строку интернет-магазина</a:t>
            </a: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Сервер обрабатывает запрос и присылает HTTP-ответ клиенту. </a:t>
            </a: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Сервер магазина обработал запрос и обратился к базе данных в поиске искомого товара (см. шаг 3). После этого сервер вернул массив карточек товаров в ответе и пользователь увидел их на клиенте (в браузере).</a:t>
            </a: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Если необходимо получить данные, которые сохраняются в базе данных, то сервер обращается к базе и получает ответ от нее. </a:t>
            </a: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Сервер базы данных обработал запрос и выдал серверу идентификаторы товаров, которые подходят поисковому запросу.</a:t>
            </a: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Такая модель получила название трехуровневой клиент-серверной архитектуры. В некоторых источниках ее могут называть двухуровневой.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6E54C-44BF-AE16-429B-A797E0068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17" y="3195734"/>
            <a:ext cx="548716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86DFC-650F-1612-7425-747949250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E5C7D-ACB7-3770-78A0-FDF46EAFF0F5}"/>
              </a:ext>
            </a:extLst>
          </p:cNvPr>
          <p:cNvSpPr txBox="1"/>
          <p:nvPr/>
        </p:nvSpPr>
        <p:spPr>
          <a:xfrm>
            <a:off x="207523" y="4450956"/>
            <a:ext cx="119844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Микросервисная архитектура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микросервисной архитектуре приложение состоит из небольших, независимых модулей (сервисов), которые выполняют определенные функции и взаимодействуют друг с другом через сетевые вызовы.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Источник</a:t>
            </a:r>
            <a:r>
              <a:rPr lang="az-Latn-AZ" sz="1600" b="0" i="0">
                <a:solidFill>
                  <a:srgbClr val="303141"/>
                </a:solidFill>
                <a:effectLst/>
                <a:latin typeface="Udemy Sans"/>
              </a:rPr>
              <a:t>: </a:t>
            </a:r>
            <a:r>
              <a:rPr lang="en-US" sz="1600" i="0" u="sng">
                <a:solidFill>
                  <a:srgbClr val="00B0F0"/>
                </a:solidFill>
                <a:effectLst/>
                <a:latin typeface="Udemy Sans"/>
              </a:rPr>
              <a:t>https://proglib.io/p/monolitnaya-vs-mikroservisnaya-arhitektura-2019-09-16</a:t>
            </a:r>
            <a:endParaRPr lang="ru-RU" sz="1600" i="0" u="sng">
              <a:solidFill>
                <a:srgbClr val="00B0F0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BCE57-D013-08C2-693F-4817973E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72" y="279918"/>
            <a:ext cx="6346456" cy="36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5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2219C-E74A-173B-AAD5-9B7B83BE5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5F3233-5FA0-98DD-C051-C8CFBDDC09F8}"/>
              </a:ext>
            </a:extLst>
          </p:cNvPr>
          <p:cNvSpPr txBox="1"/>
          <p:nvPr/>
        </p:nvSpPr>
        <p:spPr>
          <a:xfrm>
            <a:off x="107004" y="158874"/>
            <a:ext cx="119844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Преимущества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Гибкость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Можно разрабатывать, развертывать и масштабировать каждый микросервис независимо.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Надежность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Ошибка в одном микросервисе обычно не влияет на работу всего приложения.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Специализация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Команды могут использовать наиболее подходящие технологии для каждого микросервиса.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Недостатки: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могут быть сложными в управлении из-за необходимости координации множества сервисов, приводят к возможным задержкам из-за сетевых вызовов и требуют более сложного тестирования взаимодействий.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Примеры тестирования:</a:t>
            </a: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Юнит-тестирование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Проверка отдельных микросервисов на корректность выполнения их функций.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Интеграционное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Проверка взаимодействия между микросервисами и их корректной интеграции.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Нагрузочное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Имитация работы приложения при высокой нагрузке для проверки его производительности и отказоустойчивости.</a:t>
            </a:r>
          </a:p>
        </p:txBody>
      </p:sp>
    </p:spTree>
    <p:extLst>
      <p:ext uri="{BB962C8B-B14F-4D97-AF65-F5344CB8AC3E}">
        <p14:creationId xmlns:p14="http://schemas.microsoft.com/office/powerpoint/2010/main" val="25830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3FA78-FEEE-0B40-6E48-D85A20B66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B4088-A779-D008-C968-1205FF996FCB}"/>
              </a:ext>
            </a:extLst>
          </p:cNvPr>
          <p:cNvSpPr txBox="1"/>
          <p:nvPr/>
        </p:nvSpPr>
        <p:spPr>
          <a:xfrm>
            <a:off x="107004" y="158874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Монолитная архитектура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монолитной архитектуре все компоненты приложения тесно связаны и работают как единое целое. Это означает, что пользовательский интерфейс, бизнес-логика и слой доступа к данным интегрированы в один блок.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Преимущества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Простота развертывания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Обычно требуется развернуть только один исполняемый файл.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Простота разработки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Все компоненты находятся в одном месте, что упрощает работу с кодом.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Легкость в управлении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Монолит легче мониторить, так как он представляет собой единое целое.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Недостатки: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могут оказаться трудоёмкими при внесении изменений и масштабировании, ограничивают использование различных технологий и более уязвимы для сбоев, так как ошибка в одной части может повлиять на всё приложение.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Юнит-тестирование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Так же, как и в микросервисах, проверяется функциональность отдельных частей приложения.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Интеграционное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Тесты на проверку взаимодействия различных частей приложения внутри монолита.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Системное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Проверка работы всего приложения целиком для обеспечения соответствия требованиям.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56708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1689-3152-1F6A-1C31-7008FFA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39E35D-8EF3-25E6-E7BC-C4CB0B7ED8F8}"/>
              </a:ext>
            </a:extLst>
          </p:cNvPr>
          <p:cNvSpPr txBox="1"/>
          <p:nvPr/>
        </p:nvSpPr>
        <p:spPr>
          <a:xfrm>
            <a:off x="107004" y="158874"/>
            <a:ext cx="11984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Балансировщики нагрузки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Балансировщик нагрузки — это устройство, которое распределяет трафик между несколькими серверами, чтобы обеспечить оптимальную производительность системы и избежать перегрузки отдельных серверов.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 примере, один из серверов недоступен и балансировщик перенаправляет нагрузку на другие.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E9777-9C32-A61B-1ACC-8807E625B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29" y="2096424"/>
            <a:ext cx="528711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0E16E-13F0-421B-1730-03CE475B7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FC5B53-47CC-B488-37F0-70D40A94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03" y="47110"/>
            <a:ext cx="7364994" cy="3386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06D59-3D2B-03E3-6B63-80C8E83F12F0}"/>
              </a:ext>
            </a:extLst>
          </p:cNvPr>
          <p:cNvSpPr txBox="1"/>
          <p:nvPr/>
        </p:nvSpPr>
        <p:spPr>
          <a:xfrm>
            <a:off x="103761" y="4104974"/>
            <a:ext cx="119844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Тестирование балансировщика нагрузки включает проверку его способности правильно распределять трафик, обеспечивать доступность и отказоустойчивость сервисов.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Необходимо убедиться, что в случае сбоя одного из серверов, балансировщик корректно перенаправляет трафик на работающие серверы.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Также важно тестировать, как балансировщик справляется с различными объемами трафика, что позволяет оценить его масштабируемость и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21780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CFAD-7F18-37DF-2619-145068065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F475A-35AC-931F-BC83-D567E20E7694}"/>
              </a:ext>
            </a:extLst>
          </p:cNvPr>
          <p:cNvSpPr txBox="1"/>
          <p:nvPr/>
        </p:nvSpPr>
        <p:spPr>
          <a:xfrm>
            <a:off x="107004" y="158874"/>
            <a:ext cx="119844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https://habr.com/ru/articles/646651							- </a:t>
            </a:r>
            <a:r>
              <a:rPr lang="ru-RU" sz="1200" i="0">
                <a:effectLst/>
                <a:latin typeface="Fira Sans" panose="020F0502020204030204" pitchFamily="34" charset="0"/>
              </a:rPr>
              <a:t>Что такое сервер приложения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https://vladislaveremeev.gitbook.io/qa_bible/seti-i-okolo-nikh/klient-servernaya-arkhitektura-client-server-architecture	- </a:t>
            </a:r>
            <a:r>
              <a:rPr lang="ru-RU" sz="1200" i="0">
                <a:effectLst/>
                <a:latin typeface="__abcFavorit_278371"/>
              </a:rPr>
              <a:t>Клиент - серверная архитектура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https://habr.com/ru/articles/542422							- </a:t>
            </a:r>
            <a:r>
              <a:rPr lang="ru-RU" sz="1200" i="0">
                <a:effectLst/>
                <a:latin typeface="Fira Sans" panose="020B0503050000020004" pitchFamily="34" charset="0"/>
              </a:rPr>
              <a:t>Чек-лист тестирования WEB приложений</a:t>
            </a:r>
          </a:p>
          <a:p>
            <a:endParaRPr lang="ru-RU" sz="1200"/>
          </a:p>
          <a:p>
            <a:pPr>
              <a:buNone/>
            </a:pPr>
            <a:endParaRPr lang="en-US" sz="1200"/>
          </a:p>
          <a:p>
            <a:pPr>
              <a:buNone/>
            </a:pPr>
            <a:endParaRPr lang="en-US" sz="1200"/>
          </a:p>
          <a:p>
            <a:pPr>
              <a:buNone/>
            </a:pPr>
            <a:endParaRPr lang="en-US" sz="1200"/>
          </a:p>
          <a:p>
            <a:r>
              <a:rPr lang="en-US" sz="1200"/>
              <a:t>https://habr.com/ru/companies/space307/articles/668974 				- </a:t>
            </a:r>
            <a:r>
              <a:rPr lang="ru-RU" sz="1200" i="0">
                <a:effectLst/>
                <a:latin typeface="Fira Sans" panose="020B0503050000020004" pitchFamily="34" charset="0"/>
              </a:rPr>
              <a:t>Web Testing Specific (особенности тестирования Web)</a:t>
            </a:r>
          </a:p>
          <a:p>
            <a:pPr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3247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7BD05-3973-403F-C2E1-83C36195B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67F87-DA9F-841B-032F-F7D2C8C77506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2593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25357</TotalTime>
  <Words>845</Words>
  <Application>Microsoft Office PowerPoint</Application>
  <PresentationFormat>Widescreen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__abcFavorit_278371</vt:lpstr>
      <vt:lpstr>Arial</vt:lpstr>
      <vt:lpstr>Calibri</vt:lpstr>
      <vt:lpstr>Calibri Light</vt:lpstr>
      <vt:lpstr>Fira Sans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307</cp:revision>
  <dcterms:created xsi:type="dcterms:W3CDTF">2025-02-24T08:05:52Z</dcterms:created>
  <dcterms:modified xsi:type="dcterms:W3CDTF">2025-04-03T16:20:50Z</dcterms:modified>
</cp:coreProperties>
</file>