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90" r:id="rId2"/>
    <p:sldId id="592" r:id="rId3"/>
    <p:sldId id="593" r:id="rId4"/>
    <p:sldId id="594" r:id="rId5"/>
    <p:sldId id="595" r:id="rId6"/>
    <p:sldId id="596" r:id="rId7"/>
    <p:sldId id="591" r:id="rId8"/>
    <p:sldId id="597" r:id="rId9"/>
    <p:sldId id="598" r:id="rId10"/>
    <p:sldId id="599" r:id="rId11"/>
    <p:sldId id="601" r:id="rId12"/>
    <p:sldId id="602" r:id="rId13"/>
    <p:sldId id="603" r:id="rId14"/>
    <p:sldId id="6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1464B-F3A9-1C81-2438-BB57A043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0C5D41-0905-1EA9-FD3E-0038D5845D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5470C-DCE6-93DF-8316-B6C6FA630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E26C-38D9-E0D8-94B1-6FA883BFF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8D89C-ED7A-4CFC-776E-0B134A5C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5EA8A-03B3-0973-0773-4E4B67D31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A5017-0B60-A02B-9B91-45461A02A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5E44-A055-60F3-BDA4-71DDE8DF9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4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5FFDB-FA6B-5621-EF3E-2321881B3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8E05E-BE81-BAD3-5465-CDC2241C0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2049B-0EB4-6E42-BE01-70EC9148F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59FAD-F197-0240-0314-CF0185A53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0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260FA-5EDD-3829-DC14-CA85FC588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519C67-2E12-44BC-58F3-B5C150531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0E00E-DD5A-32FF-B9F6-3CCC29285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87CA-1910-0083-87EF-861E6FEB8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3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65B03-615D-0C5C-E38C-D8A10C88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8AA5E-3129-3948-6275-32B99DA6D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2FC1AF-ED5A-C2FF-C010-D6A04B35C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B735-757D-5A6C-DE34-D2E096E81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5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2F895-F809-68B2-2664-A9BB9D14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CD537-BB86-41E5-8729-DF327E14D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FE687-81F9-FA92-96B4-812706438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ECB7A-4197-3D7C-2F2D-1A6F7469F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02243-7FC0-EB17-0AC0-579B9B5CF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8A5FD-D04C-37C3-AB3C-6D59A320C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C7730-94CE-F1D4-9C1E-D5EABD79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D64F4-F363-0D2B-0A73-C0A79E970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580E0-8296-FEA5-8E3C-D398F2D77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29830-6655-4950-B5A5-CD36EB2B7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ADF79-2975-EEBF-599E-E329D0FE4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9A5DB-3E35-6CA4-FBE9-8AF49DC4E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E4EF5-60E4-899E-E2C8-EA3341434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9D3E05-5D19-D08E-4076-84D3DE39B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908A0-33B0-F393-C1FF-755379E7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FF81-3455-CE5C-89E5-9C8984CE3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AA52-0FAC-7615-F318-0B871B820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0D0C6A-53E2-3BEC-78C3-55DFC7156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2F92A-0BB7-C226-6626-87EEF8357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CC6ED-BC62-647A-840C-70FA32669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56A07-567B-0EE1-4DA3-35550F97D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468BAF-E2A6-1FB4-C829-AB0464AC4B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5B57D0-6919-7E99-26E2-6863EB835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036E-FFE0-8116-9427-255027613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6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CDB8A-9777-ED88-784E-AE3CB0FC7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BB8BBB-662A-F3BB-6D10-40D18E967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13136-EA74-C9ED-02E0-9F125BBE6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2B6DF-7F77-0E95-0C19-FEF446727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DF4F5-E712-1CE2-4671-8A86AF42C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83453B-D19A-71E1-A521-13C03CCE1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4793CB-47B3-EA16-27D2-138482765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2D400-48CC-A1F8-76F2-5074B992C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A734B-71EF-47F7-8C68-6691FE11B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2D44A-F7C4-2D55-59A7-F96932D3C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3CC262-E12A-8A76-F512-E498BD157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E5B3-1A35-AB3B-35F7-769E03B0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validator.html.en#validate_by_uri+with_op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5DF30-D238-6C4B-CAA2-89AF8A4E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720DC7-71FB-64AD-6B92-226683E47CEB}"/>
              </a:ext>
            </a:extLst>
          </p:cNvPr>
          <p:cNvSpPr txBox="1"/>
          <p:nvPr/>
        </p:nvSpPr>
        <p:spPr>
          <a:xfrm>
            <a:off x="107004" y="158874"/>
            <a:ext cx="119844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en-US" sz="1600" b="1">
                <a:solidFill>
                  <a:srgbClr val="FF0000"/>
                </a:solidFill>
              </a:rPr>
              <a:t>İstifadəçi İnterfeysi (User Interface – UI) nədir?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İstifadəçi interfeysi – bu, insanın cihaz və proqramlarla </a:t>
            </a:r>
            <a:r>
              <a:rPr lang="en-US" sz="1600" b="1"/>
              <a:t>ünsiyyət qurduğu vasitədir</a:t>
            </a:r>
            <a:r>
              <a:rPr lang="en-US" sz="1600"/>
              <a:t>. Sən hansısa proqramdan və ya saytdan istifadə edirsənsə, onunla necə əlaqə qurursan? Məsələn, düyməyə klikləyirsən, siçanı hərəkət etdirirsən, əmr yazırsan və ya səslə tapşırıq verirsən – </a:t>
            </a:r>
            <a:r>
              <a:rPr lang="en-US" sz="1600" b="1"/>
              <a:t>bax bu, interfeysdir</a:t>
            </a:r>
            <a:r>
              <a:rPr lang="en-US" sz="1600"/>
              <a:t>.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İnterfeys istifadəçiyə proqram və ya cihazla rahat və anlaşıqlı şəkildə işləməyə kömək edir.</a:t>
            </a: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600" b="1"/>
              <a:t>İstifadəçi İnterfeysi Niyə Lazımdır?</a:t>
            </a:r>
          </a:p>
          <a:p>
            <a:pPr>
              <a:buNone/>
            </a:pPr>
            <a:r>
              <a:rPr lang="en-US" sz="1600"/>
              <a:t>İnterfeys – insanla kompüter (və ya başqa cihaz) arasında </a:t>
            </a:r>
            <a:r>
              <a:rPr lang="en-US" sz="1600" b="1"/>
              <a:t>“ünsiyyət dili”dir</a:t>
            </a:r>
            <a:r>
              <a:rPr lang="en-US" sz="1600"/>
              <a:t>. Bu dil olmasa, biz proqramlara nə istədiyimizi necə deyə bilərik? 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Ona görə də interfeys: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İnsan və proqram arasında </a:t>
            </a:r>
            <a:r>
              <a:rPr lang="en-US" sz="1600" b="1"/>
              <a:t>əlavə tərcüməçi</a:t>
            </a:r>
            <a:r>
              <a:rPr lang="en-US" sz="1600"/>
              <a:t> rolunu oynayır.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Məlumatın </a:t>
            </a:r>
            <a:r>
              <a:rPr lang="en-US" sz="1600" b="1"/>
              <a:t>verilməsini və alınmasını</a:t>
            </a:r>
            <a:r>
              <a:rPr lang="en-US" sz="1600"/>
              <a:t> təmin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Təcrübəni sadələşdirir</a:t>
            </a:r>
            <a:r>
              <a:rPr lang="en-US" sz="1600"/>
              <a:t> və istifadəçiyə işini görmək üçün rahat yol təqdim edir.</a:t>
            </a: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 b="1" i="0" u="sng">
                <a:solidFill>
                  <a:srgbClr val="00B0F0"/>
                </a:solidFill>
                <a:effectLst/>
                <a:latin typeface="Udemy Sans"/>
              </a:rPr>
              <a:t>https://www.figma.com/design/fqZlcMyvIY1CJCJiPUjPnb/Web-Site-(Community)?node-id=186-78&amp;p=f&amp;t=1gH1SsH1WGIayaEi-0</a:t>
            </a:r>
            <a:endParaRPr lang="ru-RU" sz="1600" b="1" i="0" u="sng">
              <a:solidFill>
                <a:srgbClr val="00B0F0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90696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97C4-2613-7A72-CF79-17D443DB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0A0976-F30F-5DC2-CA00-54AF0A9DFC16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200" b="0" i="0">
                <a:solidFill>
                  <a:srgbClr val="3031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🔷 6. Responsiveness Testi – Figma Maketdə Yoxdursa belə</a:t>
            </a:r>
          </a:p>
          <a:p>
            <a:pPr>
              <a:buNone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Əgər Figma dizaynında mobil/tablet versiya yoxdursa belə: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Məntiqə əsasən elementlər mobil görünüşdə necə olmalıdır?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Hər hansı bir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responsive problemi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varsa, dizayn komandası ilə müzakirə et</a:t>
            </a: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🔷 7. Icon və Şəkillər</a:t>
            </a:r>
          </a:p>
          <a:p>
            <a:pPr>
              <a:buNone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Yoxla: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Figma’dakı ikonlar real versiyada uyğun render olunubmu (ölçü, rəng, yerləşim)?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SVG ikonlardadırsa optimallaşdırılıb?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Şəkillərin formatı və ölçüsü (yüksek kilobyte olmasın) düzgünmü?</a:t>
            </a: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🔷 8. UX Ssenarilər (Figma prototip varsa)</a:t>
            </a:r>
          </a:p>
          <a:p>
            <a:pPr>
              <a:buNone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Yoxla: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Figma prototipindəki keçidlər (məs: button → yeni səhifə) canlı versiyada düzgün işləyirmi?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Navigasiya axını (user journey) Figma’dakı ssenariyə uyğundurmu?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“Happy path” və “error path” ssenariləri test olunubmu?</a:t>
            </a: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🔷 9. Figma Anotasiya və Komponent Strukturuna Diqqət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Figma dizayneri hansı komponentlərdə reusable elementlər göstəribsə, development-də də bu komponent kimi reuse olunubmu?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Repetitive pattern-lər DRY prinsipi ilə kodlanıbmı?</a:t>
            </a:r>
          </a:p>
        </p:txBody>
      </p:sp>
    </p:spTree>
    <p:extLst>
      <p:ext uri="{BB962C8B-B14F-4D97-AF65-F5344CB8AC3E}">
        <p14:creationId xmlns:p14="http://schemas.microsoft.com/office/powerpoint/2010/main" val="58606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FB5C0-AB17-E032-E222-6929FEB1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3155C3-B0D1-52C9-5E2D-8955F73C60F4}"/>
              </a:ext>
            </a:extLst>
          </p:cNvPr>
          <p:cNvSpPr txBox="1"/>
          <p:nvPr/>
        </p:nvSpPr>
        <p:spPr>
          <a:xfrm>
            <a:off x="107004" y="158874"/>
            <a:ext cx="11984477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🔁 Repetitive pattern nədir?</a:t>
            </a:r>
          </a:p>
          <a:p>
            <a:pPr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Saytda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təkrar-təkrar istifadə olunan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dizayn və komponent strukturlarıdır. Məsələn: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Kart komponenti (product card, user profile card və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Button-lar (primary, secondary)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Input sahələri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Modal pəncərələr</a:t>
            </a:r>
          </a:p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Əgər bu komponentlər bir neçə yerdə istifadə olunursa,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hər dəfə sıfırdan yazılmamalıdır.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az-Latn-AZ" sz="13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az-Latn-AZ" sz="13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az-Latn-AZ" sz="13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b="0" i="0">
                <a:solidFill>
                  <a:srgbClr val="3031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💡 DRY prinsipi ("Don't Repeat Yourself") nədir?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prinsip deyir ki,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eyni kodu təkrar yazma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Əvəzində bir dəfə yaz və təkrar istifadə et. Yəni: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 reusable (yenidən istifadə oluna bilən) olmalıdır.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Məsələn, Button.vue və ya ProductCard.jsx komponentlərini yarat və onları lazım olduqca çağır.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az-Latn-AZ" sz="13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az-Latn-AZ" sz="13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az-Latn-AZ" sz="1300" b="1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🔷 10. Ümumi Uyğunluq və Performans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Figma dizaynında göstərilən animasiyalar (slide, fade-in, hover transitions) işləyirmi?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Performance yükü yoxlanıb? Ağır elementlər render zamanı sistemə yük salırmı?</a:t>
            </a:r>
          </a:p>
          <a:p>
            <a:pPr algn="l"/>
            <a:endParaRPr lang="ru-RU" sz="13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7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02FB8-DDF2-3F9E-4AC9-B41EC1A9E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0E21F5-D2A6-6C42-A70A-16764E39744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0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59FA-594C-8065-74E9-AEAA8631F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05FEED-6269-B098-D192-DF5F177BA175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859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AC7F-4851-1E54-0561-575565319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D9963-0DDC-1C12-FA22-65B7BC301FE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253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36980-1425-4D7B-2362-DD523AAC9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5B9066-71B1-50FD-797A-2B48F3E7E090}"/>
              </a:ext>
            </a:extLst>
          </p:cNvPr>
          <p:cNvSpPr txBox="1"/>
          <p:nvPr/>
        </p:nvSpPr>
        <p:spPr>
          <a:xfrm>
            <a:off x="107004" y="158874"/>
            <a:ext cx="1198447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İstifadəçi İnterfeysi Növləri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Əmr sətri interfeysi (CLI - Command Line Interface)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Əsasən texniki istifadəçilər üçündür. Komanda yazmaqla işləyir.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commit -m "message"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və ya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 /folder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Qrafik istifadəçi interfeysi (GUI - Graphical User Interface)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 çox yayılmış interfeys növüdür.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Düymələr, menyular, ikonlar və pəncərələrdən ibarətdir.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Windows, macOS, Android, 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Səsli interfeys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Səs komandaları ilə işləyir.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Siri, Google Assistant, Alexa.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Jestlə (gesture) idarə olunan interfeys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 hərəkətləri ilə işləyir, məsələn, sensor ekranlı cihazlarda.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smartfonu sola sürüşdürmək, zoom etmək üçün iki barmaqla böyütmək.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Taktiki (toxunuş) interfeys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Cihaza toxunmaqla verilən siqnallara əsaslanır (sensor ekran).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Planşet və ya telefon ekranında toxunuşla işləmək.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Neural interfeys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Beyindən gələn siqnallarla cihazları idarə etmək. Bu sahə hələ yeni inkişaf edir.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Elon Musk-ın Neuralink layihəsi.</a:t>
            </a: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06640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2BD6A-F503-D5D3-1B6F-688E97FAE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8B029D-5D1F-B60D-335B-F5E9BEBD5E72}"/>
              </a:ext>
            </a:extLst>
          </p:cNvPr>
          <p:cNvSpPr txBox="1"/>
          <p:nvPr/>
        </p:nvSpPr>
        <p:spPr>
          <a:xfrm>
            <a:off x="107004" y="158874"/>
            <a:ext cx="11984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Digər İnterfeys Növləri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İstifadəçi interfeysi insandan cihazlara keçid idi. Ancaq texnikanın özü arasında da interfeyslər var: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1. </a:t>
            </a:r>
            <a:r>
              <a:rPr lang="en-US" sz="1600" b="1">
                <a:solidFill>
                  <a:srgbClr val="0070C0"/>
                </a:solidFill>
              </a:rPr>
              <a:t>Aparat interfeysi</a:t>
            </a:r>
          </a:p>
          <a:p>
            <a:pPr>
              <a:buNone/>
            </a:pPr>
            <a:r>
              <a:rPr lang="en-US" sz="1600"/>
              <a:t>Fiziki əlaqə vasitəsi ilə işləyir.</a:t>
            </a:r>
            <a:br>
              <a:rPr lang="en-US" sz="1600"/>
            </a:br>
            <a:r>
              <a:rPr lang="en-US" sz="1600" b="1"/>
              <a:t>Misal:</a:t>
            </a:r>
            <a:r>
              <a:rPr lang="en-US" sz="1600"/>
              <a:t> Telefonu USB kabel ilə kompüterə bağlamaq.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2. </a:t>
            </a:r>
            <a:r>
              <a:rPr lang="en-US" sz="1600" b="1">
                <a:solidFill>
                  <a:srgbClr val="0070C0"/>
                </a:solidFill>
              </a:rPr>
              <a:t>Proqram interfeysi (API)</a:t>
            </a:r>
          </a:p>
          <a:p>
            <a:pPr>
              <a:buNone/>
            </a:pPr>
            <a:r>
              <a:rPr lang="en-US" sz="1600"/>
              <a:t>Proqramların bir-biri ilə əlaqə qurmasına imkan verir.</a:t>
            </a:r>
            <a:br>
              <a:rPr lang="en-US" sz="1600"/>
            </a:br>
            <a:r>
              <a:rPr lang="en-US" sz="1600" b="1"/>
              <a:t>Misal:</a:t>
            </a:r>
            <a:r>
              <a:rPr lang="en-US" sz="1600"/>
              <a:t> Sayta Google və ya Facebook ilə daxil olmaq.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3. </a:t>
            </a:r>
            <a:r>
              <a:rPr lang="en-US" sz="1600" b="1">
                <a:solidFill>
                  <a:srgbClr val="0070C0"/>
                </a:solidFill>
              </a:rPr>
              <a:t>Aparat-proqram interfeysi</a:t>
            </a:r>
          </a:p>
          <a:p>
            <a:r>
              <a:rPr lang="en-US" sz="1600"/>
              <a:t>Texniki cihaz və proqramın birlikdə işləməsi.</a:t>
            </a:r>
            <a:br>
              <a:rPr lang="en-US" sz="1600"/>
            </a:br>
            <a:r>
              <a:rPr lang="en-US" sz="1600" b="1"/>
              <a:t>Misal:</a:t>
            </a:r>
            <a:r>
              <a:rPr lang="en-US" sz="1600"/>
              <a:t> Printer sürücüsü – cihazla kompüterin bir-birini başa düşməsi üçün proqram təminatı.</a:t>
            </a:r>
          </a:p>
        </p:txBody>
      </p:sp>
    </p:spTree>
    <p:extLst>
      <p:ext uri="{BB962C8B-B14F-4D97-AF65-F5344CB8AC3E}">
        <p14:creationId xmlns:p14="http://schemas.microsoft.com/office/powerpoint/2010/main" val="37970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8D6BA-2CEF-51FC-D588-979274875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F1B6D5-A53D-3C46-B150-62F801F23A46}"/>
              </a:ext>
            </a:extLst>
          </p:cNvPr>
          <p:cNvSpPr txBox="1"/>
          <p:nvPr/>
        </p:nvSpPr>
        <p:spPr>
          <a:xfrm>
            <a:off x="107004" y="158874"/>
            <a:ext cx="119844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Veb Saytların Və Veb İstifadəçi İnterfeyslərinin Növləri</a:t>
            </a:r>
          </a:p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📐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Veb səhifə tərtibatı (verstka) növləri</a:t>
            </a: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Fiksə olunmuş (sabit)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ölçü dəyişmir, yalnız bir ekran ölçüsünə uyğun.</a:t>
            </a: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Rezin (elastik)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ekran ölçüsünə görə genişlənir.</a:t>
            </a: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 əsaslı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HTML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&lt;table&gt;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elementlərindən istifadə edir.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Blok əsaslı (div-structure)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tag-larla qurulur.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 (responsive)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müxtəlif cihazlara uyğunlaşır (mobil, planşet, PC).</a:t>
            </a: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Flexbox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müasir, elastik və düzülüşü idarə etmək üçün istifadə olunur.</a:t>
            </a:r>
          </a:p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2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4CB87-678A-47E3-78CB-0E3142033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EA3EB-68AD-F553-778D-C713B79BAB14}"/>
              </a:ext>
            </a:extLst>
          </p:cNvPr>
          <p:cNvSpPr txBox="1"/>
          <p:nvPr/>
        </p:nvSpPr>
        <p:spPr>
          <a:xfrm>
            <a:off x="107004" y="158874"/>
            <a:ext cx="119844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Sayt Hazırlayarkən Nələrə Diqqət Etmək Lazımdır?</a:t>
            </a:r>
          </a:p>
          <a:p>
            <a:pPr>
              <a:buNone/>
            </a:pPr>
            <a:endParaRPr lang="en-US" b="1"/>
          </a:p>
          <a:p>
            <a:pPr>
              <a:buNone/>
            </a:pPr>
            <a:r>
              <a:rPr lang="en-US" b="1"/>
              <a:t>✅ Aşağıdakı testləri unutma:</a:t>
            </a:r>
          </a:p>
          <a:p>
            <a:pPr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Adaptivlik testi</a:t>
            </a:r>
            <a:r>
              <a:rPr lang="en-US"/>
              <a:t> – Sayt müxtəlif cihazlarda necə görünür?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Validasiya</a:t>
            </a:r>
            <a:r>
              <a:rPr lang="en-US"/>
              <a:t> – HTML və CSS kodları standartlara uyğundurmu?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Alət: </a:t>
            </a:r>
            <a:r>
              <a:rPr lang="en-US">
                <a:hlinkClick r:id="rId3"/>
              </a:rPr>
              <a:t>CSS Validator</a:t>
            </a:r>
            <a:r>
              <a:rPr lang="en-US"/>
              <a:t> (  https://jigsaw.w3.org/css-validator/validator.html.en#validate_by_uri+with_options   )</a:t>
            </a:r>
          </a:p>
        </p:txBody>
      </p:sp>
    </p:spTree>
    <p:extLst>
      <p:ext uri="{BB962C8B-B14F-4D97-AF65-F5344CB8AC3E}">
        <p14:creationId xmlns:p14="http://schemas.microsoft.com/office/powerpoint/2010/main" val="166471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74CCA-25AD-E225-C186-3AA534DDF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6890A-D850-01FF-7C2D-FFA22EAC7C18}"/>
              </a:ext>
            </a:extLst>
          </p:cNvPr>
          <p:cNvSpPr txBox="1"/>
          <p:nvPr/>
        </p:nvSpPr>
        <p:spPr>
          <a:xfrm>
            <a:off x="107004" y="158874"/>
            <a:ext cx="11984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/>
              <a:t>Faydalı Veb Developer Alətləri</a:t>
            </a: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DB3632-9026-5CA8-8EAB-1C97E93DE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74770"/>
              </p:ext>
            </p:extLst>
          </p:nvPr>
        </p:nvGraphicFramePr>
        <p:xfrm>
          <a:off x="287176" y="738328"/>
          <a:ext cx="11422743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93">
                  <a:extLst>
                    <a:ext uri="{9D8B030D-6E8A-4147-A177-3AD203B41FA5}">
                      <a16:colId xmlns:a16="http://schemas.microsoft.com/office/drawing/2014/main" val="3822880183"/>
                    </a:ext>
                  </a:extLst>
                </a:gridCol>
                <a:gridCol w="3004458">
                  <a:extLst>
                    <a:ext uri="{9D8B030D-6E8A-4147-A177-3AD203B41FA5}">
                      <a16:colId xmlns:a16="http://schemas.microsoft.com/office/drawing/2014/main" val="1051712582"/>
                    </a:ext>
                  </a:extLst>
                </a:gridCol>
                <a:gridCol w="6885992">
                  <a:extLst>
                    <a:ext uri="{9D8B030D-6E8A-4147-A177-3AD203B41FA5}">
                      <a16:colId xmlns:a16="http://schemas.microsoft.com/office/drawing/2014/main" val="338345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Alət Adı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Nə üçündür?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8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1. Data Generator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Test üçün saxta məlumatlar yaratmaq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https://testengineer.ru/besplatnye-onlajn-generatory-testovyh-dannyh/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7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2. PerfectPixel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Dizayn ilə veb səhifəni müqayisə etmək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https://www.welldonecode.com/perfectpixel/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73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3. Responsive 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Eyni anda müxtəlif ekran ölçülərinə baxmaq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https://chromewebstore.google.com/detail/responsive-viewer/inmopeiepgfljkpkidclfgbgbmfcennb/related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7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4. Form Filler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Formları avtomatik doldurmaq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https://chromewebstore.google.com/detail/web-developer-form-filler/gbagmkohmhcjgbepncmehejaljoclpil/related?hl=en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00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5. ColorZilla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Saytdan rəng götürmək (color picker)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https://chromewebstore.google.com/detail/colorzilla/bhlhnicpbhignbdhedgjhgdocnmhomnp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13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6. EditThisCookie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Brauzer cookie-ləri redaktə etmək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https://chromewebstore.google.com/detail/cookie-editor/hlkenndednhfkekhgcdicdfddnkalmdm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18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7. Clear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Brauzer keşini təmizləmək üçün qısa yol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https://chromewebstore.google.com/detail/clear-cache/cppjkneekbjaeellbfkmgnhonkkjfpdn?hl=ru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88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8. Loom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Ekran videosu çəkmək üçün alət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https://chromewebstore.google.com/detail/loom-%E2%80%93-screen-recorder-sc/liecbddmkiiihnedobmlmillhodjkdmb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56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9. Redux DevTools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Redux vəziyyətlərini izləmək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https://chromewebstore.google.com/detail/redux-devtools/lmhkpmbekcpmknklioeibfkpmmfibljd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3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10. Wizdler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API-lərin strukturunu yoxlamaq üçün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https://chromewebstore.google.com/detail/wizdler/oebpmncolmhiapingjaagmapififiakb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83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19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1AAF2-6333-E1E8-83C3-D4411FC80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B9970-E8B8-1794-62E5-FCEFB667BB1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1E550-AD06-5CEF-6165-180DDE03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05C10-388F-7FA5-CF71-098101F3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F0EC3-1BCC-E705-01A4-E155CB7CDB1F}"/>
              </a:ext>
            </a:extLst>
          </p:cNvPr>
          <p:cNvSpPr txBox="1"/>
          <p:nvPr/>
        </p:nvSpPr>
        <p:spPr>
          <a:xfrm>
            <a:off x="107004" y="158874"/>
            <a:ext cx="1198447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FF0000"/>
                </a:solidFill>
                <a:effectLst/>
                <a:latin typeface="Udemy Sans"/>
              </a:rPr>
              <a:t> </a:t>
            </a:r>
            <a:r>
              <a:rPr lang="en-US" sz="1600" b="1">
                <a:solidFill>
                  <a:srgbClr val="FF0000"/>
                </a:solidFill>
              </a:rPr>
              <a:t>Figma üzərində hazırlanmış web GUI maket</a:t>
            </a:r>
            <a:r>
              <a:rPr lang="az-Latn-AZ" sz="1600" b="1">
                <a:solidFill>
                  <a:srgbClr val="FF0000"/>
                </a:solidFill>
              </a:rPr>
              <a:t>i yoxlayarakən </a:t>
            </a:r>
            <a:r>
              <a:rPr lang="en-US" sz="1600" b="1">
                <a:solidFill>
                  <a:srgbClr val="FF0000"/>
                </a:solidFill>
              </a:rPr>
              <a:t>QA tester-in əsas məqsədi UI dizaynının development versiyası ilə nə qədər uyğun olub-olmadığını yoxlamaqdır.</a:t>
            </a:r>
            <a:endParaRPr lang="az-Latn-AZ" sz="1600" b="1">
              <a:solidFill>
                <a:srgbClr val="FF0000"/>
              </a:solidFill>
            </a:endParaRPr>
          </a:p>
          <a:p>
            <a:pPr algn="l"/>
            <a:endParaRPr lang="az-Latn-AZ" sz="1600" b="1" i="0">
              <a:solidFill>
                <a:srgbClr val="FF0000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FF0000"/>
              </a:solidFill>
              <a:latin typeface="Udemy Sans"/>
            </a:endParaRPr>
          </a:p>
          <a:p>
            <a:pPr>
              <a:buNone/>
            </a:pPr>
            <a:r>
              <a:rPr lang="en-US" sz="1600"/>
              <a:t>Burada test əsasən </a:t>
            </a:r>
            <a:r>
              <a:rPr lang="en-US" sz="1600" b="1"/>
              <a:t>vizual fərqlər</a:t>
            </a:r>
            <a:r>
              <a:rPr lang="en-US" sz="1600"/>
              <a:t>, </a:t>
            </a:r>
            <a:r>
              <a:rPr lang="en-US" sz="1600" b="1"/>
              <a:t>komponentlərin mövqeləri</a:t>
            </a:r>
            <a:r>
              <a:rPr lang="en-US" sz="1600"/>
              <a:t>, </a:t>
            </a:r>
            <a:r>
              <a:rPr lang="en-US" sz="1600" b="1"/>
              <a:t>stil</a:t>
            </a:r>
            <a:r>
              <a:rPr lang="en-US" sz="1600"/>
              <a:t>, və </a:t>
            </a:r>
            <a:r>
              <a:rPr lang="en-US" sz="1600" b="1"/>
              <a:t>funksional gözləntilər</a:t>
            </a:r>
            <a:r>
              <a:rPr lang="en-US" sz="1600"/>
              <a:t> üzrə aparılır.</a:t>
            </a:r>
            <a:r>
              <a:rPr lang="az-Latn-AZ" sz="1600"/>
              <a:t> </a:t>
            </a:r>
            <a:r>
              <a:rPr lang="en-US" sz="1600"/>
              <a:t>Aşağıda </a:t>
            </a:r>
            <a:r>
              <a:rPr lang="en-US" sz="1600" b="1"/>
              <a:t>Figma maket əsasında QA test edərkən diqqət etməli olduğun əsas sahələri və konkret yoxlama ssenarilərini</a:t>
            </a:r>
            <a:r>
              <a:rPr lang="en-US" sz="1600"/>
              <a:t> sadalayıram.</a:t>
            </a:r>
          </a:p>
          <a:p>
            <a:pPr algn="l"/>
            <a:endParaRPr lang="az-Latn-AZ" sz="1600" b="1" i="0">
              <a:solidFill>
                <a:srgbClr val="FF0000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FF0000"/>
              </a:solidFill>
              <a:latin typeface="Udemy Sans"/>
            </a:endParaRPr>
          </a:p>
          <a:p>
            <a:pPr algn="l"/>
            <a:endParaRPr lang="az-Latn-AZ" sz="1600" b="1" i="0">
              <a:solidFill>
                <a:srgbClr val="FF0000"/>
              </a:solidFill>
              <a:effectLst/>
              <a:latin typeface="Udemy Sans"/>
            </a:endParaRPr>
          </a:p>
          <a:p>
            <a:pPr algn="l"/>
            <a:r>
              <a:rPr lang="en-US" sz="1600"/>
              <a:t>✅ </a:t>
            </a:r>
            <a:r>
              <a:rPr lang="en-US" sz="1600" b="1"/>
              <a:t>Figma əsaslı Web GUI Test Checklist</a:t>
            </a:r>
            <a:endParaRPr lang="az-Latn-AZ" sz="1600" b="1"/>
          </a:p>
          <a:p>
            <a:pPr algn="l"/>
            <a:endParaRPr lang="az-Latn-AZ" sz="1600" b="1"/>
          </a:p>
          <a:p>
            <a:pPr>
              <a:buNone/>
            </a:pPr>
            <a:r>
              <a:rPr lang="en-US" sz="1600" b="1"/>
              <a:t>🔷 1. Pixel-Perfect Uyğunluq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Nələr edilməlidir: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Development versiyası ilə Figma maketi yanyana qoyaraq </a:t>
            </a:r>
            <a:r>
              <a:rPr lang="en-US" sz="1600" b="1"/>
              <a:t>piksel fərqləri</a:t>
            </a:r>
            <a:r>
              <a:rPr lang="en-US" sz="1600"/>
              <a:t> axtar</a:t>
            </a:r>
            <a:r>
              <a:rPr lang="az-Latn-AZ" sz="1600"/>
              <a:t>. Yəni developer maket ölçülərinə əsaslanaraqmı yığıb.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Spacing</a:t>
            </a:r>
            <a:r>
              <a:rPr lang="en-US" sz="1600"/>
              <a:t>, </a:t>
            </a:r>
            <a:r>
              <a:rPr lang="en-US" sz="1600" b="1"/>
              <a:t>padding</a:t>
            </a:r>
            <a:r>
              <a:rPr lang="en-US" sz="1600"/>
              <a:t>, </a:t>
            </a:r>
            <a:r>
              <a:rPr lang="en-US" sz="1600" b="1"/>
              <a:t>margin</a:t>
            </a:r>
            <a:r>
              <a:rPr lang="en-US" sz="1600"/>
              <a:t> ölçüləri ilə Figma-nın uyğunluğunu yoxla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Bütün komponentlər (card, button, input və s.) Figma ölçüləri ilə eyni ölçüdədirmi?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Alətlər: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Figma'nın "Inspect" panelindən ölçü və rəng kodlarını götür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Chrome Extension: </a:t>
            </a:r>
            <a:r>
              <a:rPr lang="en-US" sz="1600" b="1"/>
              <a:t>Pixel Perfect</a:t>
            </a:r>
            <a:r>
              <a:rPr lang="en-US" sz="1600"/>
              <a:t>, </a:t>
            </a:r>
            <a:r>
              <a:rPr lang="en-US" sz="1600" b="1"/>
              <a:t>PerfectPixel</a:t>
            </a:r>
            <a:r>
              <a:rPr lang="en-US" sz="1600"/>
              <a:t> – şəffaf Figma layer overlay etmək üçün</a:t>
            </a:r>
          </a:p>
          <a:p>
            <a:pPr algn="l"/>
            <a:endParaRPr lang="ru-RU" sz="1600" b="1" i="0">
              <a:solidFill>
                <a:srgbClr val="FF0000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52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1754D-3D67-E32D-B62A-5B8C0729F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7836EB-1203-9661-0F35-005360755F9F}"/>
              </a:ext>
            </a:extLst>
          </p:cNvPr>
          <p:cNvSpPr txBox="1"/>
          <p:nvPr/>
        </p:nvSpPr>
        <p:spPr>
          <a:xfrm>
            <a:off x="107004" y="158874"/>
            <a:ext cx="1198447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i="0">
                <a:solidFill>
                  <a:srgbClr val="3031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🔷 2. Typography Uyğunluğu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Yoxla: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 növü (family), ölçüsü (font-size), çəkisi (font-weight), line-height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Başlıqlar (H1, H2…), bədən mətnləri və linklərin stil fərqləri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🔷 3. Rəng və Stil Uyğunluğu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Yoxla: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Rəng kodları (#HEX, rgba, hsl) Figma ilə eynidir?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Figma-dakı komponentlərdəki kölgələr (box-shadow), border-radius, background opacity doğru tətbiq olunub?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Hover və aktiv (active/focus) vəziyyətlərdə gözlənilən rənglər tətbiq olunubmu?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🔷 4. İnteraktivlik və Davranış</a:t>
            </a:r>
          </a:p>
          <a:p>
            <a:pPr>
              <a:buNone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Yoxla: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Figma prototipində göstərilən animasiyalar, keçidlər realda işləyirmi?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Modal, dropdown, tab və s. komponentlərin klik davranışları düzgünmü?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Figma-da göstərilən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loading indicator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mesajları development versiyada varmı?</a:t>
            </a: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🔷 5. Element Yerləşimi (Alignment)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Yoxla: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 sisteminə uyğun hizalanma (məs: Bootstrap/Tailwind col sistemi)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Sol/sağ hizalanmalar, orta hizalanmalar Figma ilə eynidirmi?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Komponentlər arasındakı boşluq (gap, margin-bottom, margin-top) Figma-ya uyğunmu?</a:t>
            </a:r>
          </a:p>
        </p:txBody>
      </p:sp>
    </p:spTree>
    <p:extLst>
      <p:ext uri="{BB962C8B-B14F-4D97-AF65-F5344CB8AC3E}">
        <p14:creationId xmlns:p14="http://schemas.microsoft.com/office/powerpoint/2010/main" val="33480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28266</TotalTime>
  <Words>1468</Words>
  <Application>Microsoft Office PowerPoint</Application>
  <PresentationFormat>Widescreen</PresentationFormat>
  <Paragraphs>234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397</cp:revision>
  <dcterms:created xsi:type="dcterms:W3CDTF">2025-02-24T08:05:52Z</dcterms:created>
  <dcterms:modified xsi:type="dcterms:W3CDTF">2025-04-08T12:24:14Z</dcterms:modified>
</cp:coreProperties>
</file>