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590" r:id="rId2"/>
    <p:sldId id="597" r:id="rId3"/>
    <p:sldId id="598" r:id="rId4"/>
    <p:sldId id="599" r:id="rId5"/>
    <p:sldId id="600" r:id="rId6"/>
    <p:sldId id="601" r:id="rId7"/>
    <p:sldId id="602" r:id="rId8"/>
    <p:sldId id="603" r:id="rId9"/>
    <p:sldId id="604" r:id="rId10"/>
    <p:sldId id="605" r:id="rId11"/>
    <p:sldId id="606" r:id="rId12"/>
    <p:sldId id="607" r:id="rId13"/>
    <p:sldId id="609" r:id="rId14"/>
    <p:sldId id="610" r:id="rId15"/>
    <p:sldId id="611" r:id="rId16"/>
    <p:sldId id="612" r:id="rId17"/>
    <p:sldId id="61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830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73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030278-45DC-4534-B67E-11EB3832C02B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9E7695-2856-4E04-B435-7203877CB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328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F1464B-F3A9-1C81-2438-BB57A043A9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0C5D41-0905-1EA9-FD3E-0038D5845D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E75470C-DCE6-93DF-8316-B6C6FA6305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28E26C-38D9-E0D8-94B1-6FA883BFFF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9083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A80758-10F0-DE23-CFE3-691D1D8E77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2AA4256-93E0-986B-3D9D-2CA5E1577A4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682702C-02AA-6DD9-083C-78D2DECFA5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007709-0392-900F-9FEC-169190E851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2173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84CAB9-7ED1-D8CE-6FB4-6122E9320D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632CDF8-FEC0-97A9-106B-9CCD71059EB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CDECABA-C090-824B-CB76-942E97FFAE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21B9D6-A0B7-3C7A-EC52-062FC31E84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525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03E7EF-6840-0703-A8A7-191C8F78D1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1B2FF1C-9DAA-7728-7F73-B48BCA01B20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973A395-7E8E-7082-B040-2631191B4B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DE7234-441E-9F06-8655-2DF06E6807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8913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CF43E0-041C-E2CD-0418-98498690DF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C417264-A9E8-301B-8B42-8066BAEB29E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0C27697-C217-1457-0A6E-002D74AAED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4C9645-DEA4-11B3-2034-099B65C683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786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FF2343-6EDD-BA78-FF29-0ADE993E7E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C2D27D2-C7A4-9835-97A3-94628B7614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9FC81B1-2FD1-FAD2-1D7A-CA5BD343F3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A95636-1C9F-6DC1-8FB8-CDA8E5A165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8910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CB3EFA-CE42-1F11-4FE6-5A20F55746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CA05389-37B4-F27B-B3AE-7116D1A4A4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969D91C-6C98-789F-02E6-6920B23277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411AAC-2613-31C4-5B50-6E7CEADE79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7160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4D26BE-0BEB-5364-CC04-80152AB193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82844A4-6FCF-5319-5DF4-84134B9F239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ABAEEF9-C8F0-B99C-B6E2-51F319BE24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3EDA18-8ADB-FA7B-824D-08A9163A4B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829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0985B5-4E55-25A2-AB2B-6A80769894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EC2A4CC-C33D-C5EC-EF62-9661CB1C1C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AF1353B-B5D1-2AD2-A4C7-2ED2F0B330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6BC09A-6B54-73FA-5E5C-BA540C17CF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7271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EDF4F5-E712-1CE2-4671-8A86AF42C8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E83453B-D19A-71E1-A521-13C03CCE177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4793CB-47B3-EA16-27D2-1384827654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72D400-48CC-A1F8-76F2-5074B992CF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096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BA734B-71EF-47F7-8C68-6691FE11BB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202D44A-F7C4-2D55-59A7-F96932D3C22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23CC262-E12A-8A76-F512-E498BD1579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68E5B3-1A35-AB3B-35F7-769E03B023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2268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28D89C-ED7A-4CFC-776E-0B134A5C63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765EA8A-03B3-0973-0773-4E4B67D3166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58A5017-0B60-A02B-9B91-45461A02A0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665E44-A055-60F3-BDA4-71DDE8DF95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6642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52F895-F809-68B2-2664-A9BB9D1476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9DCD537-BB86-41E5-8729-DF327E14DBC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54FE687-81F9-FA92-96B4-812706438F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0ECB7A-4197-3D7C-2F2D-1A6F7469F8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4523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2E555A-AE64-3FF2-4198-6E3BF0C9E4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A660B5F-BC92-2804-335F-D61B015DC81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FB170D3-371C-68E8-CEEA-CA6556A4F3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8FC6DB-254D-F78A-384B-D26205D71B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7428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754425-9882-5FCB-58D6-4D8D601629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271E09C-EA9E-70DB-1AD7-5819ADC5468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045B73A-5AE2-C941-36F1-1E3797C62C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E52DF7-4474-1032-AFE0-1CFE89A057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927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644823-258A-E17E-409A-50D6517AB4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BADB22C-9652-4565-E4CE-A0627E93D0D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D7DEFF1-69F0-BA1E-1E62-1DCF0CC2C1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79B5F3-05E2-2C4D-B9EF-A725CD3EF6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0684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7062C9-94DD-B35C-B4D1-D302B9F267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CEB0B8A-A9C9-5FDB-5597-C09CAA6C7A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65E975C-2961-4671-DDC8-0280069566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E80A90-B07E-CC8A-475C-AC64828988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731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DABB0-8DDA-004E-D340-0D8D9AF848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E2F8DD-D0F4-594E-A52F-665FF06E4E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2D2B00-A821-38BD-2822-C3A06D547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30DA0D-2215-40F8-ED04-B85624079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3D1DB0-F1BC-6B82-F122-5E5FCC819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120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01CCD-7010-8F1B-350B-607AD33F0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18F3A5-95A2-7356-8555-283E2E123F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2BC6F-62DC-463A-E62C-47BF69B1D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32CBD-C858-D88F-0489-E4BB16536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B618D-C596-4A40-DE56-94EBE7338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597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A93E27-C592-4EF7-2019-B7ACFA418C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89BEC0-54B8-A051-2798-F11DBE8B0C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3C6EEC-A13E-6853-1E9D-14A095FB3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D021A9-52BF-1240-BDEA-96685F316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3214FD-BB15-13F7-2D2E-DD0F35AD2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291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32DF4-E565-614B-558E-1D15614EA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73E54-D8C4-FC9C-7E3E-3AD0DA076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E94689-2AAB-15E5-41EF-B7F6080E9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B960A3-8318-92B7-7BD0-48AAA0D65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0E662-CD9B-C45E-13B7-859A9EBCB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606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444D5-A9F7-AD28-8EC7-EC870E697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B782AA-A669-BBC9-D295-6DEFC0001E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1E8E3-FEBD-1DF5-163F-C63EFF817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29FD66-33BA-142E-0E98-C91D76410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D4E73-662D-8A3C-AB2F-67B189950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427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D9D79-F540-D4D6-A756-40ACD331D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687E6-E8CC-C47C-C609-67AD69422D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88D1EC-E1AE-F57F-EBD8-B6FEABE0B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BEF88F-A764-2955-E3D0-E52DC5415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5A8078-8437-2315-5E67-036A24812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63B869-3383-1A1F-B89E-D746F917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882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8E1A1-B069-A9B3-87DF-03BB1B209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738B57-1783-15BA-EFBA-7CE6ECA374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53E91E-4316-BF4A-E4FD-F576559B41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3C6E76-6E74-3AEC-6E2C-02191D5629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819A33-4CAE-2EE3-0660-E9F07D5627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B406BF-C66C-53D2-DE0E-F0C5F6E70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B92DA7-0A52-57A9-949B-18EC02181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F21431-2D79-E603-183D-78496F23E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096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A56AA-B208-8ACC-F009-932FD9B15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98FD13-1B50-EB37-A0A6-C8AFEEAA6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0BF8FC-59FC-4D2A-ACE3-840A60B90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1CBA98-76BA-7C66-3F88-C0230B739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811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C8BB55-BE0B-C4BF-2577-24E657F01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9F49BB-7E0F-6A12-A830-93634609B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E152C9-534D-A47F-1E56-E690D992A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239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73957-1229-0D8C-D4B9-67D2B2F13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D9014-DFA9-EAC7-5F24-BB12B295E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F88C39-BE39-1128-7E5F-C02D709189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DFB7A5-537B-F8C9-7516-3097574DF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7F7276-38B1-7A24-1982-6B8DEF36A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7D2321-A091-BD32-DB3E-C8E191947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283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045BF-9D46-5525-E352-3020E2ADE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7D24A2-908F-0205-F3E4-5FCF49EB6F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5A8AEF-8D5C-3053-C19F-5AFD05AA12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C18CA0-3B44-8A50-C5BB-271AFCF29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05FEA6-F98C-0984-59C7-812AF9260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ED74FF-10A5-0D3A-4C5C-D17199E22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146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E478BA-6BEB-1A57-1BB8-82B7684B6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5E370-8DB3-2CCE-D711-F0140BE0C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756668-B176-42A3-15C5-73C30FB1DE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6844A-366F-47C4-B77D-42DFAB3943AB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392E59-BD31-D19A-4390-F337DB166D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7C295A-5A1B-A3ED-BD6D-A19E67CEDC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904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jigsaw.w3.org/css-validator/validator.html.e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95DF30-D238-6C4B-CAA2-89AF8A4E9D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C720DC7-71FB-64AD-6B92-226683E47CEB}"/>
              </a:ext>
            </a:extLst>
          </p:cNvPr>
          <p:cNvSpPr txBox="1"/>
          <p:nvPr/>
        </p:nvSpPr>
        <p:spPr>
          <a:xfrm>
            <a:off x="107004" y="158874"/>
            <a:ext cx="11984477" cy="6370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 </a:t>
            </a:r>
            <a:r>
              <a:rPr lang="ru-RU" sz="1600" b="1" i="0">
                <a:solidFill>
                  <a:srgbClr val="FF0000"/>
                </a:solidFill>
                <a:effectLst/>
                <a:latin typeface="Udemy Sans"/>
              </a:rPr>
              <a:t>Виды </a:t>
            </a:r>
            <a:r>
              <a:rPr lang="en-US" sz="1600" b="1" i="0">
                <a:solidFill>
                  <a:srgbClr val="FF0000"/>
                </a:solidFill>
                <a:effectLst/>
                <a:latin typeface="Udemy Sans"/>
              </a:rPr>
              <a:t>UI. </a:t>
            </a:r>
            <a:r>
              <a:rPr lang="ru-RU" sz="1600" b="1" i="0">
                <a:solidFill>
                  <a:srgbClr val="FF0000"/>
                </a:solidFill>
                <a:effectLst/>
                <a:latin typeface="Udemy Sans"/>
              </a:rPr>
              <a:t>Верстка. Конспект</a:t>
            </a:r>
          </a:p>
          <a:p>
            <a:pPr>
              <a:buNone/>
            </a:pPr>
            <a:endParaRPr lang="ru-RU" sz="1600" b="1">
              <a:solidFill>
                <a:srgbClr val="303141"/>
              </a:solidFill>
              <a:latin typeface="Udemy Sans"/>
            </a:endParaRP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ru-RU" sz="1600"/>
              <a:t>интерфейса командной строки (command line interface или CLI) 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ru-RU" sz="1600"/>
              <a:t>графический пользовательский интерфейс (graphical user interface или GUI) 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ru-RU" sz="1600"/>
              <a:t>Жестовый, голосовой, тактильный, нейронный</a:t>
            </a:r>
            <a:endParaRPr lang="en-US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endParaRPr lang="en-US" sz="1600">
              <a:solidFill>
                <a:srgbClr val="303141"/>
              </a:solidFill>
              <a:latin typeface="Udemy Sans"/>
            </a:endParaRPr>
          </a:p>
          <a:p>
            <a:pPr algn="l"/>
            <a:endParaRPr lang="ru-RU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endParaRPr lang="en-US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>
              <a:buNone/>
            </a:pPr>
            <a:r>
              <a:rPr lang="ru-RU" sz="1600" b="1" i="0">
                <a:solidFill>
                  <a:srgbClr val="303141"/>
                </a:solidFill>
                <a:effectLst/>
                <a:latin typeface="Udemy Sans"/>
              </a:rPr>
              <a:t>Виды версток</a:t>
            </a:r>
            <a:endParaRPr lang="ru-RU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>
              <a:buFont typeface="+mj-lt"/>
              <a:buAutoNum type="arabicPeriod"/>
            </a:pPr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Фиксированная;</a:t>
            </a:r>
          </a:p>
          <a:p>
            <a:pPr algn="l">
              <a:buFont typeface="+mj-lt"/>
              <a:buAutoNum type="arabicPeriod"/>
            </a:pPr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Резиновая;</a:t>
            </a:r>
          </a:p>
          <a:p>
            <a:pPr algn="l">
              <a:buFont typeface="+mj-lt"/>
              <a:buAutoNum type="arabicPeriod"/>
            </a:pPr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Табличная (верстка таблицами);</a:t>
            </a:r>
          </a:p>
          <a:p>
            <a:pPr algn="l">
              <a:buFont typeface="+mj-lt"/>
              <a:buAutoNum type="arabicPeriod"/>
            </a:pPr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Блочная (div-верстка);</a:t>
            </a:r>
          </a:p>
          <a:p>
            <a:pPr algn="l">
              <a:buFont typeface="+mj-lt"/>
              <a:buAutoNum type="arabicPeriod"/>
            </a:pPr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Адаптивная;</a:t>
            </a:r>
          </a:p>
          <a:p>
            <a:pPr algn="l">
              <a:buFont typeface="+mj-lt"/>
              <a:buAutoNum type="arabicPeriod"/>
            </a:pPr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Flex-верстка.</a:t>
            </a:r>
          </a:p>
          <a:p>
            <a:pPr algn="l">
              <a:buFont typeface="+mj-lt"/>
              <a:buAutoNum type="arabicPeriod"/>
            </a:pPr>
            <a:endParaRPr lang="ru-RU" sz="1600">
              <a:solidFill>
                <a:srgbClr val="303141"/>
              </a:solidFill>
              <a:latin typeface="Udemy Sans"/>
            </a:endParaRPr>
          </a:p>
          <a:p>
            <a:pPr algn="l">
              <a:buFont typeface="+mj-lt"/>
              <a:buAutoNum type="arabicPeriod"/>
            </a:pPr>
            <a:endParaRPr lang="ru-RU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>
              <a:buNone/>
            </a:pPr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Сайт всегда нужно проверять на адаптивность и валидность данных (больше для веб-дизайнеров и веб-разработчиков).</a:t>
            </a:r>
          </a:p>
          <a:p>
            <a:pPr algn="l"/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Для последнего можно использовать </a:t>
            </a:r>
            <a:r>
              <a:rPr lang="ru-RU" sz="1600" b="0" i="0">
                <a:solidFill>
                  <a:srgbClr val="6D28D2"/>
                </a:solidFill>
                <a:effectLst/>
                <a:latin typeface="Udemy Sans"/>
                <a:hlinkClick r:id="rId3"/>
              </a:rPr>
              <a:t>валидатор</a:t>
            </a:r>
            <a:r>
              <a:rPr lang="ru-RU" sz="1600" b="0" i="0">
                <a:solidFill>
                  <a:srgbClr val="6D28D2"/>
                </a:solidFill>
                <a:effectLst/>
                <a:latin typeface="Udemy Sans"/>
              </a:rPr>
              <a:t>  (    </a:t>
            </a:r>
            <a:r>
              <a:rPr lang="en-US" sz="1600" b="0" i="0">
                <a:solidFill>
                  <a:srgbClr val="6D28D2"/>
                </a:solidFill>
                <a:effectLst/>
                <a:latin typeface="Udemy Sans"/>
              </a:rPr>
              <a:t>https://jigsaw.w3.org/css-validator/validator.html.en</a:t>
            </a:r>
            <a:r>
              <a:rPr lang="ru-RU" sz="1600" b="0" i="0">
                <a:solidFill>
                  <a:srgbClr val="6D28D2"/>
                </a:solidFill>
                <a:effectLst/>
                <a:latin typeface="Udemy Sans"/>
              </a:rPr>
              <a:t>    )</a:t>
            </a:r>
            <a:endParaRPr lang="ru-RU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endParaRPr lang="ru-RU" sz="1600">
              <a:solidFill>
                <a:srgbClr val="303141"/>
              </a:solidFill>
              <a:latin typeface="Udemy Sans"/>
            </a:endParaRPr>
          </a:p>
          <a:p>
            <a:pPr algn="l"/>
            <a:endParaRPr lang="ru-RU" sz="1600">
              <a:solidFill>
                <a:srgbClr val="303141"/>
              </a:solidFill>
              <a:latin typeface="Udemy Sans"/>
            </a:endParaRPr>
          </a:p>
          <a:p>
            <a:pPr algn="l"/>
            <a:endParaRPr lang="en-US" sz="1600">
              <a:solidFill>
                <a:srgbClr val="303141"/>
              </a:solidFill>
              <a:latin typeface="Udemy Sans"/>
            </a:endParaRPr>
          </a:p>
          <a:p>
            <a:pPr algn="l"/>
            <a:endParaRPr lang="en-US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r>
              <a:rPr lang="en-US" sz="1600" b="1" i="0" u="sng">
                <a:solidFill>
                  <a:srgbClr val="00B0F0"/>
                </a:solidFill>
                <a:effectLst/>
                <a:latin typeface="Udemy Sans"/>
              </a:rPr>
              <a:t>https://www.figma.com/design/fqZlcMyvIY1CJCJiPUjPnb/Web-Site-(Community)?node-id=186-78&amp;p=f&amp;t=1gH1SsH1WGIayaEi-0</a:t>
            </a:r>
            <a:endParaRPr lang="ru-RU" sz="1600" b="1" i="0" u="sng">
              <a:solidFill>
                <a:srgbClr val="00B0F0"/>
              </a:solidFill>
              <a:effectLst/>
              <a:latin typeface="Udemy Sans"/>
            </a:endParaRPr>
          </a:p>
        </p:txBody>
      </p:sp>
    </p:spTree>
    <p:extLst>
      <p:ext uri="{BB962C8B-B14F-4D97-AF65-F5344CB8AC3E}">
        <p14:creationId xmlns:p14="http://schemas.microsoft.com/office/powerpoint/2010/main" val="9069642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051100-7457-7FF8-8FFA-5FFA48ABAF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6B1AC25-7D1A-9F7C-ECC3-CD0EA1327B89}"/>
              </a:ext>
            </a:extLst>
          </p:cNvPr>
          <p:cNvSpPr txBox="1"/>
          <p:nvPr/>
        </p:nvSpPr>
        <p:spPr>
          <a:xfrm>
            <a:off x="107004" y="158874"/>
            <a:ext cx="11984477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2363"/>
              </a:lnSpc>
              <a:spcBef>
                <a:spcPts val="1500"/>
              </a:spcBef>
              <a:buNone/>
            </a:pPr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 </a:t>
            </a:r>
            <a:r>
              <a:rPr lang="ru-RU" sz="1600" b="0" i="0">
                <a:effectLst/>
                <a:latin typeface="TTCommons"/>
              </a:rPr>
              <a:t>У каждого интерфейса под капотом находится определенная модель системы, которая призвана помогать пользователю достигать определенных целей.</a:t>
            </a:r>
          </a:p>
          <a:p>
            <a:pPr algn="l">
              <a:lnSpc>
                <a:spcPts val="2363"/>
              </a:lnSpc>
              <a:spcBef>
                <a:spcPts val="1500"/>
              </a:spcBef>
              <a:buNone/>
            </a:pPr>
            <a:r>
              <a:rPr lang="ru-RU" sz="1600" b="1" i="0">
                <a:effectLst/>
                <a:latin typeface="TTCommons"/>
              </a:rPr>
              <a:t>Например, модель покупки дорогих автомобилей для постоянных клиентов автосалона в мобильном приложении может включать 4 шага: </a:t>
            </a:r>
            <a:r>
              <a:rPr lang="ru-RU" sz="1600" b="0" i="0">
                <a:effectLst/>
                <a:latin typeface="TTCommons"/>
              </a:rPr>
              <a:t>наполнить корзину, оформить заказ, подтвердить заказ, внести оплату.</a:t>
            </a:r>
          </a:p>
          <a:p>
            <a:pPr algn="l">
              <a:lnSpc>
                <a:spcPts val="2363"/>
              </a:lnSpc>
              <a:spcBef>
                <a:spcPts val="1500"/>
              </a:spcBef>
              <a:buNone/>
            </a:pPr>
            <a:r>
              <a:rPr lang="ru-RU" sz="1600" b="0" i="0">
                <a:effectLst/>
                <a:latin typeface="TTCommons"/>
              </a:rPr>
              <a:t>Модель и Интерфейс тесно взаимосвязаны. Чтобы понять разницу между Моделью и Интерфейсом, задайте вопрос: откуда вообще взялась корзина? Разве клиенты добавляют автомобили в тележку пачками, как в супермаркете? Или все-таки нужна модель не корзины/тележки из супермаркета, а тест-драйва в автосалоне?</a:t>
            </a:r>
          </a:p>
          <a:p>
            <a:pPr algn="l">
              <a:lnSpc>
                <a:spcPts val="2363"/>
              </a:lnSpc>
              <a:spcBef>
                <a:spcPts val="1500"/>
              </a:spcBef>
              <a:buNone/>
            </a:pPr>
            <a:r>
              <a:rPr lang="ru-RU" sz="1600" b="0" i="0">
                <a:effectLst/>
                <a:latin typeface="TTCommons"/>
              </a:rPr>
              <a:t>Т.е. мы в приложении можем вместо корзины сразу при выборе автомобиля предлагать записаться на тест-драйв или начать оформление покупки (в том числе в кредит). А теперь задайте вопрос: как часто покупатели дорогого автомобиля готовы менять авто и вписывается ли мобильное приложение в их жизненный контекст?</a:t>
            </a:r>
          </a:p>
          <a:p>
            <a:pPr algn="l">
              <a:lnSpc>
                <a:spcPts val="2363"/>
              </a:lnSpc>
              <a:spcBef>
                <a:spcPts val="1500"/>
              </a:spcBef>
            </a:pPr>
            <a:r>
              <a:rPr lang="ru-RU" sz="1600" b="0" i="0">
                <a:effectLst/>
                <a:latin typeface="TTCommons"/>
              </a:rPr>
              <a:t>Выходит, что за любым объектом в реальном мире стоит модель, которая находится в нашем сознании — это наши представления о том, как эта штуковина перед нами должна работать. И эти представления возникают еще до того, как мы дотронулись до нее.</a:t>
            </a:r>
          </a:p>
          <a:p>
            <a:pPr algn="l"/>
            <a:endParaRPr lang="ru-RU" sz="1600" b="0" i="0">
              <a:solidFill>
                <a:srgbClr val="303141"/>
              </a:solidFill>
              <a:effectLst/>
              <a:latin typeface="Udemy Sans"/>
            </a:endParaRPr>
          </a:p>
        </p:txBody>
      </p:sp>
    </p:spTree>
    <p:extLst>
      <p:ext uri="{BB962C8B-B14F-4D97-AF65-F5344CB8AC3E}">
        <p14:creationId xmlns:p14="http://schemas.microsoft.com/office/powerpoint/2010/main" val="12845223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3D9B4F-1193-4E37-7D47-B77818D7D2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12673CE-4E90-69E6-5538-DF609F877BA4}"/>
              </a:ext>
            </a:extLst>
          </p:cNvPr>
          <p:cNvSpPr txBox="1"/>
          <p:nvPr/>
        </p:nvSpPr>
        <p:spPr>
          <a:xfrm>
            <a:off x="107004" y="158874"/>
            <a:ext cx="11984477" cy="28777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3107"/>
              </a:lnSpc>
              <a:spcBef>
                <a:spcPts val="3000"/>
              </a:spcBef>
              <a:buNone/>
            </a:pPr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 </a:t>
            </a:r>
            <a:r>
              <a:rPr lang="ru-RU" sz="1600" b="1" i="0">
                <a:solidFill>
                  <a:srgbClr val="0A0A0A"/>
                </a:solidFill>
                <a:effectLst/>
                <a:latin typeface="TTCommons"/>
              </a:rPr>
              <a:t>Элементы пользовательского интерфейса, синтаксис и другие особенности</a:t>
            </a:r>
          </a:p>
          <a:p>
            <a:pPr algn="l">
              <a:lnSpc>
                <a:spcPts val="2363"/>
              </a:lnSpc>
              <a:spcBef>
                <a:spcPts val="750"/>
              </a:spcBef>
              <a:buNone/>
            </a:pPr>
            <a:r>
              <a:rPr lang="ru-RU" sz="1600" b="0" i="0">
                <a:effectLst/>
                <a:latin typeface="TTCommons"/>
              </a:rPr>
              <a:t>Элементы интерфейса в GUI реализованы на основе метафор. Метафоры должны быть уже знакомы пользователям или вписываться в их культурный контекст (тогда их можно им обучить).</a:t>
            </a:r>
          </a:p>
          <a:p>
            <a:pPr algn="l">
              <a:lnSpc>
                <a:spcPts val="2363"/>
              </a:lnSpc>
              <a:spcBef>
                <a:spcPts val="1500"/>
              </a:spcBef>
            </a:pPr>
            <a:r>
              <a:rPr lang="ru-RU" sz="1600" b="1" i="0">
                <a:effectLst/>
                <a:latin typeface="TTCommons"/>
              </a:rPr>
              <a:t>Метафоры в интерфейсах на базе ментальных моделей</a:t>
            </a:r>
            <a:br>
              <a:rPr lang="ru-RU" sz="1600" b="0" i="0">
                <a:effectLst/>
                <a:latin typeface="TTCommons"/>
              </a:rPr>
            </a:br>
            <a:r>
              <a:rPr lang="ru-RU" sz="1600" b="0" i="0">
                <a:effectLst/>
                <a:latin typeface="TTCommons"/>
              </a:rPr>
              <a:t>Все элементы интерфейса вместе складываются в единую дизайн-концепцию (метафору). Например, Trello (система для управления задачами) визуально выглядит как доска для управления проектами по SCRUM (метафорично), на ней также можно таскать стикеры из одной колонки в другую. Trello изначально и придумали программисты, которым очень близка концепция SCRUM.</a:t>
            </a:r>
          </a:p>
          <a:p>
            <a:pPr algn="l"/>
            <a:endParaRPr lang="ru-RU" sz="1600" b="0" i="0">
              <a:solidFill>
                <a:srgbClr val="303141"/>
              </a:solidFill>
              <a:effectLst/>
              <a:latin typeface="Udemy Sans"/>
            </a:endParaRPr>
          </a:p>
        </p:txBody>
      </p:sp>
    </p:spTree>
    <p:extLst>
      <p:ext uri="{BB962C8B-B14F-4D97-AF65-F5344CB8AC3E}">
        <p14:creationId xmlns:p14="http://schemas.microsoft.com/office/powerpoint/2010/main" val="29732236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C64F36-585E-E558-3BBD-731D1C2209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7DDDD86-F853-4E25-A6BF-C626CE5A7457}"/>
              </a:ext>
            </a:extLst>
          </p:cNvPr>
          <p:cNvSpPr txBox="1"/>
          <p:nvPr/>
        </p:nvSpPr>
        <p:spPr>
          <a:xfrm>
            <a:off x="107004" y="158874"/>
            <a:ext cx="11984477" cy="25699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2363"/>
              </a:lnSpc>
              <a:spcBef>
                <a:spcPts val="1500"/>
              </a:spcBef>
              <a:buNone/>
            </a:pPr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 </a:t>
            </a:r>
            <a:r>
              <a:rPr lang="ru-RU" sz="1600" b="1" i="0">
                <a:effectLst/>
                <a:latin typeface="TTCommons"/>
              </a:rPr>
              <a:t>Популярные элементы интерфейса:</a:t>
            </a:r>
            <a:br>
              <a:rPr lang="ru-RU" sz="1600" b="0" i="0">
                <a:effectLst/>
                <a:latin typeface="TTCommons"/>
              </a:rPr>
            </a:br>
            <a:r>
              <a:rPr lang="ru-RU" sz="1600" b="0" i="0">
                <a:effectLst/>
                <a:latin typeface="TTCommons"/>
              </a:rPr>
              <a:t>Кнопка, Ссылка, Иконка, Вкладка, Чекбокс, Радиокнопка, Переключатель, Выпадающий список, Ползунок, Поле ввода, Таблицы, Меню.</a:t>
            </a:r>
          </a:p>
          <a:p>
            <a:pPr algn="l">
              <a:lnSpc>
                <a:spcPts val="2363"/>
              </a:lnSpc>
              <a:spcBef>
                <a:spcPts val="1500"/>
              </a:spcBef>
              <a:buNone/>
            </a:pPr>
            <a:r>
              <a:rPr lang="ru-RU" sz="1600" b="1" i="0">
                <a:effectLst/>
                <a:latin typeface="TTCommons"/>
              </a:rPr>
              <a:t>Интерфейсы конструируют по принципам атомарного дизайна</a:t>
            </a:r>
            <a:br>
              <a:rPr lang="ru-RU" sz="1600" b="0" i="0">
                <a:effectLst/>
                <a:latin typeface="TTCommons"/>
              </a:rPr>
            </a:br>
            <a:r>
              <a:rPr lang="ru-RU" sz="1600" b="0" i="0">
                <a:effectLst/>
                <a:latin typeface="TTCommons"/>
              </a:rPr>
              <a:t>Атомарный дизайн — это подход к разделению системы любой сложности на части, маленькие элементы — атомы. Атомы можно использовать повторно и комбинировать друг с другом.</a:t>
            </a:r>
          </a:p>
          <a:p>
            <a:pPr algn="l">
              <a:lnSpc>
                <a:spcPts val="2363"/>
              </a:lnSpc>
              <a:spcBef>
                <a:spcPts val="1500"/>
              </a:spcBef>
            </a:pPr>
            <a:r>
              <a:rPr lang="ru-RU" sz="1600" b="1" i="0">
                <a:effectLst/>
                <a:latin typeface="TTCommons"/>
              </a:rPr>
              <a:t>Атомы.</a:t>
            </a:r>
            <a:r>
              <a:rPr lang="ru-RU" sz="1600" b="0" i="0">
                <a:effectLst/>
                <a:latin typeface="TTCommons"/>
              </a:rPr>
              <a:t> Мельчайшие частицы, из которых состоит интерфейс: кнопки, поля ввода, чекбоксы, радиокнопки, стили для типографики.</a:t>
            </a:r>
          </a:p>
          <a:p>
            <a:pPr algn="l"/>
            <a:endParaRPr lang="ru-RU" sz="1600" b="0" i="0">
              <a:solidFill>
                <a:srgbClr val="303141"/>
              </a:solidFill>
              <a:effectLst/>
              <a:latin typeface="Udemy Sans"/>
            </a:endParaRPr>
          </a:p>
        </p:txBody>
      </p:sp>
    </p:spTree>
    <p:extLst>
      <p:ext uri="{BB962C8B-B14F-4D97-AF65-F5344CB8AC3E}">
        <p14:creationId xmlns:p14="http://schemas.microsoft.com/office/powerpoint/2010/main" val="33386348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53C71E-935C-4371-7AE1-0087D038D7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9527FC7-5E89-040A-29D1-BC5B6A4210BA}"/>
              </a:ext>
            </a:extLst>
          </p:cNvPr>
          <p:cNvSpPr txBox="1"/>
          <p:nvPr/>
        </p:nvSpPr>
        <p:spPr>
          <a:xfrm>
            <a:off x="107004" y="158874"/>
            <a:ext cx="1198447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 </a:t>
            </a:r>
            <a:r>
              <a:rPr lang="en-US" sz="1600" b="0" i="0" u="sng">
                <a:solidFill>
                  <a:srgbClr val="00B0F0"/>
                </a:solidFill>
                <a:effectLst/>
                <a:latin typeface="Udemy Sans"/>
              </a:rPr>
              <a:t>https://testengineer.ru/testirovanie-gui-polnoe-rukovodstvo</a:t>
            </a:r>
            <a:r>
              <a:rPr lang="en-US" sz="1600" b="0" i="0">
                <a:solidFill>
                  <a:srgbClr val="303141"/>
                </a:solidFill>
                <a:effectLst/>
                <a:latin typeface="Udemy Sans"/>
              </a:rPr>
              <a:t>   - </a:t>
            </a:r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Доп читать.</a:t>
            </a:r>
          </a:p>
          <a:p>
            <a:pPr algn="l"/>
            <a:endParaRPr lang="ru-RU" sz="1600">
              <a:solidFill>
                <a:srgbClr val="303141"/>
              </a:solidFill>
              <a:latin typeface="Udemy Sans"/>
            </a:endParaRPr>
          </a:p>
          <a:p>
            <a:pPr algn="l"/>
            <a:endParaRPr lang="ru-RU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endParaRPr lang="ru-RU" sz="1600">
              <a:solidFill>
                <a:srgbClr val="303141"/>
              </a:solidFill>
              <a:latin typeface="Udemy Sans"/>
            </a:endParaRPr>
          </a:p>
          <a:p>
            <a:pPr algn="l"/>
            <a:r>
              <a:rPr lang="en-US" sz="1600" b="0" i="0" u="sng">
                <a:solidFill>
                  <a:srgbClr val="00B0F0"/>
                </a:solidFill>
                <a:effectLst/>
                <a:latin typeface="Udemy Sans"/>
              </a:rPr>
              <a:t>https://www.w3schools.com/howto</a:t>
            </a:r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 - попрактиковаться как некоторые функции сайта работают</a:t>
            </a:r>
          </a:p>
          <a:p>
            <a:pPr algn="l"/>
            <a:endParaRPr lang="ru-RU" sz="1600">
              <a:solidFill>
                <a:srgbClr val="303141"/>
              </a:solidFill>
              <a:latin typeface="Udemy Sans"/>
            </a:endParaRPr>
          </a:p>
          <a:p>
            <a:pPr algn="l"/>
            <a:endParaRPr lang="ru-RU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endParaRPr lang="ru-RU" sz="1600">
              <a:solidFill>
                <a:srgbClr val="303141"/>
              </a:solidFill>
              <a:latin typeface="Udemy Sans"/>
            </a:endParaRPr>
          </a:p>
          <a:p>
            <a:pPr algn="l"/>
            <a:r>
              <a:rPr lang="en-US" sz="1600" b="0" i="0" u="sng">
                <a:solidFill>
                  <a:srgbClr val="00B0F0"/>
                </a:solidFill>
                <a:effectLst/>
                <a:latin typeface="Udemy Sans"/>
              </a:rPr>
              <a:t>https://guides.kontur.ru</a:t>
            </a:r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    </a:t>
            </a:r>
            <a:r>
              <a:rPr lang="ru-RU" sz="1600" b="0" i="0">
                <a:effectLst/>
                <a:latin typeface="Udemy Sans"/>
              </a:rPr>
              <a:t>-    </a:t>
            </a:r>
            <a:r>
              <a:rPr lang="ru-RU" sz="1600" b="0" i="0">
                <a:effectLst/>
                <a:latin typeface="Lab Grotesque"/>
              </a:rPr>
              <a:t>Первоисточник требований к дизайну интерфейсов</a:t>
            </a:r>
            <a:endParaRPr lang="ru-RU" sz="1600" b="0" i="0">
              <a:effectLst/>
              <a:latin typeface="Udemy Sans"/>
            </a:endParaRPr>
          </a:p>
        </p:txBody>
      </p:sp>
    </p:spTree>
    <p:extLst>
      <p:ext uri="{BB962C8B-B14F-4D97-AF65-F5344CB8AC3E}">
        <p14:creationId xmlns:p14="http://schemas.microsoft.com/office/powerpoint/2010/main" val="226510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757003-9E14-75FE-E1E0-B4052FEBCB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2D2C24A-917F-4EAA-E4E1-F6A60BB6DE86}"/>
              </a:ext>
            </a:extLst>
          </p:cNvPr>
          <p:cNvSpPr txBox="1"/>
          <p:nvPr/>
        </p:nvSpPr>
        <p:spPr>
          <a:xfrm>
            <a:off x="107004" y="158874"/>
            <a:ext cx="11984477" cy="65248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1100" b="0" i="0">
                <a:solidFill>
                  <a:srgbClr val="30314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ru-RU" sz="1100">
                <a:latin typeface="Arial" panose="020B0604020202020204" pitchFamily="34" charset="0"/>
                <a:cs typeface="Arial" panose="020B0604020202020204" pitchFamily="34" charset="0"/>
              </a:rPr>
              <a:t>✅ </a:t>
            </a:r>
            <a:r>
              <a:rPr lang="ru-RU" sz="1100" b="1">
                <a:latin typeface="Arial" panose="020B0604020202020204" pitchFamily="34" charset="0"/>
                <a:cs typeface="Arial" panose="020B0604020202020204" pitchFamily="34" charset="0"/>
              </a:rPr>
              <a:t>Чек-лист тестирования Web GUI по макету Figma (для QA)</a:t>
            </a:r>
            <a:endParaRPr lang="az-Latn-AZ" sz="11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az-Latn-AZ" sz="1100" b="1" i="0">
              <a:solidFill>
                <a:srgbClr val="30314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az-Latn-AZ" sz="1100" b="1">
              <a:solidFill>
                <a:srgbClr val="30314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ru-RU" sz="1100" b="1">
                <a:latin typeface="Arial" panose="020B0604020202020204" pitchFamily="34" charset="0"/>
                <a:cs typeface="Arial" panose="020B0604020202020204" pitchFamily="34" charset="0"/>
              </a:rPr>
              <a:t>🔷 1. Пиксельное соответствие (Pixel-perfect)</a:t>
            </a:r>
          </a:p>
          <a:p>
            <a:pPr>
              <a:buNone/>
            </a:pPr>
            <a:r>
              <a:rPr lang="ru-RU" sz="1100" b="1">
                <a:latin typeface="Arial" panose="020B0604020202020204" pitchFamily="34" charset="0"/>
                <a:cs typeface="Arial" panose="020B0604020202020204" pitchFamily="34" charset="0"/>
              </a:rPr>
              <a:t>Что проверять: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100">
                <a:latin typeface="Arial" panose="020B0604020202020204" pitchFamily="34" charset="0"/>
                <a:cs typeface="Arial" panose="020B0604020202020204" pitchFamily="34" charset="0"/>
              </a:rPr>
              <a:t>Совпадают ли размеры элементов (карточек, кнопок, инпутов и т.д.) с макетом Figma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100">
                <a:latin typeface="Arial" panose="020B0604020202020204" pitchFamily="34" charset="0"/>
                <a:cs typeface="Arial" panose="020B0604020202020204" pitchFamily="34" charset="0"/>
              </a:rPr>
              <a:t>Расстояния между элементами (margin, padding) соответствуют ли Figma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100">
                <a:latin typeface="Arial" panose="020B0604020202020204" pitchFamily="34" charset="0"/>
                <a:cs typeface="Arial" panose="020B0604020202020204" pitchFamily="34" charset="0"/>
              </a:rPr>
              <a:t>Расположение компонентов — по сетке и выравниванию</a:t>
            </a:r>
          </a:p>
          <a:p>
            <a:pPr>
              <a:buNone/>
            </a:pPr>
            <a:r>
              <a:rPr lang="ru-RU" sz="1100" b="1">
                <a:latin typeface="Arial" panose="020B0604020202020204" pitchFamily="34" charset="0"/>
                <a:cs typeface="Arial" panose="020B0604020202020204" pitchFamily="34" charset="0"/>
              </a:rPr>
              <a:t>Инструменты: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100">
                <a:latin typeface="Arial" panose="020B0604020202020204" pitchFamily="34" charset="0"/>
                <a:cs typeface="Arial" panose="020B0604020202020204" pitchFamily="34" charset="0"/>
              </a:rPr>
              <a:t>Панель "Inspect" в Figma (для получения размеров, цветов, шрифтов)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100">
                <a:latin typeface="Arial" panose="020B0604020202020204" pitchFamily="34" charset="0"/>
                <a:cs typeface="Arial" panose="020B0604020202020204" pitchFamily="34" charset="0"/>
              </a:rPr>
              <a:t>Расширения Chrome: </a:t>
            </a:r>
            <a:r>
              <a:rPr lang="ru-RU" sz="1100" b="1">
                <a:latin typeface="Arial" panose="020B0604020202020204" pitchFamily="34" charset="0"/>
                <a:cs typeface="Arial" panose="020B0604020202020204" pitchFamily="34" charset="0"/>
              </a:rPr>
              <a:t>PerfectPixel</a:t>
            </a:r>
            <a:r>
              <a:rPr lang="ru-RU" sz="110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1100" b="1">
                <a:latin typeface="Arial" panose="020B0604020202020204" pitchFamily="34" charset="0"/>
                <a:cs typeface="Arial" panose="020B0604020202020204" pitchFamily="34" charset="0"/>
              </a:rPr>
              <a:t>PixelPerfect</a:t>
            </a:r>
            <a:r>
              <a:rPr lang="ru-RU" sz="1100">
                <a:latin typeface="Arial" panose="020B0604020202020204" pitchFamily="34" charset="0"/>
                <a:cs typeface="Arial" panose="020B0604020202020204" pitchFamily="34" charset="0"/>
              </a:rPr>
              <a:t> (для наложения макета на реальный сайт)</a:t>
            </a:r>
          </a:p>
          <a:p>
            <a:pPr algn="l"/>
            <a:endParaRPr lang="az-Latn-AZ" sz="1100" b="1" i="0">
              <a:solidFill>
                <a:srgbClr val="30314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az-Latn-AZ" sz="1100" b="1">
              <a:solidFill>
                <a:srgbClr val="30314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az-Latn-AZ" sz="1100" b="1" i="0">
              <a:solidFill>
                <a:srgbClr val="30314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az-Latn-AZ" sz="1100" b="1" i="0">
              <a:solidFill>
                <a:srgbClr val="30314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sz="1100" b="1">
                <a:latin typeface="Arial" panose="020B0604020202020204" pitchFamily="34" charset="0"/>
                <a:cs typeface="Arial" panose="020B0604020202020204" pitchFamily="34" charset="0"/>
              </a:rPr>
              <a:t>🔷 2. </a:t>
            </a:r>
            <a:r>
              <a:rPr lang="ru-RU" sz="1100" b="1">
                <a:latin typeface="Arial" panose="020B0604020202020204" pitchFamily="34" charset="0"/>
                <a:cs typeface="Arial" panose="020B0604020202020204" pitchFamily="34" charset="0"/>
              </a:rPr>
              <a:t>Типографика</a:t>
            </a:r>
          </a:p>
          <a:p>
            <a:pPr>
              <a:buNone/>
            </a:pPr>
            <a:r>
              <a:rPr lang="ru-RU" sz="1100" b="1">
                <a:latin typeface="Arial" panose="020B0604020202020204" pitchFamily="34" charset="0"/>
                <a:cs typeface="Arial" panose="020B0604020202020204" pitchFamily="34" charset="0"/>
              </a:rPr>
              <a:t>Что проверять: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100">
                <a:latin typeface="Arial" panose="020B0604020202020204" pitchFamily="34" charset="0"/>
                <a:cs typeface="Arial" panose="020B0604020202020204" pitchFamily="34" charset="0"/>
              </a:rPr>
              <a:t>Соответствуют ли шрифты (</a:t>
            </a:r>
            <a:r>
              <a:rPr lang="en-US" sz="1100">
                <a:latin typeface="Arial" panose="020B0604020202020204" pitchFamily="34" charset="0"/>
                <a:cs typeface="Arial" panose="020B0604020202020204" pitchFamily="34" charset="0"/>
              </a:rPr>
              <a:t>font-family), </a:t>
            </a:r>
            <a:r>
              <a:rPr lang="ru-RU" sz="1100">
                <a:latin typeface="Arial" panose="020B0604020202020204" pitchFamily="34" charset="0"/>
                <a:cs typeface="Arial" panose="020B0604020202020204" pitchFamily="34" charset="0"/>
              </a:rPr>
              <a:t>размер текста (</a:t>
            </a:r>
            <a:r>
              <a:rPr lang="en-US" sz="1100">
                <a:latin typeface="Arial" panose="020B0604020202020204" pitchFamily="34" charset="0"/>
                <a:cs typeface="Arial" panose="020B0604020202020204" pitchFamily="34" charset="0"/>
              </a:rPr>
              <a:t>font-size), </a:t>
            </a:r>
            <a:r>
              <a:rPr lang="ru-RU" sz="1100">
                <a:latin typeface="Arial" panose="020B0604020202020204" pitchFamily="34" charset="0"/>
                <a:cs typeface="Arial" panose="020B0604020202020204" pitchFamily="34" charset="0"/>
              </a:rPr>
              <a:t>насыщенность (</a:t>
            </a:r>
            <a:r>
              <a:rPr lang="en-US" sz="1100">
                <a:latin typeface="Arial" panose="020B0604020202020204" pitchFamily="34" charset="0"/>
                <a:cs typeface="Arial" panose="020B0604020202020204" pitchFamily="34" charset="0"/>
              </a:rPr>
              <a:t>font-weight), </a:t>
            </a:r>
            <a:r>
              <a:rPr lang="ru-RU" sz="1100">
                <a:latin typeface="Arial" panose="020B0604020202020204" pitchFamily="34" charset="0"/>
                <a:cs typeface="Arial" panose="020B0604020202020204" pitchFamily="34" charset="0"/>
              </a:rPr>
              <a:t>межстрочный интервал (</a:t>
            </a:r>
            <a:r>
              <a:rPr lang="en-US" sz="1100">
                <a:latin typeface="Arial" panose="020B0604020202020204" pitchFamily="34" charset="0"/>
                <a:cs typeface="Arial" panose="020B0604020202020204" pitchFamily="34" charset="0"/>
              </a:rPr>
              <a:t>line-height)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100">
                <a:latin typeface="Arial" panose="020B0604020202020204" pitchFamily="34" charset="0"/>
                <a:cs typeface="Arial" panose="020B0604020202020204" pitchFamily="34" charset="0"/>
              </a:rPr>
              <a:t>Стили заголовков (</a:t>
            </a:r>
            <a:r>
              <a:rPr lang="en-US" sz="1100">
                <a:latin typeface="Arial" panose="020B0604020202020204" pitchFamily="34" charset="0"/>
                <a:cs typeface="Arial" panose="020B0604020202020204" pitchFamily="34" charset="0"/>
              </a:rPr>
              <a:t>H1, H2...), </a:t>
            </a:r>
            <a:r>
              <a:rPr lang="ru-RU" sz="1100">
                <a:latin typeface="Arial" panose="020B0604020202020204" pitchFamily="34" charset="0"/>
                <a:cs typeface="Arial" panose="020B0604020202020204" pitchFamily="34" charset="0"/>
              </a:rPr>
              <a:t>основного текста, ссылок</a:t>
            </a:r>
          </a:p>
          <a:p>
            <a:pPr algn="l"/>
            <a:endParaRPr lang="az-Latn-AZ" sz="1100" b="1">
              <a:solidFill>
                <a:srgbClr val="30314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az-Latn-AZ" sz="1100" b="1" i="0">
              <a:solidFill>
                <a:srgbClr val="30314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az-Latn-AZ" sz="1100" b="1" i="0">
              <a:solidFill>
                <a:srgbClr val="30314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az-Latn-AZ" sz="1100" b="1">
              <a:solidFill>
                <a:srgbClr val="30314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🔷 3. Цвета и стили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Что проверять: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Цвета (#HEX, rgba) совпадают ли с Figma?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Применены ли правильные стили: тени (box-shadow), скругления (border-radius), прозрачность (opacity)?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Hover, активные и фокусные состояния соответствуют ли Figma?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az-Latn-AZ" sz="1100" b="0" i="0">
              <a:solidFill>
                <a:srgbClr val="30314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az-Latn-AZ" sz="1100" b="0" i="0">
              <a:solidFill>
                <a:srgbClr val="30314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az-Latn-AZ" sz="1100">
              <a:solidFill>
                <a:srgbClr val="30314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ru-RU" sz="1100" b="1">
                <a:latin typeface="Arial" panose="020B0604020202020204" pitchFamily="34" charset="0"/>
                <a:cs typeface="Arial" panose="020B0604020202020204" pitchFamily="34" charset="0"/>
              </a:rPr>
              <a:t>🔷 4. Интерактивность и поведение компонентов</a:t>
            </a:r>
          </a:p>
          <a:p>
            <a:pPr>
              <a:buNone/>
            </a:pPr>
            <a:r>
              <a:rPr lang="ru-RU" sz="1100" b="1">
                <a:latin typeface="Arial" panose="020B0604020202020204" pitchFamily="34" charset="0"/>
                <a:cs typeface="Arial" panose="020B0604020202020204" pitchFamily="34" charset="0"/>
              </a:rPr>
              <a:t>Что проверять: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100">
                <a:latin typeface="Arial" panose="020B0604020202020204" pitchFamily="34" charset="0"/>
                <a:cs typeface="Arial" panose="020B0604020202020204" pitchFamily="34" charset="0"/>
              </a:rPr>
              <a:t>Работают ли dropdown-меню, модальные окна, вкладки (tabs), слайдеры как в Figma?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100">
                <a:latin typeface="Arial" panose="020B0604020202020204" pitchFamily="34" charset="0"/>
                <a:cs typeface="Arial" panose="020B0604020202020204" pitchFamily="34" charset="0"/>
              </a:rPr>
              <a:t>Присутствуют ли лоадеры, сообщения об ошибках и успехе?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100">
                <a:latin typeface="Arial" panose="020B0604020202020204" pitchFamily="34" charset="0"/>
                <a:cs typeface="Arial" panose="020B0604020202020204" pitchFamily="34" charset="0"/>
              </a:rPr>
              <a:t>Анимации переходов и состояний реализованы ли как в прототипе?</a:t>
            </a:r>
          </a:p>
          <a:p>
            <a:pPr algn="l"/>
            <a:endParaRPr lang="ru-RU" sz="1100" b="0" i="0">
              <a:solidFill>
                <a:srgbClr val="30314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03796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201A49-6F98-A801-DCDE-39F240D798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5840648-A4BD-3708-C5C2-F5CDDF3E484A}"/>
              </a:ext>
            </a:extLst>
          </p:cNvPr>
          <p:cNvSpPr txBox="1"/>
          <p:nvPr/>
        </p:nvSpPr>
        <p:spPr>
          <a:xfrm>
            <a:off x="107004" y="158874"/>
            <a:ext cx="11984477" cy="63555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ru-RU" sz="1100" b="0" i="0">
                <a:solidFill>
                  <a:srgbClr val="30314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ru-RU" sz="1100" b="1">
                <a:latin typeface="Arial" panose="020B0604020202020204" pitchFamily="34" charset="0"/>
                <a:cs typeface="Arial" panose="020B0604020202020204" pitchFamily="34" charset="0"/>
              </a:rPr>
              <a:t>🔷 5. Выравнивание и сетка</a:t>
            </a:r>
          </a:p>
          <a:p>
            <a:pPr>
              <a:buNone/>
            </a:pPr>
            <a:r>
              <a:rPr lang="ru-RU" sz="1100" b="1">
                <a:latin typeface="Arial" panose="020B0604020202020204" pitchFamily="34" charset="0"/>
                <a:cs typeface="Arial" panose="020B0604020202020204" pitchFamily="34" charset="0"/>
              </a:rPr>
              <a:t>Что проверять: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100">
                <a:latin typeface="Arial" panose="020B0604020202020204" pitchFamily="34" charset="0"/>
                <a:cs typeface="Arial" panose="020B0604020202020204" pitchFamily="34" charset="0"/>
              </a:rPr>
              <a:t>Используется ли правильная сетка (например, 12-колоночная)?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100">
                <a:latin typeface="Arial" panose="020B0604020202020204" pitchFamily="34" charset="0"/>
                <a:cs typeface="Arial" panose="020B0604020202020204" pitchFamily="34" charset="0"/>
              </a:rPr>
              <a:t>Совпадает ли выравнивание по горизонтали/вертикали с макетом?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100">
                <a:latin typeface="Arial" panose="020B0604020202020204" pitchFamily="34" charset="0"/>
                <a:cs typeface="Arial" panose="020B0604020202020204" pitchFamily="34" charset="0"/>
              </a:rPr>
              <a:t>Одинаковые ли отступы между повторяющимися элементами?</a:t>
            </a:r>
          </a:p>
          <a:p>
            <a:pPr algn="l"/>
            <a:endParaRPr lang="az-Latn-AZ" sz="1100" b="0" i="0">
              <a:solidFill>
                <a:srgbClr val="30314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az-Latn-AZ" sz="1100">
              <a:solidFill>
                <a:srgbClr val="30314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az-Latn-AZ" sz="1100" b="0" i="0">
              <a:solidFill>
                <a:srgbClr val="30314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ru-RU" sz="1100" b="1">
                <a:latin typeface="Arial" panose="020B0604020202020204" pitchFamily="34" charset="0"/>
                <a:cs typeface="Arial" panose="020B0604020202020204" pitchFamily="34" charset="0"/>
              </a:rPr>
              <a:t>🔷 6. Адаптивность (Responsive)</a:t>
            </a:r>
          </a:p>
          <a:p>
            <a:pPr>
              <a:buNone/>
            </a:pPr>
            <a:r>
              <a:rPr lang="ru-RU" sz="1100" b="1">
                <a:latin typeface="Arial" panose="020B0604020202020204" pitchFamily="34" charset="0"/>
                <a:cs typeface="Arial" panose="020B0604020202020204" pitchFamily="34" charset="0"/>
              </a:rPr>
              <a:t>Что проверять: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100">
                <a:latin typeface="Arial" panose="020B0604020202020204" pitchFamily="34" charset="0"/>
                <a:cs typeface="Arial" panose="020B0604020202020204" pitchFamily="34" charset="0"/>
              </a:rPr>
              <a:t>Как интерфейс ведет себя при изменении размеров экрана?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100">
                <a:latin typeface="Arial" panose="020B0604020202020204" pitchFamily="34" charset="0"/>
                <a:cs typeface="Arial" panose="020B0604020202020204" pitchFamily="34" charset="0"/>
              </a:rPr>
              <a:t>Работает ли корректно на мобильных, планшетах и десктопах?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100">
                <a:latin typeface="Arial" panose="020B0604020202020204" pitchFamily="34" charset="0"/>
                <a:cs typeface="Arial" panose="020B0604020202020204" pitchFamily="34" charset="0"/>
              </a:rPr>
              <a:t>Если в Figma нет мобильной версии — логично ли отображаются компоненты?</a:t>
            </a:r>
          </a:p>
          <a:p>
            <a:pPr algn="l"/>
            <a:endParaRPr lang="az-Latn-AZ" sz="1100">
              <a:solidFill>
                <a:srgbClr val="30314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az-Latn-AZ" sz="1100" b="0" i="0">
              <a:solidFill>
                <a:srgbClr val="30314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az-Latn-AZ" sz="1100" b="0" i="0">
              <a:solidFill>
                <a:srgbClr val="30314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🔷 7. Иконки и изображения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Что проверять: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Используются ли те же иконки, что и в Figma?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Правильные ли размеры и положение?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Оптимизированы ли изображения по весу и формату (например, .svg, .webp)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z-Latn-AZ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az-Latn-AZ" sz="1100">
              <a:solidFill>
                <a:srgbClr val="30314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ru-RU" sz="1100" b="1">
                <a:latin typeface="Arial" panose="020B0604020202020204" pitchFamily="34" charset="0"/>
                <a:cs typeface="Arial" panose="020B0604020202020204" pitchFamily="34" charset="0"/>
              </a:rPr>
              <a:t>🔷 8. UX сценарии (если есть прототип в Figma)</a:t>
            </a:r>
          </a:p>
          <a:p>
            <a:pPr>
              <a:buNone/>
            </a:pPr>
            <a:r>
              <a:rPr lang="ru-RU" sz="1100" b="1">
                <a:latin typeface="Arial" panose="020B0604020202020204" pitchFamily="34" charset="0"/>
                <a:cs typeface="Arial" panose="020B0604020202020204" pitchFamily="34" charset="0"/>
              </a:rPr>
              <a:t>Что проверять: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100">
                <a:latin typeface="Arial" panose="020B0604020202020204" pitchFamily="34" charset="0"/>
                <a:cs typeface="Arial" panose="020B0604020202020204" pitchFamily="34" charset="0"/>
              </a:rPr>
              <a:t>Совпадает ли навигация и пользовательские переходы с тем, что показано в Figma?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100">
                <a:latin typeface="Arial" panose="020B0604020202020204" pitchFamily="34" charset="0"/>
                <a:cs typeface="Arial" panose="020B0604020202020204" pitchFamily="34" charset="0"/>
              </a:rPr>
              <a:t>Работают ли все кликабельные элементы как ожидалось?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100">
                <a:latin typeface="Arial" panose="020B0604020202020204" pitchFamily="34" charset="0"/>
                <a:cs typeface="Arial" panose="020B0604020202020204" pitchFamily="34" charset="0"/>
              </a:rPr>
              <a:t>Тестирование "позитивных" и "негативных" сценариев (например, успешная и неуспешная отправка формы)</a:t>
            </a:r>
          </a:p>
          <a:p>
            <a:pPr algn="l"/>
            <a:endParaRPr lang="az-Latn-AZ" sz="1100" b="0" i="0">
              <a:solidFill>
                <a:srgbClr val="30314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az-Latn-AZ" sz="1100">
              <a:solidFill>
                <a:srgbClr val="30314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az-Latn-AZ" sz="1100">
              <a:solidFill>
                <a:srgbClr val="30314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ru-RU" sz="1100" b="1"/>
              <a:t>🔷 9. Компонентная структура и переиспользование</a:t>
            </a:r>
          </a:p>
          <a:p>
            <a:pPr>
              <a:buNone/>
            </a:pPr>
            <a:r>
              <a:rPr lang="ru-RU" sz="1100" b="1"/>
              <a:t>Что проверять: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100"/>
              <a:t>Используются ли повторяющиеся компоненты одинаково, как в Figma (например, карточки, формы, кнопки)?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100"/>
              <a:t>Соблюдается ли структура компонентов — есть ли переиспользуемость (DRY-принцип)?</a:t>
            </a:r>
          </a:p>
          <a:p>
            <a:pPr algn="l"/>
            <a:endParaRPr lang="ru-RU" sz="1100" b="0" i="0">
              <a:solidFill>
                <a:srgbClr val="30314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05580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95FD67-B3D1-5359-8DFE-3A5341C1BB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4EF4ADD-7F72-52CC-1746-6F7BC1A24D23}"/>
              </a:ext>
            </a:extLst>
          </p:cNvPr>
          <p:cNvSpPr txBox="1"/>
          <p:nvPr/>
        </p:nvSpPr>
        <p:spPr>
          <a:xfrm>
            <a:off x="107004" y="158874"/>
            <a:ext cx="11984477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 </a:t>
            </a:r>
            <a:r>
              <a:rPr lang="ru-RU" sz="1600" b="1"/>
              <a:t>🔷 10. Производительность и анимации</a:t>
            </a:r>
          </a:p>
          <a:p>
            <a:pPr>
              <a:buNone/>
            </a:pPr>
            <a:r>
              <a:rPr lang="ru-RU" sz="1600" b="1"/>
              <a:t>Что проверять: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/>
              <a:t>Не тормозят ли элементы при загрузке страницы?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/>
              <a:t>Работают ли анимации (slide, fade, transitions)?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/>
              <a:t>Ленивая загрузка (lazy load), скелетоны или лоадеры реализованы?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az-Latn-AZ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endParaRPr lang="az-Latn-AZ" sz="1600">
              <a:solidFill>
                <a:srgbClr val="303141"/>
              </a:solidFill>
              <a:latin typeface="Udemy Sans"/>
            </a:endParaRPr>
          </a:p>
          <a:p>
            <a:pPr algn="l"/>
            <a:endParaRPr lang="az-Latn-AZ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endParaRPr lang="az-Latn-AZ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endParaRPr lang="az-Latn-AZ" sz="1600">
              <a:solidFill>
                <a:srgbClr val="303141"/>
              </a:solidFill>
              <a:latin typeface="Udemy Sans"/>
            </a:endParaRPr>
          </a:p>
          <a:p>
            <a:pPr>
              <a:buNone/>
            </a:pPr>
            <a:r>
              <a:rPr lang="ru-RU" sz="1600" b="1"/>
              <a:t>🧰 Полезные инструменты для QA:</a:t>
            </a:r>
          </a:p>
          <a:p>
            <a:r>
              <a:rPr lang="ru-RU" sz="1600"/>
              <a:t>🔧 </a:t>
            </a:r>
            <a:r>
              <a:rPr lang="ru-RU" sz="1600" b="1"/>
              <a:t>Chrome DevTools</a:t>
            </a:r>
            <a:r>
              <a:rPr lang="ru-RU" sz="1600"/>
              <a:t> – сравнение стилей, выравнивания, сетки</a:t>
            </a:r>
          </a:p>
          <a:p>
            <a:r>
              <a:rPr lang="ru-RU" sz="1600"/>
              <a:t>🔍 </a:t>
            </a:r>
            <a:r>
              <a:rPr lang="ru-RU" sz="1600" b="1"/>
              <a:t>PerfectPixel</a:t>
            </a:r>
            <a:r>
              <a:rPr lang="ru-RU" sz="1600"/>
              <a:t> – наложение макета</a:t>
            </a:r>
          </a:p>
          <a:p>
            <a:r>
              <a:rPr lang="ru-RU" sz="1600"/>
              <a:t>🚦 </a:t>
            </a:r>
            <a:r>
              <a:rPr lang="ru-RU" sz="1600" b="1"/>
              <a:t>Lighthouse</a:t>
            </a:r>
            <a:r>
              <a:rPr lang="ru-RU" sz="1600"/>
              <a:t> – базовая проверка производительности, доступности</a:t>
            </a:r>
          </a:p>
          <a:p>
            <a:r>
              <a:rPr lang="ru-RU" sz="1600"/>
              <a:t>✅ </a:t>
            </a:r>
            <a:r>
              <a:rPr lang="ru-RU" sz="1600" b="1"/>
              <a:t>Figma Inspect</a:t>
            </a:r>
            <a:r>
              <a:rPr lang="ru-RU" sz="1600"/>
              <a:t> – точные данные по размерам, цветам, шрифтам</a:t>
            </a:r>
          </a:p>
          <a:p>
            <a:pPr algn="l"/>
            <a:endParaRPr lang="az-Latn-AZ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endParaRPr lang="az-Latn-AZ" sz="1600">
              <a:solidFill>
                <a:srgbClr val="303141"/>
              </a:solidFill>
              <a:latin typeface="Udemy Sans"/>
            </a:endParaRPr>
          </a:p>
          <a:p>
            <a:pPr algn="l"/>
            <a:endParaRPr lang="az-Latn-AZ" sz="1600">
              <a:solidFill>
                <a:srgbClr val="303141"/>
              </a:solidFill>
              <a:latin typeface="Udemy Sans"/>
            </a:endParaRPr>
          </a:p>
          <a:p>
            <a:pPr algn="l"/>
            <a:endParaRPr lang="az-Latn-AZ" sz="1600" b="0" i="0">
              <a:solidFill>
                <a:srgbClr val="303141"/>
              </a:solidFill>
              <a:effectLst/>
              <a:latin typeface="Udemy Sans"/>
            </a:endParaRPr>
          </a:p>
          <a:p>
            <a:pPr>
              <a:buNone/>
            </a:pPr>
            <a:r>
              <a:rPr lang="ru-RU" sz="1600" b="1"/>
              <a:t>📝 Советы: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/>
              <a:t>Сделай чек-лист в Excel/Google Sheets для каждого экрана и компонента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/>
              <a:t>Делай скриншоты несоответствий и прикладывай ссылки на конкретный компонент в Figma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/>
              <a:t>Всегда общайся с дизайнером — иногда разработка может требовать компромиссов</a:t>
            </a:r>
          </a:p>
          <a:p>
            <a:pPr algn="l"/>
            <a:endParaRPr lang="ru-RU" sz="1600" b="0" i="0">
              <a:solidFill>
                <a:srgbClr val="303141"/>
              </a:solidFill>
              <a:effectLst/>
              <a:latin typeface="Udemy Sans"/>
            </a:endParaRPr>
          </a:p>
        </p:txBody>
      </p:sp>
    </p:spTree>
    <p:extLst>
      <p:ext uri="{BB962C8B-B14F-4D97-AF65-F5344CB8AC3E}">
        <p14:creationId xmlns:p14="http://schemas.microsoft.com/office/powerpoint/2010/main" val="11880047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02F675-BEF6-B86A-FE4E-EAFB92B171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7DE3008-264C-7717-6FBD-96917518858E}"/>
              </a:ext>
            </a:extLst>
          </p:cNvPr>
          <p:cNvSpPr txBox="1"/>
          <p:nvPr/>
        </p:nvSpPr>
        <p:spPr>
          <a:xfrm>
            <a:off x="107004" y="158874"/>
            <a:ext cx="119844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651642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C05C10-388F-7FA5-CF71-098101F378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46F0EC3-1BCC-E705-01A4-E155CB7CDB1F}"/>
              </a:ext>
            </a:extLst>
          </p:cNvPr>
          <p:cNvSpPr txBox="1"/>
          <p:nvPr/>
        </p:nvSpPr>
        <p:spPr>
          <a:xfrm>
            <a:off x="107004" y="158874"/>
            <a:ext cx="11984477" cy="46628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 </a:t>
            </a:r>
            <a:r>
              <a:rPr lang="ru-RU" sz="1600" b="1" i="0">
                <a:solidFill>
                  <a:srgbClr val="000000"/>
                </a:solidFill>
                <a:effectLst/>
                <a:latin typeface="TTCommons"/>
              </a:rPr>
              <a:t>Что такое пользовательский интерфейс</a:t>
            </a:r>
          </a:p>
          <a:p>
            <a:pPr algn="l"/>
            <a:endParaRPr lang="ru-RU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endParaRPr lang="ru-RU" sz="1600">
              <a:solidFill>
                <a:srgbClr val="303141"/>
              </a:solidFill>
              <a:latin typeface="Udemy Sans"/>
            </a:endParaRPr>
          </a:p>
          <a:p>
            <a:pPr algn="l">
              <a:lnSpc>
                <a:spcPts val="2363"/>
              </a:lnSpc>
              <a:spcBef>
                <a:spcPts val="1500"/>
              </a:spcBef>
              <a:buNone/>
            </a:pPr>
            <a:r>
              <a:rPr lang="ru-RU" sz="1600" b="1" i="0">
                <a:effectLst/>
                <a:latin typeface="TTCommons"/>
              </a:rPr>
              <a:t>Кратко: </a:t>
            </a:r>
            <a:r>
              <a:rPr lang="ru-RU" sz="1600" b="0" i="0">
                <a:effectLst/>
                <a:latin typeface="TTCommons"/>
              </a:rPr>
              <a:t>Пользовательский интерфейс — это способ взаимодействия пользователя и программы. Давайте разбираться дальше зачем он нужен 🌿👇</a:t>
            </a:r>
          </a:p>
          <a:p>
            <a:pPr algn="l">
              <a:lnSpc>
                <a:spcPts val="2363"/>
              </a:lnSpc>
              <a:spcBef>
                <a:spcPts val="1500"/>
              </a:spcBef>
            </a:pPr>
            <a:r>
              <a:rPr lang="ru-RU" sz="1600" b="0" i="0">
                <a:effectLst/>
                <a:latin typeface="TTCommons"/>
              </a:rPr>
              <a:t>«Хороший пользовательский интерфейс учитывает человеческие слабости, перекладывает работу на машину, минимизирует ошибки и раздражение пользователя». (с) Илья Бирман</a:t>
            </a:r>
          </a:p>
          <a:p>
            <a:pPr algn="l"/>
            <a:endParaRPr lang="ru-RU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endParaRPr lang="ru-RU" sz="1600">
              <a:solidFill>
                <a:srgbClr val="303141"/>
              </a:solidFill>
              <a:latin typeface="Udemy Sans"/>
            </a:endParaRPr>
          </a:p>
          <a:p>
            <a:pPr algn="l"/>
            <a:r>
              <a:rPr lang="ru-RU" sz="1600" b="0" i="0">
                <a:effectLst/>
                <a:latin typeface="TTCommons"/>
              </a:rPr>
              <a:t>Пользовательский интерфейс — это все, что помогает людям управлять устройствами и программами с помощью голоса, нажатий, жестов, через командную строку и даже силой мысли (такое теперь тоже есть). Самый популярный вид интерфейсов сейчас — UI приложений.</a:t>
            </a:r>
            <a:endParaRPr lang="ru-RU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endParaRPr lang="ru-RU" sz="1600">
              <a:solidFill>
                <a:srgbClr val="303141"/>
              </a:solidFill>
              <a:latin typeface="Udemy Sans"/>
            </a:endParaRPr>
          </a:p>
          <a:p>
            <a:pPr algn="l"/>
            <a:endParaRPr lang="ru-RU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r>
              <a:rPr lang="ru-RU" sz="1600" b="0" i="0">
                <a:effectLst/>
                <a:latin typeface="TTCommons"/>
              </a:rPr>
              <a:t>UI (англ. user interface) переводится как «пользовательский интерфейс». UI охватывает не только графический интерфейс, а еще и тактильный, голосовой или звуковой.</a:t>
            </a:r>
            <a:endParaRPr lang="ru-RU" sz="1600" b="0" i="0">
              <a:solidFill>
                <a:srgbClr val="303141"/>
              </a:solidFill>
              <a:effectLst/>
              <a:latin typeface="Udemy Sans"/>
            </a:endParaRPr>
          </a:p>
        </p:txBody>
      </p:sp>
    </p:spTree>
    <p:extLst>
      <p:ext uri="{BB962C8B-B14F-4D97-AF65-F5344CB8AC3E}">
        <p14:creationId xmlns:p14="http://schemas.microsoft.com/office/powerpoint/2010/main" val="2842522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D1754D-3D67-E32D-B62A-5B8C0729FA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67836EB-1203-9661-0F35-005360755F9F}"/>
              </a:ext>
            </a:extLst>
          </p:cNvPr>
          <p:cNvSpPr txBox="1"/>
          <p:nvPr/>
        </p:nvSpPr>
        <p:spPr>
          <a:xfrm>
            <a:off x="107004" y="158874"/>
            <a:ext cx="11984477" cy="38779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3107"/>
              </a:lnSpc>
              <a:spcBef>
                <a:spcPts val="3000"/>
              </a:spcBef>
              <a:buNone/>
            </a:pPr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 </a:t>
            </a:r>
            <a:r>
              <a:rPr lang="ru-RU" sz="1600" b="1" i="0">
                <a:solidFill>
                  <a:srgbClr val="0A0A0A"/>
                </a:solidFill>
                <a:effectLst/>
                <a:latin typeface="TTCommons"/>
              </a:rPr>
              <a:t>Зачем нужен интерфейс</a:t>
            </a:r>
          </a:p>
          <a:p>
            <a:pPr algn="l">
              <a:lnSpc>
                <a:spcPts val="2363"/>
              </a:lnSpc>
              <a:spcBef>
                <a:spcPts val="750"/>
              </a:spcBef>
              <a:buNone/>
            </a:pPr>
            <a:r>
              <a:rPr lang="ru-RU" sz="1600" b="0" i="0">
                <a:effectLst/>
                <a:latin typeface="TTCommons"/>
              </a:rPr>
              <a:t>Интерфейс помогает двум объектам понимать друг друга и обмениваться информацией.</a:t>
            </a:r>
          </a:p>
          <a:p>
            <a:pPr algn="l">
              <a:lnSpc>
                <a:spcPts val="2363"/>
              </a:lnSpc>
              <a:spcBef>
                <a:spcPts val="1500"/>
              </a:spcBef>
              <a:buNone/>
            </a:pPr>
            <a:r>
              <a:rPr lang="ru-RU" sz="1600" b="0" i="0">
                <a:effectLst/>
                <a:latin typeface="TTCommons"/>
              </a:rPr>
              <a:t>Интерфейс — это «язык общения», который понимают оба объекта, которые взаимодействуют друг с другом с целью решить определенный вопрос. 👌</a:t>
            </a:r>
          </a:p>
          <a:p>
            <a:pPr algn="l">
              <a:lnSpc>
                <a:spcPts val="2363"/>
              </a:lnSpc>
              <a:spcBef>
                <a:spcPts val="1500"/>
              </a:spcBef>
              <a:buNone/>
            </a:pPr>
            <a:r>
              <a:rPr lang="ru-RU" sz="1600" b="0" i="0">
                <a:effectLst/>
                <a:latin typeface="TTCommons"/>
              </a:rPr>
              <a:t>Если каждое приложение или программа, установленная на компьютере, планшете или смартфоне, — это помощник, то интерфейс — это способ общаться (взаимодействовать) с ней, чтобы она помогала в вашем деле на работе и в жизни.</a:t>
            </a:r>
          </a:p>
          <a:p>
            <a:pPr algn="l">
              <a:lnSpc>
                <a:spcPts val="2363"/>
              </a:lnSpc>
              <a:spcBef>
                <a:spcPts val="1500"/>
              </a:spcBef>
            </a:pPr>
            <a:r>
              <a:rPr lang="ru-RU" sz="1600" b="1" i="0">
                <a:effectLst/>
                <a:latin typeface="TTCommons"/>
              </a:rPr>
              <a:t>К примеру, у цифровых систем пользовательские интерфейсы бывают графические, голосовые, командной строки, жестовые</a:t>
            </a:r>
            <a:r>
              <a:rPr lang="ru-RU" sz="1600" b="0" i="0">
                <a:effectLst/>
                <a:latin typeface="TTCommons"/>
              </a:rPr>
              <a:t> — все это интерфейсы. Через пользовательский интерфейс мы получаем доступ к новым возможностям, которые дает приложение для обучения, работы, творчества, развлечений.</a:t>
            </a:r>
          </a:p>
          <a:p>
            <a:pPr algn="l"/>
            <a:endParaRPr lang="ru-RU" sz="1600" b="0" i="0">
              <a:solidFill>
                <a:srgbClr val="303141"/>
              </a:solidFill>
              <a:effectLst/>
              <a:latin typeface="Udemy Sans"/>
            </a:endParaRPr>
          </a:p>
        </p:txBody>
      </p:sp>
    </p:spTree>
    <p:extLst>
      <p:ext uri="{BB962C8B-B14F-4D97-AF65-F5344CB8AC3E}">
        <p14:creationId xmlns:p14="http://schemas.microsoft.com/office/powerpoint/2010/main" val="334804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A297C4-2613-7A72-CF79-17D443DB5A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40A0976-F30F-5DC2-CA00-54AF0A9DFC16}"/>
              </a:ext>
            </a:extLst>
          </p:cNvPr>
          <p:cNvSpPr txBox="1"/>
          <p:nvPr/>
        </p:nvSpPr>
        <p:spPr>
          <a:xfrm>
            <a:off x="107004" y="158874"/>
            <a:ext cx="11984477" cy="41472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 </a:t>
            </a:r>
            <a:r>
              <a:rPr lang="ru-RU" sz="1600" b="1" i="0">
                <a:effectLst/>
                <a:latin typeface="TTCommons"/>
              </a:rPr>
              <a:t>Также распространены программный, аппаратный, аппаратно-программный интерфейсы. </a:t>
            </a:r>
            <a:r>
              <a:rPr lang="ru-RU" sz="1600" b="0" i="0">
                <a:effectLst/>
                <a:latin typeface="TTCommons"/>
              </a:rPr>
              <a:t>Такие интерфейсы обеспечивают взаимодействие не только между человеком и машиной (устройством), но и между программами, оборудованием или компьютерами:</a:t>
            </a:r>
          </a:p>
          <a:p>
            <a:pPr algn="l"/>
            <a:endParaRPr lang="ru-RU" sz="1600">
              <a:solidFill>
                <a:srgbClr val="303141"/>
              </a:solidFill>
              <a:latin typeface="TTCommons"/>
            </a:endParaRPr>
          </a:p>
          <a:p>
            <a:pPr algn="l"/>
            <a:endParaRPr lang="ru-RU" sz="1600" b="0" i="0">
              <a:solidFill>
                <a:srgbClr val="303141"/>
              </a:solidFill>
              <a:effectLst/>
              <a:latin typeface="TTCommons"/>
            </a:endParaRPr>
          </a:p>
          <a:p>
            <a:pPr marL="285750" indent="-285750" algn="l">
              <a:lnSpc>
                <a:spcPts val="2475"/>
              </a:lnSpc>
              <a:spcBef>
                <a:spcPts val="1500"/>
              </a:spcBef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ru-RU" sz="1600" b="1" i="0">
                <a:solidFill>
                  <a:srgbClr val="000000"/>
                </a:solidFill>
                <a:effectLst/>
                <a:latin typeface="var(--font-stack)"/>
              </a:rPr>
              <a:t>аппаратный: </a:t>
            </a:r>
            <a:r>
              <a:rPr lang="ru-RU" sz="1600" b="0" i="0">
                <a:solidFill>
                  <a:srgbClr val="000000"/>
                </a:solidFill>
                <a:effectLst/>
                <a:latin typeface="var(--font-stack)"/>
              </a:rPr>
              <a:t>соединяет друг с другом два объекта, например, помогает подключить смартфон к ноутбуку с помощью WiFi или кабеля;</a:t>
            </a:r>
          </a:p>
          <a:p>
            <a:pPr marL="285750" indent="-285750" algn="l">
              <a:lnSpc>
                <a:spcPts val="2475"/>
              </a:lnSpc>
              <a:spcBef>
                <a:spcPts val="1500"/>
              </a:spcBef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ru-RU" sz="1600" b="1" i="0">
                <a:solidFill>
                  <a:srgbClr val="000000"/>
                </a:solidFill>
                <a:effectLst/>
                <a:latin typeface="var(--font-stack)"/>
              </a:rPr>
              <a:t>программный (API): </a:t>
            </a:r>
            <a:r>
              <a:rPr lang="ru-RU" sz="1600" b="0" i="0">
                <a:solidFill>
                  <a:srgbClr val="000000"/>
                </a:solidFill>
                <a:effectLst/>
                <a:latin typeface="var(--font-stack)"/>
              </a:rPr>
              <a:t>создает связь между приложениями/программами, к примеру, подключение API одного приложения к другому. Самый популярный сценарий работы — авторизация через соцсети на сайтах;</a:t>
            </a:r>
          </a:p>
          <a:p>
            <a:pPr marL="285750" indent="-285750" algn="l">
              <a:lnSpc>
                <a:spcPts val="2475"/>
              </a:lnSpc>
              <a:spcBef>
                <a:spcPts val="1500"/>
              </a:spcBef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ru-RU" sz="1600" b="1" i="0">
                <a:solidFill>
                  <a:srgbClr val="000000"/>
                </a:solidFill>
                <a:effectLst/>
                <a:latin typeface="var(--font-stack)"/>
              </a:rPr>
              <a:t>аппаратно-программный: </a:t>
            </a:r>
            <a:r>
              <a:rPr lang="ru-RU" sz="1600" b="0" i="0">
                <a:solidFill>
                  <a:srgbClr val="000000"/>
                </a:solidFill>
                <a:effectLst/>
                <a:latin typeface="var(--font-stack)"/>
              </a:rPr>
              <a:t>комбинация технических элементов под управлением программного обеспечения.</a:t>
            </a:r>
          </a:p>
          <a:p>
            <a:pPr algn="l"/>
            <a:endParaRPr lang="ru-RU" sz="1600" b="0" i="0">
              <a:solidFill>
                <a:srgbClr val="303141"/>
              </a:solidFill>
              <a:effectLst/>
              <a:latin typeface="Udemy Sans"/>
            </a:endParaRPr>
          </a:p>
        </p:txBody>
      </p:sp>
    </p:spTree>
    <p:extLst>
      <p:ext uri="{BB962C8B-B14F-4D97-AF65-F5344CB8AC3E}">
        <p14:creationId xmlns:p14="http://schemas.microsoft.com/office/powerpoint/2010/main" val="586061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E3AC7F-4851-1E54-0561-575565319E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4CD9963-0DDC-1C12-FA22-65B7BC301FE9}"/>
              </a:ext>
            </a:extLst>
          </p:cNvPr>
          <p:cNvSpPr txBox="1"/>
          <p:nvPr/>
        </p:nvSpPr>
        <p:spPr>
          <a:xfrm>
            <a:off x="107004" y="158874"/>
            <a:ext cx="11984477" cy="62863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3107"/>
              </a:lnSpc>
              <a:spcBef>
                <a:spcPts val="3000"/>
              </a:spcBef>
              <a:buNone/>
            </a:pPr>
            <a:r>
              <a:rPr lang="ru-RU" sz="2000" b="0" i="0">
                <a:solidFill>
                  <a:srgbClr val="303141"/>
                </a:solidFill>
                <a:effectLst/>
                <a:latin typeface="Udemy Sans"/>
              </a:rPr>
              <a:t> </a:t>
            </a:r>
            <a:r>
              <a:rPr lang="ru-RU" sz="2000" b="1" i="0">
                <a:solidFill>
                  <a:srgbClr val="0A0A0A"/>
                </a:solidFill>
                <a:effectLst/>
                <a:latin typeface="TTCommons"/>
              </a:rPr>
              <a:t>Виды пользовательского интерфейса</a:t>
            </a:r>
          </a:p>
          <a:p>
            <a:pPr algn="l">
              <a:lnSpc>
                <a:spcPts val="2363"/>
              </a:lnSpc>
              <a:spcBef>
                <a:spcPts val="750"/>
              </a:spcBef>
            </a:pPr>
            <a:r>
              <a:rPr lang="ru-RU" sz="2000" b="0" i="0">
                <a:effectLst/>
                <a:latin typeface="TTCommons"/>
              </a:rPr>
              <a:t>Пользовательские интерфейсы бывают жестовые, тактильные, голосовые, графические, командной строки и даже нейронные.</a:t>
            </a:r>
          </a:p>
          <a:p>
            <a:pPr algn="l"/>
            <a:endParaRPr lang="ru-RU" sz="20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endParaRPr lang="ru-RU" sz="2000">
              <a:solidFill>
                <a:srgbClr val="303141"/>
              </a:solidFill>
              <a:latin typeface="Udemy Sans"/>
            </a:endParaRPr>
          </a:p>
          <a:p>
            <a:pPr algn="l"/>
            <a:endParaRPr lang="ru-RU" sz="20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>
              <a:lnSpc>
                <a:spcPts val="2363"/>
              </a:lnSpc>
              <a:spcBef>
                <a:spcPts val="1500"/>
              </a:spcBef>
              <a:buNone/>
            </a:pPr>
            <a:r>
              <a:rPr lang="ru-RU" sz="2000" b="1" i="0">
                <a:effectLst/>
                <a:latin typeface="TTCommons"/>
              </a:rPr>
              <a:t>Интерфейс командной строки и текстовый интерфейс (Command Line Interface или CLI)</a:t>
            </a:r>
            <a:br>
              <a:rPr lang="ru-RU" sz="2000" b="0" i="0">
                <a:effectLst/>
                <a:latin typeface="TTCommons"/>
              </a:rPr>
            </a:br>
            <a:r>
              <a:rPr lang="ru-RU" sz="2000" b="0" i="0">
                <a:effectLst/>
                <a:latin typeface="TTCommons"/>
              </a:rPr>
              <a:t>Командная строка все еще очень популярна среди системных администраторов и программистов. Это один из первых методов взаимодействия с компьютером. Она обладает особым шармом — создает ощущение общения тет-а-тет с машиной без посредников. Командная строка — как бесконечный лист A4, на котором пользователь вводит текст команд и получает результаты работы в виде текста.</a:t>
            </a:r>
          </a:p>
          <a:p>
            <a:pPr algn="l">
              <a:lnSpc>
                <a:spcPts val="2363"/>
              </a:lnSpc>
              <a:spcBef>
                <a:spcPts val="1500"/>
              </a:spcBef>
              <a:buNone/>
            </a:pPr>
            <a:endParaRPr lang="ru-RU" sz="2000">
              <a:latin typeface="TTCommons"/>
            </a:endParaRPr>
          </a:p>
          <a:p>
            <a:pPr algn="l">
              <a:lnSpc>
                <a:spcPts val="2363"/>
              </a:lnSpc>
              <a:spcBef>
                <a:spcPts val="1500"/>
              </a:spcBef>
              <a:buNone/>
            </a:pPr>
            <a:endParaRPr lang="ru-RU" sz="2000" b="0" i="0">
              <a:effectLst/>
              <a:latin typeface="TTCommons"/>
            </a:endParaRPr>
          </a:p>
          <a:p>
            <a:pPr algn="l">
              <a:lnSpc>
                <a:spcPts val="2363"/>
              </a:lnSpc>
              <a:spcBef>
                <a:spcPts val="1500"/>
              </a:spcBef>
              <a:buNone/>
            </a:pPr>
            <a:r>
              <a:rPr lang="ru-RU" sz="2000" b="1" i="0">
                <a:effectLst/>
                <a:latin typeface="TTCommons"/>
              </a:rPr>
              <a:t>Графический пользовательский интерфейс (Graphical User Interface или GUI)</a:t>
            </a:r>
            <a:br>
              <a:rPr lang="ru-RU" sz="2000" b="0" i="0">
                <a:effectLst/>
                <a:latin typeface="TTCommons"/>
              </a:rPr>
            </a:br>
            <a:r>
              <a:rPr lang="ru-RU" sz="2000" b="0" i="0">
                <a:effectLst/>
                <a:latin typeface="TTCommons"/>
              </a:rPr>
              <a:t>Самый популярный тип UI. Представляет собой окошко с различными элементами управления. Пользователи взаимодействуют с ними с помощью клавиатуры, мыши и голосовых команд: жмут на кнопки, тыкают мышкой, смахивают пальцем.</a:t>
            </a:r>
            <a:endParaRPr lang="ru-RU" sz="2000" b="0" i="0">
              <a:solidFill>
                <a:srgbClr val="303141"/>
              </a:solidFill>
              <a:effectLst/>
              <a:latin typeface="Udemy Sans"/>
            </a:endParaRPr>
          </a:p>
        </p:txBody>
      </p:sp>
    </p:spTree>
    <p:extLst>
      <p:ext uri="{BB962C8B-B14F-4D97-AF65-F5344CB8AC3E}">
        <p14:creationId xmlns:p14="http://schemas.microsoft.com/office/powerpoint/2010/main" val="2582535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2B3032-A595-C46F-E4D8-CC17911D3D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66231C6-D16F-EDAB-16B2-256B41681DDC}"/>
              </a:ext>
            </a:extLst>
          </p:cNvPr>
          <p:cNvSpPr txBox="1"/>
          <p:nvPr/>
        </p:nvSpPr>
        <p:spPr>
          <a:xfrm>
            <a:off x="107004" y="158874"/>
            <a:ext cx="11984477" cy="37243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2363"/>
              </a:lnSpc>
              <a:spcBef>
                <a:spcPts val="1500"/>
              </a:spcBef>
              <a:buNone/>
            </a:pPr>
            <a:r>
              <a:rPr lang="ru-RU" sz="1600" b="1" i="0">
                <a:effectLst/>
                <a:latin typeface="TTCommons"/>
              </a:rPr>
              <a:t>Жестовый, голосовой, тактильный, нейронный</a:t>
            </a:r>
            <a:br>
              <a:rPr lang="ru-RU" sz="1600" b="0" i="0">
                <a:effectLst/>
                <a:latin typeface="TTCommons"/>
              </a:rPr>
            </a:br>
            <a:r>
              <a:rPr lang="ru-RU" sz="1600" b="0" i="0">
                <a:effectLst/>
                <a:latin typeface="TTCommons"/>
              </a:rPr>
              <a:t>«Любая достаточно развитая технология неотличима от магии», — как-то сказал английский писатель-фантаст и футуролог Артур Кларк.</a:t>
            </a:r>
          </a:p>
          <a:p>
            <a:pPr algn="l">
              <a:lnSpc>
                <a:spcPts val="2363"/>
              </a:lnSpc>
              <a:spcBef>
                <a:spcPts val="1500"/>
              </a:spcBef>
              <a:buNone/>
            </a:pPr>
            <a:r>
              <a:rPr lang="ru-RU" sz="1600" b="0" i="0">
                <a:effectLst/>
                <a:latin typeface="TTCommons"/>
              </a:rPr>
              <a:t>Например, через Voice User Interface вы можете отдавать команды своему смартфону через голосовых помощников: Siri от Apple, Alexa от Amazon или Алиса от Яндекса.</a:t>
            </a:r>
          </a:p>
          <a:p>
            <a:pPr algn="l">
              <a:lnSpc>
                <a:spcPts val="2363"/>
              </a:lnSpc>
              <a:spcBef>
                <a:spcPts val="1500"/>
              </a:spcBef>
              <a:buNone/>
            </a:pPr>
            <a:r>
              <a:rPr lang="ru-RU" sz="1600" b="0" i="0">
                <a:effectLst/>
                <a:latin typeface="TTCommons"/>
              </a:rPr>
              <a:t>NUI (жестовые, естественные) применяют в играх для приставок Xbox, Nintendo Wii или PlayStation. Эту же технологию вы найдете в оборудовании «умного дома», например, при включении света или регулировании громкости Яндекс.Станции с помощью изменения положения руки.</a:t>
            </a:r>
          </a:p>
          <a:p>
            <a:pPr algn="l">
              <a:lnSpc>
                <a:spcPts val="2363"/>
              </a:lnSpc>
              <a:spcBef>
                <a:spcPts val="1500"/>
              </a:spcBef>
            </a:pPr>
            <a:r>
              <a:rPr lang="ru-RU" sz="1600" b="0" i="0">
                <a:effectLst/>
                <a:latin typeface="TTCommons"/>
              </a:rPr>
              <a:t>Производители качают технологии и расширяют возможности машин, и наслаждаться новыми фишками гаджетов можно даже посылая мысли напрямую в компьютер.</a:t>
            </a:r>
          </a:p>
        </p:txBody>
      </p:sp>
    </p:spTree>
    <p:extLst>
      <p:ext uri="{BB962C8B-B14F-4D97-AF65-F5344CB8AC3E}">
        <p14:creationId xmlns:p14="http://schemas.microsoft.com/office/powerpoint/2010/main" val="1795736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715132-30F2-0962-EA15-1721844DB9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E59AD7D-3D57-B855-AB8E-B5B2F0B8A4FC}"/>
              </a:ext>
            </a:extLst>
          </p:cNvPr>
          <p:cNvSpPr txBox="1"/>
          <p:nvPr/>
        </p:nvSpPr>
        <p:spPr>
          <a:xfrm>
            <a:off x="107004" y="158874"/>
            <a:ext cx="11984477" cy="51629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3107"/>
              </a:lnSpc>
              <a:spcBef>
                <a:spcPts val="3000"/>
              </a:spcBef>
              <a:buNone/>
            </a:pPr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 </a:t>
            </a:r>
            <a:r>
              <a:rPr lang="ru-RU" sz="1600" b="1" i="0">
                <a:solidFill>
                  <a:srgbClr val="0A0A0A"/>
                </a:solidFill>
                <a:effectLst/>
                <a:latin typeface="TTCommons"/>
              </a:rPr>
              <a:t>Графический пользовательский интерфейс</a:t>
            </a:r>
          </a:p>
          <a:p>
            <a:pPr algn="l">
              <a:lnSpc>
                <a:spcPts val="2363"/>
              </a:lnSpc>
              <a:spcBef>
                <a:spcPts val="750"/>
              </a:spcBef>
            </a:pPr>
            <a:r>
              <a:rPr lang="ru-RU" sz="1600" b="0" i="0">
                <a:effectLst/>
                <a:latin typeface="TTCommons"/>
              </a:rPr>
              <a:t>Этим термином чаще обозначаются UI мобильных и веб-приложений, а также игр и сервисов для развлечений.</a:t>
            </a:r>
          </a:p>
          <a:p>
            <a:pPr algn="l"/>
            <a:endParaRPr lang="ru-RU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endParaRPr lang="ru-RU" sz="1600">
              <a:solidFill>
                <a:srgbClr val="303141"/>
              </a:solidFill>
              <a:latin typeface="Udemy Sans"/>
            </a:endParaRPr>
          </a:p>
          <a:p>
            <a:pPr algn="l"/>
            <a:endParaRPr lang="ru-RU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endParaRPr lang="ru-RU" sz="1600">
              <a:solidFill>
                <a:srgbClr val="303141"/>
              </a:solidFill>
              <a:latin typeface="Udemy Sans"/>
            </a:endParaRPr>
          </a:p>
          <a:p>
            <a:pPr algn="l">
              <a:lnSpc>
                <a:spcPts val="2363"/>
              </a:lnSpc>
              <a:spcBef>
                <a:spcPts val="1500"/>
              </a:spcBef>
              <a:buNone/>
            </a:pPr>
            <a:r>
              <a:rPr lang="ru-RU" sz="1600" b="1" i="0">
                <a:effectLst/>
                <a:latin typeface="TTCommons"/>
              </a:rPr>
              <a:t>Мобильные интерфейсы</a:t>
            </a:r>
            <a:br>
              <a:rPr lang="ru-RU" sz="1600" b="0" i="0">
                <a:effectLst/>
                <a:latin typeface="TTCommons"/>
              </a:rPr>
            </a:br>
            <a:r>
              <a:rPr lang="ru-RU" sz="1600" b="0" i="0">
                <a:effectLst/>
                <a:latin typeface="TTCommons"/>
              </a:rPr>
              <a:t>Выделяется в отдельную группу SIMP (Screen, Icon, Menu, Pointer). Подход к дизайну мобильных интерфейсов отличается от подхода к дизайну настольных приложений. Поведение пользователей при взаимодействии со смартфонами отличается от работы на компьютере из-за размера экрана и отсутствия отдельной клавиатуры с мышью/тачпадом. Элементы здесь заполняют экран полностью, а блоки и системы зависят от требований операционной системы.</a:t>
            </a:r>
          </a:p>
          <a:p>
            <a:pPr algn="l">
              <a:lnSpc>
                <a:spcPts val="2363"/>
              </a:lnSpc>
              <a:spcBef>
                <a:spcPts val="1500"/>
              </a:spcBef>
            </a:pPr>
            <a:r>
              <a:rPr lang="ru-RU" sz="1600" b="0" i="0">
                <a:effectLst/>
                <a:latin typeface="TTCommons"/>
              </a:rPr>
              <a:t>Дизайн мобильных приложений также зависит от поведенческих паттернов пользователей, например того, как они держат смартфон в руке, какие действия удобно совершать на ходу и т.д.</a:t>
            </a:r>
          </a:p>
          <a:p>
            <a:pPr algn="l"/>
            <a:endParaRPr lang="ru-RU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endParaRPr lang="ru-RU" sz="1600">
              <a:solidFill>
                <a:srgbClr val="303141"/>
              </a:solidFill>
              <a:latin typeface="Udemy Sans"/>
            </a:endParaRPr>
          </a:p>
          <a:p>
            <a:pPr algn="l"/>
            <a:endParaRPr lang="ru-RU" sz="1600" b="0" i="0">
              <a:solidFill>
                <a:srgbClr val="303141"/>
              </a:solidFill>
              <a:effectLst/>
              <a:latin typeface="Udemy Sans"/>
            </a:endParaRPr>
          </a:p>
        </p:txBody>
      </p:sp>
    </p:spTree>
    <p:extLst>
      <p:ext uri="{BB962C8B-B14F-4D97-AF65-F5344CB8AC3E}">
        <p14:creationId xmlns:p14="http://schemas.microsoft.com/office/powerpoint/2010/main" val="554157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0C7094-6B1A-F008-EEF1-C529528D5B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D865AE2-B95D-B438-6AD4-1083D71B2F8F}"/>
              </a:ext>
            </a:extLst>
          </p:cNvPr>
          <p:cNvSpPr txBox="1"/>
          <p:nvPr/>
        </p:nvSpPr>
        <p:spPr>
          <a:xfrm>
            <a:off x="107004" y="158874"/>
            <a:ext cx="11984477" cy="45320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2363"/>
              </a:lnSpc>
              <a:spcBef>
                <a:spcPts val="1500"/>
              </a:spcBef>
              <a:buNone/>
            </a:pPr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 </a:t>
            </a:r>
            <a:r>
              <a:rPr lang="ru-RU" sz="1600" b="1" i="0">
                <a:effectLst/>
                <a:latin typeface="TTCommons"/>
              </a:rPr>
              <a:t>Веб-интерфейсы</a:t>
            </a:r>
            <a:br>
              <a:rPr lang="ru-RU" sz="1600" b="0" i="0">
                <a:effectLst/>
                <a:latin typeface="TTCommons"/>
              </a:rPr>
            </a:br>
            <a:r>
              <a:rPr lang="ru-RU" sz="1600" b="0" i="0">
                <a:effectLst/>
                <a:latin typeface="TTCommons"/>
              </a:rPr>
              <a:t>Технологии позволяет создавать полноценные веб-приложения, по функциональности не уступающие настольному ПО: Trello, Google Docs, Twitch, Яндекс.Дзен.</a:t>
            </a:r>
          </a:p>
          <a:p>
            <a:pPr algn="l">
              <a:lnSpc>
                <a:spcPts val="2363"/>
              </a:lnSpc>
              <a:spcBef>
                <a:spcPts val="1500"/>
              </a:spcBef>
            </a:pPr>
            <a:r>
              <a:rPr lang="ru-RU" sz="1600" b="0" i="0">
                <a:effectLst/>
                <a:latin typeface="TTCommons"/>
              </a:rPr>
              <a:t>Преимущество таких приложений в том, что их не нужно устанавливать на компьютер — все функции доступны в браузере. Создают такие приложения с помощью JavaScript, HTML и CSS.</a:t>
            </a:r>
          </a:p>
          <a:p>
            <a:pPr algn="l"/>
            <a:endParaRPr lang="ru-RU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endParaRPr lang="ru-RU" sz="1600">
              <a:solidFill>
                <a:srgbClr val="303141"/>
              </a:solidFill>
              <a:latin typeface="Udemy Sans"/>
            </a:endParaRPr>
          </a:p>
          <a:p>
            <a:pPr algn="l"/>
            <a:endParaRPr lang="ru-RU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endParaRPr lang="ru-RU" sz="1600">
              <a:solidFill>
                <a:srgbClr val="303141"/>
              </a:solidFill>
              <a:latin typeface="Udemy Sans"/>
            </a:endParaRPr>
          </a:p>
          <a:p>
            <a:pPr algn="l"/>
            <a:r>
              <a:rPr lang="ru-RU" sz="1600" b="1" i="0">
                <a:effectLst/>
                <a:latin typeface="TTCommons"/>
              </a:rPr>
              <a:t>Игровой и материальный</a:t>
            </a:r>
            <a:br>
              <a:rPr lang="ru-RU" sz="1600"/>
            </a:br>
            <a:r>
              <a:rPr lang="ru-RU" sz="1600" b="0" i="0">
                <a:effectLst/>
                <a:latin typeface="TTCommons"/>
              </a:rPr>
              <a:t>Связан с механикой геймплея. Именно в нем лучше всего раскрывается сопровождающая роль интерфейса, так как игрок лучше ощущает, что движется к какой-то цели (например, победить босса и пройти уровень). Интерфейс зависит от игры: кнопки, жесты, движения мыши или взаимодействие с сенсором на экране или 3D интерфейс в VR, нажатие клавиш на джойстике.</a:t>
            </a:r>
            <a:endParaRPr lang="ru-RU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endParaRPr lang="ru-RU" sz="1600">
              <a:solidFill>
                <a:srgbClr val="303141"/>
              </a:solidFill>
              <a:latin typeface="Udemy Sans"/>
            </a:endParaRPr>
          </a:p>
          <a:p>
            <a:pPr algn="l"/>
            <a:endParaRPr lang="ru-RU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endParaRPr lang="ru-RU" sz="1600" b="0" i="0">
              <a:solidFill>
                <a:srgbClr val="303141"/>
              </a:solidFill>
              <a:effectLst/>
              <a:latin typeface="Udemy Sans"/>
            </a:endParaRPr>
          </a:p>
        </p:txBody>
      </p:sp>
    </p:spTree>
    <p:extLst>
      <p:ext uri="{BB962C8B-B14F-4D97-AF65-F5344CB8AC3E}">
        <p14:creationId xmlns:p14="http://schemas.microsoft.com/office/powerpoint/2010/main" val="2838173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5DB529-D48C-F6A3-6D6C-210C58DEAC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2FDE917-03D5-FE4D-34A0-D705A26A651A}"/>
              </a:ext>
            </a:extLst>
          </p:cNvPr>
          <p:cNvSpPr txBox="1"/>
          <p:nvPr/>
        </p:nvSpPr>
        <p:spPr>
          <a:xfrm>
            <a:off x="107004" y="158874"/>
            <a:ext cx="11984477" cy="60326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3107"/>
              </a:lnSpc>
              <a:spcBef>
                <a:spcPts val="3000"/>
              </a:spcBef>
            </a:pPr>
            <a:r>
              <a:rPr lang="ru-RU" sz="1600" b="1" i="0">
                <a:solidFill>
                  <a:srgbClr val="0A0A0A"/>
                </a:solidFill>
                <a:effectLst/>
                <a:latin typeface="TTCommons"/>
              </a:rPr>
              <a:t>Модель пользовательского интерфейса: реальный мир и ментальная модель пользователя</a:t>
            </a:r>
          </a:p>
          <a:p>
            <a:pPr algn="l">
              <a:lnSpc>
                <a:spcPts val="2363"/>
              </a:lnSpc>
              <a:spcBef>
                <a:spcPts val="750"/>
              </a:spcBef>
              <a:buNone/>
            </a:pPr>
            <a:r>
              <a:rPr lang="ru-RU" sz="1600" b="0" i="0">
                <a:effectLst/>
                <a:latin typeface="TTCommons"/>
              </a:rPr>
              <a:t>Программные продукты призваны увеличивать наши возможности в реальном мире. Каждый продукт — как супергерой, его задача — помочь нам в чем-либо: суперпамять, общение сквозь любые расстояния, максимум развлечений и так далее. Ко всем этим свойствам мы получаем доступ через интерфейсы.</a:t>
            </a:r>
          </a:p>
          <a:p>
            <a:pPr algn="l">
              <a:lnSpc>
                <a:spcPts val="2363"/>
              </a:lnSpc>
              <a:spcBef>
                <a:spcPts val="1500"/>
              </a:spcBef>
            </a:pPr>
            <a:r>
              <a:rPr lang="ru-RU" sz="1600" b="0" i="0">
                <a:effectLst/>
                <a:latin typeface="TTCommons"/>
              </a:rPr>
              <a:t>Каждое приложение мы распахиваем в определенном контексте. Контекст подразумевает определенные ожидания от того, как все должно работать. Ожидания основаны на прошлом опыте. При знакомстве с новым продуктом мы бессознательно переносим на него сформировавшиеся ожидания и привычки, которые выстроились в прошлом вокруг другого схожего продукта (или способа решения схожей задачи).</a:t>
            </a:r>
            <a:endParaRPr lang="ru-RU" sz="1600" b="1" i="0">
              <a:solidFill>
                <a:srgbClr val="0A0A0A"/>
              </a:solidFill>
              <a:effectLst/>
              <a:latin typeface="TTCommons"/>
            </a:endParaRPr>
          </a:p>
          <a:p>
            <a:pPr algn="l">
              <a:lnSpc>
                <a:spcPts val="2363"/>
              </a:lnSpc>
              <a:spcBef>
                <a:spcPts val="1500"/>
              </a:spcBef>
            </a:pPr>
            <a:endParaRPr lang="ru-RU" sz="1600" b="1">
              <a:solidFill>
                <a:srgbClr val="0A0A0A"/>
              </a:solidFill>
              <a:latin typeface="TTCommons"/>
            </a:endParaRPr>
          </a:p>
          <a:p>
            <a:pPr algn="l">
              <a:lnSpc>
                <a:spcPts val="2363"/>
              </a:lnSpc>
              <a:spcBef>
                <a:spcPts val="1500"/>
              </a:spcBef>
            </a:pPr>
            <a:endParaRPr lang="ru-RU" sz="1600" b="1" i="0">
              <a:solidFill>
                <a:srgbClr val="0A0A0A"/>
              </a:solidFill>
              <a:effectLst/>
              <a:latin typeface="TTCommons"/>
            </a:endParaRPr>
          </a:p>
          <a:p>
            <a:pPr algn="l">
              <a:lnSpc>
                <a:spcPts val="2363"/>
              </a:lnSpc>
              <a:spcBef>
                <a:spcPts val="1500"/>
              </a:spcBef>
              <a:buNone/>
            </a:pPr>
            <a:r>
              <a:rPr lang="ru-RU" sz="1600" b="1" i="0">
                <a:effectLst/>
                <a:latin typeface="TTCommons"/>
              </a:rPr>
              <a:t>Ментальная модель</a:t>
            </a:r>
            <a:r>
              <a:rPr lang="ru-RU" sz="1600" b="0" i="0">
                <a:effectLst/>
                <a:latin typeface="TTCommons"/>
              </a:rPr>
              <a:t> — это схема в нашей памяти с логикой «объект → принцип взаимодействия → результат». При этом от всех похожих объектов мы ожидаем похожего поведения и результата.</a:t>
            </a:r>
          </a:p>
          <a:p>
            <a:pPr algn="l">
              <a:lnSpc>
                <a:spcPts val="2363"/>
              </a:lnSpc>
              <a:spcBef>
                <a:spcPts val="1500"/>
              </a:spcBef>
            </a:pPr>
            <a:r>
              <a:rPr lang="ru-RU" sz="1600" b="0" i="0">
                <a:effectLst/>
                <a:latin typeface="TTCommons"/>
              </a:rPr>
              <a:t>«В основе ментальной модели лежат убеждения, а не факты. Это значит, что нужно принять то, что пользователи уже знают (или думают что знают) о том, как работает ваш продукт. И взять это в работу».</a:t>
            </a:r>
          </a:p>
          <a:p>
            <a:pPr algn="l">
              <a:lnSpc>
                <a:spcPts val="2363"/>
              </a:lnSpc>
              <a:spcBef>
                <a:spcPts val="1500"/>
              </a:spcBef>
            </a:pPr>
            <a:endParaRPr lang="ru-RU" sz="1600" b="0" i="0">
              <a:effectLst/>
              <a:latin typeface="TTCommons"/>
            </a:endParaRPr>
          </a:p>
        </p:txBody>
      </p:sp>
    </p:spTree>
    <p:extLst>
      <p:ext uri="{BB962C8B-B14F-4D97-AF65-F5344CB8AC3E}">
        <p14:creationId xmlns:p14="http://schemas.microsoft.com/office/powerpoint/2010/main" val="506171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28108</TotalTime>
  <Words>2152</Words>
  <Application>Microsoft Office PowerPoint</Application>
  <PresentationFormat>Widescreen</PresentationFormat>
  <Paragraphs>217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Calibri Light</vt:lpstr>
      <vt:lpstr>Lab Grotesque</vt:lpstr>
      <vt:lpstr>TTCommons</vt:lpstr>
      <vt:lpstr>Udemy Sans</vt:lpstr>
      <vt:lpstr>var(--font-stack)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400</cp:revision>
  <dcterms:created xsi:type="dcterms:W3CDTF">2025-02-24T08:05:52Z</dcterms:created>
  <dcterms:modified xsi:type="dcterms:W3CDTF">2025-04-08T12:27:02Z</dcterms:modified>
</cp:coreProperties>
</file>