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309" r:id="rId16"/>
    <p:sldId id="310" r:id="rId17"/>
    <p:sldId id="312" r:id="rId18"/>
    <p:sldId id="313" r:id="rId19"/>
    <p:sldId id="315" r:id="rId20"/>
    <p:sldId id="316" r:id="rId21"/>
    <p:sldId id="317" r:id="rId22"/>
    <p:sldId id="314" r:id="rId23"/>
    <p:sldId id="311" r:id="rId24"/>
    <p:sldId id="271" r:id="rId25"/>
    <p:sldId id="272" r:id="rId26"/>
    <p:sldId id="273" r:id="rId27"/>
    <p:sldId id="274" r:id="rId28"/>
    <p:sldId id="280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 autoAdjust="0"/>
    <p:restoredTop sz="94660"/>
  </p:normalViewPr>
  <p:slideViewPr>
    <p:cSldViewPr snapToGrid="0">
      <p:cViewPr varScale="1">
        <p:scale>
          <a:sx n="98" d="100"/>
          <a:sy n="98" d="100"/>
        </p:scale>
        <p:origin x="94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319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7B5C7-CAEC-6EFA-2B46-04C02231E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520A09-078D-898E-067D-C4B4BE012C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F4DAF2-38D2-590D-0155-A4F65AC01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7E99C-6A1D-8A85-A9E5-8C4CD1FF84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9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EDBCE-E231-57FB-FCBB-518416548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10C7A3-E441-5735-1B6C-624A199EC7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4ACF5-D2D0-24F8-A709-92AC60023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095028-68D2-4D15-3334-F672F0857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90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F805D-B65E-4D7A-1C94-34D9137B1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D60D5B-B4E9-3C8D-3FE8-6341E03C6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ABE2D5-D4E7-C510-9B11-8AAAF343FD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66C17-394C-531D-CD54-BBB7FB55D2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9392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E80A4-387A-849C-84E2-A4247B19E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A9EB1E-FF8F-17F0-17D3-B4828397C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2C39CD-A37B-533E-E52D-0B19E6C33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F8787-7133-ABF5-2CFA-9C6A5CA9D1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50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7A15E-4172-A1E8-D6A2-0BDA27033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6DB8CA-BF82-F847-9FAD-43914C2F56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3255DF-74FB-3A06-BD9D-BA0EC6455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AF6E7-744B-7CC5-3F7F-7B38FBA296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259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BD20F-04E1-1F99-AB2D-8F6893C11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70812-D1FC-5EE9-A566-D4E4B71BE8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029568-8D74-75EB-05D9-0D1C042BF0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54607-E4BE-F7FC-D2A5-589E295D5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875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ECD6E-CB97-6A00-9802-B7B3E1843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663B04-3FBC-F192-7808-4B896148B8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BC72C-C696-8771-46DE-E3C78D86D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AF883-5CA8-C012-7C0E-C3391D5616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658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1DAEA-157C-C364-A4CB-539A08D2E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776B69-BF72-0724-6146-08D9DA78F8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6808BC-F61C-D5F4-1ADE-F39D3124A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7DC69-E1E4-D07C-93FB-80D858A2A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728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05417-0283-5893-D970-65827CE9C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AE9E1E-A90D-6EEE-8351-003F9628FA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34A92A-F0F8-80D3-A38E-EC14B86340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5E56E-35D3-9676-85F7-B8B68AACE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735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4EFDF-69F0-1A85-334D-E9105BF81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59C40B-1CCD-A85B-C4F5-F1C57AB876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2C0D03-20B0-8DED-56B2-F379CFA82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D4C22-CD20-0194-51B5-2CEBCFC27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38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7864C-342E-3B80-B1C0-A6D4B60F0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12F61A-CF3B-C79C-2E7B-C389686307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A118E2-AAFC-5332-717C-BF007930D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369F4-DC7D-D16C-A564-93ECC4B43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774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FDCB0-6904-2F72-03FE-8BCA74089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1B495D-A352-4D59-2682-276C698CCE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FB55CC-F11B-1C83-C176-D9F2A32659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42767-A209-774E-0A4D-8A8B4175D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766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7A0B1-56AE-7529-AC3D-9E783F96A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556135-2AC7-EF9B-D9C3-618B8203FD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0A4F7A-2B2B-8655-A049-0328F87D30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9C476-8A8D-3933-7155-F85672C565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842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27C34-A73C-E4C7-FB6E-167AC9340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8A666A-BEC4-AB20-432E-7DB818EAE0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1DC01E-2FAB-FF37-B3F7-685D4F87B0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CB7B3-EF26-79B1-0C5E-8634462A65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866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F8D6D-8F00-9586-FA4E-4DC9231C1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BC871E-35C6-DEFA-7782-F99FFD03A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EF32A3-2A0E-E6C1-F701-6D95BDCB7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907DC-2EB3-AE07-234B-C1AA7A81FA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842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C659A-3D53-69E4-B89F-24EB9F524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DBF9C0-AE7C-AD15-7153-2ABDE7FBE5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3E8A5F-12E4-7F7D-4CB6-61B2D9A7EA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784D8-5120-60E3-AE2A-54153AFF8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643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F1FEC-931E-C4C9-778A-1FF1C8FA8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3802D-8B73-6418-862C-952BF4952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040984-5372-F438-B5A2-4DBAB6212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121BE-8A2A-2E24-CC5A-58CA21CA6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3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8CB19-F62C-CBFD-0325-3AF864F75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5BB8C9-E015-D5BB-550C-30AEF447EC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99E858-3289-0D8C-D82A-D6A2B4062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14B11-E209-F066-3FD0-FAC4C8519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82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EB17F-DD31-C35F-1EF7-6525F6D8E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E4004D-1E78-BD39-88AC-526583018C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B20146-1FFE-B74A-C2C3-FDE1A3F88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626B0-3E45-1C80-2367-98226D1C47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92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50513-D448-31A0-5935-D2424AF53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93E949-D44D-64BC-38A9-D32C347C10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8E053-DC90-CFB9-A86D-6BF07C93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DE6B2D-34FD-04BD-4750-1B8F78AAC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200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BC481-558A-785C-F5AD-A168A36AF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774CBD-5507-601F-6054-027BC82647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22FBE-659B-2F7C-05A7-73D0DDCD3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924BD-3F63-6613-5613-BFDC59FA2A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6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A7F48-CBEC-5527-0F3C-F3051191C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A58958-2F64-646D-5E8E-F79AAB3A23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940FAE-7C94-7E11-945E-C748EF607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55382-1DEA-39A1-8518-093127D86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5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DE2BC-BBAF-D7AE-55B1-A7C70F0C1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E50DB8-AE76-B779-E678-7C970F7FFB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F1D41-DCC5-DFF4-A125-895267548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B62F0-F78B-337F-43F7-6FC535D9B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91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A66E0-7D66-DECF-2EBE-616141788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685E7C-C321-2529-0384-D5C886301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F480F4-8523-8959-3F02-A339CD918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FA044-284B-51C0-5D5C-FC041A1C27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37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514FE-0322-0AF9-81BF-E7AF8B571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B2E4F7-A496-E88D-69C1-16DC70EAE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FDBC89-8152-A341-FDC1-30457DEBA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AB747-C1C5-58E5-4F7E-455AA3E736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20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8ABEC-6406-7AEC-3F3C-CE69B0073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10059E-77F8-AB79-E3A9-6062FB0F1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F2578D-2FEC-B1A2-8A33-917F03B1AC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4B2D2-B76C-B8DA-5FC9-EF204DC840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1682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B6ECF-03A9-8D09-6F0B-F9230F531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049B89-2562-DE73-9A18-95D6A8625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26F6AD-08C0-C9C7-4FC5-60FFDD316F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C8222-9068-AD85-C53C-0D9D387933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699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6972E2-991E-76F0-80BA-05590F325063}"/>
              </a:ext>
            </a:extLst>
          </p:cNvPr>
          <p:cNvSpPr txBox="1"/>
          <p:nvPr/>
        </p:nvSpPr>
        <p:spPr>
          <a:xfrm>
            <a:off x="323850" y="1228397"/>
            <a:ext cx="115443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/>
              <a:t>Testlə bağlı müxtəlif müəlliflər və standartlar tərəfindən təqdim olunan çoxsaylı mövzular mövcuddur. Bu dərsdə,</a:t>
            </a:r>
          </a:p>
          <a:p>
            <a:r>
              <a:rPr lang="en-US" sz="2800"/>
              <a:t>ISTQB CTFL və Svyatoslav Kulikovun vəsaitində göstərilən test növləri və üsullarına fokuslanacağıq.</a:t>
            </a:r>
          </a:p>
          <a:p>
            <a:endParaRPr lang="en-US" sz="2800"/>
          </a:p>
          <a:p>
            <a:r>
              <a:rPr lang="en-US" sz="2800"/>
              <a:t>Bütün test növlərini əhatə edə bilməyəcəyimiz üçün yalnız ən vacib olanlarını nəzərdən keçirəcəyik.</a:t>
            </a:r>
          </a:p>
          <a:p>
            <a:endParaRPr lang="en-US" sz="2800"/>
          </a:p>
          <a:p>
            <a:r>
              <a:rPr lang="en-US" sz="2800"/>
              <a:t>Məsləhət: Bu mövzunu addım-addım öyrənməyə çalışın və bütün test növlərini eyni anda dərk etməyə çalışmayın.</a:t>
            </a:r>
          </a:p>
        </p:txBody>
      </p:sp>
    </p:spTree>
    <p:extLst>
      <p:ext uri="{BB962C8B-B14F-4D97-AF65-F5344CB8AC3E}">
        <p14:creationId xmlns:p14="http://schemas.microsoft.com/office/powerpoint/2010/main" val="1593846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1D95B-0F69-10A6-C1BF-2CF8C6BF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787068-682B-D3B6-2A56-3E93986F690B}"/>
              </a:ext>
            </a:extLst>
          </p:cNvPr>
          <p:cNvSpPr txBox="1"/>
          <p:nvPr/>
        </p:nvSpPr>
        <p:spPr>
          <a:xfrm>
            <a:off x="206711" y="189849"/>
            <a:ext cx="1169994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Proqram</a:t>
            </a:r>
            <a:r>
              <a:rPr lang="az-Latn-AZ" b="1"/>
              <a:t> ilə</a:t>
            </a:r>
            <a:r>
              <a:rPr lang="en-US" b="1"/>
              <a:t> işləmə prinsipinə görə test növləri</a:t>
            </a:r>
            <a:endParaRPr lang="az-Latn-AZ" b="1"/>
          </a:p>
          <a:p>
            <a:endParaRPr lang="az-Latn-AZ"/>
          </a:p>
          <a:p>
            <a:endParaRPr lang="az-Latn-AZ"/>
          </a:p>
          <a:p>
            <a:r>
              <a:rPr lang="en-US"/>
              <a:t>✅ </a:t>
            </a:r>
            <a:r>
              <a:rPr lang="en-US" b="1"/>
              <a:t>1. Pozitiv test (Positive Testing)</a:t>
            </a:r>
            <a:endParaRPr lang="en-US"/>
          </a:p>
          <a:p>
            <a:pPr indent="117475">
              <a:buFont typeface="Arial" panose="020B0604020202020204" pitchFamily="34" charset="0"/>
              <a:buChar char="•"/>
            </a:pPr>
            <a:r>
              <a:rPr lang="en-US" b="1"/>
              <a:t>Sistemin düzgün işlədiyini yoxlamaq üçün edilən testlərdir.</a:t>
            </a:r>
            <a:endParaRPr lang="en-US"/>
          </a:p>
          <a:p>
            <a:pPr indent="117475">
              <a:buFont typeface="Arial" panose="020B0604020202020204" pitchFamily="34" charset="0"/>
              <a:buChar char="•"/>
            </a:pPr>
            <a:r>
              <a:rPr lang="en-US" b="1"/>
              <a:t>Düzgün məlumatlar daxil edilir, heç bir səhv edilmədən test aparılır.</a:t>
            </a:r>
            <a:endParaRPr lang="en-US"/>
          </a:p>
          <a:p>
            <a:pPr indent="117475">
              <a:buFont typeface="Arial" panose="020B0604020202020204" pitchFamily="34" charset="0"/>
              <a:buChar char="•"/>
            </a:pPr>
            <a:r>
              <a:rPr lang="en-US" b="1"/>
              <a:t>Məsələn:</a:t>
            </a:r>
            <a:r>
              <a:rPr lang="en-US"/>
              <a:t> Qeydiyyat formasında </a:t>
            </a:r>
            <a:r>
              <a:rPr lang="en-US" b="1"/>
              <a:t>doğru istifadəçi adı və şifrə yazılır</a:t>
            </a:r>
            <a:r>
              <a:rPr lang="en-US"/>
              <a:t>, sistemin istifadəçini uğurla qeydiyyatdan keçirib-keçirmədiyi yoxlanılır.</a:t>
            </a:r>
            <a:endParaRPr lang="az-Latn-AZ"/>
          </a:p>
          <a:p>
            <a:pPr>
              <a:buFont typeface="Arial" panose="020B0604020202020204" pitchFamily="34" charset="0"/>
              <a:buChar char="•"/>
            </a:pPr>
            <a:endParaRPr lang="az-Latn-AZ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✅ </a:t>
            </a:r>
            <a:r>
              <a:rPr lang="en-US" b="1"/>
              <a:t>2. Negativ test (Negative Testing, Invalid Testing)</a:t>
            </a:r>
            <a:endParaRPr lang="en-US"/>
          </a:p>
          <a:p>
            <a:pPr indent="117475">
              <a:buFont typeface="Arial" panose="020B0604020202020204" pitchFamily="34" charset="0"/>
              <a:buChar char="•"/>
            </a:pPr>
            <a:r>
              <a:rPr lang="en-US" b="1"/>
              <a:t>Sistemin səhvlərlə necə davrandığını yoxlamaq üçün aparılan testlərdir.</a:t>
            </a:r>
            <a:endParaRPr lang="en-US"/>
          </a:p>
          <a:p>
            <a:pPr indent="117475">
              <a:buFont typeface="Arial" panose="020B0604020202020204" pitchFamily="34" charset="0"/>
              <a:buChar char="•"/>
            </a:pPr>
            <a:r>
              <a:rPr lang="en-US" b="1"/>
              <a:t>Səhv və ya gözlənilməz məlumatlar daxil edilir, sistemin səhvləri düzgün idarə edib-etmədiyi test edilir.</a:t>
            </a:r>
            <a:endParaRPr lang="en-US"/>
          </a:p>
          <a:p>
            <a:pPr indent="117475">
              <a:buFont typeface="Arial" panose="020B0604020202020204" pitchFamily="34" charset="0"/>
              <a:buChar char="•"/>
            </a:pPr>
            <a:r>
              <a:rPr lang="en-US" b="1"/>
              <a:t>Məsələn:</a:t>
            </a:r>
            <a:r>
              <a:rPr lang="en-US"/>
              <a:t> Parol sahəsinə </a:t>
            </a:r>
            <a:r>
              <a:rPr lang="en-US" b="1"/>
              <a:t>boş və ya "123" kimi çox qısa bir parol yazılır</a:t>
            </a:r>
            <a:r>
              <a:rPr lang="en-US"/>
              <a:t>. Əgər sistem </a:t>
            </a:r>
            <a:r>
              <a:rPr lang="en-US" b="1"/>
              <a:t>"parol çox qısadır" deyə xəbərdarlıq edirsə, deməli test uğurlu olub.</a:t>
            </a:r>
            <a:endParaRPr lang="az-Latn-AZ" b="1"/>
          </a:p>
          <a:p>
            <a:pPr>
              <a:buFont typeface="Arial" panose="020B0604020202020204" pitchFamily="34" charset="0"/>
              <a:buChar char="•"/>
            </a:pPr>
            <a:endParaRPr lang="az-Latn-AZ" b="1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✅ </a:t>
            </a:r>
            <a:r>
              <a:rPr lang="en-US" b="1"/>
              <a:t>3. Destruktiv test (Destructive Testing)</a:t>
            </a:r>
            <a:endParaRPr lang="en-US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b="1"/>
              <a:t>Sistemin dözümlülüyünü yoxlamaq üçün qəsdən yüklənmə və səhv əməliyyatlar edilir.</a:t>
            </a:r>
            <a:endParaRPr lang="en-US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/>
              <a:t>Məqsəd </a:t>
            </a:r>
            <a:r>
              <a:rPr lang="en-US" b="1"/>
              <a:t>proqramı sıradan çıxarmaq və zəif nöqtələrini tapmaqdır.</a:t>
            </a:r>
            <a:endParaRPr lang="en-US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b="1"/>
              <a:t>Məsələn:</a:t>
            </a:r>
            <a:r>
              <a:rPr lang="en-US"/>
              <a:t> Saytın </a:t>
            </a:r>
            <a:r>
              <a:rPr lang="en-US" b="1"/>
              <a:t>birdən-birə minlərlə istifadəçi tərəfindən yüklənməsi</a:t>
            </a:r>
            <a:r>
              <a:rPr lang="en-US"/>
              <a:t> və sistemin bu yüklənməyə necə cavab verdiyini test etmək.</a:t>
            </a:r>
          </a:p>
        </p:txBody>
      </p:sp>
    </p:spTree>
    <p:extLst>
      <p:ext uri="{BB962C8B-B14F-4D97-AF65-F5344CB8AC3E}">
        <p14:creationId xmlns:p14="http://schemas.microsoft.com/office/powerpoint/2010/main" val="2844283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0A897-B478-670B-A5C2-6D6F6BE8E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F30EFD-45AC-7CF3-2BAD-31B8DF7040B7}"/>
              </a:ext>
            </a:extLst>
          </p:cNvPr>
          <p:cNvSpPr txBox="1"/>
          <p:nvPr/>
        </p:nvSpPr>
        <p:spPr>
          <a:xfrm>
            <a:off x="625407" y="458956"/>
            <a:ext cx="10941186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Test edərkən əsas qaydalar</a:t>
            </a:r>
          </a:p>
          <a:p>
            <a:r>
              <a:rPr lang="en-US" sz="2000"/>
              <a:t>✅ </a:t>
            </a:r>
            <a:r>
              <a:rPr lang="en-US" sz="2000" b="1"/>
              <a:t>1. Testə həmişə pozitiv yoxlamalarla başlamaq lazımdır.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Əvvəlcə </a:t>
            </a:r>
            <a:r>
              <a:rPr lang="en-US" sz="2000" b="1"/>
              <a:t>sistem normal vəziyyətdə işləyirmi?</a:t>
            </a:r>
            <a:r>
              <a:rPr lang="en-US" sz="2000"/>
              <a:t> – bunu yoxlamaq lazımdır.</a:t>
            </a:r>
            <a:endParaRPr lang="az-Latn-AZ" sz="2000"/>
          </a:p>
          <a:p>
            <a:pPr>
              <a:buFont typeface="Arial" panose="020B0604020202020204" pitchFamily="34" charset="0"/>
              <a:buChar char="•"/>
            </a:pPr>
            <a:endParaRPr lang="az-Latn-AZ" sz="2000"/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r>
              <a:rPr lang="en-US" sz="2000"/>
              <a:t>✅ </a:t>
            </a:r>
            <a:r>
              <a:rPr lang="en-US" sz="2000" b="1"/>
              <a:t>2. Pozitiv və negativ testləri qarışdırmaq olmaz.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Əgər hər iki test eyni vaxtda aparılarsa, </a:t>
            </a:r>
            <a:r>
              <a:rPr lang="en-US" sz="2000" b="1"/>
              <a:t>səhvin haradan qaynaqlandığını tapmaq çətinləşə bilər.</a:t>
            </a:r>
            <a:endParaRPr lang="az-Latn-AZ" sz="2000" b="1"/>
          </a:p>
          <a:p>
            <a:pPr>
              <a:buFont typeface="Arial" panose="020B0604020202020204" pitchFamily="34" charset="0"/>
              <a:buChar char="•"/>
            </a:pPr>
            <a:endParaRPr lang="az-Latn-AZ" sz="2000" b="1"/>
          </a:p>
          <a:p>
            <a:pPr>
              <a:buFont typeface="Arial" panose="020B0604020202020204" pitchFamily="34" charset="0"/>
              <a:buChar char="•"/>
            </a:pPr>
            <a:endParaRPr lang="az-Latn-AZ" sz="2000" b="1"/>
          </a:p>
          <a:p>
            <a:pPr>
              <a:buFont typeface="Arial" panose="020B0604020202020204" pitchFamily="34" charset="0"/>
              <a:buChar char="•"/>
            </a:pPr>
            <a:endParaRPr lang="az-Latn-AZ" sz="2000" b="1"/>
          </a:p>
          <a:p>
            <a:pPr>
              <a:buFont typeface="Arial" panose="020B0604020202020204" pitchFamily="34" charset="0"/>
              <a:buChar char="•"/>
            </a:pPr>
            <a:endParaRPr lang="az-Latn-AZ" sz="2000" b="1"/>
          </a:p>
          <a:p>
            <a:r>
              <a:rPr lang="en-US" sz="2000" b="1"/>
              <a:t>Sadə dillə misal</a:t>
            </a:r>
          </a:p>
          <a:p>
            <a:r>
              <a:rPr lang="en-US" sz="2000"/>
              <a:t>🚗 </a:t>
            </a:r>
            <a:r>
              <a:rPr lang="en-US" sz="2000" b="1"/>
              <a:t>Maşın misalı:</a:t>
            </a:r>
            <a:br>
              <a:rPr lang="en-US" sz="2000"/>
            </a:br>
            <a:r>
              <a:rPr lang="en-US" sz="2000"/>
              <a:t>1️⃣ Pozitiv test → Maşının normal işlədiyini yoxlayırsan (məsələn, mühərriki işə salırsan, pedal basırsan).</a:t>
            </a:r>
            <a:br>
              <a:rPr lang="en-US" sz="2000"/>
            </a:br>
            <a:r>
              <a:rPr lang="en-US" sz="2000"/>
              <a:t>2️⃣ Negativ test → Qəsdən düzgün olmayan əməliyyatlar edirsən (məsələn, əyləc olmadan sürməyə çalışırsan və avtomobilin necə davrandığını yoxlayırsan).</a:t>
            </a:r>
            <a:br>
              <a:rPr lang="en-US" sz="2000"/>
            </a:br>
            <a:r>
              <a:rPr lang="en-US" sz="2000"/>
              <a:t>3️⃣ Destruktiv test → Maşını həddindən artıq sürətlə sürərək sistemin maksimum dözümlülüyünü yoxlayırsan.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815787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5A99B-F9C6-53B8-247E-1370C0837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20A6B4-37ED-5375-B534-6DD21BD2D943}"/>
              </a:ext>
            </a:extLst>
          </p:cNvPr>
          <p:cNvSpPr txBox="1"/>
          <p:nvPr/>
        </p:nvSpPr>
        <p:spPr>
          <a:xfrm>
            <a:off x="225357" y="181957"/>
            <a:ext cx="1174128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Testlərin tətbiq sahəsinə görə təsnifatı</a:t>
            </a:r>
          </a:p>
          <a:p>
            <a:r>
              <a:rPr lang="en-US" sz="1600"/>
              <a:t>✅ </a:t>
            </a:r>
            <a:r>
              <a:rPr lang="en-US" sz="1600" b="1"/>
              <a:t>1. Veb tətbiqlərinin test edilməsi (Web Applications Testing)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Saytlar, veb servislər və brauzer əsaslı tətbiqlər test edilir.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Məsələn:</a:t>
            </a:r>
            <a:r>
              <a:rPr lang="en-US" sz="1600"/>
              <a:t> Onlayn alış-veriş saytında məhsul əlavə edib, ödəniş sisteminin düzgün işlədiyini yoxlamaq.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r>
              <a:rPr lang="en-US" sz="1600"/>
              <a:t>✅ </a:t>
            </a:r>
            <a:r>
              <a:rPr lang="en-US" sz="1600" b="1"/>
              <a:t>2. Mobil tətbiqlərin test edilməsi (Mobile Applications Testing)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Android və iOS tətbiqlərinin işləməsi və interfeysi test edilir.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Məsələn:</a:t>
            </a:r>
            <a:r>
              <a:rPr lang="en-US" sz="1600"/>
              <a:t> Mobil bank tətbiqində giriş edib, pulların düzgün köçürüldüyünü yoxlamaq.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r>
              <a:rPr lang="en-US" sz="1600"/>
              <a:t>✅ </a:t>
            </a:r>
            <a:r>
              <a:rPr lang="en-US" sz="1600" b="1"/>
              <a:t>3. Masaüstü tətbiqlərin test edilməsi (Desktop Applications Testing)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Windows, macOS və Linux üçün nəzərdə tutulmuş proqramlar test edilir.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Məsələn:</a:t>
            </a:r>
            <a:r>
              <a:rPr lang="en-US" sz="1600"/>
              <a:t> Microsoft Word-un düzgün mətn redaktə edib-etmədiyini yoxlamaq.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r>
              <a:rPr lang="en-US" sz="1600"/>
              <a:t>✅ </a:t>
            </a:r>
            <a:r>
              <a:rPr lang="en-US" sz="1600" b="1"/>
              <a:t>4. Oyun testləri (Games Testing)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Kompüter və mobil oyunların işləməsi test edilir.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Məsələn:</a:t>
            </a:r>
            <a:r>
              <a:rPr lang="en-US" sz="1600"/>
              <a:t> Oyunda bir səviyyəni keçdikdən sonra yeni səviyyənin düzgün açıldığını yoxlamaq.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r>
              <a:rPr lang="en-US" sz="1600"/>
              <a:t>✅ </a:t>
            </a:r>
            <a:r>
              <a:rPr lang="en-US" sz="1600" b="1"/>
              <a:t>5. Gömülü sistemlərin test edilməsi (Embedded Testing)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Proqram təminatı ilə yanaşı, onun aparat təminatı (hardware) ilə düzgün işlədiyini yoxlamaq.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Məsələn:</a:t>
            </a:r>
            <a:r>
              <a:rPr lang="en-US" sz="1600"/>
              <a:t> Smart televizorun proqram təminatının (software) televizorun düymələri və ekranı ilə düzgün işlədiyini yoxlamaq.</a:t>
            </a:r>
            <a:endParaRPr lang="az-Latn-AZ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  <a:p>
            <a:r>
              <a:rPr lang="en-US" sz="1600"/>
              <a:t>✅ </a:t>
            </a:r>
            <a:r>
              <a:rPr lang="en-US" sz="1600" b="1"/>
              <a:t>6. Biznes sahəsinə görə test (Domain-Specific Testing)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Müxtəlif sənaye sahələrinə aid tətbiqlərin test edilməsi: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/>
              <a:t>Bank sistemlərinin test edilməsi</a:t>
            </a:r>
            <a:r>
              <a:rPr lang="en-US" sz="1600"/>
              <a:t> (məsələn, kredit kartı əməliyyatlarının yoxlanılması).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/>
              <a:t>Tibbi proqramların test edilməsi</a:t>
            </a:r>
            <a:r>
              <a:rPr lang="en-US" sz="1600"/>
              <a:t> (məsələn, xəstə qeydiyyat sistemi).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/>
              <a:t>Təhsil proqramlarının test edilməsi</a:t>
            </a:r>
            <a:r>
              <a:rPr lang="en-US" sz="1600"/>
              <a:t> (məsələn, onlayn kurs platforması).</a:t>
            </a:r>
          </a:p>
        </p:txBody>
      </p:sp>
    </p:spTree>
    <p:extLst>
      <p:ext uri="{BB962C8B-B14F-4D97-AF65-F5344CB8AC3E}">
        <p14:creationId xmlns:p14="http://schemas.microsoft.com/office/powerpoint/2010/main" val="271606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549C0-1217-E060-852F-7DB100212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23BE96-EFDA-6F86-C1D4-4ED36935B508}"/>
              </a:ext>
            </a:extLst>
          </p:cNvPr>
          <p:cNvSpPr txBox="1"/>
          <p:nvPr/>
        </p:nvSpPr>
        <p:spPr>
          <a:xfrm>
            <a:off x="352628" y="286249"/>
            <a:ext cx="1147620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Kodun icra olunmasına görə testlərin təsnifatı</a:t>
            </a:r>
            <a:endParaRPr lang="az-Latn-AZ" b="1"/>
          </a:p>
          <a:p>
            <a:endParaRPr lang="en-US" b="1"/>
          </a:p>
          <a:p>
            <a:r>
              <a:rPr lang="en-US"/>
              <a:t>✅ </a:t>
            </a:r>
            <a:r>
              <a:rPr lang="en-US" b="1"/>
              <a:t>1. Statik test (Static Testing)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Kod və ya sənədlərin icra olunmadan yoxlanılması.</a:t>
            </a:r>
            <a:r>
              <a:rPr lang="az-Latn-AZ" b="1"/>
              <a:t> Yəni kodu işə salmırıq. 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Məsələn: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Test sənədlərinin, prototiplərin yoxlanılması.</a:t>
            </a:r>
            <a:r>
              <a:rPr lang="az-Latn-AZ"/>
              <a:t> 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Kodun Code Review zamanı gözdən keçirilməsi.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Xüsusi analiz alətləri ilə kodun avtomatik yoxlanılması.</a:t>
            </a:r>
            <a:r>
              <a:rPr lang="az-Latn-AZ"/>
              <a:t> Məsələn, GPT -yə kodu yerləşdirərək həmin kod düzdürmü yaxud yanlışdırmı onu yoxlamaq.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z-Latn-AZ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✅ </a:t>
            </a:r>
            <a:r>
              <a:rPr lang="en-US" b="1"/>
              <a:t>2. Dinamik test (Dynamic Testing)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Kodun işə salınaraq, proqramın real vaxt rejimində test edilməsi.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Məsələn: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Proqramın açılıb-açılmadığını yoxlamaq.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Müəyyən bir düyməyə basıldıqda sistemin düzgün cavab verib-vermədiyini test etmək.</a:t>
            </a:r>
          </a:p>
        </p:txBody>
      </p:sp>
    </p:spTree>
    <p:extLst>
      <p:ext uri="{BB962C8B-B14F-4D97-AF65-F5344CB8AC3E}">
        <p14:creationId xmlns:p14="http://schemas.microsoft.com/office/powerpoint/2010/main" val="4096518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4ACC8A-42CA-77F5-B087-BCACCB735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EBB001-B553-9731-8D39-9086E9BF8AB1}"/>
              </a:ext>
            </a:extLst>
          </p:cNvPr>
          <p:cNvSpPr txBox="1"/>
          <p:nvPr/>
        </p:nvSpPr>
        <p:spPr>
          <a:xfrm>
            <a:off x="254540" y="889843"/>
            <a:ext cx="1168291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Testlərin formalizasiya səviyyəsinə görə təsnifatı</a:t>
            </a:r>
          </a:p>
          <a:p>
            <a:r>
              <a:rPr lang="en-US"/>
              <a:t>✅ </a:t>
            </a:r>
            <a:r>
              <a:rPr lang="en-US" b="1"/>
              <a:t>1. Test-case əsasında test (Scripted Testing, Test Case-Based Testing)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Əvvəlcədən yazılmış ssenarilər üzrə test edilir.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Məsələn: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Qeydiyyat sistemini test etmək üçün </a:t>
            </a:r>
            <a:r>
              <a:rPr lang="en-US" b="1"/>
              <a:t>əvvəlcədən "Ad", "E-mail", "Şifrə" sahələrinin test planı yazılır və addım-addım yoxlanılır.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✅ </a:t>
            </a:r>
            <a:r>
              <a:rPr lang="en-US" b="1"/>
              <a:t>2. Tədqiqat əsaslı test (Exploratory Testing)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Əsas qaydalar və plan var, amma test prosesi elastikdir və sınaqlar zamanı yenilənir.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Məsələn: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Tətbiqin müəyyən funksiyalarını test etməyi düşünürsən, amma test zamanı yeni sınaq metodları əlavə edirsən.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✅ </a:t>
            </a:r>
            <a:r>
              <a:rPr lang="en-US" b="1"/>
              <a:t>3. Azad (İntuisiya əsaslı) test (Ad Hoc Testing)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Heç bir rəsmi sənəd və ya ssenari olmadan, təcrübə və intuisiya əsasında test edilir.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Məsələn: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Proqramda gözlənilməz hərəkətlər edərək, hansısa gizli səhvlərin olub-olmadığını yoxlamaq.</a:t>
            </a:r>
          </a:p>
        </p:txBody>
      </p:sp>
    </p:spTree>
    <p:extLst>
      <p:ext uri="{BB962C8B-B14F-4D97-AF65-F5344CB8AC3E}">
        <p14:creationId xmlns:p14="http://schemas.microsoft.com/office/powerpoint/2010/main" val="74967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B70C6-9237-321D-4E5F-5355CF45F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87B2FE-3EE5-0BD9-6F4C-A36D50A7A253}"/>
              </a:ext>
            </a:extLst>
          </p:cNvPr>
          <p:cNvSpPr txBox="1"/>
          <p:nvPr/>
        </p:nvSpPr>
        <p:spPr>
          <a:xfrm>
            <a:off x="573932" y="418288"/>
            <a:ext cx="1121599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Sadə dillə izah</a:t>
            </a:r>
          </a:p>
          <a:p>
            <a:r>
              <a:rPr lang="en-US"/>
              <a:t>💡 </a:t>
            </a:r>
            <a:r>
              <a:rPr lang="en-US" b="1"/>
              <a:t>Misal:</a:t>
            </a:r>
            <a:br>
              <a:rPr lang="en-US"/>
            </a:br>
            <a:r>
              <a:rPr lang="en-US"/>
              <a:t>Deyək ki, </a:t>
            </a:r>
            <a:r>
              <a:rPr lang="en-US" b="1"/>
              <a:t>bir mobil bank tətbiqini test edirik:</a:t>
            </a:r>
          </a:p>
          <a:p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Test-case əsasında test: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"Müştəri adını yazır → şifrəni daxil edir → "Daxil ol" düyməsinə basır → balansını görür" – əvvəlcədən yazılmış addımlarla test edirik.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Tədqiqat əsaslı test: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Əsas addımları bilirik, amma test prosesində yeni fikirlər yarana bilər.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Məsələn, şifrəni dəyişməyi də yoxlamağa qərar veririk.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Azad test: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Heç bir plan olmadan, sadəcə tətbiqi istifadə edirik və qeyri-adi vəziyyətlərdə necə davrandığını yoxlayırıq.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Məsələn, "Daxil ol" düyməsinə </a:t>
            </a:r>
            <a:r>
              <a:rPr lang="en-US" b="1"/>
              <a:t>20 dəfə basıb</a:t>
            </a:r>
            <a:r>
              <a:rPr lang="en-US"/>
              <a:t>, proqramın donub-donmadığını yoxlayırıq.</a:t>
            </a:r>
          </a:p>
        </p:txBody>
      </p:sp>
    </p:spTree>
    <p:extLst>
      <p:ext uri="{BB962C8B-B14F-4D97-AF65-F5344CB8AC3E}">
        <p14:creationId xmlns:p14="http://schemas.microsoft.com/office/powerpoint/2010/main" val="1129664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C7C6E-BCC5-BDC3-01BD-8DA0A00E0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D5E272-6E64-5627-E76B-F3DBFDFF11E8}"/>
              </a:ext>
            </a:extLst>
          </p:cNvPr>
          <p:cNvSpPr txBox="1"/>
          <p:nvPr/>
        </p:nvSpPr>
        <p:spPr>
          <a:xfrm>
            <a:off x="437744" y="335846"/>
            <a:ext cx="1144945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Testlərin avtomatlaşdırılma səviyyəsinə görə təsnifatı</a:t>
            </a:r>
          </a:p>
          <a:p>
            <a:endParaRPr lang="en-US" b="1"/>
          </a:p>
          <a:p>
            <a:r>
              <a:rPr lang="en-US"/>
              <a:t>✅ </a:t>
            </a:r>
            <a:r>
              <a:rPr lang="en-US" b="1"/>
              <a:t>1. Əl ilə test (Manual Testing)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Bütün testləri insan özü əl ilə icra edir, heç bir avtomatlaşdırılmış alət istifadə edilmir.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Məsələn: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Bir tətbiqdə "Qeydiyyat" düyməsinə basıb, məlumatları doldurub, nəticəni öz gözünlə yoxlamaq.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✅ </a:t>
            </a:r>
            <a:r>
              <a:rPr lang="en-US" b="1"/>
              <a:t>2. Avtomatlaşdırılmış test (Automated Testing, Test Automation)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Xüsusi proqramlaşdırma dilləri və alətlərlə test prosesini avtomatlaşdırmaq.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Məsələn: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Proqramda giriş (login) prosesini hər dəfə əl ilə yoxlamaq əvəzinə, avtomatik bir skript yazıb, onu dəfələrlə işə salmaq.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💡 </a:t>
            </a:r>
            <a:r>
              <a:rPr lang="en-US" b="1"/>
              <a:t>Vacibdir: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Avtomatlaşdırılmış testlər hər şeyi əvəz edə bilmir, çünki bəzi testlər ancaq insan gözü ilə düzgün qiymətləndirilə bilər.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Buna görə həm əl ilə test edənlər, həm də avtomatlaşdırma ilə işləyənlər var.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Hər iki bacarığı birləşdirən mütəxəssislər "General QA", "Fullstack QA", "Hybrid QA" adlanır.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161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8DAE3-DA2B-6DAC-3D96-1267D25D9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F57362-ACE2-62C8-3E23-8E2C4DC88A27}"/>
              </a:ext>
            </a:extLst>
          </p:cNvPr>
          <p:cNvSpPr txBox="1"/>
          <p:nvPr/>
        </p:nvSpPr>
        <p:spPr>
          <a:xfrm>
            <a:off x="215629" y="197346"/>
            <a:ext cx="11760741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Testlərin məqsəd və vəzifələrinə görə təsnifatı</a:t>
            </a:r>
          </a:p>
          <a:p>
            <a:endParaRPr lang="en-US" b="1"/>
          </a:p>
          <a:p>
            <a:endParaRPr lang="en-US" b="1"/>
          </a:p>
          <a:p>
            <a:r>
              <a:rPr lang="en-US"/>
              <a:t>✅ </a:t>
            </a:r>
            <a:r>
              <a:rPr lang="en-US" b="1"/>
              <a:t>İnkişaf testləri (Installation Testing, Installability Testing)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Proqramın düzgün qurulub-qurulmadığını yoxlamaq üçün aparılan testlər.</a:t>
            </a:r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Buraya daxildir:</a:t>
            </a:r>
            <a:endParaRPr lang="en-US"/>
          </a:p>
          <a:p>
            <a:r>
              <a:rPr lang="en-US"/>
              <a:t>1️⃣ </a:t>
            </a:r>
            <a:r>
              <a:rPr lang="en-US" b="1"/>
              <a:t>Proqramın quraşdırılması (Uğurlu və uğursuz quraşdırmaları test etmək).</a:t>
            </a:r>
            <a:br>
              <a:rPr lang="en-US"/>
            </a:br>
            <a:r>
              <a:rPr lang="en-US"/>
              <a:t>2️⃣ </a:t>
            </a:r>
            <a:r>
              <a:rPr lang="en-US" b="1"/>
              <a:t>Proqramın silinməsi (Uninstall) və sistemdə qalıq faylların olub-olmaması.</a:t>
            </a:r>
            <a:br>
              <a:rPr lang="en-US"/>
            </a:br>
            <a:r>
              <a:rPr lang="en-US"/>
              <a:t>3️⃣ </a:t>
            </a:r>
            <a:r>
              <a:rPr lang="en-US" b="1"/>
              <a:t>Proqramın yeni versiyasına yenilənməsi (Update Testing).</a:t>
            </a:r>
            <a:br>
              <a:rPr lang="en-US"/>
            </a:br>
            <a:r>
              <a:rPr lang="en-US"/>
              <a:t>4️⃣ </a:t>
            </a:r>
            <a:r>
              <a:rPr lang="en-US" b="1"/>
              <a:t>Əvvəlki versiyaya geri qaytarılması (Rollback Testing).</a:t>
            </a:r>
            <a:br>
              <a:rPr lang="en-US"/>
            </a:br>
            <a:r>
              <a:rPr lang="en-US"/>
              <a:t>5️⃣ </a:t>
            </a:r>
            <a:r>
              <a:rPr lang="en-US" b="1"/>
              <a:t>Səhv baş verdikdə, yenidən quraşdırma testləri.</a:t>
            </a:r>
            <a:br>
              <a:rPr lang="en-US"/>
            </a:br>
            <a:r>
              <a:rPr lang="en-US"/>
              <a:t>6️⃣ </a:t>
            </a:r>
            <a:r>
              <a:rPr lang="en-US" b="1"/>
              <a:t>Avtomatik quraşdırılma (məsələn, tək bir kliklə bütün parametrlərin uyğun şəkildə seçilməsi).</a:t>
            </a:r>
            <a:br>
              <a:rPr lang="en-US"/>
            </a:br>
            <a:r>
              <a:rPr lang="en-US"/>
              <a:t>7️⃣ </a:t>
            </a:r>
            <a:r>
              <a:rPr lang="en-US" b="1"/>
              <a:t>Proqram paketindən yalnız müəyyən komponentin seçilib quraşdırılması.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💡 </a:t>
            </a:r>
            <a:r>
              <a:rPr lang="en-US" b="1"/>
              <a:t>Misal:</a:t>
            </a:r>
            <a:br>
              <a:rPr lang="en-US"/>
            </a:br>
            <a:r>
              <a:rPr lang="en-US"/>
              <a:t>Deyək ki, </a:t>
            </a:r>
            <a:r>
              <a:rPr lang="en-US" b="1"/>
              <a:t>Zoom proqramını test edirik: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Zoom-un yüklənib-yüklənmədiyini yoxlayırıq.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Əgər quraşdırma zamanı səhv olarsa, səhvdən sonra yenidən quraşdırma mümkündürmü, bunu test edirik.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Zoom-un yeni versiyasına yeniləmə edirik və işləməsinə baxırıq.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Sonra Zoom-u silirik və kompüterdə qalıq faylların qalıb-qalmadığını yoxlayırıq.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87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12481-2210-1912-D069-618652C4F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780130-7BB3-A9E0-97DC-A1B3592AF6D3}"/>
              </a:ext>
            </a:extLst>
          </p:cNvPr>
          <p:cNvSpPr txBox="1"/>
          <p:nvPr/>
        </p:nvSpPr>
        <p:spPr>
          <a:xfrm>
            <a:off x="201039" y="630385"/>
            <a:ext cx="1178992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Testlərin Avtomatlaşdırılması və </a:t>
            </a:r>
            <a:r>
              <a:rPr lang="az-Latn-AZ" b="1">
                <a:solidFill>
                  <a:srgbClr val="FF0000"/>
                </a:solidFill>
              </a:rPr>
              <a:t>Sinifləndirilməsi</a:t>
            </a:r>
            <a:br>
              <a:rPr lang="az-Latn-AZ" b="1">
                <a:solidFill>
                  <a:srgbClr val="FF0000"/>
                </a:solidFill>
              </a:rPr>
            </a:br>
            <a:br>
              <a:rPr lang="az-Latn-AZ" b="1">
                <a:solidFill>
                  <a:srgbClr val="FF0000"/>
                </a:solidFill>
              </a:rPr>
            </a:br>
            <a:r>
              <a:rPr lang="en-US"/>
              <a:t>💡 </a:t>
            </a:r>
            <a:r>
              <a:rPr lang="en-US" b="1"/>
              <a:t>Nəyi avtomatlaşdırırlar?</a:t>
            </a:r>
            <a:br>
              <a:rPr lang="en-US" b="1"/>
            </a:br>
            <a:endParaRPr lang="en-US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b="1"/>
              <a:t>Rutin (təkrarlanan)</a:t>
            </a:r>
            <a:r>
              <a:rPr lang="en-US"/>
              <a:t>,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b="1"/>
              <a:t>Əhəmiyyətli</a:t>
            </a:r>
            <a:r>
              <a:rPr lang="en-US"/>
              <a:t>,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b="1"/>
              <a:t>Çox vaxt aparan</a:t>
            </a:r>
            <a:r>
              <a:rPr lang="en-US"/>
              <a:t> prosesləri.</a:t>
            </a:r>
          </a:p>
          <a:p>
            <a:pPr indent="174625">
              <a:buFont typeface="Arial" panose="020B0604020202020204" pitchFamily="34" charset="0"/>
              <a:buChar char="•"/>
            </a:pPr>
            <a:endParaRPr lang="en-US"/>
          </a:p>
          <a:p>
            <a:pPr indent="174625">
              <a:buFont typeface="Arial" panose="020B0604020202020204" pitchFamily="34" charset="0"/>
              <a:buChar char="•"/>
            </a:pPr>
            <a:endParaRPr 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🛠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Ən çox avtomatlaşdırılan testlər: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Duman (Smoke) testi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2️⃣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Regressiya testi (Regression Testing)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3️⃣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End-to-End (E2E) testi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(Tətbiqin bütün iş prosesini yoxlayır)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Vacib məqam: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Testləri düzgün qurmaq üçün "test avtomatlaşdırma piramidası" modelindən istifadə edilir.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piramida testlərin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 (interfeys) → API → Unit (modul) səviyyəsində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z-Latn-AZ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aparılması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lazım olduğunu göstərir.</a:t>
            </a:r>
          </a:p>
        </p:txBody>
      </p:sp>
    </p:spTree>
    <p:extLst>
      <p:ext uri="{BB962C8B-B14F-4D97-AF65-F5344CB8AC3E}">
        <p14:creationId xmlns:p14="http://schemas.microsoft.com/office/powerpoint/2010/main" val="2481424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CBFEE-13F8-95C6-10A7-CCE52A8CA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7A932D-C227-B0AB-8832-99E07DF85FD6}"/>
              </a:ext>
            </a:extLst>
          </p:cNvPr>
          <p:cNvSpPr txBox="1"/>
          <p:nvPr/>
        </p:nvSpPr>
        <p:spPr>
          <a:xfrm>
            <a:off x="440175" y="278834"/>
            <a:ext cx="115248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Testlərin Əhəmiyyətinə görə Təsnifatı</a:t>
            </a:r>
            <a:br>
              <a:rPr lang="az-Latn-AZ" b="1"/>
            </a:br>
            <a:endParaRPr lang="en-US" b="1"/>
          </a:p>
          <a:p>
            <a:r>
              <a:rPr lang="en-US" b="1"/>
              <a:t>1️⃣ Duman (Smoke) Testi</a:t>
            </a:r>
            <a:endParaRPr lang="az-Latn-AZ" b="1"/>
          </a:p>
          <a:p>
            <a:endParaRPr lang="en-US" b="1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/>
              <a:t>Əsas </a:t>
            </a:r>
            <a:r>
              <a:rPr lang="en-US" b="1"/>
              <a:t>vacib funksiyaların işlədiyini yoxlayır.</a:t>
            </a:r>
            <a:endParaRPr lang="az-Latn-AZ" b="1"/>
          </a:p>
          <a:p>
            <a:pPr indent="174625">
              <a:buFont typeface="Arial" panose="020B0604020202020204" pitchFamily="34" charset="0"/>
              <a:buChar char="•"/>
            </a:pPr>
            <a:endParaRPr lang="en-US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/>
              <a:t>Proqramda </a:t>
            </a:r>
            <a:r>
              <a:rPr lang="en-US" b="1"/>
              <a:t>əsas problem varsa</a:t>
            </a:r>
            <a:r>
              <a:rPr lang="en-US"/>
              <a:t>, </a:t>
            </a:r>
            <a:r>
              <a:rPr lang="en-US" b="1"/>
              <a:t>dərhal test dayandırılır</a:t>
            </a:r>
            <a:r>
              <a:rPr lang="en-US"/>
              <a:t> və kod yenilənməlidir.</a:t>
            </a:r>
            <a:endParaRPr lang="az-Latn-AZ"/>
          </a:p>
          <a:p>
            <a:pPr indent="174625">
              <a:buFont typeface="Arial" panose="020B0604020202020204" pitchFamily="34" charset="0"/>
              <a:buChar char="•"/>
            </a:pPr>
            <a:endParaRPr lang="en-US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b="1"/>
              <a:t>Hər yeni versiyada icra olunur.</a:t>
            </a:r>
            <a:r>
              <a:rPr lang="az-Latn-AZ" b="1"/>
              <a:t> </a:t>
            </a:r>
            <a:r>
              <a:rPr lang="en-US" b="1"/>
              <a:t>Misal: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İstifadəçi </a:t>
            </a:r>
            <a:r>
              <a:rPr lang="en-US" b="1"/>
              <a:t>saytda qeydiyyatdan keçə bilir,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Məhsul əlavə edib sifariş edə bilir,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Ödəniş edib, çatdırılma sifariş verə bilir.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Əgər bu işləmirsə, başqa testlər aparılmır.</a:t>
            </a:r>
            <a:endParaRPr lang="az-Latn-AZ" b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z-Latn-AZ" b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/>
              <a:t>📌 </a:t>
            </a:r>
            <a:r>
              <a:rPr lang="en-US" b="1"/>
              <a:t>"Build sertifikasiyası"</a:t>
            </a:r>
            <a:r>
              <a:rPr lang="en-US"/>
              <a:t> adlanan bir proses var. Burada əsas testlərdən keçməyən proqram kodu qəbula verilmir.</a:t>
            </a:r>
          </a:p>
        </p:txBody>
      </p:sp>
    </p:spTree>
    <p:extLst>
      <p:ext uri="{BB962C8B-B14F-4D97-AF65-F5344CB8AC3E}">
        <p14:creationId xmlns:p14="http://schemas.microsoft.com/office/powerpoint/2010/main" val="115757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2FAB3-6D8A-656C-E98C-3D3D03026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F77AE6E-6093-9AA2-AC90-8E4E69261E85}"/>
              </a:ext>
            </a:extLst>
          </p:cNvPr>
          <p:cNvSpPr txBox="1"/>
          <p:nvPr/>
        </p:nvSpPr>
        <p:spPr>
          <a:xfrm>
            <a:off x="303989" y="457599"/>
            <a:ext cx="116804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Test</a:t>
            </a:r>
            <a:r>
              <a:rPr lang="az-Latn-AZ" sz="2400" b="1"/>
              <a:t>in</a:t>
            </a:r>
            <a:r>
              <a:rPr lang="en-US" sz="2400" b="1"/>
              <a:t> növü</a:t>
            </a:r>
            <a:r>
              <a:rPr lang="az-Latn-AZ" sz="2400" b="1"/>
              <a:t> nədir?  - </a:t>
            </a:r>
            <a:r>
              <a:rPr lang="en-US" sz="2400"/>
              <a:t>sistemin xüsusiyyətlərini yoxlama</a:t>
            </a:r>
            <a:r>
              <a:rPr lang="az-Latn-AZ" sz="2400"/>
              <a:t>q</a:t>
            </a:r>
            <a:r>
              <a:rPr lang="en-US" sz="2400"/>
              <a:t> </a:t>
            </a:r>
            <a:r>
              <a:rPr lang="az-Latn-AZ" sz="2400"/>
              <a:t>üçün istifadə edilən hərəkətlərdir</a:t>
            </a:r>
            <a:r>
              <a:rPr lang="en-US" sz="240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8DB9A6-5DA1-337D-9C0C-6536CCA78EE8}"/>
              </a:ext>
            </a:extLst>
          </p:cNvPr>
          <p:cNvSpPr txBox="1"/>
          <p:nvPr/>
        </p:nvSpPr>
        <p:spPr>
          <a:xfrm>
            <a:off x="429638" y="1276638"/>
            <a:ext cx="1133272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Məqsəd:</a:t>
            </a:r>
            <a:endParaRPr lang="az-Latn-AZ" b="1"/>
          </a:p>
          <a:p>
            <a:endParaRPr lang="en-US"/>
          </a:p>
          <a:p>
            <a:pPr>
              <a:buFont typeface="+mj-lt"/>
              <a:buAutoNum type="arabicPeriod"/>
            </a:pPr>
            <a:r>
              <a:rPr lang="en-US" b="1"/>
              <a:t>Funksional keyfiyyətin qiymətləndirilməsi: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Sistemin funksiyalarının tamlığı, düzgünlüyü və məqsədəuyğunluğu yoxlanılır.</a:t>
            </a:r>
            <a:endParaRPr lang="az-Latn-AZ"/>
          </a:p>
          <a:p>
            <a:pPr marL="742950" lvl="1" indent="-285750">
              <a:buFont typeface="+mj-lt"/>
              <a:buAutoNum type="arabicPeriod"/>
            </a:pPr>
            <a:endParaRPr lang="en-US"/>
          </a:p>
          <a:p>
            <a:pPr>
              <a:buFont typeface="+mj-lt"/>
              <a:buAutoNum type="arabicPeriod"/>
            </a:pPr>
            <a:r>
              <a:rPr lang="en-US" b="1"/>
              <a:t>Qeyri-funksional keyfiyyətin qiymətləndirilməsi: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Sistemin etibarlılığı, performansı, təhlükəsizliyi, digər sistemlərlə uyğunluğu və istifadə rahatlığı kimi xüsusiyyətləri qiymətləndirilir.</a:t>
            </a:r>
            <a:endParaRPr lang="az-Latn-AZ"/>
          </a:p>
          <a:p>
            <a:pPr marL="742950" lvl="1" indent="-285750">
              <a:buFont typeface="+mj-lt"/>
              <a:buAutoNum type="arabicPeriod"/>
            </a:pPr>
            <a:endParaRPr lang="en-US"/>
          </a:p>
          <a:p>
            <a:pPr>
              <a:buFont typeface="+mj-lt"/>
              <a:buAutoNum type="arabicPeriod"/>
            </a:pPr>
            <a:r>
              <a:rPr lang="en-US" b="1"/>
              <a:t>Struktur və arxitekturanın uyğunluğu: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Komponentin və ya sistemin quruluşu və arxitekturasının spesifikasiyaya uyğun olub-olmadığı yoxlanılır.</a:t>
            </a:r>
            <a:endParaRPr lang="az-Latn-AZ"/>
          </a:p>
          <a:p>
            <a:pPr marL="742950" lvl="1" indent="-285750">
              <a:buFont typeface="+mj-lt"/>
              <a:buAutoNum type="arabicPeriod"/>
            </a:pPr>
            <a:endParaRPr lang="en-US"/>
          </a:p>
          <a:p>
            <a:pPr>
              <a:buFont typeface="+mj-lt"/>
              <a:buAutoNum type="arabicPeriod"/>
            </a:pPr>
            <a:r>
              <a:rPr lang="en-US" b="1"/>
              <a:t>Dəyişikliklərin qiymətləndirilməsi:</a:t>
            </a:r>
            <a:endParaRPr lang="en-US"/>
          </a:p>
          <a:p>
            <a:pPr marL="742950" lvl="1" indent="-285750">
              <a:buFont typeface="+mj-lt"/>
              <a:buAutoNum type="arabicPeriod"/>
            </a:pPr>
            <a:r>
              <a:rPr lang="en-US"/>
              <a:t>Dəyişikliklər nəticəsində yaranan problemlərin aradan qaldırıldığını təsdiqləmək (təsdiqləyici test) və proqramda edilən dəyişikliklərin istənilməyən təsirlərini tapmaq (regressiya testləri).</a:t>
            </a:r>
            <a:endParaRPr lang="az-Latn-AZ"/>
          </a:p>
          <a:p>
            <a:pPr marL="742950" lvl="1" indent="-285750">
              <a:buFont typeface="+mj-lt"/>
              <a:buAutoNum type="arabicPeriod"/>
            </a:pPr>
            <a:endParaRPr lang="en-US"/>
          </a:p>
          <a:p>
            <a:r>
              <a:rPr lang="en-US" i="1"/>
              <a:t>Qeyd: Bu məqsədlər 2023-cü ildən etibarən ISTQB CTFL Syllabus-da çıxarılıb.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953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C5D51-A4DF-96E0-0563-A88D7BEE5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6ECA7D-4FBD-3F6D-E393-91163F23C1AC}"/>
              </a:ext>
            </a:extLst>
          </p:cNvPr>
          <p:cNvSpPr txBox="1"/>
          <p:nvPr/>
        </p:nvSpPr>
        <p:spPr>
          <a:xfrm>
            <a:off x="455173" y="335845"/>
            <a:ext cx="1128165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2️⃣ Kritik Yol (Critical Path) Testi</a:t>
            </a:r>
            <a:br>
              <a:rPr lang="az-Latn-AZ" b="1"/>
            </a:br>
            <a:endParaRPr lang="en-US" b="1"/>
          </a:p>
          <a:p>
            <a:pPr indent="282575">
              <a:buFont typeface="Arial" panose="020B0604020202020204" pitchFamily="34" charset="0"/>
              <a:buChar char="•"/>
            </a:pPr>
            <a:r>
              <a:rPr lang="en-US"/>
              <a:t>Əsas </a:t>
            </a:r>
            <a:r>
              <a:rPr lang="en-US" b="1"/>
              <a:t>istifadəçilərin gündəlik gördüyü işləri test edir.</a:t>
            </a:r>
            <a:endParaRPr lang="en-US"/>
          </a:p>
          <a:p>
            <a:pPr indent="282575">
              <a:buFont typeface="Arial" panose="020B0604020202020204" pitchFamily="34" charset="0"/>
              <a:buChar char="•"/>
            </a:pPr>
            <a:r>
              <a:rPr lang="en-US" b="1"/>
              <a:t>Yeni və ya dəyişdirilmiş funksiyalar</a:t>
            </a:r>
            <a:r>
              <a:rPr lang="en-US"/>
              <a:t> test edilir.</a:t>
            </a:r>
          </a:p>
          <a:p>
            <a:pPr indent="282575">
              <a:buFont typeface="Arial" panose="020B0604020202020204" pitchFamily="34" charset="0"/>
              <a:buChar char="•"/>
            </a:pPr>
            <a:r>
              <a:rPr lang="en-US" b="1"/>
              <a:t>Duman testindən sonra icra olunur.</a:t>
            </a:r>
            <a:r>
              <a:rPr lang="az-Latn-AZ"/>
              <a:t> </a:t>
            </a:r>
          </a:p>
          <a:p>
            <a:pPr>
              <a:buFont typeface="Arial" panose="020B0604020202020204" pitchFamily="34" charset="0"/>
              <a:buChar char="•"/>
            </a:pPr>
            <a:endParaRPr lang="az-Latn-AZ" b="1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Misal: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Yeni əlavə edilmiş “Parolu unutdum” funksiyasını yoxlamaq.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Ödəniş zamanı əlavə edilən yeni metodun işlədiyini yoxlamaq.</a:t>
            </a:r>
            <a:endParaRPr lang="az-Latn-AZ" b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z-Latn-AZ" b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z-Latn-AZ" b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az-Latn-AZ" b="1"/>
          </a:p>
          <a:p>
            <a:r>
              <a:rPr lang="en-US" b="1"/>
              <a:t>3️⃣ Genişləndirilmiş (Extended) Test</a:t>
            </a:r>
            <a:endParaRPr lang="az-Latn-AZ" b="1"/>
          </a:p>
          <a:p>
            <a:endParaRPr lang="en-US" b="1"/>
          </a:p>
          <a:p>
            <a:pPr indent="282575">
              <a:buFont typeface="Arial" panose="020B0604020202020204" pitchFamily="34" charset="0"/>
              <a:buChar char="•"/>
            </a:pPr>
            <a:r>
              <a:rPr lang="en-US"/>
              <a:t>Bütün </a:t>
            </a:r>
            <a:r>
              <a:rPr lang="en-US" b="1"/>
              <a:t>detallı yoxlamalar buraya daxildir.</a:t>
            </a:r>
            <a:endParaRPr lang="en-US"/>
          </a:p>
          <a:p>
            <a:pPr indent="282575">
              <a:buFont typeface="Arial" panose="020B0604020202020204" pitchFamily="34" charset="0"/>
              <a:buChar char="•"/>
            </a:pPr>
            <a:r>
              <a:rPr lang="en-US" b="1"/>
              <a:t>Nadir</a:t>
            </a:r>
            <a:r>
              <a:rPr lang="az-Latn-AZ" b="1"/>
              <a:t> olan</a:t>
            </a:r>
            <a:r>
              <a:rPr lang="en-US" b="1"/>
              <a:t>, qeyri-adi hallar yoxla</a:t>
            </a:r>
            <a:r>
              <a:rPr lang="az-Latn-AZ" b="1"/>
              <a:t>nılır</a:t>
            </a:r>
            <a:r>
              <a:rPr lang="en-US" b="1"/>
              <a:t>.</a:t>
            </a:r>
            <a:endParaRPr lang="az-Latn-AZ" b="1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Məsələn: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VPN ilə giriş test etmək.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Çin dili klaviaturası ilə giriş etməyə çalışmaq.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/>
              <a:t>Zəif internet şəbəkəsində saytı yoxlamaq.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53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5AF84-D614-E15B-4AB1-C3BE2B26D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D4F1A5-605B-30C2-6D93-2CFCFD2F9BA0}"/>
              </a:ext>
            </a:extLst>
          </p:cNvPr>
          <p:cNvSpPr txBox="1"/>
          <p:nvPr/>
        </p:nvSpPr>
        <p:spPr>
          <a:xfrm>
            <a:off x="420721" y="565083"/>
            <a:ext cx="113302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"Smoke" və "Sanity" Testi Arasındakı Fərq</a:t>
            </a:r>
            <a:endParaRPr lang="az-Latn-AZ" b="1"/>
          </a:p>
          <a:p>
            <a:endParaRPr lang="en-US" b="1"/>
          </a:p>
          <a:p>
            <a:r>
              <a:rPr lang="en-US"/>
              <a:t>📌 </a:t>
            </a:r>
            <a:r>
              <a:rPr lang="en-US" b="1"/>
              <a:t>"Smoke" və "Sanity" testi eyni şey sayılır, amma bəzi fərqli yanaşmalar var:</a:t>
            </a:r>
            <a:endParaRPr lang="az-Latn-AZ" b="1"/>
          </a:p>
          <a:p>
            <a:pPr indent="233363"/>
            <a:endParaRPr lang="en-US"/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 b="1"/>
              <a:t>Smoke Test</a:t>
            </a:r>
            <a:r>
              <a:rPr lang="en-US"/>
              <a:t> – </a:t>
            </a:r>
            <a:r>
              <a:rPr lang="en-US" b="1"/>
              <a:t>sistem çox qeyri-sabit olanda icra olunur.</a:t>
            </a:r>
            <a:r>
              <a:rPr lang="en-US"/>
              <a:t> Əsas məqsəd – işləyirmi, işləmir</a:t>
            </a:r>
            <a:r>
              <a:rPr lang="az-Latn-AZ"/>
              <a:t>mi</a:t>
            </a:r>
            <a:r>
              <a:rPr lang="en-US"/>
              <a:t>?</a:t>
            </a:r>
            <a:endParaRPr lang="az-Latn-AZ"/>
          </a:p>
          <a:p>
            <a:pPr indent="233363">
              <a:buFont typeface="Arial" panose="020B0604020202020204" pitchFamily="34" charset="0"/>
              <a:buChar char="•"/>
            </a:pPr>
            <a:endParaRPr lang="en-US"/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 b="1"/>
              <a:t>Sanity Test</a:t>
            </a:r>
            <a:r>
              <a:rPr lang="en-US"/>
              <a:t> – </a:t>
            </a:r>
            <a:r>
              <a:rPr lang="en-US" b="1"/>
              <a:t>artıq stabil bir versiyada yoxlanılır.</a:t>
            </a:r>
            <a:r>
              <a:rPr lang="en-US"/>
              <a:t> Burada əsas problemlərin həqiqətən düzəldildiyi test edilir.</a:t>
            </a:r>
          </a:p>
        </p:txBody>
      </p:sp>
    </p:spTree>
    <p:extLst>
      <p:ext uri="{BB962C8B-B14F-4D97-AF65-F5344CB8AC3E}">
        <p14:creationId xmlns:p14="http://schemas.microsoft.com/office/powerpoint/2010/main" val="70074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6CDA7-19BF-D89A-A378-46146E27C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C854C0-68E2-73D8-8189-C9B48A82D088}"/>
              </a:ext>
            </a:extLst>
          </p:cNvPr>
          <p:cNvSpPr txBox="1"/>
          <p:nvPr/>
        </p:nvSpPr>
        <p:spPr>
          <a:xfrm>
            <a:off x="284534" y="248214"/>
            <a:ext cx="115443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Testlərin Növləri və Əsas Məqsədləri</a:t>
            </a:r>
            <a:endParaRPr lang="ru-RU"/>
          </a:p>
          <a:p>
            <a:endParaRPr lang="ru-RU"/>
          </a:p>
          <a:p>
            <a:r>
              <a:rPr lang="en-US" b="1"/>
              <a:t>1️⃣ İstifadə rahatlığı testi (Usability Testing)</a:t>
            </a:r>
          </a:p>
          <a:p>
            <a:r>
              <a:rPr lang="en-US"/>
              <a:t>Məqsəd: </a:t>
            </a:r>
            <a:r>
              <a:rPr lang="en-US" b="1"/>
              <a:t>İstifadəçinin proqramı başa düşməsi və rahat istifadə etməsi nə dərəcədə mümkündür?</a:t>
            </a:r>
            <a:br>
              <a:rPr lang="en-US"/>
            </a:br>
            <a:r>
              <a:rPr lang="en-US"/>
              <a:t>Burada əsas dəyərləndirilənlər: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Başa düşülənlik (Understandability)</a:t>
            </a:r>
            <a:r>
              <a:rPr lang="en-US"/>
              <a:t> – Proqramın necə işlədiyi tez başa düşülürmü?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Öyrənilmə asanlığı (Learnability)</a:t>
            </a:r>
            <a:r>
              <a:rPr lang="en-US"/>
              <a:t> – İstifadəçi qısa zamanda proqramdan istifadə etməyi öyrənə bilirmi?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İşləmə rahatlığı (Operability)</a:t>
            </a:r>
            <a:r>
              <a:rPr lang="en-US"/>
              <a:t> – Proqramın istifadəsi rahatdırmı?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Cəlbedicilik (Attractiveness)</a:t>
            </a:r>
            <a:r>
              <a:rPr lang="en-US"/>
              <a:t> – İstifadəçiyə vizual olaraq xoş təsir bağışlayırmı?</a:t>
            </a:r>
          </a:p>
          <a:p>
            <a:endParaRPr lang="ru-RU"/>
          </a:p>
          <a:p>
            <a:endParaRPr lang="ru-RU"/>
          </a:p>
          <a:p>
            <a:r>
              <a:rPr lang="en-US" b="1"/>
              <a:t>Nələri test etmək lazımdır?</a:t>
            </a:r>
            <a:br>
              <a:rPr lang="en-US"/>
            </a:br>
            <a:r>
              <a:rPr lang="en-US"/>
              <a:t>1️⃣ </a:t>
            </a:r>
            <a:r>
              <a:rPr lang="en-US" b="1"/>
              <a:t>Ümumi əlçatanlıq</a:t>
            </a:r>
            <a:r>
              <a:rPr lang="en-US"/>
              <a:t> – Sayt və ya proqram hamı üçün asandırmı?</a:t>
            </a:r>
            <a:br>
              <a:rPr lang="en-US"/>
            </a:br>
            <a:r>
              <a:rPr lang="en-US"/>
              <a:t>2️⃣ </a:t>
            </a:r>
            <a:r>
              <a:rPr lang="en-US" b="1"/>
              <a:t>Sürət və performans</a:t>
            </a:r>
            <a:r>
              <a:rPr lang="en-US"/>
              <a:t> – Sayt və ya proqram donmur, gecikmir?</a:t>
            </a:r>
            <a:br>
              <a:rPr lang="en-US"/>
            </a:br>
            <a:r>
              <a:rPr lang="en-US"/>
              <a:t>3️⃣ </a:t>
            </a:r>
            <a:r>
              <a:rPr lang="en-US" b="1"/>
              <a:t>Navigasiya və interfeys</a:t>
            </a:r>
            <a:r>
              <a:rPr lang="en-US"/>
              <a:t> – İstifadəçilər lazım olan funksiyaları rahat tapa bilirlərmi?</a:t>
            </a:r>
            <a:br>
              <a:rPr lang="en-US"/>
            </a:br>
            <a:r>
              <a:rPr lang="en-US"/>
              <a:t>4️⃣ </a:t>
            </a:r>
            <a:r>
              <a:rPr lang="en-US" b="1"/>
              <a:t>Axıcılıq (Smoothness)</a:t>
            </a:r>
            <a:r>
              <a:rPr lang="en-US"/>
              <a:t> – Hər şey bir-biri ilə uyğun işləyirmi?</a:t>
            </a:r>
          </a:p>
        </p:txBody>
      </p:sp>
    </p:spTree>
    <p:extLst>
      <p:ext uri="{BB962C8B-B14F-4D97-AF65-F5344CB8AC3E}">
        <p14:creationId xmlns:p14="http://schemas.microsoft.com/office/powerpoint/2010/main" val="622044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F5294-EA33-DCF0-37B1-A8801B040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CD8B1A-5C0E-B29F-4D9B-4C0BEBA4FD33}"/>
              </a:ext>
            </a:extLst>
          </p:cNvPr>
          <p:cNvSpPr txBox="1"/>
          <p:nvPr/>
        </p:nvSpPr>
        <p:spPr>
          <a:xfrm>
            <a:off x="486383" y="301557"/>
            <a:ext cx="1143972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2️⃣ Əlçatanlıq testi (Accessibility Testing, A11Y)</a:t>
            </a:r>
            <a:endParaRPr lang="ru-RU" b="1"/>
          </a:p>
          <a:p>
            <a:endParaRPr lang="en-US" b="1"/>
          </a:p>
          <a:p>
            <a:r>
              <a:rPr lang="en-US"/>
              <a:t>Məqsəd: </a:t>
            </a:r>
            <a:r>
              <a:rPr lang="en-US" b="1"/>
              <a:t>İmkanları məhdud insanlar proqramı rahat istifadə edə bilirlərmi?</a:t>
            </a:r>
            <a:endParaRPr lang="en-US"/>
          </a:p>
          <a:p>
            <a:r>
              <a:rPr lang="en-US"/>
              <a:t>📌 </a:t>
            </a:r>
            <a:r>
              <a:rPr lang="en-US" b="1"/>
              <a:t>Bu test görmə və hərəkət məhdudiyyətləri olan istifadəçilər üçün vacibdir.</a:t>
            </a:r>
            <a:endParaRPr lang="ru-RU" b="1"/>
          </a:p>
          <a:p>
            <a:endParaRPr lang="ru-RU"/>
          </a:p>
          <a:p>
            <a:endParaRPr lang="en-US"/>
          </a:p>
          <a:p>
            <a:r>
              <a:rPr lang="en-US" b="1"/>
              <a:t>Nələri test etmək lazımdır?</a:t>
            </a:r>
            <a:br>
              <a:rPr lang="en-US"/>
            </a:br>
            <a:r>
              <a:rPr lang="en-US"/>
              <a:t>1️⃣ </a:t>
            </a:r>
            <a:r>
              <a:rPr lang="en-US" b="1"/>
              <a:t>Yardımçı texnologiyalarla uyğunluq:</a:t>
            </a:r>
            <a:endParaRPr lang="en-US"/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/>
              <a:t>Səsli idarəetmə (speech recognition)</a:t>
            </a:r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/>
              <a:t>Ekran klaviaturası və ekran böyüdücü (magnifier)</a:t>
            </a:r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/>
              <a:t>Səs oxuyucular (screen readers)</a:t>
            </a:r>
            <a:endParaRPr lang="ru-RU"/>
          </a:p>
          <a:p>
            <a:pPr>
              <a:buFont typeface="Arial" panose="020B0604020202020204" pitchFamily="34" charset="0"/>
              <a:buChar char="•"/>
            </a:pPr>
            <a:endParaRPr lang="ru-RU"/>
          </a:p>
          <a:p>
            <a:br>
              <a:rPr lang="en-US"/>
            </a:br>
            <a:r>
              <a:rPr lang="en-US"/>
              <a:t>2️⃣ </a:t>
            </a:r>
            <a:r>
              <a:rPr lang="en-US" b="1"/>
              <a:t>Tək əl ilə istifadə etmək mümkündürmü?</a:t>
            </a:r>
            <a:br>
              <a:rPr lang="en-US"/>
            </a:br>
            <a:r>
              <a:rPr lang="en-US"/>
              <a:t>3️⃣ </a:t>
            </a:r>
            <a:r>
              <a:rPr lang="en-US" b="1"/>
              <a:t>Xüsusi rəng rejimləri dəstəklənirmi?</a:t>
            </a:r>
            <a:r>
              <a:rPr lang="en-US"/>
              <a:t> (Məsələn, rəng korluğu olanlar üçün uyğun dizayn)</a:t>
            </a:r>
            <a:br>
              <a:rPr lang="en-US"/>
            </a:br>
            <a:r>
              <a:rPr lang="en-US"/>
              <a:t>4️⃣ </a:t>
            </a:r>
            <a:r>
              <a:rPr lang="en-US" b="1"/>
              <a:t>Aydın və başa düşülən təlimatlar varmı?</a:t>
            </a:r>
            <a:endParaRPr lang="en-US"/>
          </a:p>
          <a:p>
            <a:r>
              <a:rPr lang="en-US"/>
              <a:t>✅ </a:t>
            </a:r>
            <a:r>
              <a:rPr lang="en-US" b="1"/>
              <a:t>Saytın əlçatanlıq səviyyəsini yoxlamaq üçün alətlər:</a:t>
            </a:r>
            <a:r>
              <a:rPr lang="en-US"/>
              <a:t>🔹 WAVE, TAV, Accessibility Valet, Accessibility 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4070019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B4717-8D00-459C-027B-C1D27A345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E93EDA-5178-E1F6-6777-EB0EA083FABE}"/>
              </a:ext>
            </a:extLst>
          </p:cNvPr>
          <p:cNvSpPr txBox="1"/>
          <p:nvPr/>
        </p:nvSpPr>
        <p:spPr>
          <a:xfrm>
            <a:off x="488814" y="249652"/>
            <a:ext cx="1150538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3️⃣ Təhlükəsizlik testi (Security Testing)</a:t>
            </a:r>
            <a:endParaRPr lang="ru-RU" b="1"/>
          </a:p>
          <a:p>
            <a:endParaRPr lang="en-US" b="1"/>
          </a:p>
          <a:p>
            <a:r>
              <a:rPr lang="en-US"/>
              <a:t>Məqsəd: </a:t>
            </a:r>
            <a:r>
              <a:rPr lang="en-US" b="1"/>
              <a:t>Proqramın kiberhücumlara qarşı dayanıqlı olub-olmadığını yoxlamaq.</a:t>
            </a:r>
            <a:endParaRPr lang="ru-RU" b="1"/>
          </a:p>
          <a:p>
            <a:endParaRPr lang="ru-RU"/>
          </a:p>
          <a:p>
            <a:endParaRPr lang="en-US"/>
          </a:p>
          <a:p>
            <a:r>
              <a:rPr lang="en-US"/>
              <a:t>📌 </a:t>
            </a:r>
            <a:r>
              <a:rPr lang="en-US" b="1"/>
              <a:t>Hansı hücum növlərindən qorunmaq lazımdır?</a:t>
            </a:r>
            <a:endParaRPr lang="ru-RU" b="1"/>
          </a:p>
          <a:p>
            <a:br>
              <a:rPr lang="en-US"/>
            </a:br>
            <a:r>
              <a:rPr lang="en-US"/>
              <a:t>1️⃣ </a:t>
            </a:r>
            <a:r>
              <a:rPr lang="en-US" b="1"/>
              <a:t>SQL Injection</a:t>
            </a:r>
            <a:r>
              <a:rPr lang="en-US"/>
              <a:t> – </a:t>
            </a:r>
            <a:r>
              <a:rPr lang="en-US" b="1"/>
              <a:t>Verilənlər bazasına sızmaq üçün kod yeritmək</a:t>
            </a:r>
            <a:br>
              <a:rPr lang="en-US"/>
            </a:br>
            <a:r>
              <a:rPr lang="en-US"/>
              <a:t>2️⃣ </a:t>
            </a:r>
            <a:r>
              <a:rPr lang="en-US" b="1"/>
              <a:t>XSS (Cross-Site Scripting)</a:t>
            </a:r>
            <a:r>
              <a:rPr lang="en-US"/>
              <a:t> – </a:t>
            </a:r>
            <a:r>
              <a:rPr lang="en-US" b="1"/>
              <a:t>Zərərli skriptləri icra etdirmək</a:t>
            </a:r>
            <a:br>
              <a:rPr lang="en-US"/>
            </a:br>
            <a:r>
              <a:rPr lang="en-US"/>
              <a:t>3️⃣ </a:t>
            </a:r>
            <a:r>
              <a:rPr lang="en-US" b="1"/>
              <a:t>Trafikin oğurlanması (Traffic Interception)</a:t>
            </a:r>
            <a:r>
              <a:rPr lang="en-US"/>
              <a:t> – </a:t>
            </a:r>
            <a:r>
              <a:rPr lang="en-US" b="1"/>
              <a:t>Gizli məlumatların ələ keçirilməsi</a:t>
            </a:r>
            <a:br>
              <a:rPr lang="en-US"/>
            </a:br>
            <a:r>
              <a:rPr lang="en-US"/>
              <a:t>4️⃣ </a:t>
            </a:r>
            <a:r>
              <a:rPr lang="en-US" b="1"/>
              <a:t>Bruteforce hücumları</a:t>
            </a:r>
            <a:r>
              <a:rPr lang="en-US"/>
              <a:t> – </a:t>
            </a:r>
            <a:r>
              <a:rPr lang="en-US" b="1"/>
              <a:t>Şifrə və giriş məlumatlarının ardıcıl yoxlanması ilə hesabı sındırmaq</a:t>
            </a:r>
            <a:endParaRPr lang="ru-RU" b="1"/>
          </a:p>
          <a:p>
            <a:endParaRPr lang="ru-RU" b="1"/>
          </a:p>
          <a:p>
            <a:endParaRPr lang="en-US"/>
          </a:p>
          <a:p>
            <a:r>
              <a:rPr lang="en-US"/>
              <a:t>📌 </a:t>
            </a:r>
            <a:r>
              <a:rPr lang="en-US" b="1"/>
              <a:t>OWASP TOP 10</a:t>
            </a:r>
            <a:r>
              <a:rPr lang="en-US"/>
              <a:t> </a:t>
            </a:r>
            <a:r>
              <a:rPr lang="ru-RU"/>
              <a:t>(  </a:t>
            </a:r>
            <a:r>
              <a:rPr lang="en-US"/>
              <a:t>https://owasp.org/www-project-top-ten</a:t>
            </a:r>
            <a:r>
              <a:rPr lang="ru-RU"/>
              <a:t>  ) </a:t>
            </a:r>
            <a:r>
              <a:rPr lang="en-US"/>
              <a:t>– Dünyada ən çox rast gəlinən təhlükəsizlik zəifliklərinin siyahısı və onların həlli yolları burada qeyd olunub.</a:t>
            </a:r>
          </a:p>
        </p:txBody>
      </p:sp>
    </p:spTree>
    <p:extLst>
      <p:ext uri="{BB962C8B-B14F-4D97-AF65-F5344CB8AC3E}">
        <p14:creationId xmlns:p14="http://schemas.microsoft.com/office/powerpoint/2010/main" val="36208144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1252D-84D9-F0FF-FE52-9BEE1831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4E9A0B-C636-AC3D-6EEA-B14DEAD508C1}"/>
              </a:ext>
            </a:extLst>
          </p:cNvPr>
          <p:cNvSpPr txBox="1"/>
          <p:nvPr/>
        </p:nvSpPr>
        <p:spPr>
          <a:xfrm>
            <a:off x="459631" y="399232"/>
            <a:ext cx="11233015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İnternasionalizasiya və Lokallaşdırma Testləri</a:t>
            </a:r>
          </a:p>
          <a:p>
            <a:r>
              <a:rPr lang="en-US"/>
              <a:t>💡 </a:t>
            </a:r>
            <a:r>
              <a:rPr lang="en-US" b="1"/>
              <a:t>Bu testlər proqramın müxtəlif dillərə və mədəniyyətlərə uyğun olub-olmadığını yoxlamaq üçündür.</a:t>
            </a:r>
            <a:endParaRPr lang="ru-RU" b="1"/>
          </a:p>
          <a:p>
            <a:endParaRPr lang="ru-RU" b="1"/>
          </a:p>
          <a:p>
            <a:r>
              <a:rPr lang="en-US" b="1"/>
              <a:t>1️⃣ İnternasionalizasiya testi (Internationalization Testing – i18n)</a:t>
            </a:r>
          </a:p>
          <a:p>
            <a:r>
              <a:rPr lang="en-US"/>
              <a:t>📌 </a:t>
            </a:r>
            <a:r>
              <a:rPr lang="en-US" b="1"/>
              <a:t>Məqsəd:</a:t>
            </a:r>
            <a:r>
              <a:rPr lang="en-US"/>
              <a:t> </a:t>
            </a:r>
            <a:r>
              <a:rPr lang="en-US" b="1"/>
              <a:t>Proqramın fərqli ölkələr və dillərə uyğunlaşdırılmağa hazır olub-olmadığını yoxlamaq.</a:t>
            </a:r>
            <a:endParaRPr lang="en-US"/>
          </a:p>
          <a:p>
            <a:r>
              <a:rPr lang="en-US" b="1"/>
              <a:t>Test edilən əsas məsələlər: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Mətnin istiqaməti</a:t>
            </a:r>
            <a:r>
              <a:rPr lang="en-US"/>
              <a:t> – Məsələn, ərəb və ivrit dillərində mətn sağdan sola yazılır.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Kodlaşdırma</a:t>
            </a:r>
            <a:r>
              <a:rPr lang="en-US"/>
              <a:t> – Fərqli dillərin xüsusi simvollarını dəstəkləyirmi? (UTF-8, ASCII və s.)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İnterfeysin uyğunluğu</a:t>
            </a:r>
            <a:r>
              <a:rPr lang="en-US"/>
              <a:t> – Uzun və ya qısa sözlər interfeysi pozmur?</a:t>
            </a:r>
          </a:p>
          <a:p>
            <a:r>
              <a:rPr lang="en-US"/>
              <a:t>👉 </a:t>
            </a:r>
            <a:r>
              <a:rPr lang="en-US" b="1"/>
              <a:t>Qısaca desək:</a:t>
            </a:r>
            <a:r>
              <a:rPr lang="en-US"/>
              <a:t> </a:t>
            </a:r>
            <a:r>
              <a:rPr lang="en-US" b="1"/>
              <a:t>Bu test proqramın asanlıqla yeni dillərə uyğunlaşdırıla biləcəyini yoxlayır.</a:t>
            </a:r>
            <a:endParaRPr lang="en-US"/>
          </a:p>
          <a:p>
            <a:endParaRPr lang="ru-RU" b="1"/>
          </a:p>
          <a:p>
            <a:endParaRPr lang="ru-RU" b="1"/>
          </a:p>
          <a:p>
            <a:r>
              <a:rPr lang="en-US" b="1"/>
              <a:t>2️⃣ Lokallaşdırma testi (Localization Testing – l10n)</a:t>
            </a:r>
          </a:p>
          <a:p>
            <a:r>
              <a:rPr lang="en-US"/>
              <a:t>📌 </a:t>
            </a:r>
            <a:r>
              <a:rPr lang="en-US" b="1"/>
              <a:t>Məqsəd:</a:t>
            </a:r>
            <a:r>
              <a:rPr lang="en-US"/>
              <a:t> </a:t>
            </a:r>
            <a:r>
              <a:rPr lang="en-US" b="1"/>
              <a:t>Proqramın konkret bir dil və region üçün düzgün uyğunlaşdırıldığını yoxlamaq.</a:t>
            </a:r>
            <a:endParaRPr lang="en-US"/>
          </a:p>
          <a:p>
            <a:r>
              <a:rPr lang="en-US" b="1"/>
              <a:t>Test edilən əsas məsələlər: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Tərcümə</a:t>
            </a:r>
            <a:r>
              <a:rPr lang="en-US"/>
              <a:t> – Mətinlər düzgün tərcümə olunubmu?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Valyuta</a:t>
            </a:r>
            <a:r>
              <a:rPr lang="en-US"/>
              <a:t> – Məsələn, ABŞ dolları ($), avro (€), türk lirəsi (₺) kimi valyuta fərqləri düzgün göstərilirmi?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Rənglər</a:t>
            </a:r>
            <a:r>
              <a:rPr lang="en-US"/>
              <a:t> – Məsələn, bəzi ölkələrdə qırmızı təhlükə, digərlərində isə xoşbəxtlik simvoludur.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Normativlər</a:t>
            </a:r>
            <a:r>
              <a:rPr lang="en-US"/>
              <a:t> – Məsələn, telefon nömrələrinin formatı (+994, +1 və s.).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Ölçü vahidləri</a:t>
            </a:r>
            <a:r>
              <a:rPr lang="en-US"/>
              <a:t> – Kilometr-mil, kq-funt kimi fərqlər nəzərə alınıbmı?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Tarix və saat formatı</a:t>
            </a:r>
            <a:r>
              <a:rPr lang="en-US"/>
              <a:t> – Məsələn, </a:t>
            </a:r>
            <a:r>
              <a:rPr lang="en-US" b="1"/>
              <a:t>01/12/2025</a:t>
            </a:r>
            <a:r>
              <a:rPr lang="en-US"/>
              <a:t> (ABŞ-da yanvar), amma </a:t>
            </a:r>
            <a:r>
              <a:rPr lang="en-US" b="1"/>
              <a:t>01.12.2025</a:t>
            </a:r>
            <a:r>
              <a:rPr lang="en-US"/>
              <a:t> (Avropada dekabr).</a:t>
            </a:r>
          </a:p>
          <a:p>
            <a:r>
              <a:rPr lang="en-US"/>
              <a:t>👉 </a:t>
            </a:r>
            <a:r>
              <a:rPr lang="en-US" b="1"/>
              <a:t>Qısaca desək:</a:t>
            </a:r>
            <a:r>
              <a:rPr lang="en-US"/>
              <a:t> </a:t>
            </a:r>
            <a:r>
              <a:rPr lang="en-US" b="1"/>
              <a:t>Bu test proqramın konkret bir ölkəyə uyğunlaşdırılmasını yoxlayır.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9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0DD88-FF54-5DF4-D08E-DC4981EF8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56182E-9586-6921-1B33-5AD9C95F3055}"/>
              </a:ext>
            </a:extLst>
          </p:cNvPr>
          <p:cNvSpPr txBox="1"/>
          <p:nvPr/>
        </p:nvSpPr>
        <p:spPr>
          <a:xfrm>
            <a:off x="486383" y="204281"/>
            <a:ext cx="11430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İnternasionalizasiya (i18n) və Lokallaşdırma (l10n) Arasındakı Fərqlər</a:t>
            </a:r>
            <a:endParaRPr lang="ru-RU" b="1"/>
          </a:p>
          <a:p>
            <a:endParaRPr lang="en-US" b="1"/>
          </a:p>
          <a:p>
            <a:r>
              <a:rPr lang="en-US"/>
              <a:t>📌 </a:t>
            </a:r>
            <a:r>
              <a:rPr lang="en-US" b="1"/>
              <a:t>İnternasionalizasiya (i18n):</a:t>
            </a:r>
            <a:r>
              <a:rPr lang="en-US"/>
              <a:t> </a:t>
            </a:r>
            <a:r>
              <a:rPr lang="en-US" b="1"/>
              <a:t>Proqramın yeni dillərə uyğunlaşdırılmağa hazır olub-olmadığını yoxlayır.</a:t>
            </a:r>
            <a:br>
              <a:rPr lang="en-US"/>
            </a:br>
            <a:r>
              <a:rPr lang="en-US"/>
              <a:t>📌 </a:t>
            </a:r>
            <a:r>
              <a:rPr lang="en-US" b="1"/>
              <a:t>Lokallaşdırma (l10n):</a:t>
            </a:r>
            <a:r>
              <a:rPr lang="en-US"/>
              <a:t> </a:t>
            </a:r>
            <a:r>
              <a:rPr lang="en-US" b="1"/>
              <a:t>Proqramın konkret bir dil və ölkəyə düzgün uyğunlaşdırıldığını yoxlayır.</a:t>
            </a:r>
            <a:endParaRPr lang="ru-RU" b="1"/>
          </a:p>
          <a:p>
            <a:endParaRPr lang="en-US"/>
          </a:p>
          <a:p>
            <a:r>
              <a:rPr lang="en-US" b="1"/>
              <a:t>Misal:</a:t>
            </a:r>
            <a:endParaRPr lang="en-US"/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/>
              <a:t>Əgər bir proqramda </a:t>
            </a:r>
            <a:r>
              <a:rPr lang="en-US" b="1"/>
              <a:t>təkcə ingilis dili varsa</a:t>
            </a:r>
            <a:r>
              <a:rPr lang="en-US"/>
              <a:t>, bu proqramın lokallaşdırılması yoxlanılmır.</a:t>
            </a:r>
            <a:endParaRPr lang="ru-RU"/>
          </a:p>
          <a:p>
            <a:pPr indent="233363">
              <a:buFont typeface="Arial" panose="020B0604020202020204" pitchFamily="34" charset="0"/>
              <a:buChar char="•"/>
            </a:pPr>
            <a:endParaRPr lang="en-US"/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/>
              <a:t>Amma bu proqram </a:t>
            </a:r>
            <a:r>
              <a:rPr lang="en-US" b="1"/>
              <a:t>asanlıqla digər dillərə tərcümə edilə bilirsə</a:t>
            </a:r>
            <a:r>
              <a:rPr lang="en-US"/>
              <a:t> və interfeys pozulmursa, deməli, internasionalizasiya testi uğurla keçilib.</a:t>
            </a:r>
            <a:endParaRPr lang="ru-RU"/>
          </a:p>
          <a:p>
            <a:pPr indent="233363">
              <a:buFont typeface="Arial" panose="020B0604020202020204" pitchFamily="34" charset="0"/>
              <a:buChar char="•"/>
            </a:pPr>
            <a:endParaRPr lang="en-US"/>
          </a:p>
          <a:p>
            <a:pPr indent="233363">
              <a:buFont typeface="Arial" panose="020B0604020202020204" pitchFamily="34" charset="0"/>
              <a:buChar char="•"/>
            </a:pPr>
            <a:r>
              <a:rPr lang="en-US"/>
              <a:t>Əgər proqram artıq </a:t>
            </a:r>
            <a:r>
              <a:rPr lang="en-US" b="1"/>
              <a:t>azərbaycanca, türkcə, rusca versiyalarını dəstəkləyirsə</a:t>
            </a:r>
            <a:r>
              <a:rPr lang="en-US"/>
              <a:t>, onda </a:t>
            </a:r>
            <a:r>
              <a:rPr lang="en-US" b="1"/>
              <a:t>lokallaşdırma testi aparılır.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35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2A9930-AC9B-EB00-0801-FCA95288B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AD2149-4CFE-E03B-36E7-9A50B5B2AC00}"/>
              </a:ext>
            </a:extLst>
          </p:cNvPr>
          <p:cNvSpPr txBox="1"/>
          <p:nvPr/>
        </p:nvSpPr>
        <p:spPr>
          <a:xfrm>
            <a:off x="2108876" y="1443841"/>
            <a:ext cx="79742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Reallıq və Praktiki Məsləhətlər</a:t>
            </a:r>
            <a:endParaRPr lang="az-Latn-AZ" b="1"/>
          </a:p>
          <a:p>
            <a:endParaRPr lang="en-US" b="1"/>
          </a:p>
          <a:p>
            <a:r>
              <a:rPr lang="en-US"/>
              <a:t>💡 </a:t>
            </a:r>
            <a:r>
              <a:rPr lang="en-US" b="1"/>
              <a:t>Bütün test növlərini əzbərləmək lazım deyil!</a:t>
            </a:r>
            <a:endParaRPr lang="az-Latn-AZ" b="1"/>
          </a:p>
          <a:p>
            <a:endParaRPr lang="az-Latn-AZ"/>
          </a:p>
          <a:p>
            <a:r>
              <a:rPr lang="en-US"/>
              <a:t>💡 </a:t>
            </a:r>
            <a:r>
              <a:rPr lang="en-US" b="1"/>
              <a:t>İşə qəbul müsahibəsində əsasən ümumi test növləri soruşulur.</a:t>
            </a:r>
            <a:endParaRPr lang="az-Latn-AZ" b="1"/>
          </a:p>
          <a:p>
            <a:br>
              <a:rPr lang="en-US"/>
            </a:br>
            <a:r>
              <a:rPr lang="en-US"/>
              <a:t>💡 </a:t>
            </a:r>
            <a:r>
              <a:rPr lang="en-US" b="1"/>
              <a:t>Əsas diqqəti bu test növlərinə ver:</a:t>
            </a:r>
            <a:endParaRPr lang="az-Latn-AZ" b="1"/>
          </a:p>
          <a:p>
            <a:br>
              <a:rPr lang="en-US"/>
            </a:br>
            <a:r>
              <a:rPr lang="en-US"/>
              <a:t>✅ </a:t>
            </a:r>
            <a:r>
              <a:rPr lang="en-US" b="1"/>
              <a:t>Funksional və qeyri-funksional testlər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Dəyişikliklərlə bağlı testlər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Smoke testi (əsas funksiyaların işlədiyini yoxlamaq)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Regressiya testi (köhnə funksiyaların yenidən test edilməsi)</a:t>
            </a:r>
            <a:endParaRPr lang="az-Latn-AZ" b="1"/>
          </a:p>
          <a:p>
            <a:endParaRPr lang="en-US"/>
          </a:p>
          <a:p>
            <a:r>
              <a:rPr lang="en-US"/>
              <a:t>📌 </a:t>
            </a:r>
            <a:r>
              <a:rPr lang="en-US" b="1"/>
              <a:t>Real işdə ən çox Funksional və Regressiya testləri aparılır!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56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E20AC-C275-E5D5-CF8E-BF0B7BCC4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916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D5FF0-19E1-F16C-37D7-ED3092AE4E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2FB9552-5573-23D0-D329-F3ACE3524A16}"/>
              </a:ext>
            </a:extLst>
          </p:cNvPr>
          <p:cNvSpPr txBox="1"/>
          <p:nvPr/>
        </p:nvSpPr>
        <p:spPr>
          <a:xfrm>
            <a:off x="322634" y="189849"/>
            <a:ext cx="11496471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Funksional və </a:t>
            </a:r>
            <a:r>
              <a:rPr lang="az-Latn-AZ" b="1"/>
              <a:t>Qeyri </a:t>
            </a:r>
            <a:r>
              <a:rPr lang="en-US" b="1"/>
              <a:t>funksional Testləşdirmə</a:t>
            </a:r>
            <a:endParaRPr lang="az-Latn-AZ" b="1"/>
          </a:p>
          <a:p>
            <a:endParaRPr lang="en-US"/>
          </a:p>
          <a:p>
            <a:pPr marL="342900" indent="-342900">
              <a:buAutoNum type="arabicParenR"/>
            </a:pPr>
            <a:r>
              <a:rPr lang="en-US" b="1"/>
              <a:t>Funksional Testləşdirmə</a:t>
            </a:r>
            <a:r>
              <a:rPr lang="az-Latn-AZ" b="1"/>
              <a:t> - </a:t>
            </a:r>
            <a:r>
              <a:rPr lang="en-US"/>
              <a:t>Bu test sistemin və ya proqramın </a:t>
            </a:r>
            <a:r>
              <a:rPr lang="en-US" b="1"/>
              <a:t>nə etməli olduğunu</a:t>
            </a:r>
            <a:r>
              <a:rPr lang="en-US"/>
              <a:t> yoxlayır. Başqa sözlə, proqramın əsas funksiyalarını düzgün yerinə yetirib-yetirmədiyini test edir.</a:t>
            </a:r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en-US" b="1"/>
              <a:t>2) </a:t>
            </a:r>
            <a:r>
              <a:rPr lang="az-Latn-AZ" b="1"/>
              <a:t>Qeyri </a:t>
            </a:r>
            <a:r>
              <a:rPr lang="en-US" b="1"/>
              <a:t>funksional Testləşdirmə</a:t>
            </a:r>
            <a:r>
              <a:rPr lang="az-Latn-AZ" b="1"/>
              <a:t> - </a:t>
            </a:r>
            <a:r>
              <a:rPr lang="en-US"/>
              <a:t>Bu test proqramın </a:t>
            </a:r>
            <a:r>
              <a:rPr lang="en-US" b="1"/>
              <a:t>necə işlədiyini</a:t>
            </a:r>
            <a:r>
              <a:rPr lang="en-US"/>
              <a:t> yoxlayır. Yəni sistemin keyfiyyət xüsusiyyətlərini qiymətləndirir: Sistem performansını ölçmək</a:t>
            </a:r>
            <a:r>
              <a:rPr lang="az-Latn-AZ"/>
              <a:t>, </a:t>
            </a:r>
            <a:r>
              <a:rPr lang="en-US"/>
              <a:t>sürət, </a:t>
            </a:r>
            <a:r>
              <a:rPr lang="az-Latn-AZ"/>
              <a:t>e</a:t>
            </a:r>
            <a:r>
              <a:rPr lang="en-US"/>
              <a:t>tibarlılığını və təhlükəsizliyini qiymətləndirmək, </a:t>
            </a:r>
            <a:r>
              <a:rPr lang="az-Latn-AZ"/>
              <a:t>i</a:t>
            </a:r>
            <a:r>
              <a:rPr lang="en-US"/>
              <a:t>stifadəçilər üçün nə dərəcədə rahat olduğunu analiz etmək</a:t>
            </a:r>
            <a:r>
              <a:rPr lang="az-Latn-AZ"/>
              <a:t> </a:t>
            </a:r>
            <a:r>
              <a:rPr lang="en-US"/>
              <a:t>və s.</a:t>
            </a:r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en-US" b="1"/>
              <a:t>Sadə dillə fərq:</a:t>
            </a:r>
            <a:br>
              <a:rPr lang="en-US"/>
            </a:br>
            <a:r>
              <a:rPr lang="en-US"/>
              <a:t>✅ </a:t>
            </a:r>
            <a:r>
              <a:rPr lang="en-US" b="1"/>
              <a:t>Funksional testləşdirmə</a:t>
            </a:r>
            <a:r>
              <a:rPr lang="en-US"/>
              <a:t> → "Sistem nə edir?" – Yəni, proqramın bütün funksiyaları düzgün işləyirmi?</a:t>
            </a:r>
            <a:br>
              <a:rPr lang="en-US"/>
            </a:br>
            <a:r>
              <a:rPr lang="en-US"/>
              <a:t>✅ </a:t>
            </a:r>
            <a:r>
              <a:rPr lang="az-Latn-AZ" b="1"/>
              <a:t>Qeyri </a:t>
            </a:r>
            <a:r>
              <a:rPr lang="en-US" b="1"/>
              <a:t>funksional testləşdirmə</a:t>
            </a:r>
            <a:r>
              <a:rPr lang="en-US"/>
              <a:t> → "Sistem bunu necə edir?" – Yəni, sistem nə qədər sürətlidir, nə qədər etibarlıdır, istifadə etmək rahatdırmı?</a:t>
            </a:r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en-US"/>
              <a:t>Bu fərqi belə düşünə bilərsən: </a:t>
            </a:r>
            <a:r>
              <a:rPr lang="en-US" b="1"/>
              <a:t>Avtomobilin mühərrikinin işləyib-işləmədiyini yoxlamaq funksional testdir, avtomobilin nə qədər sürətli və ya rahat olduğunu yoxlamaq isə </a:t>
            </a:r>
            <a:r>
              <a:rPr lang="az-Latn-AZ" b="1"/>
              <a:t>qeyri </a:t>
            </a:r>
            <a:r>
              <a:rPr lang="en-US" b="1"/>
              <a:t>funksional testdir.</a:t>
            </a:r>
            <a:r>
              <a:rPr lang="en-US"/>
              <a:t> 🚗</a:t>
            </a:r>
            <a:endParaRPr lang="az-Latn-AZ"/>
          </a:p>
        </p:txBody>
      </p:sp>
    </p:spTree>
    <p:extLst>
      <p:ext uri="{BB962C8B-B14F-4D97-AF65-F5344CB8AC3E}">
        <p14:creationId xmlns:p14="http://schemas.microsoft.com/office/powerpoint/2010/main" val="300988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0F1B7-5C4C-0C22-BEF8-EC160F9A4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14EED13-A5C4-95C6-69AB-2BA673B988F6}"/>
              </a:ext>
            </a:extLst>
          </p:cNvPr>
          <p:cNvSpPr txBox="1"/>
          <p:nvPr/>
        </p:nvSpPr>
        <p:spPr>
          <a:xfrm>
            <a:off x="211981" y="202332"/>
            <a:ext cx="11768037" cy="6655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Testləşdirmə metodları</a:t>
            </a:r>
            <a:r>
              <a:rPr lang="ru-RU" sz="1600" b="1"/>
              <a:t> - </a:t>
            </a:r>
            <a:r>
              <a:rPr lang="en-US" sz="1600"/>
              <a:t>Testlər əsasən </a:t>
            </a:r>
            <a:r>
              <a:rPr lang="en-US" sz="1600" b="1"/>
              <a:t>sistemə çıxış səviyyəsinə</a:t>
            </a:r>
            <a:r>
              <a:rPr lang="en-US" sz="1600"/>
              <a:t> görə 3 yerə bölünür:</a:t>
            </a:r>
            <a:endParaRPr lang="ru-RU" sz="1600"/>
          </a:p>
          <a:p>
            <a:endParaRPr lang="en-US" sz="1600"/>
          </a:p>
          <a:p>
            <a:pPr marL="342900" indent="-342900">
              <a:buAutoNum type="arabicParenR"/>
            </a:pPr>
            <a:r>
              <a:rPr lang="en-US" sz="1600" b="1"/>
              <a:t>Qara qutu testləşdirməsi (Black-box testing)</a:t>
            </a:r>
            <a:r>
              <a:rPr lang="ru-RU" sz="1600" b="1"/>
              <a:t> - </a:t>
            </a:r>
            <a:r>
              <a:rPr lang="en-US" sz="1600"/>
              <a:t>Bu metodda test edən şəxs (testçi) proqramın </a:t>
            </a:r>
            <a:r>
              <a:rPr lang="en-US" sz="1600" b="1"/>
              <a:t>daxili koduna baxa bilmir</a:t>
            </a:r>
            <a:r>
              <a:rPr lang="en-US" sz="1600"/>
              <a:t> və onu </a:t>
            </a:r>
            <a:r>
              <a:rPr lang="en-US" sz="1600" b="1"/>
              <a:t>sadə istifadəçi kimi</a:t>
            </a:r>
            <a:r>
              <a:rPr lang="en-US" sz="1600"/>
              <a:t> yoxlayır. Yəni proqramın necə işlədiyini yoxlamaq üçün onu istifadə edirmiş kimi test edir.</a:t>
            </a:r>
            <a:endParaRPr lang="ru-RU" sz="1600"/>
          </a:p>
          <a:p>
            <a:endParaRPr lang="ru-RU" sz="1600"/>
          </a:p>
          <a:p>
            <a:pPr marL="342900" indent="-342900">
              <a:buAutoNum type="arabicParenR"/>
            </a:pPr>
            <a:endParaRPr lang="ru-RU" sz="1600"/>
          </a:p>
          <a:p>
            <a:r>
              <a:rPr lang="en-US" sz="1600" b="1"/>
              <a:t>2) Boz qutu testləşdirməsi (Gray-box testing)</a:t>
            </a:r>
            <a:r>
              <a:rPr lang="ru-RU" sz="1600" b="1"/>
              <a:t> - </a:t>
            </a:r>
            <a:r>
              <a:rPr lang="en-US" sz="1600"/>
              <a:t>Bu metodda test edən şəxs </a:t>
            </a:r>
            <a:r>
              <a:rPr lang="en-US" sz="1600" b="1"/>
              <a:t>proqramın daxili strukturu haqqında müəyyən məlumatlara malikdir</a:t>
            </a:r>
            <a:r>
              <a:rPr lang="en-US" sz="1600"/>
              <a:t>, amma tam kod üzərində işləmir.</a:t>
            </a:r>
            <a:endParaRPr lang="ru-RU" sz="1600"/>
          </a:p>
          <a:p>
            <a:endParaRPr lang="ru-RU" sz="1600"/>
          </a:p>
          <a:p>
            <a:r>
              <a:rPr lang="en-US" sz="1600"/>
              <a:t>✅ </a:t>
            </a:r>
            <a:r>
              <a:rPr lang="en-US" sz="1600" b="1"/>
              <a:t>Necə test edilir?</a:t>
            </a:r>
            <a:endParaRPr lang="ru-RU" sz="1600" b="1"/>
          </a:p>
          <a:p>
            <a:endParaRPr lang="en-US" sz="1050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 b="1"/>
              <a:t>API testləri</a:t>
            </a:r>
            <a:r>
              <a:rPr lang="en-US" sz="1600"/>
              <a:t> </a:t>
            </a:r>
            <a:endParaRPr lang="ru-RU" sz="1600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 b="1"/>
              <a:t>DevTools</a:t>
            </a:r>
            <a:r>
              <a:rPr lang="en-US" sz="1600"/>
              <a:t> kimi alətlərdən istifadə olunur (brauzer konsolu, şəbəkə sorğuları)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 b="1"/>
              <a:t>Kod analiz edilə bilər</a:t>
            </a:r>
            <a:r>
              <a:rPr lang="en-US" sz="1600"/>
              <a:t>, amma bütün kod açıq olmur</a:t>
            </a:r>
          </a:p>
          <a:p>
            <a:endParaRPr lang="ru-RU" sz="1600"/>
          </a:p>
          <a:p>
            <a:endParaRPr lang="en-US" sz="1600"/>
          </a:p>
          <a:p>
            <a:r>
              <a:rPr lang="en-US" sz="1600" b="1"/>
              <a:t>3) Ağ qutu testləşdirməsi (White-box testing)</a:t>
            </a:r>
            <a:r>
              <a:rPr lang="ru-RU" sz="1600" b="1"/>
              <a:t> - </a:t>
            </a:r>
            <a:r>
              <a:rPr lang="en-US" sz="1600"/>
              <a:t>Bu metodda test edən şəxs </a:t>
            </a:r>
            <a:r>
              <a:rPr lang="en-US" sz="1600" b="1"/>
              <a:t>proqramın koduna tam çıxış əldə edir</a:t>
            </a:r>
            <a:r>
              <a:rPr lang="en-US" sz="1600"/>
              <a:t> və onun daxili iş prinsipini analiz edir.</a:t>
            </a:r>
            <a:endParaRPr lang="ru-RU" sz="1600"/>
          </a:p>
          <a:p>
            <a:endParaRPr lang="en-US" sz="1600"/>
          </a:p>
          <a:p>
            <a:endParaRPr lang="ru-RU" sz="1600"/>
          </a:p>
          <a:p>
            <a:r>
              <a:rPr lang="en-US" sz="1600"/>
              <a:t>Bunu </a:t>
            </a:r>
            <a:r>
              <a:rPr lang="en-US" sz="1600" b="1"/>
              <a:t>avtomobil yoxlaması</a:t>
            </a:r>
            <a:r>
              <a:rPr lang="en-US" sz="1600"/>
              <a:t> ilə müqayisə etsək:</a:t>
            </a:r>
            <a:br>
              <a:rPr lang="en-US" sz="1600"/>
            </a:br>
            <a:r>
              <a:rPr lang="en-US" sz="1600"/>
              <a:t>🚗 </a:t>
            </a:r>
            <a:r>
              <a:rPr lang="en-US" sz="1600" b="1"/>
              <a:t>Qara qutu</a:t>
            </a:r>
            <a:r>
              <a:rPr lang="en-US" sz="1600"/>
              <a:t> – Sadəcə avtomobilə minib, sürüb, işləyib-işləmədiyini yoxlayırsan.</a:t>
            </a:r>
            <a:br>
              <a:rPr lang="en-US" sz="1600"/>
            </a:br>
            <a:r>
              <a:rPr lang="en-US" sz="1600"/>
              <a:t>🔧 </a:t>
            </a:r>
            <a:r>
              <a:rPr lang="en-US" sz="1600" b="1"/>
              <a:t>Boz qutu</a:t>
            </a:r>
            <a:r>
              <a:rPr lang="en-US" sz="1600"/>
              <a:t> – Kapotu açıb, bəzi detallara baxırsan, amma motoru tam sökmürsən.</a:t>
            </a:r>
            <a:br>
              <a:rPr lang="en-US" sz="1600"/>
            </a:br>
            <a:r>
              <a:rPr lang="en-US" sz="1600"/>
              <a:t>🛠️ </a:t>
            </a:r>
            <a:r>
              <a:rPr lang="en-US" sz="1600" b="1"/>
              <a:t>Ağ qutu</a:t>
            </a:r>
            <a:r>
              <a:rPr lang="en-US" sz="1600"/>
              <a:t> – Motorun bütün detalları açıqdır və necə işlədiyini analiz edirsən.</a:t>
            </a:r>
          </a:p>
          <a:p>
            <a:endParaRPr lang="en-US" sz="1600"/>
          </a:p>
          <a:p>
            <a:endParaRPr lang="en-US" sz="1600"/>
          </a:p>
          <a:p>
            <a:r>
              <a:rPr lang="en-US" sz="1600"/>
              <a:t>Manual testerlər ən çox </a:t>
            </a:r>
            <a:r>
              <a:rPr lang="en-US" sz="1600" b="1"/>
              <a:t>Black-box</a:t>
            </a:r>
            <a:r>
              <a:rPr lang="en-US" sz="1600"/>
              <a:t> və </a:t>
            </a:r>
            <a:r>
              <a:rPr lang="en-US" sz="1600" b="1"/>
              <a:t>Gray-box </a:t>
            </a:r>
            <a:r>
              <a:rPr lang="en-US" sz="1600"/>
              <a:t>üsulları ilə işləyirlər.</a:t>
            </a:r>
          </a:p>
        </p:txBody>
      </p:sp>
    </p:spTree>
    <p:extLst>
      <p:ext uri="{BB962C8B-B14F-4D97-AF65-F5344CB8AC3E}">
        <p14:creationId xmlns:p14="http://schemas.microsoft.com/office/powerpoint/2010/main" val="394923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089C6-945C-3817-66DD-F44F8C6A1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B863D9-B9E5-08AF-81F1-509D277C53C5}"/>
              </a:ext>
            </a:extLst>
          </p:cNvPr>
          <p:cNvSpPr txBox="1"/>
          <p:nvPr/>
        </p:nvSpPr>
        <p:spPr>
          <a:xfrm>
            <a:off x="206713" y="182912"/>
            <a:ext cx="1182640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Testləşdirmədə iki əsas anlayış var: </a:t>
            </a:r>
            <a:r>
              <a:rPr lang="en-US" b="1"/>
              <a:t>təsdiqləmə testləri ((confirmation testing, re-test)</a:t>
            </a:r>
            <a:r>
              <a:rPr lang="en-US"/>
              <a:t> və </a:t>
            </a:r>
            <a:r>
              <a:rPr lang="en-US" b="1"/>
              <a:t>reqressiya testləri (regression testing)</a:t>
            </a:r>
            <a:r>
              <a:rPr lang="en-US"/>
              <a:t>. Gəlin, bunları daha sadə şəkildə başa düşək.</a:t>
            </a:r>
          </a:p>
          <a:p>
            <a:endParaRPr lang="en-US"/>
          </a:p>
          <a:p>
            <a:pPr marL="342900" indent="-342900">
              <a:buAutoNum type="arabicParenR"/>
            </a:pPr>
            <a:r>
              <a:rPr lang="en-US" b="1"/>
              <a:t>Confirmation testing - </a:t>
            </a:r>
            <a:r>
              <a:rPr lang="en-US"/>
              <a:t>Bu testin əsas məqsədi </a:t>
            </a:r>
            <a:r>
              <a:rPr lang="en-US" b="1"/>
              <a:t>əvvəl tapılmış bir problemi həll edib-etmədiyini yoxlamaqdır</a:t>
            </a:r>
            <a:r>
              <a:rPr lang="en-US"/>
              <a:t>. Yəni əvvəlki testlər zamanı sistemdə bir </a:t>
            </a:r>
            <a:r>
              <a:rPr lang="en-US" b="1"/>
              <a:t>səhv (bug)</a:t>
            </a:r>
            <a:r>
              <a:rPr lang="en-US"/>
              <a:t> tapılıbsa və bu səhv düzəldilibsə, təsdiqləmə testi aparılır ki, həmin problem həqiqətən aradan qalxıb.</a:t>
            </a:r>
          </a:p>
          <a:p>
            <a:endParaRPr lang="en-US"/>
          </a:p>
          <a:p>
            <a:r>
              <a:rPr lang="en-US"/>
              <a:t>📝 </a:t>
            </a:r>
            <a:r>
              <a:rPr lang="en-US" b="1"/>
              <a:t>Misal:</a:t>
            </a:r>
            <a:r>
              <a:rPr lang="en-US"/>
              <a:t> Bir vebsaytda "Şifrəni yenilə" düyməsi işləmirdi. Proqramçılar bunu düzəltdilər. Təsdiqləmə testində həmin düyməni yenidən test edib, doğrudan da işlədiyini yoxlayırsan.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 b="1"/>
              <a:t>2) Regression testing - </a:t>
            </a:r>
            <a:r>
              <a:rPr lang="en-US"/>
              <a:t>Bu testin məqsədi </a:t>
            </a:r>
            <a:r>
              <a:rPr lang="en-US" b="1"/>
              <a:t>sistemdə edilən dəyişikliklərin başqa problemlər yaratmadığını yoxlamaqdır</a:t>
            </a:r>
            <a:r>
              <a:rPr lang="en-US"/>
              <a:t>. Yəni bir səhv düzəldilibsə və ya yeni funksiya əlavə edilibsə, bunun başqa yerləri </a:t>
            </a:r>
            <a:r>
              <a:rPr lang="en-US" b="1"/>
              <a:t>pozub-pozmadığını</a:t>
            </a:r>
            <a:r>
              <a:rPr lang="en-US"/>
              <a:t> test edirik.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Təkcə düzəldilmiş səhv yox, bütün sistem yoxlanılır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Ətraf mühit də nəzərə alınır (məsələn, fərqli brauzerlərdə, fərqli cihazlarda test edilir)</a:t>
            </a:r>
          </a:p>
          <a:p>
            <a:endParaRPr lang="en-US"/>
          </a:p>
          <a:p>
            <a:r>
              <a:rPr lang="en-US"/>
              <a:t>📝 </a:t>
            </a:r>
            <a:r>
              <a:rPr lang="en-US" b="1"/>
              <a:t>Misal:</a:t>
            </a:r>
            <a:r>
              <a:rPr lang="en-US"/>
              <a:t> "Şifrəni yenilə" düyməsi düzəldildi, amma indi "Giriş et" düyməsi işləməyə bilər. Regressiya testlərində bunun baş verib-vermədiyini yoxlayırsan.</a:t>
            </a:r>
          </a:p>
        </p:txBody>
      </p:sp>
    </p:spTree>
    <p:extLst>
      <p:ext uri="{BB962C8B-B14F-4D97-AF65-F5344CB8AC3E}">
        <p14:creationId xmlns:p14="http://schemas.microsoft.com/office/powerpoint/2010/main" val="187114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6CE56-20A5-6014-A08C-5168C7860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977E0C-F388-3B5E-55A9-D98A57F7DD65}"/>
              </a:ext>
            </a:extLst>
          </p:cNvPr>
          <p:cNvSpPr txBox="1"/>
          <p:nvPr/>
        </p:nvSpPr>
        <p:spPr>
          <a:xfrm>
            <a:off x="323445" y="283937"/>
            <a:ext cx="11641576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Dəyişikliklə bağlı reqressiya testləri</a:t>
            </a:r>
          </a:p>
          <a:p>
            <a:endParaRPr lang="en-US" sz="2000" b="1"/>
          </a:p>
          <a:p>
            <a:r>
              <a:rPr lang="en-US" sz="2000"/>
              <a:t>1️⃣ </a:t>
            </a:r>
            <a:r>
              <a:rPr lang="en-US" sz="2000" b="1"/>
              <a:t>Bug regression (Səhvin geri qayıtması)</a:t>
            </a:r>
            <a:r>
              <a:rPr lang="en-US" sz="2000"/>
              <a:t> – Səhv düzəldilmiş kimi görünsə də, test zamanı yenidən işləmədiyini aşkar edirsən.</a:t>
            </a:r>
            <a:br>
              <a:rPr lang="en-US" sz="2000"/>
            </a:br>
            <a:r>
              <a:rPr lang="en-US" sz="2000"/>
              <a:t>📝 </a:t>
            </a:r>
            <a:r>
              <a:rPr lang="en-US" sz="2000" b="1"/>
              <a:t>Misal:</a:t>
            </a:r>
            <a:r>
              <a:rPr lang="en-US" sz="2000"/>
              <a:t> "Şifrəni yenilə" düyməsi düzəldilib deyilir, amma test edəndə görürsən ki, yenə işləmir.</a:t>
            </a:r>
          </a:p>
          <a:p>
            <a:endParaRPr lang="en-US" sz="2000"/>
          </a:p>
          <a:p>
            <a:r>
              <a:rPr lang="en-US" sz="2000"/>
              <a:t>2️⃣ </a:t>
            </a:r>
            <a:r>
              <a:rPr lang="en-US" sz="2000" b="1"/>
              <a:t>Old bugs regression (Köhnə səhvlərin qayıtması)</a:t>
            </a:r>
            <a:r>
              <a:rPr lang="en-US" sz="2000"/>
              <a:t> – Yeni dəyişikliklər köhnə səhvləri təkrar yaradıb.</a:t>
            </a:r>
            <a:br>
              <a:rPr lang="en-US" sz="2000"/>
            </a:br>
            <a:r>
              <a:rPr lang="en-US" sz="2000"/>
              <a:t>📝 </a:t>
            </a:r>
            <a:r>
              <a:rPr lang="en-US" sz="2000" b="1"/>
              <a:t>Misal:</a:t>
            </a:r>
            <a:r>
              <a:rPr lang="en-US" sz="2000"/>
              <a:t> "Şifrəni yenilə" düyməsi düzəldildi, amma indi "Şifrə bərpa" funksiyası işləməməyə başladı.</a:t>
            </a:r>
          </a:p>
          <a:p>
            <a:endParaRPr lang="en-US" sz="2000"/>
          </a:p>
          <a:p>
            <a:r>
              <a:rPr lang="en-US" sz="2000"/>
              <a:t>3️⃣ </a:t>
            </a:r>
            <a:r>
              <a:rPr lang="en-US" sz="2000" b="1"/>
              <a:t>Side effect regression (Yan təsir reqressiyası)</a:t>
            </a:r>
            <a:r>
              <a:rPr lang="en-US" sz="2000"/>
              <a:t> – Bir dəyişiklik proqramın başqa hissələrinə təsir edib, başqa yerlərdə problemlər yaradıb.</a:t>
            </a:r>
            <a:br>
              <a:rPr lang="en-US" sz="2000"/>
            </a:br>
            <a:r>
              <a:rPr lang="en-US" sz="2000"/>
              <a:t>📝 </a:t>
            </a:r>
            <a:r>
              <a:rPr lang="en-US" sz="2000" b="1"/>
              <a:t>Misal:</a:t>
            </a:r>
            <a:r>
              <a:rPr lang="en-US" sz="2000"/>
              <a:t> "Şifrəni yenilə" funksiyası düzəldildi, amma indi sistemə giriş etdikdə səhv mesajı çıxır.</a:t>
            </a:r>
          </a:p>
          <a:p>
            <a:endParaRPr lang="en-US" sz="2000"/>
          </a:p>
          <a:p>
            <a:endParaRPr lang="en-US" sz="2000"/>
          </a:p>
          <a:p>
            <a:r>
              <a:rPr lang="en-US" sz="2000"/>
              <a:t>🚗 </a:t>
            </a:r>
            <a:r>
              <a:rPr lang="en-US" sz="2000" b="1"/>
              <a:t>Avtomobil nümunəsi:</a:t>
            </a:r>
            <a:endParaRPr lang="en-US" sz="2000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2000" b="1"/>
              <a:t>Təsdiqləmə testi</a:t>
            </a:r>
            <a:r>
              <a:rPr lang="en-US" sz="2000"/>
              <a:t> – Təkəri deşilmiş avtomobilin təkərini dəyişirlər, sonra yoxlayırsan ki, doğrudan da problem aradan qalxıb.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2000" b="1"/>
              <a:t>Reqressiya testi</a:t>
            </a:r>
            <a:r>
              <a:rPr lang="en-US" sz="2000"/>
              <a:t> – Yeni təkəri taxdıqdan sonra sükan, əyləc və digər sistemlərin də normal işlədiyini yoxlayırsan ki, dəyişiklik başqa problem yaratmasın.</a:t>
            </a:r>
          </a:p>
        </p:txBody>
      </p:sp>
    </p:spTree>
    <p:extLst>
      <p:ext uri="{BB962C8B-B14F-4D97-AF65-F5344CB8AC3E}">
        <p14:creationId xmlns:p14="http://schemas.microsoft.com/office/powerpoint/2010/main" val="140224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BA6A0-F953-EA0A-671F-CD11951B2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305820-CBE3-7338-E237-43A1FD9D7DAC}"/>
              </a:ext>
            </a:extLst>
          </p:cNvPr>
          <p:cNvSpPr txBox="1"/>
          <p:nvPr/>
        </p:nvSpPr>
        <p:spPr>
          <a:xfrm>
            <a:off x="245622" y="200056"/>
            <a:ext cx="11748581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/>
              <a:t>Reqressiya testlərinin məqsədi – sistemdə edilən dəyişikliklərin başqa yerlərə mənfi təsir etmədiyini yoxlamaqdır. Amma </a:t>
            </a:r>
            <a:r>
              <a:rPr lang="en-US" sz="1600" b="1"/>
              <a:t>hər şeyi test etmək mümkün deyil</a:t>
            </a:r>
            <a:r>
              <a:rPr lang="en-US" sz="1600"/>
              <a:t>, çünki bu çox vaxt və resurs tələb edir. Ona görə də </a:t>
            </a:r>
            <a:r>
              <a:rPr lang="en-US" sz="1600" b="1"/>
              <a:t>ən vacib testləri seçib, prioritet vermək lazımdır</a:t>
            </a:r>
            <a:r>
              <a:rPr lang="en-US" sz="1600"/>
              <a:t>.</a:t>
            </a:r>
          </a:p>
          <a:p>
            <a:endParaRPr lang="en-US" sz="1600"/>
          </a:p>
          <a:p>
            <a:pPr indent="174625"/>
            <a:r>
              <a:rPr lang="en-US" sz="1600" b="1"/>
              <a:t>Reqressiya testlərinə hansı testlər daxil edilməlidir?</a:t>
            </a:r>
          </a:p>
          <a:p>
            <a:pPr indent="174625"/>
            <a:r>
              <a:rPr lang="en-US" sz="1600"/>
              <a:t>✅ </a:t>
            </a:r>
            <a:r>
              <a:rPr lang="en-US" sz="1600" b="1"/>
              <a:t>1. Ən vacib və yüksək prioritetli funksiyalar</a:t>
            </a:r>
            <a:endParaRPr lang="en-US" sz="1600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/>
              <a:t>Əsas funksiyalar, məsələn, </a:t>
            </a:r>
            <a:r>
              <a:rPr lang="en-US" sz="1600" b="1"/>
              <a:t>ödəmə, giriş, qeydiyyat, sifariş yaratma</a:t>
            </a:r>
            <a:r>
              <a:rPr lang="en-US" sz="1600"/>
              <a:t> kimi kritik bölmələr.</a:t>
            </a:r>
          </a:p>
          <a:p>
            <a:pPr indent="174625"/>
            <a:endParaRPr lang="en-US" sz="1600"/>
          </a:p>
          <a:p>
            <a:pPr indent="174625"/>
            <a:r>
              <a:rPr lang="en-US" sz="1600"/>
              <a:t>✅ </a:t>
            </a:r>
            <a:r>
              <a:rPr lang="en-US" sz="1600" b="1"/>
              <a:t>2. İstifadəçilərin ən çox istifadə etdiyi funksiyalar</a:t>
            </a:r>
            <a:endParaRPr lang="en-US" sz="1600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/>
              <a:t>Məsələn, vebsaytda </a:t>
            </a:r>
            <a:r>
              <a:rPr lang="en-US" sz="1600" b="1"/>
              <a:t>axtarış, məhsul əlavə etmə, filtrasiya</a:t>
            </a:r>
            <a:r>
              <a:rPr lang="en-US" sz="1600"/>
              <a:t> kimi bölmələr.</a:t>
            </a:r>
          </a:p>
          <a:p>
            <a:pPr indent="174625"/>
            <a:endParaRPr lang="ru-RU" sz="1600"/>
          </a:p>
          <a:p>
            <a:pPr indent="174625"/>
            <a:r>
              <a:rPr lang="en-US" sz="1600"/>
              <a:t>✅ </a:t>
            </a:r>
            <a:r>
              <a:rPr lang="en-US" sz="1600" b="1"/>
              <a:t>3. Tez-tez səhvlər olan hissələr</a:t>
            </a:r>
            <a:endParaRPr lang="en-US" sz="1600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/>
              <a:t>Əgər hansısa modulda tez-tez </a:t>
            </a:r>
            <a:r>
              <a:rPr lang="en-US" sz="1600" b="1"/>
              <a:t>bug</a:t>
            </a:r>
            <a:r>
              <a:rPr lang="en-US" sz="1600"/>
              <a:t> tapılırsa, bu hissəni mütləq reqressiya testinə salmaq lazımdır.</a:t>
            </a:r>
          </a:p>
          <a:p>
            <a:pPr indent="174625"/>
            <a:endParaRPr lang="az-Latn-AZ" sz="1600"/>
          </a:p>
          <a:p>
            <a:pPr indent="174625"/>
            <a:r>
              <a:rPr lang="en-US" sz="1600"/>
              <a:t>✅ </a:t>
            </a:r>
            <a:r>
              <a:rPr lang="en-US" sz="1600" b="1"/>
              <a:t>4. Yenilənmiş və dəyişdirilmiş funksiyalarla əlaqəli hissələr</a:t>
            </a:r>
            <a:endParaRPr lang="en-US" sz="1600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/>
              <a:t>Yeni funksiyalar və ya dəyişikliklər proqramın başqa yerlərinə təsir edə bilər.</a:t>
            </a:r>
            <a:endParaRPr lang="az-Latn-AZ" sz="1600"/>
          </a:p>
          <a:p>
            <a:pPr indent="174625">
              <a:buFont typeface="Arial" panose="020B0604020202020204" pitchFamily="34" charset="0"/>
              <a:buChar char="•"/>
            </a:pPr>
            <a:endParaRPr lang="az-Latn-AZ" sz="1600"/>
          </a:p>
          <a:p>
            <a:pPr indent="174625">
              <a:buFont typeface="Arial" panose="020B0604020202020204" pitchFamily="34" charset="0"/>
              <a:buChar char="•"/>
            </a:pPr>
            <a:endParaRPr lang="az-Latn-AZ" sz="1600"/>
          </a:p>
          <a:p>
            <a:pPr indent="174625"/>
            <a:r>
              <a:rPr lang="en-US" sz="1600" b="1"/>
              <a:t>Testlərin seçilməsini necə asanlaşdıraq?</a:t>
            </a:r>
          </a:p>
          <a:p>
            <a:pPr indent="174625"/>
            <a:r>
              <a:rPr lang="en-US" sz="1600"/>
              <a:t>Bunun üçün </a:t>
            </a:r>
            <a:r>
              <a:rPr lang="en-US" sz="1600" b="1"/>
              <a:t>Təsir Analizi (Impact Analysis)</a:t>
            </a:r>
            <a:r>
              <a:rPr lang="en-US" sz="1600"/>
              <a:t> adlı metoddan istifadə olunur.</a:t>
            </a:r>
          </a:p>
          <a:p>
            <a:pPr indent="174625"/>
            <a:r>
              <a:rPr lang="en-US" sz="1600"/>
              <a:t>🔎 </a:t>
            </a:r>
            <a:r>
              <a:rPr lang="en-US" sz="1600" b="1"/>
              <a:t>Təsir Analizi nədir?</a:t>
            </a:r>
            <a:endParaRPr lang="en-US" sz="1600"/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 b="1"/>
              <a:t>Dəyişikliklərdən hansı hissələr təsirlənə bilər?</a:t>
            </a:r>
            <a:r>
              <a:rPr lang="en-US" sz="1600"/>
              <a:t> → Onları müəyyən edirik.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 b="1"/>
              <a:t>Bu hissələrin yoxlanılması üçün nə qədər vaxt və resurs lazımdır?</a:t>
            </a:r>
            <a:r>
              <a:rPr lang="en-US" sz="1600"/>
              <a:t> → Qiymətləndiririk.</a:t>
            </a:r>
          </a:p>
          <a:p>
            <a:pPr indent="174625">
              <a:buFont typeface="Arial" panose="020B0604020202020204" pitchFamily="34" charset="0"/>
              <a:buChar char="•"/>
            </a:pPr>
            <a:r>
              <a:rPr lang="en-US" sz="1600" b="1"/>
              <a:t>Ən vacib və kritik testlər seçilir və prioritet verilir.</a:t>
            </a:r>
            <a:endParaRPr lang="en-US" sz="1600"/>
          </a:p>
          <a:p>
            <a:pPr>
              <a:buFont typeface="Arial" panose="020B0604020202020204" pitchFamily="34" charset="0"/>
              <a:buChar char="•"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818172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C642D-D897-1415-D87B-573829014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E8404F-C34A-EC2F-CAA2-0A2E2E6BABEC}"/>
              </a:ext>
            </a:extLst>
          </p:cNvPr>
          <p:cNvSpPr txBox="1"/>
          <p:nvPr/>
        </p:nvSpPr>
        <p:spPr>
          <a:xfrm>
            <a:off x="401266" y="176455"/>
            <a:ext cx="1143729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/>
              <a:t>Sadə dillə misal:</a:t>
            </a:r>
          </a:p>
          <a:p>
            <a:r>
              <a:rPr lang="en-US" sz="2400"/>
              <a:t>🚗 </a:t>
            </a:r>
            <a:r>
              <a:rPr lang="en-US" sz="2400" b="1"/>
              <a:t>Maşın misalı</a:t>
            </a:r>
            <a:br>
              <a:rPr lang="en-US" sz="2400"/>
            </a:br>
            <a:r>
              <a:rPr lang="en-US" sz="2400"/>
              <a:t>Maşının təkərini dəyişmisən. İndi reqressiya testi etməlisən:</a:t>
            </a:r>
            <a:br>
              <a:rPr lang="en-US" sz="2400"/>
            </a:br>
            <a:r>
              <a:rPr lang="en-US" sz="2400"/>
              <a:t>✅ </a:t>
            </a:r>
            <a:r>
              <a:rPr lang="en-US" sz="2400" b="1"/>
              <a:t>1) Ən vacib hissəni yoxla</a:t>
            </a:r>
            <a:r>
              <a:rPr lang="en-US" sz="2400"/>
              <a:t> – Təkər yerinə tam oturubmu?</a:t>
            </a:r>
            <a:br>
              <a:rPr lang="en-US" sz="2400"/>
            </a:br>
            <a:r>
              <a:rPr lang="en-US" sz="2400"/>
              <a:t>✅ </a:t>
            </a:r>
            <a:r>
              <a:rPr lang="en-US" sz="2400" b="1"/>
              <a:t>2) Ən çox istifadə olunan funksiyanı yoxla</a:t>
            </a:r>
            <a:r>
              <a:rPr lang="en-US" sz="2400"/>
              <a:t> – Sükan normal fırlanırmı?</a:t>
            </a:r>
            <a:br>
              <a:rPr lang="en-US" sz="2400"/>
            </a:br>
            <a:r>
              <a:rPr lang="en-US" sz="2400"/>
              <a:t>✅ </a:t>
            </a:r>
            <a:r>
              <a:rPr lang="en-US" sz="2400" b="1"/>
              <a:t>3) Tez-tez problem yaranan hissəni yoxla</a:t>
            </a:r>
            <a:r>
              <a:rPr lang="en-US" sz="2400"/>
              <a:t> – Təkər təzyiqi normaldırmı?</a:t>
            </a:r>
            <a:br>
              <a:rPr lang="en-US" sz="2400"/>
            </a:br>
            <a:r>
              <a:rPr lang="en-US" sz="2400"/>
              <a:t>✅ </a:t>
            </a:r>
            <a:r>
              <a:rPr lang="en-US" sz="2400" b="1"/>
              <a:t>4) Əlaqəli hissələri yoxla</a:t>
            </a:r>
            <a:r>
              <a:rPr lang="en-US" sz="2400"/>
              <a:t> – Əyləc sistemində problem yaranmayıb ki?</a:t>
            </a:r>
          </a:p>
          <a:p>
            <a:r>
              <a:rPr lang="en-US" sz="2400"/>
              <a:t>Eyni yanaşma proqram testlərində də tətbiq olunur.</a:t>
            </a:r>
          </a:p>
        </p:txBody>
      </p:sp>
    </p:spTree>
    <p:extLst>
      <p:ext uri="{BB962C8B-B14F-4D97-AF65-F5344CB8AC3E}">
        <p14:creationId xmlns:p14="http://schemas.microsoft.com/office/powerpoint/2010/main" val="2579370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14A8D-AD47-C64E-3CC1-DFDB0CD70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60FE0A-06A3-ED3B-FF78-8889C0CFE2AC}"/>
              </a:ext>
            </a:extLst>
          </p:cNvPr>
          <p:cNvSpPr txBox="1"/>
          <p:nvPr/>
        </p:nvSpPr>
        <p:spPr>
          <a:xfrm>
            <a:off x="282102" y="277398"/>
            <a:ext cx="1160509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/>
              <a:t>Testlərin avtomatlaşdırılma səviyyəsinə görə təsnifatı (</a:t>
            </a:r>
            <a:r>
              <a:rPr lang="az-Latn-AZ" sz="2000" b="1"/>
              <a:t>sinifləndirilməsi</a:t>
            </a:r>
            <a:r>
              <a:rPr lang="en-US" sz="2000" b="1"/>
              <a:t>)</a:t>
            </a:r>
          </a:p>
          <a:p>
            <a:endParaRPr lang="en-US" sz="2000" b="1"/>
          </a:p>
          <a:p>
            <a:r>
              <a:rPr lang="en-US" sz="2000"/>
              <a:t>Testləri </a:t>
            </a:r>
            <a:r>
              <a:rPr lang="en-US" sz="2000" b="1"/>
              <a:t>iki əsas üsula</a:t>
            </a:r>
            <a:r>
              <a:rPr lang="en-US" sz="2000"/>
              <a:t> görə yerinə yetirmək olar:</a:t>
            </a:r>
          </a:p>
          <a:p>
            <a:r>
              <a:rPr lang="en-US" sz="2000"/>
              <a:t>✅ </a:t>
            </a:r>
            <a:r>
              <a:rPr lang="en-US" sz="2000" b="1"/>
              <a:t>1. Əl ilə test (Manual Testing)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Testlər insan tərəfindən əllə aparılır</a:t>
            </a:r>
            <a:r>
              <a:rPr lang="en-US" sz="2000"/>
              <a:t>, heç bir avtomatlaşdırılmış alətdən istifadə edilmir.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Məsələn:</a:t>
            </a:r>
            <a:r>
              <a:rPr lang="en-US" sz="2000"/>
              <a:t> Saytda qeydiyyatdan keçmə funksiyasını test edərkən, bir nəfər formaya düzgün və səhv məlumatlar daxil edərək yoxlayır.</a:t>
            </a:r>
            <a:endParaRPr lang="az-Latn-AZ" sz="2000"/>
          </a:p>
          <a:p>
            <a:pPr>
              <a:buFont typeface="Arial" panose="020B0604020202020204" pitchFamily="34" charset="0"/>
              <a:buChar char="•"/>
            </a:pPr>
            <a:endParaRPr lang="en-US" sz="2000"/>
          </a:p>
          <a:p>
            <a:r>
              <a:rPr lang="en-US" sz="2000"/>
              <a:t>✅ </a:t>
            </a:r>
            <a:r>
              <a:rPr lang="en-US" sz="2000" b="1"/>
              <a:t>2. Avtomatlaşdırılmış test (Automated Testing)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Bəzi testlər insanın iştirakı olmadan avtomatik icra olunur.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Proqramlaşdırma dili və xüsusi test alətləri (məsələn, Selenium, JUnit, PyTest) vasitəsilə yazılmış skriptlərdən istifadə edilir.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Məsələn:</a:t>
            </a:r>
            <a:r>
              <a:rPr lang="en-US" sz="2000"/>
              <a:t> Hər dəfə əl ilə yoxlamaq əvəzinə, test skripti yazıb, </a:t>
            </a:r>
            <a:r>
              <a:rPr lang="en-US" sz="2000" b="1"/>
              <a:t>sistemin avtomatik test etməsini təmin etmək.</a:t>
            </a:r>
            <a:endParaRPr lang="en-US" sz="2000"/>
          </a:p>
          <a:p>
            <a:endParaRPr lang="az-Latn-AZ" sz="2000"/>
          </a:p>
          <a:p>
            <a:r>
              <a:rPr lang="en-US" sz="2000"/>
              <a:t>💡 </a:t>
            </a:r>
            <a:r>
              <a:rPr lang="en-US" sz="2000" b="1"/>
              <a:t>Vacib məqam: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/>
              <a:t>Bütün testləri avtomatlaşdırmaq mümkün deyil.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Ona görə də, QA mühəndisləri </a:t>
            </a:r>
            <a:r>
              <a:rPr lang="en-US" sz="2000" b="1"/>
              <a:t>həm əl ilə, həm də avtomatik testləri birlikdə istifadə edirlər</a:t>
            </a:r>
            <a:r>
              <a:rPr lang="en-US" sz="2000"/>
              <a:t> (</a:t>
            </a:r>
            <a:r>
              <a:rPr lang="en-US" sz="2000" b="1"/>
              <a:t>General QA, Fullstack QA, Hybrid QA</a:t>
            </a:r>
            <a:r>
              <a:rPr lang="en-US" sz="2000"/>
              <a:t>).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31215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</TotalTime>
  <Words>3645</Words>
  <Application>Microsoft Office PowerPoint</Application>
  <PresentationFormat>Widescreen</PresentationFormat>
  <Paragraphs>406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</cp:revision>
  <dcterms:created xsi:type="dcterms:W3CDTF">2025-02-24T08:05:52Z</dcterms:created>
  <dcterms:modified xsi:type="dcterms:W3CDTF">2025-03-01T14:50:41Z</dcterms:modified>
</cp:coreProperties>
</file>