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0" r:id="rId2"/>
    <p:sldId id="281" r:id="rId3"/>
    <p:sldId id="282" r:id="rId4"/>
    <p:sldId id="283" r:id="rId5"/>
    <p:sldId id="322" r:id="rId6"/>
    <p:sldId id="284" r:id="rId7"/>
    <p:sldId id="323" r:id="rId8"/>
    <p:sldId id="285" r:id="rId9"/>
    <p:sldId id="324" r:id="rId10"/>
    <p:sldId id="325" r:id="rId11"/>
    <p:sldId id="326" r:id="rId12"/>
    <p:sldId id="327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321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50513-D448-31A0-5935-D2424AF5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3E949-D44D-64BC-38A9-D32C347C1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8E053-DC90-CFB9-A86D-6BF07C93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E6B2D-34FD-04BD-4750-1B8F78AAC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0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B3DA-EA44-0F88-11D0-5B5ED294A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75499D-B251-BFDE-F412-704025C17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1EC8E-2C26-B7C9-5C96-EBA48BAC6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EDF09-E1D2-CDC3-BA23-4C30BF780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7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B3616-EF87-B359-D396-E1F14DD0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216645-B712-E455-2750-48251E994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0283FD-440B-FC51-93F0-1C826002B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56E2B-CA08-3C78-962E-42104B766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9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2F07-ADFE-DF58-288C-7D4102539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86BAB6-11C6-10BE-F433-4B65A3917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E5D4E-B33B-357E-F633-F295760E0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15FA-8387-3E5A-3FCF-5ADEC95EE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7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705C-97FA-5855-CE4B-8D15E9C2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0DBEE-420F-2F79-55B9-A9AD78E40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DF760E-53D5-5384-8A41-F0C30623F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814F-1234-2450-13F3-901EFA18F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29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4F56-AA42-1E7B-C7D9-6487D5BF2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527DD-E4B3-4C3D-C634-761FBB1E6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C8491-1240-96FE-0305-C32A35EA3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04E5-89EE-BF41-BE63-81379B768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9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A8631-CA69-B302-CB68-B623D0C1C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3B7DB-C22B-F6C9-47EC-FEBCCB5F4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AABD7E-903A-C39E-C948-08FBDF62C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20FBF-98CF-B397-25D7-F1C6253C9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27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1F896-B516-AF88-A582-35CAA0E5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52856-2F35-19E2-B78A-3748B3A08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4CFDA-E27B-4A19-2EDA-6259750DA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EF2B-DDE4-A63B-D5C2-F21976373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8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D16FB-AE09-2701-9A00-C81AEE683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A91FF-30CE-CE8D-EFB8-5ADF1C782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89353-1B85-E1E8-8991-1B7D5ED57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181AC-E3DE-D97B-F9BD-6D124DE92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3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D507D-E9A9-8FC9-0BDA-F7ED227DA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08196-81EF-F789-040D-096A3BC39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D8026-817C-3CC6-B3E1-8E1EDDB1E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83C8E-8266-F65B-63A5-1733B265D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3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11A5-E328-E84A-3E0C-2AFF12005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65AADB-6D2C-5B8B-DF78-65D0EAA31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E633-8F5C-1B44-E3CF-50D44CFB1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ECB0C-8FDF-88E8-9D44-64380A5CD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5632F-1323-7058-B112-F5F40CA2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163AB-706A-62AB-F46D-932011D04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C104A-5D15-3D6F-A902-94A8B4763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85EC-10D7-5B0B-52ED-16EA5BE4F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4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A9ABA-5E38-7D61-BBF9-EF8450DAD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4EF600-E3F8-096A-2C87-FB9BD1B51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903D3-A9F2-B986-A9F0-277C78621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B1678-D5E5-3575-29B9-58ABC942A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2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04D54-CA95-3693-68C9-F464C30B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04E59-43BB-6A8C-8DC0-7C97779B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17A90-59F8-3BC4-4DEB-C3AE8C83A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696ED-266E-3CB2-1766-8AE2C5298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3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33BEA-7C30-612F-4D0E-59E1D8C3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41BF6-0DB1-B34B-65D3-43C4EE550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D6A83-774A-57BA-1CD3-27AD0AC41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D7A29-0B1A-CDE0-A026-442B509D0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42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4B4BE-4E18-BAF9-3016-B04F537C9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B5C8BF-B098-91F1-6D0B-68BDAA9D9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F96AEB-A354-DF87-523A-CEED11D7E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A0685-4187-080A-B081-765CEF1EB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0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F90B-706B-F193-4721-0AFB1BF69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02A7B-96BC-C130-2D86-48C4C1BD1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85605-B3B7-5C2B-FA89-C50BD9414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F714B-7CB9-958D-67F8-59018D08E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1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6461-AE2F-14C9-A718-7DEC2472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B465F-FE0C-9D92-A245-16BE88CB0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06746F-FA7A-403D-2215-8BFDD0715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3E2C-A4C0-C606-F35B-3FD497E36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4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24A8-6D07-CAC6-F11E-25A91C60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56A12D-8354-2F09-0234-55CF18A20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3AD4A-3F06-AFEC-3258-5163B65AB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6175F-4533-70A7-824D-CE1559796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C4F73-E0A3-E1DC-1D31-ADB6A947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8DFCC-9576-5AA3-F66D-19FBEFC247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F17E53-208E-400D-FCDC-E5C4906A5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ED9D9-C824-54B9-FF7D-9A697772A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2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70CAF-9E81-F864-CEC5-6097F3E1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D51EE-CA4D-9CAD-09AD-D91EED116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C631F-10A0-310B-D348-896FE0A4C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939A6-ABC8-83C0-1305-8B49D75C2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8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E241-542D-E79B-3E27-007BF257F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EE240-C9D6-0F57-7C6D-AABF25B73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A2B5D-D9EF-6035-4680-BC5CD65DA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B3BD-807C-A3F1-B75B-15FB62C5C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BDB52-9EF2-0C55-B5C1-8EFB18C07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762F5-0DE8-9AF3-7C97-555BF651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49C2A6-C8E9-02CC-6161-7410D243A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4E572-66F6-438A-3C22-742B622C3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5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D7DEC-3956-5405-CF2F-B68919DBD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F477D7-9445-27FC-29BE-0A39D3FD0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FE418-98AC-25F6-C2D0-44B866818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BD7C-3B48-C012-AB45-4B2AF23EF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16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623B3-9520-C2F0-CBD3-346A06D0E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EB40D-AB0C-9F42-E91F-433FBE906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9A3B19-4A3B-2348-2FC7-2AA39DFDB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EC32E-AC4B-E625-783C-B419072AF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1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FACB1-24BE-F67E-64DE-E997B5CE6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A2948-30CE-3106-8ACC-5CBC2D28E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A33669-6B21-A0E4-17D2-6191EB563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83943-ED78-860D-CB99-11A6104EC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4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56C70-9849-46DD-EA61-83A3AE1B4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3E28D-AC5B-5A17-3E0E-E6B2BC78E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848B8-CE97-1D86-820F-86C7DB37D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5035-D7BB-1603-26BD-94EF43B62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6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CE15B-DAB1-CACC-F3C4-29099ED6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079D5-3378-CDBD-CDBC-AB6937928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D0448-C5B8-CA6E-0BBA-1770E07B9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1739A-4DEF-55C4-67D4-BB7240521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7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D094-3502-C4EC-AD67-045BB878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EE553-09F3-66DB-E409-476854EFA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2947C8-B4CB-DE56-C15F-313EBE5C9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C823A-8995-D979-9A4A-41817D913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1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600BB-5346-E99B-BF98-3850F8D3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411600-F7C2-95FC-C15D-4C5509A4A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D79F8-3816-E3D9-3754-A7279C300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93E8-C066-1130-0BB7-C1CC3D1BC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3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C75C-5450-9F08-BB5D-FBC0BF148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281B18-4B39-4984-40CA-0C3BBF15B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D1C35-2674-1495-AD2F-0DE524801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A811E-B0A1-A70F-FFCC-96E6FE488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06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E609B-EFFA-8D56-9BE4-BC06DBA4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E408B-857C-578A-617F-913D386AA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592F3-C7AE-BC83-3FBA-DA4870298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C52CD-A9FD-924A-96CE-BFEFADAD6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35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4C010-9584-5540-D768-E3A6B688C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844668-F8EF-7955-08BA-1C9565915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68BFF-86AF-8501-1EBC-D29E55BC2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864C6-289A-72EE-8B73-CA693F459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668AA-AF63-6716-36A2-DE7460BBC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6A8C0-4B01-BABB-3150-062FA6EF5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F9F04-5E71-D005-2E23-1170C7943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B00C5-1825-3C16-5983-31A04E102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58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F820F-77E2-4817-9854-2F78370C9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EE1ECF-29DF-600B-5143-DE0715984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65EFBE-1DAE-CA0B-684F-BCA904C66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31D55-A009-18E8-C975-620ADA0FE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06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6D247-4282-CCFE-6E61-40FE412EE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F5C70-40D8-AA95-8652-A8DDAC0AC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21C06-D91D-EADE-3BF7-FD891F936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408E0-15EC-2E83-6423-F6BD6B859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15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2E90-0D1D-37DC-8E0D-73469323A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B93773-8AB1-2EA2-AE6F-5680F085D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76147-9386-36E4-76C9-43C3D93AC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967BC-18A8-D2A2-5CC0-3CB7E9BA8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5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9D5C-3E9D-5747-E42B-5A8FA84E9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6EF4A-C35F-092E-88C4-016691C9E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95337-7693-DDCB-DE86-835839FDF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E1D03-E670-25D1-BE65-525F22ED2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47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1C2B7-4011-B5C6-7311-24FB3EC94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027D2-DB52-E0B4-6CD8-25AD5BB36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176492-85B0-B16A-E081-27A18DDB3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437F9-23BB-6C70-3E17-4A1B0274C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09ED2-AA7E-C6AE-57CF-FE561FDE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411EA-9FAC-EDE6-4D8E-57A1B8050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9DA67-A086-ACEC-BF6C-030E60311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7CACB-AD3B-AF07-971B-9E3B89C0A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4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CC90-C576-E4DD-91A9-8FDE6511A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95614-E4C5-D3A9-AA03-A7F527039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657BD-E095-8742-5763-766BB4ABC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DD3A2-D47D-E004-2063-D02FCAFC4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0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A23D1-EAE4-B68E-F915-86C95F52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73C30-F231-18A7-146C-50B4D45AD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B02A3-C092-A195-0038-5913B95F0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FE7AE-B67B-6214-9088-BF0E279E0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5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A57CD-EAB1-FDEA-B824-2044762E4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8E669-455E-EE4F-1AF5-1C1F877EF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325C8-FCA3-884E-30D7-4BCEA35DD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28C7-0569-7B4F-B7C5-6D9CB0077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8DA1B-3500-DE5D-9365-A1D00A56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F6EFA-45C0-2ED8-59D5-3D00C2DD9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BE996-CF2C-91F7-FC1F-203A772D7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F36B-8B53-826F-83A3-D3110AA1E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2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9CE4D-CCAA-191C-5CC5-9AC4DD7DA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E1FAF-43FE-8A78-5D16-0C275C3EC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A4475-8168-B24E-10AB-277FE0A6D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AEC0-D7B0-5736-20B1-C700051B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90BE-B4DE-6C75-EB47-75C2140D1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ECA3C-A759-5411-6DBD-C37CCDE37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88567-2A30-7083-ED2C-5441AC19A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503E-9E6A-A11D-9012-9BF5649F4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3A6D-0CEB-D97F-704E-99E7A19B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272705-B0F4-DA69-9AD5-2C3692561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4C8CF-8281-9AB2-BE21-D244F71AC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0CE5E-EA8C-CF9B-D258-C9C50FE41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70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E9C9-1460-9F12-8709-25A613EE0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55557-3A5C-D582-16C6-E341E42CF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6E268-6779-8AF2-EFCC-8BC6772D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D8B8-7296-9BAD-1B25-81053EEFD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E20AC-C275-E5D5-CF8E-BF0B7BCC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9A8EC-19FD-F675-3191-F78A08082188}"/>
              </a:ext>
            </a:extLst>
          </p:cNvPr>
          <p:cNvSpPr txBox="1"/>
          <p:nvPr/>
        </p:nvSpPr>
        <p:spPr>
          <a:xfrm>
            <a:off x="1309991" y="1614791"/>
            <a:ext cx="95720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Примечание от автора курса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Существует большое количество классификаций тестирования от разных авторов и стандартов. В данном курсе мы сконцентрируемся на типах и методах тестирования, определенных в ISTQB CTFL и пособии Святослава Куликова.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Мы не сможем рассмотреть абсолютно все типы, поэтому рассмотрим только самые основные.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Советую подойти к изучению этой темы последовательно и не стараться разобраться во всех типах тестирования за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343091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C5FF-DB93-F47A-1E8B-4DFF2A84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FC980C-950D-3F52-3E1F-9B6B4865FCB7}"/>
              </a:ext>
            </a:extLst>
          </p:cNvPr>
          <p:cNvSpPr txBox="1"/>
          <p:nvPr/>
        </p:nvSpPr>
        <p:spPr>
          <a:xfrm>
            <a:off x="284939" y="243512"/>
            <a:ext cx="1162212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Классификация по природе приложения</a:t>
            </a:r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lvl="1" indent="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Тестирование веб-приложений (web-applications testing)</a:t>
            </a:r>
          </a:p>
          <a:p>
            <a:pPr lvl="1" indent="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Тестирование мобильных приложений (mobile-applications testing)</a:t>
            </a:r>
          </a:p>
          <a:p>
            <a:pPr lvl="1" indent="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Тестирование настольных приложений (desktop-applications testing)</a:t>
            </a:r>
          </a:p>
          <a:p>
            <a:pPr lvl="1" indent="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Тестирование игр (games-testing)</a:t>
            </a:r>
          </a:p>
          <a:p>
            <a:pPr lvl="1" indent="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Embedded-testing (встроенное тестирование?) - тестируется не только программное обеспечение, но и его работа на определенном аппаратном обеспечении</a:t>
            </a:r>
          </a:p>
          <a:p>
            <a:pPr lvl="1" indent="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Тестирование по бизнес-доменам. Например, банки, медицина, образование.</a:t>
            </a:r>
          </a:p>
          <a:p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sz="1600">
              <a:solidFill>
                <a:srgbClr val="303141"/>
              </a:solidFill>
              <a:latin typeface="Udemy Sans"/>
            </a:endParaRPr>
          </a:p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Классификация по запуску кода на исполнение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AutoNum type="arabicParenR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Статическое тестирование (static testing)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тестирование, которое не предполагает выполнение тестируемого компонента или системы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Примеры: тестирование документации, прототипов, кода (в рамках code review), тестовых данных. Есть специальные техники для статического анализа.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az-Latn-AZ" sz="1600" b="1">
                <a:solidFill>
                  <a:srgbClr val="303141"/>
                </a:solidFill>
                <a:latin typeface="Udemy Sans"/>
              </a:rPr>
              <a:t>2) 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Динамическое тестирование (dynamic testing)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тестирование, проводимое во время выполнения тестируемого элемента.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Пример: проверка реального поведения приложения при запуске кода на разных уровнях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65147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70271-2A65-6C0E-40E4-1B893521C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3C0281-C3E4-B6B9-3806-8F43FC5869A6}"/>
              </a:ext>
            </a:extLst>
          </p:cNvPr>
          <p:cNvSpPr txBox="1"/>
          <p:nvPr/>
        </p:nvSpPr>
        <p:spPr>
          <a:xfrm>
            <a:off x="284939" y="243512"/>
            <a:ext cx="1162212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Классификация по степени формализации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AutoNum type="arabicParenR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Тестирование на основе тест-кейсов (scripted testing, test case based testing)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— формализованный подход, в котором тестирование производится на основе заранее подготовленных тест-кейсов, наборов тест-кейсов и иной документации.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>
              <a:buAutoNum type="arabicParenR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Исследовательское тестирование (exploratory testing)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— частично формализованный подход, в рамках которого тестировщик выполняет работу с приложением по выбранному сценарию, который, в свою очередь, дорабатывается в процессе выполнения с целью более полного исследования приложения.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>
              <a:buAutoNum type="arabicParenR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Свободное (интуитивное) тестирование (ad hoc testing)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— полностью неформализованный подход, в котором не предполагается использования ни тест-кейсов, ни чек-листов, ни сценариев — тестировщик полностью опирается на свой профессионализм и интуицию (experience-based testing) для спонтанного выполнения с приложением действий, которые, как он считает, могут обнаружить ошибку.</a:t>
            </a: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AutoNum type="arabicParenR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>
              <a:buAutoNum type="arabicParenR"/>
            </a:pP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Примеры 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1. 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Т. на основе тест-кейсов: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 вас есть четкие требования, вы написали тестовую документацию с конкретными шагами и проверками и приступаете к тестированию.</a:t>
            </a: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2. 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Исследовательское Т.: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 вас есть требования или общее понимание работы продукта, вы набросали первичные проверки, которые будете дорабатывать по ходу тестирования.</a:t>
            </a: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3. 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Свободное Т.: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 вас могут быть требования или полностью отсутствовать, вы не создаете набросок тестирования или официальную документацию, а тестируете приложениe основываясь только на свой опыт.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Частные случаи: monkey testing, gorilla testing, о которых вы можете почитать дополнительно.</a:t>
            </a:r>
          </a:p>
          <a:p>
            <a:endParaRPr lang="ru-RU" sz="1600" b="0" i="1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5214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02E20-A1A8-1200-980A-E16D652BB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535F90-6DDF-642C-76E2-D8636DF7624C}"/>
              </a:ext>
            </a:extLst>
          </p:cNvPr>
          <p:cNvSpPr txBox="1"/>
          <p:nvPr/>
        </p:nvSpPr>
        <p:spPr>
          <a:xfrm>
            <a:off x="284939" y="243512"/>
            <a:ext cx="116221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Классификация по целям и задачам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Инсталляционное тестирование (installation testing, installability testing)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— тестирование, направленное на выявление дефектов, влияющих на протекание стадии инсталляции (установки) приложения.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Включает в себя следующие процессы:</a:t>
            </a:r>
          </a:p>
          <a:p>
            <a:pPr lvl="1" indent="174625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Установка ПО</a:t>
            </a:r>
          </a:p>
          <a:p>
            <a:pPr lvl="1" indent="174625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Удаление ПО</a:t>
            </a:r>
          </a:p>
          <a:p>
            <a:pPr lvl="1" indent="174625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Обновление ПО</a:t>
            </a:r>
          </a:p>
          <a:p>
            <a:pPr lvl="1" indent="174625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Откат на предыдущую версию</a:t>
            </a:r>
          </a:p>
          <a:p>
            <a:pPr lvl="1" indent="174625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Повторный запуск установки после возникновения ошибки или исправления уже возникших проблем</a:t>
            </a:r>
          </a:p>
          <a:p>
            <a:pPr lvl="1" indent="174625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Автоматическая установка</a:t>
            </a:r>
          </a:p>
          <a:p>
            <a:pPr lvl="1" indent="174625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Установка отдельного компонента из общего пакета программ</a:t>
            </a:r>
          </a:p>
          <a:p>
            <a:endParaRPr lang="ru-RU" sz="1600" b="0" i="1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78908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7A878-DC12-4CAE-03B5-F259F8266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37DE9-585E-9579-02F7-34D0EE01BDC1}"/>
              </a:ext>
            </a:extLst>
          </p:cNvPr>
          <p:cNvSpPr txBox="1"/>
          <p:nvPr/>
        </p:nvSpPr>
        <p:spPr>
          <a:xfrm>
            <a:off x="321013" y="421480"/>
            <a:ext cx="115370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удобства использования (usability testing)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— тестирование, направленное на исследование того, насколько конечному пользователю понятно, как работать с продуктом (understandability, learnability, operability), а также на то, насколько ему нравится использовать продукт (attractiveness).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endParaRPr lang="en-US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Что нужно тестировать:</a:t>
            </a:r>
          </a:p>
          <a:p>
            <a:pPr lvl="1" indent="282575">
              <a:lnSpc>
                <a:spcPct val="150000"/>
              </a:lnSpc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Общая доступность</a:t>
            </a:r>
          </a:p>
          <a:p>
            <a:pPr lvl="1" indent="282575">
              <a:lnSpc>
                <a:spcPct val="150000"/>
              </a:lnSpc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Скорость, производительность</a:t>
            </a:r>
          </a:p>
          <a:p>
            <a:pPr lvl="1" indent="282575">
              <a:lnSpc>
                <a:spcPct val="150000"/>
              </a:lnSpc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Удобство навигации и интерфейс</a:t>
            </a:r>
          </a:p>
          <a:p>
            <a:pPr lvl="1" indent="282575">
              <a:lnSpc>
                <a:spcPct val="150000"/>
              </a:lnSpc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Плавность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Также этот тип тестирования относится к нефункциональному тестированию.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AB10-EAF1-A7EF-2264-41641AEF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39C6A-8857-F8D0-3AD0-29298D891D77}"/>
              </a:ext>
            </a:extLst>
          </p:cNvPr>
          <p:cNvSpPr txBox="1"/>
          <p:nvPr/>
        </p:nvSpPr>
        <p:spPr>
          <a:xfrm>
            <a:off x="418290" y="301557"/>
            <a:ext cx="11430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доступности (accessibility testing, A11Y)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— тестирование, направленное на исследование пригодности продукта к использованию людьми с ограниченными возможностями (слабым зрением и т.д.).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Что можно тестировать: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Использование вспомогательных технологий в ПО (распознавание речи, экранная клавиатура и лупа, скринридеры)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Возможность использовать приложение одной рукой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Настройки специальной цветопередачи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Наличие понятных инструкций и руководства пользователя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Доступность сайта можно тестировать специальными инструментами, например, WAVE, TAV, Accessibility Valet, Accessibility Developer Tools.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1">
                <a:solidFill>
                  <a:srgbClr val="303141"/>
                </a:solidFill>
                <a:effectLst/>
                <a:latin typeface="Udemy Sans"/>
              </a:rPr>
              <a:t>Также этот тип тестирования относится к нефункциональному тестированию.</a:t>
            </a:r>
            <a:endParaRPr lang="en-US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Различные примеры того, что можно протестировать:</a:t>
            </a: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Панель для изменения размера шрифта, цветов сайта, формата изображений, звуковой навигации в веб-приложении</a:t>
            </a: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70589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1A6E4-1925-93BB-2BAE-50527EE4F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351AE7-F1EC-7651-EA4A-1CE2D9F7AED5}"/>
              </a:ext>
            </a:extLst>
          </p:cNvPr>
          <p:cNvSpPr txBox="1"/>
          <p:nvPr/>
        </p:nvSpPr>
        <p:spPr>
          <a:xfrm>
            <a:off x="428016" y="359923"/>
            <a:ext cx="113521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безопасности (security testing)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— тестирование, направленное на проверку способности приложения противостоять злонамеренным попыткам получения доступа к данным или функциям, права на доступ к которым у злоумышленника нет.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От чего нужно защищать ПО: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SQL-инъекции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XSS-инъекции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Перехват трафика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Брутфорсинг (полный перебор данных для получения доступа)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1">
                <a:solidFill>
                  <a:srgbClr val="303141"/>
                </a:solidFill>
                <a:effectLst/>
                <a:latin typeface="Udemy Sans"/>
              </a:rPr>
              <a:t>Также этот тип тестирования относится к нефункциональному тестированию.</a:t>
            </a:r>
            <a:endParaRPr lang="en-US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i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Существует OWASP TOP 10, в котором собраны самые популярные и опасные уязвимости, а также рекомендации по борьбе с ними и тестированию.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144296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0C4D6-01C0-F53B-B59D-05AE6541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7B46A1-09C0-812F-B2EC-E84011D8AA12}"/>
              </a:ext>
            </a:extLst>
          </p:cNvPr>
          <p:cNvSpPr txBox="1"/>
          <p:nvPr/>
        </p:nvSpPr>
        <p:spPr>
          <a:xfrm>
            <a:off x="330740" y="311284"/>
            <a:ext cx="11410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интернационализации (internationalization testing, i18n testing, globalization testing, localizability testing) —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тестирование, направленное на проверку готовности продукта к работе с использованием различных языков и с учётом различных национальных и культурных особенностей.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локализации (localization testing, l10n)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— тестирование, направленное на проверку корректности и качества адаптации продукта к использованию на том или ином языке с учётом национальных и культурных особенностей.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Оба типа тестирования относятся к нефункциональному тестированию.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70F0B-F79A-4605-8D9C-0970FAC73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41" y="3429000"/>
            <a:ext cx="577295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D1B59-C334-FA76-5790-1E0660239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9B7357-C9C4-DC42-3FA6-70D62B36FC95}"/>
              </a:ext>
            </a:extLst>
          </p:cNvPr>
          <p:cNvSpPr txBox="1"/>
          <p:nvPr/>
        </p:nvSpPr>
        <p:spPr>
          <a:xfrm>
            <a:off x="284532" y="319100"/>
            <a:ext cx="11602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совместимости (compatibility testing, interoperability testing)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— тестирование, направленное на проверку способности приложения работать в указанном окружении.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endParaRPr lang="en-US">
              <a:solidFill>
                <a:srgbClr val="303141"/>
              </a:solidFill>
              <a:latin typeface="Udemy Sans"/>
            </a:endParaRPr>
          </a:p>
          <a:p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Также относится к нефункциональному тестированию.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BB45F-2620-0E2A-8612-310BD096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7" y="2228671"/>
            <a:ext cx="10288436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96538-FADF-99E1-7896-FC2C05BE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5CF689-3513-C84C-D497-DDA64A2FCB75}"/>
              </a:ext>
            </a:extLst>
          </p:cNvPr>
          <p:cNvSpPr txBox="1"/>
          <p:nvPr/>
        </p:nvSpPr>
        <p:spPr>
          <a:xfrm>
            <a:off x="291830" y="359923"/>
            <a:ext cx="1156618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надёжности (reliability testing)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— тестирование способности приложения выполнять свои функции в заданных условиях на протяжении заданного времени или заданного количества операций.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восстанавливаемости (recoverability testing)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— тестирование способности приложения восстанавливать свои функции и заданный уровень производительности, а также восстанавливать данные в случае возникновения критической ситуации, приводящей к временной (частичной) утрате работоспособности приложения.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отказоустойчивости (failover testing)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— тестирование, заключающееся в эмуляции или реальном создании критических ситуаций с целью проверки способности приложения задействовать соответствующие механизмы, предотвращающие нарушение работоспособности, производительности и повреждения данных.</a:t>
            </a: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Также относятся к нефункциональному тестированию.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производительности (performance testing)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— исследование показателей скорости реакции приложения на внешние воздействия при различной по характеру и интенсивности нагрузке.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Подвиды: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Нагрузочное тестирование (</a:t>
            </a:r>
            <a:r>
              <a:rPr lang="en-US" b="0" i="0">
                <a:solidFill>
                  <a:srgbClr val="303141"/>
                </a:solidFill>
                <a:effectLst/>
                <a:latin typeface="Udemy Sans"/>
              </a:rPr>
              <a:t>load testing, capacity testing)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Тестирование масштабируемости (</a:t>
            </a:r>
            <a:r>
              <a:rPr lang="en-US" b="0" i="0">
                <a:solidFill>
                  <a:srgbClr val="303141"/>
                </a:solidFill>
                <a:effectLst/>
                <a:latin typeface="Udemy Sans"/>
              </a:rPr>
              <a:t>scalability testing)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Объёмное тестирование (</a:t>
            </a:r>
            <a:r>
              <a:rPr lang="en-US" b="0" i="0">
                <a:solidFill>
                  <a:srgbClr val="303141"/>
                </a:solidFill>
                <a:effectLst/>
                <a:latin typeface="Udemy Sans"/>
              </a:rPr>
              <a:t>volume testing)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Стрессовое тестирование (</a:t>
            </a:r>
            <a:r>
              <a:rPr lang="en-US" b="0" i="0">
                <a:solidFill>
                  <a:srgbClr val="303141"/>
                </a:solidFill>
                <a:effectLst/>
                <a:latin typeface="Udemy Sans"/>
              </a:rPr>
              <a:t>stress testing)</a:t>
            </a:r>
          </a:p>
          <a:p>
            <a:pPr indent="233363" algn="l">
              <a:buFont typeface="+mj-lt"/>
              <a:buAutoNum type="arabicPeriod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Конкурентное тестирование (</a:t>
            </a:r>
            <a:r>
              <a:rPr lang="en-US" b="0" i="0">
                <a:solidFill>
                  <a:srgbClr val="303141"/>
                </a:solidFill>
                <a:effectLst/>
                <a:latin typeface="Udemy Sans"/>
              </a:rPr>
              <a:t>concurrency testing)</a:t>
            </a:r>
          </a:p>
        </p:txBody>
      </p:sp>
    </p:spTree>
    <p:extLst>
      <p:ext uri="{BB962C8B-B14F-4D97-AF65-F5344CB8AC3E}">
        <p14:creationId xmlns:p14="http://schemas.microsoft.com/office/powerpoint/2010/main" val="348254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B4311-F34B-C3FC-4078-102FB34DF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C17DDD-8A1A-4C8C-16B9-BF102DE4A5E6}"/>
              </a:ext>
            </a:extLst>
          </p:cNvPr>
          <p:cNvSpPr txBox="1"/>
          <p:nvPr/>
        </p:nvSpPr>
        <p:spPr>
          <a:xfrm>
            <a:off x="147536" y="243672"/>
            <a:ext cx="118969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Нагрузочное тестирование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— исследование способности приложения сохранять заданные показатели качества при нагрузке в допустимых пределах и некотором превышении этих пределов (определение «запаса прочности»).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масштабируемости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— исследование способности приложения увеличивать показатели производительности в соответствии с увеличением количества доступных приложению ресурсов.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Объёмное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— исследование производительности приложения при обработке различных (как правило, больших) объёмов данных.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Стрессовое тестирование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— исследование поведения приложения при нештатных изменениях нагрузки, значительно превышающих расчётный уровень, или в ситуациях недоступности значительной части необходимых приложению ресурсов.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Конкурентное тестирование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— исследование поведения приложения в ситуации, когда ему приходится обрабатывать большое количество одновременно поступающих запросов, что вызывает конкуренцию между запросами за ресурсы (базу данных, память, канал передачи данных, дисковую подсистему и т.д.).</a:t>
            </a:r>
          </a:p>
          <a:p>
            <a:pPr algn="l"/>
            <a:r>
              <a:rPr lang="ru-RU" b="0" i="1">
                <a:solidFill>
                  <a:srgbClr val="303141"/>
                </a:solidFill>
                <a:effectLst/>
                <a:latin typeface="Udemy Sans"/>
              </a:rPr>
              <a:t>Все описанные виды тестирования также относятся к нефункциональным.</a:t>
            </a: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71615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A97DC-F55B-A260-AE10-EA500429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B4A84A-6714-C8FF-6CC9-1EA8F8242D8A}"/>
              </a:ext>
            </a:extLst>
          </p:cNvPr>
          <p:cNvSpPr txBox="1"/>
          <p:nvPr/>
        </p:nvSpPr>
        <p:spPr>
          <a:xfrm>
            <a:off x="502595" y="390462"/>
            <a:ext cx="113424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Классификация по (убыванию) степени важности тестируемых функций</a:t>
            </a: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ru-RU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Дымовое тестирование (smoke test)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направлено на проверку самой главной, самой важной, самой ключевой</a:t>
            </a:r>
            <a:br>
              <a:rPr lang="ru-RU" b="0" i="0">
                <a:solidFill>
                  <a:srgbClr val="303141"/>
                </a:solidFill>
                <a:effectLst/>
                <a:latin typeface="Udemy Sans"/>
              </a:rPr>
            </a:b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функциональности, неработоспособность которой делает бессмысленной саму идею использования приложения (или иного объекта, подвергаемого дымовому тестированию).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az-Latn-AZ">
              <a:solidFill>
                <a:srgbClr val="303141"/>
              </a:solidFill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Очень часто можно услышать вопрос о том, чем «smoke test» отличается от </a:t>
            </a: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«sanity test»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. В глоссарии ISTQB сказано просто: «sanity test: See smoke test». Но некоторые авторы утверждают, что разница есть и может быть выражена следующей схемой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45365-FDBD-B9DA-41C5-1DD800E36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65" y="3610878"/>
            <a:ext cx="6292644" cy="27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BCE8-F74C-5BAD-2502-11367DDA7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FD86BE-4E7C-91C1-24D3-D9EDCB7FB75C}"/>
              </a:ext>
            </a:extLst>
          </p:cNvPr>
          <p:cNvSpPr txBox="1"/>
          <p:nvPr/>
        </p:nvSpPr>
        <p:spPr>
          <a:xfrm>
            <a:off x="255350" y="236175"/>
            <a:ext cx="11067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Примеры для различных типов тестирования производительности от автора курса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86A57-0469-8C31-1151-F0E42C43A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85" y="1422568"/>
            <a:ext cx="842127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5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AAF7-4E27-CA1C-2F3A-21E2A86B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FDFFD-80B5-8F1D-68F7-FAC11A7B2E3D}"/>
              </a:ext>
            </a:extLst>
          </p:cNvPr>
          <p:cNvSpPr txBox="1"/>
          <p:nvPr/>
        </p:nvSpPr>
        <p:spPr>
          <a:xfrm>
            <a:off x="264268" y="207417"/>
            <a:ext cx="11663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Нефункциональное тестирование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практике тестирования принято разделение тестирования на тестирование функционального показателя качества, называемое «функциональным тестированием», и тестирование других показа­телей качества, называемое «нефункциональным тестированием».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Тип тестирования, используемого для определения показателя качества, отличного от функциональной пригодности, обычно называют нефункциональным типом тестирования и к нему можно отнести такие типы тестирования, как нагру­зочное тестирование, стрессовое тестирование, тестирование на возможность проникновения, тестирование удобства использования и т. д. [ГОСТ Р 56920-2016/ISO/IEC/IEEE 29119-1:2013]</a:t>
            </a:r>
          </a:p>
          <a:p>
            <a:br>
              <a:rPr lang="ru-RU" sz="1600"/>
            </a:b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BD869-AB17-C720-07F9-B3A4428C8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93" y="2514090"/>
            <a:ext cx="8781036" cy="4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9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FC874-D884-65BA-16D5-BFD47DE6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DC766-FAA4-00EC-1B2B-89074B3FA00E}"/>
              </a:ext>
            </a:extLst>
          </p:cNvPr>
          <p:cNvSpPr txBox="1"/>
          <p:nvPr/>
        </p:nvSpPr>
        <p:spPr>
          <a:xfrm>
            <a:off x="359923" y="437746"/>
            <a:ext cx="11624554" cy="620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Двоякая природа тестирования безопасности и производительности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Существует трактовка, по которой к функциональному тестированию можно отнести тестирование безопасности и тестирование производительности, но только в тех случаях, когда они представляют основную функциональность приложения, а не просто являются дополнительными характеристиками.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Например, защита денежных транзакций, функции антивируса, возможность одновременной работы над задачей несколькими пользователями.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Использовать с осторожностью и только, если спросят про такие кейсы. В стандартах это не упоминается.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Реальная жизнь и советы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233363" algn="l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 нужно знать абсолютно все типы тестирования. Чаще всего на интервью вас спросят: какие виды тестирования вы знаете? Советую начинать с нефункционального и функционального тестирования, а дальше переходить к более мелким видам, постепенно раскрывая матрешку</a:t>
            </a:r>
          </a:p>
          <a:p>
            <a:pPr indent="233363" algn="l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При выходе на проект начинайте всегда с исследовательского тестирования для того, чтобы определить будущую стратегию тестирования</a:t>
            </a:r>
          </a:p>
          <a:p>
            <a:pPr indent="233363" algn="l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 практике используется ограниченное количество видов тестирования. Особый упор при запоминании сделайте на тестирование, связанное с изменениями, Smoke, тестирование по важности функций, методы тестирования</a:t>
            </a:r>
          </a:p>
          <a:p>
            <a:pPr indent="233363" algn="l">
              <a:lnSpc>
                <a:spcPct val="1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Большая часть вашей работы будет крутиться вокруг регрессионного и функционального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87456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8E1C9-FBD2-EBD0-C05C-09891A36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5D1F5-AA67-F5D4-8C55-BF4F5D445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62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03BA7-44A3-405E-43AE-7DE51A16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14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BEB37-FB84-AAB9-636C-1A1CAF96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5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A4237-A943-6D22-B6F3-1CA00F1A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771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268C-9E39-432A-1CA7-CB5B62D6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241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4228B-F57E-9ACF-18F9-E34D1ABDE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8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0301-004F-D046-D198-73CB3113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6A8A8-8B79-44F9-0C8D-283CFD532605}"/>
              </a:ext>
            </a:extLst>
          </p:cNvPr>
          <p:cNvSpPr txBox="1"/>
          <p:nvPr/>
        </p:nvSpPr>
        <p:spPr>
          <a:xfrm>
            <a:off x="466928" y="289917"/>
            <a:ext cx="114202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Тестирование критического пути (critical pathtest)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направлено на исследование функциональности, используемой типичными пользователями в типичной повседневной деятельности.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az-Latn-AZ">
              <a:solidFill>
                <a:srgbClr val="303141"/>
              </a:solidFill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az-Latn-AZ">
              <a:solidFill>
                <a:srgbClr val="303141"/>
              </a:solidFill>
              <a:latin typeface="Udemy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Расширенное тестирование (extended test)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направлено на исследование всей заявленной в требованиях функциональности — даже той, которая низко проранжирована по степени важности. Ещё одним направлением исследования в рамках данного тестирования являются нетипичные, маловероятные, экзотические случаи и сценарии использования функций и свойств приложения, затронутых на предыдущих уровнях.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az-Latn-AZ">
              <a:solidFill>
                <a:srgbClr val="303141"/>
              </a:solidFill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Smoke: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пользователь авторизовался, смог найти и добавить товар в корзину, совершил оплату и оформил доставку - в качестве примера для онлайн-магазина.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az-Latn-AZ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Проверка основной функциональности обычно не меняется и проводится на каждой новой промежуточной версии продукта, или билде. Иногда это процесс называют </a:t>
            </a: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сертификацией билда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Если Smoke не проходит, то остальное тестирование останавливается и ждет доработки кода.</a:t>
            </a:r>
            <a:endParaRPr lang="az-Latn-AZ" b="0" i="0">
              <a:solidFill>
                <a:srgbClr val="303141"/>
              </a:solidFill>
              <a:effectLst/>
              <a:latin typeface="Udemy Sans"/>
            </a:endParaRPr>
          </a:p>
          <a:p>
            <a:pPr lvl="1" indent="398463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Critical path: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тестируются новые или измененные функции, которые попали в промежуточную версию продукта с точки зрения использования конечного пользователя.</a:t>
            </a:r>
          </a:p>
          <a:p>
            <a:pPr lvl="1" indent="398463">
              <a:buFont typeface="Arial" panose="020B0604020202020204" pitchFamily="34" charset="0"/>
              <a:buChar char="•"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Extended: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все остальное.</a:t>
            </a:r>
          </a:p>
        </p:txBody>
      </p:sp>
    </p:spTree>
    <p:extLst>
      <p:ext uri="{BB962C8B-B14F-4D97-AF65-F5344CB8AC3E}">
        <p14:creationId xmlns:p14="http://schemas.microsoft.com/office/powerpoint/2010/main" val="162284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F016A-6B41-720A-A131-5EAF7AEE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93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36A8-8EE0-48FF-AC71-4FD76FEC4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82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B5A1B-4E76-684A-0382-C0FEF4543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390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BA721-A50A-5632-542C-3F9EA6A3B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607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9324A-DEFA-6A7D-9333-76D84F24E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104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AAB67-0FA5-C6DE-46BE-35CE990E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079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B7DC-5FFF-915B-17CF-CE15A4F3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22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D83D7-1B1D-A4AF-DDBF-E15795E0E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570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66200-7FC9-8801-3A25-62135BE1A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822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CF7C2-D32D-7315-8AE3-37970B39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5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47985-15A6-162B-204F-BDA1A17C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5767C-A866-AC36-32D6-5861522E810D}"/>
              </a:ext>
            </a:extLst>
          </p:cNvPr>
          <p:cNvSpPr txBox="1"/>
          <p:nvPr/>
        </p:nvSpPr>
        <p:spPr>
          <a:xfrm>
            <a:off x="457201" y="591475"/>
            <a:ext cx="1142027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Что касается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Sanity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тестирования, то с одной точки зрения это синоним Smoke.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Есть и другая точка зрения, при которой Smoke является тестированием основной функциональности на нестабильных билдах, a Sanity проверяет то же самое, но уже на стабильных билдах, близких к релизу.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Ретест и регрессионное тестирование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Подтверждающее (re-testing, ретест, повторное тестирование)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тип тестирования, связанного с изменениями, которое выполняется после исправления дефекта для подтверждения того, что отказ, вызванный этим дефектом, не воспроизводится. [ISTQB Glossary]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Регрессионное тестирование (regression testing)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тип тестирования, связанного с изменениями, чтобы найти привнесенные или ранее не обнаруженные дефекты в не менявшихся областях программного обеспечения. [ISTQB Glossary]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Ретест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подтверждает факт того, что дефект был исправлен. Он не требует оценку влияния изменений, хотя хороший тестировщик всегда потратит несколько минут на общую оценку работы приложения после такого фикса.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Регрессионное тестирование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проводится после любого изменения (новая функциональность, исправление дефекта, удаление функциональности), чтобы убедиться в том, что приложение работает стабильно. Оно не включает в себя ретест, а проводится уже после него.</a:t>
            </a:r>
          </a:p>
        </p:txBody>
      </p:sp>
    </p:spTree>
    <p:extLst>
      <p:ext uri="{BB962C8B-B14F-4D97-AF65-F5344CB8AC3E}">
        <p14:creationId xmlns:p14="http://schemas.microsoft.com/office/powerpoint/2010/main" val="32893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78995-AC3E-2631-EEE9-BC062F6F7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74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0BFB-E45E-2CA3-1A13-866061EC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517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47565-2B5A-8A4B-ECF4-E44D8FC44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239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79A0-2FB5-7010-AE27-EAF6842E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579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5F9AF-62CF-3989-888C-5164A1583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477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7AD3-8F4D-A800-D6B2-92BD95F1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207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3191A-DF0A-EE58-0EE8-E50E8F0AF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451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6C278-B940-3665-086D-55AD434A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456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8FA24-FE40-DFCC-13E8-84E2DAD1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7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FA5A-4BF4-F290-5678-319F57FBF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1C9C2-4541-9FF0-AC19-4C9C67F3718D}"/>
              </a:ext>
            </a:extLst>
          </p:cNvPr>
          <p:cNvSpPr txBox="1"/>
          <p:nvPr/>
        </p:nvSpPr>
        <p:spPr>
          <a:xfrm>
            <a:off x="457201" y="181957"/>
            <a:ext cx="1142027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Особенности регрессионного тестирования из практики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Регрессионное тестирование является одной из самых главных активностей тестировщика и проводится перед каждым релизом (выпуском продукта для конечного пользователя).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релиз запланирован на каждую неделю, то регрессия проводится с такой же периодичностью, поэтому тесты для регрессии, как и дымные тесты очень часто автоматизируют для экономии времени.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Обычно для проведения регрессии выделяют несколько дней, код проекта "замораживают"(code freeze) и в него нельзя вносить изменения, кроме исправлений критичных дефектов.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Важно понимать: какие тесты в конечном итоге попадут в регрессионный набор?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Регрессионные тесты выбираются из уже существующих тестовых наборов на основании следующих принципов:</a:t>
            </a:r>
            <a:r>
              <a:rPr lang="az-Latn-AZ" sz="1600" b="1" i="0">
                <a:solidFill>
                  <a:srgbClr val="303141"/>
                </a:solidFill>
                <a:effectLst/>
                <a:latin typeface="Udemy Sa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Тесты, проверяющие часть приложения, в которые вносились изменения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Например, если дефект или новая функция локализованы в модули регистрации, необходимо убедиться, что остальные компоненты этого модуля работоспособны</a:t>
            </a: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Тесты с высоким приоритетом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Мы не можем рисковать работоспособностью самых важных функций приложения, поэтому необходимо дополнительно проверять и их</a:t>
            </a: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Тесты, которые проверяют модули с наибольшей концентрацией дефектов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Согласно принципу скопления дефектов необходимо убедиться, что в уязвимой части приложения нет дополнительных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3141498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92269-A422-A12F-DB4B-68D7FCD5A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ABF3D5-D2C1-69B6-2516-D189FD3E7CA9}"/>
              </a:ext>
            </a:extLst>
          </p:cNvPr>
          <p:cNvSpPr txBox="1"/>
          <p:nvPr/>
        </p:nvSpPr>
        <p:spPr>
          <a:xfrm>
            <a:off x="233465" y="355219"/>
            <a:ext cx="11731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Методы тестирования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Ручные тестировщики чаще всего работают с методами черного и серого ящика.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Метод тестирования серого ящика не упоминается в ISTQB CTFL.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42FD6-3339-8B90-3F9A-A5526791E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101" y="2095798"/>
            <a:ext cx="7475730" cy="389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55BDD-21D8-A506-70D2-F3E514C0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99F665-9BC2-E3FB-59A7-5D26A2A9FFCC}"/>
              </a:ext>
            </a:extLst>
          </p:cNvPr>
          <p:cNvSpPr txBox="1"/>
          <p:nvPr/>
        </p:nvSpPr>
        <p:spPr>
          <a:xfrm>
            <a:off x="233465" y="355219"/>
            <a:ext cx="117315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Функциональное и нефункциональное тестирование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Функциональное тестирование системы (functional testing)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включает тесты по оценке функций, которые должна выполнять система. Данный вид тестирования можно проводить на всех уровнях.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Нефункциональное тестирование системы (non-functional testing)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выполняется для оценки таких характеристик системы и программного обеспечения, как удобство использования, производительность или безопасность. За классификацией характеристик качества программного обеспечения следует обратиться к стандарту ИСО (ISO/IEC 25010). Данный вид тестирования можно проводить на всех уровнях.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1">
                <a:solidFill>
                  <a:srgbClr val="303141"/>
                </a:solidFill>
                <a:effectLst/>
                <a:latin typeface="Udemy Sans"/>
              </a:rPr>
              <a:t>Функциональное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отвечает на вопрос </a:t>
            </a:r>
            <a:r>
              <a:rPr lang="ru-RU" b="0" i="1">
                <a:solidFill>
                  <a:srgbClr val="303141"/>
                </a:solidFill>
                <a:effectLst/>
                <a:latin typeface="Udemy Sans"/>
              </a:rPr>
              <a:t>"Что делает система?".</a:t>
            </a: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1">
                <a:solidFill>
                  <a:srgbClr val="303141"/>
                </a:solidFill>
                <a:effectLst/>
                <a:latin typeface="Udemy Sans"/>
              </a:rPr>
              <a:t>Нефункциональное тестирование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 отвечает на вопрос</a:t>
            </a:r>
            <a:r>
              <a:rPr lang="ru-RU" b="0" i="1">
                <a:solidFill>
                  <a:srgbClr val="303141"/>
                </a:solidFill>
                <a:effectLst/>
                <a:latin typeface="Udemy Sans"/>
              </a:rPr>
              <a:t> "Как система это делает?".</a:t>
            </a: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232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40650-C4A9-EEEE-C3EF-22915AFAF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130CF-B56C-8587-9ABC-6009DD13D85E}"/>
              </a:ext>
            </a:extLst>
          </p:cNvPr>
          <p:cNvSpPr txBox="1"/>
          <p:nvPr/>
        </p:nvSpPr>
        <p:spPr>
          <a:xfrm>
            <a:off x="167801" y="364947"/>
            <a:ext cx="116221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Классификация по степени автоматизации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Ручное тестирование (manual testing)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- тестирование, в котором тест-кейсы выполняются человеком вручную без использования средств автоматизации. [Куликов]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Автоматизированное тестирование (automated testing, test automation)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- набор техник, подходов и инструментальных средств, позволяющий исключить человека из выполнения некоторых задач в процессе тестирования. [Куликов]</a:t>
            </a:r>
            <a:endParaRPr lang="az-Latn-AZ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b="1">
              <a:solidFill>
                <a:srgbClr val="303141"/>
              </a:solidFill>
              <a:latin typeface="Udemy Sans"/>
            </a:endParaRPr>
          </a:p>
          <a:p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Важно помнить, что автоматизировать все нельзя, поэтому и существует ручное тестирование. В том числе есть специалисты, которые совмещают в себе две функции (General QA, Fullstack QA, Hybrid QA).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5C81C-B78C-0949-543D-4E8F54650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C0337-6529-F930-8EEF-D8FFD47A9494}"/>
              </a:ext>
            </a:extLst>
          </p:cNvPr>
          <p:cNvSpPr txBox="1"/>
          <p:nvPr/>
        </p:nvSpPr>
        <p:spPr>
          <a:xfrm>
            <a:off x="284939" y="181957"/>
            <a:ext cx="1162212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Классификация по принципам работы с приложением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az-Latn-AZ" sz="1600" b="1" i="0">
                <a:solidFill>
                  <a:srgbClr val="303141"/>
                </a:solidFill>
                <a:effectLst/>
                <a:latin typeface="Udemy Sans"/>
              </a:rPr>
              <a:t>1) 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Позитивное тестирование (positive testing) -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исследование приложения в ситуации, когда все действия выполняются строго по инструкции без каких бы то ни было ошибок, отклонений, ввода неверных данных и т.д.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Пример: ввод валидных значений в поле имя и пароль для успешной регистрации пользователя.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az-Latn-AZ" sz="1600" b="1" i="0">
                <a:solidFill>
                  <a:srgbClr val="303141"/>
                </a:solidFill>
                <a:effectLst/>
                <a:latin typeface="Udemy Sans"/>
              </a:rPr>
              <a:t>2) 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Негативное тестирование (negative testing, invalid testing)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— направлено на исследование работы приложения в ситуациях, когда с ним выполняются (некорректные) операции и/или используются данные, потенциально приводящие к ошибкам (классика жанра — деление на ноль).</a:t>
            </a:r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Пример: ввод невалидных значений в поле имя и пароль, появление сообщения об ошибке, неуспешная регистрация.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az-Latn-AZ" sz="1600" b="1" i="0">
                <a:solidFill>
                  <a:srgbClr val="303141"/>
                </a:solidFill>
                <a:effectLst/>
                <a:latin typeface="Udemy Sans"/>
              </a:rPr>
              <a:t>3) 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Деструктивное тестирование (destructive testing)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одна из форм негативного тестирования с целью нарушить работоспособность приложения и обнаружить точку отказа.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Пример: нагрузка приложения выше его предела, чтобы оно перестало работать</a:t>
            </a:r>
            <a:endParaRPr lang="az-Latn-AZ" sz="1600" b="0" i="1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i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 реальном тестировании следует использовать несколько правил: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Любое тестирование необходимо начинать с позитивных проверок. Наша первоочередная задача убедиться, что приложение работает в стандартных условиях и готово для использования.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Нельзя объединять позитивные и негативные тесты, так как это затрудняет локализацию дефектов.</a:t>
            </a:r>
          </a:p>
        </p:txBody>
      </p:sp>
    </p:spTree>
    <p:extLst>
      <p:ext uri="{BB962C8B-B14F-4D97-AF65-F5344CB8AC3E}">
        <p14:creationId xmlns:p14="http://schemas.microsoft.com/office/powerpoint/2010/main" val="188353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2593</Words>
  <Application>Microsoft Office PowerPoint</Application>
  <PresentationFormat>Widescreen</PresentationFormat>
  <Paragraphs>285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</cp:revision>
  <dcterms:created xsi:type="dcterms:W3CDTF">2025-02-24T08:05:52Z</dcterms:created>
  <dcterms:modified xsi:type="dcterms:W3CDTF">2025-03-02T07:10:54Z</dcterms:modified>
</cp:coreProperties>
</file>