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9" r:id="rId2"/>
    <p:sldId id="400" r:id="rId3"/>
    <p:sldId id="401" r:id="rId4"/>
    <p:sldId id="402" r:id="rId5"/>
    <p:sldId id="403" r:id="rId6"/>
    <p:sldId id="4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9E34-F661-4AA0-C3F6-E3269B7B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4B06D-6A90-9A6B-E36D-1F8CA8A01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9B699-2D2C-AB81-8C4E-D72F5A0C2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6679-2271-2E33-35AE-195716030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17A28-049C-1AE3-15C9-9A051EF8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3FCA8-E7D3-B9F2-B642-B16315229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C0E43-AB25-8F9E-F22C-A80AC54F5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1B48-3CC1-01C0-163B-8C30C6F4E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851C-E234-E08F-D0BE-2A8A3B202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7D78C-F027-6F11-FE51-230AF81AE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49D7F-9429-B8A2-9E07-5C23D9BF3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F3AD-7DF4-4CE2-0284-426694390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DE26-5244-5D00-E8A9-EBCEE988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AA880-D97F-307F-3412-CDC8ECBD7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8DB13-198C-5B00-D595-5980F4A26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4C15-BC15-EDC5-9F3C-D318F7A6B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C062-8F91-DBE0-1E06-A821246E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3DDD-E85D-3A7E-73CC-45CAA8C35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40015-D349-C28B-0320-CED382242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C2EB9-8237-36CC-5C28-7FFB70E82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irwise.teremokgame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3761" y="188057"/>
            <a:ext cx="11984477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>
                <a:solidFill>
                  <a:srgbClr val="FF0000"/>
                </a:solidFill>
              </a:rPr>
              <a:t>Popar Test Etmə (Pairwise Testing) – Sadə İzahı</a:t>
            </a:r>
          </a:p>
          <a:p>
            <a:pPr>
              <a:buNone/>
            </a:pPr>
            <a:endParaRPr lang="en-US" sz="1100" b="1"/>
          </a:p>
          <a:p>
            <a:r>
              <a:rPr lang="en-US" sz="1100" b="1"/>
              <a:t>Popar test etmə nədir?</a:t>
            </a:r>
          </a:p>
          <a:p>
            <a:br>
              <a:rPr lang="en-US" sz="1100"/>
            </a:br>
            <a:r>
              <a:rPr lang="en-US" sz="1100"/>
              <a:t>Popar test etmə (Pairwise Testing) – proqramın test edilməsi üçün istifadə olunan bir üsuldur. Burada test ssenariləri elə hazırlanır ki, </a:t>
            </a:r>
            <a:r>
              <a:rPr lang="en-US" sz="1100" b="1"/>
              <a:t>bütün parametrlərin mümkün dəyər kombinasiyaları yoxlanılsın</a:t>
            </a:r>
            <a:r>
              <a:rPr lang="en-US" sz="1100"/>
              <a:t>. Bu üsul "</a:t>
            </a:r>
            <a:r>
              <a:rPr lang="en-US" sz="1100" b="1">
                <a:solidFill>
                  <a:srgbClr val="00B050"/>
                </a:solidFill>
              </a:rPr>
              <a:t>qara qutu test etmə</a:t>
            </a:r>
            <a:r>
              <a:rPr lang="en-US" sz="1100"/>
              <a:t>" metoduna aiddir, yəni biz proqramın necə işlədiyini yoxlayırıq, amma onun daxili koduna baxmırıq.</a:t>
            </a:r>
          </a:p>
          <a:p>
            <a:endParaRPr lang="en-US" sz="1100"/>
          </a:p>
          <a:p>
            <a:endParaRPr lang="en-US" sz="1100"/>
          </a:p>
          <a:p>
            <a:pPr>
              <a:buNone/>
            </a:pPr>
            <a:r>
              <a:rPr lang="en-US" sz="1100" b="1">
                <a:solidFill>
                  <a:schemeClr val="accent1"/>
                </a:solidFill>
              </a:rPr>
              <a:t>Popar Test Etmənin Məqsədi</a:t>
            </a:r>
          </a:p>
          <a:p>
            <a:r>
              <a:rPr lang="en-US" sz="1100"/>
              <a:t>Əgər bir sistemdə çox sayda parametr və onların müxtəlif dəyərləri varsa, </a:t>
            </a:r>
            <a:r>
              <a:rPr lang="en-US" sz="1100" b="1"/>
              <a:t>bütün mümkün kombinasiya ilə test etmək çox vaxt aparacaq</a:t>
            </a:r>
            <a:r>
              <a:rPr lang="en-US" sz="1100"/>
              <a:t>. Popar test etmənin məqsədi </a:t>
            </a:r>
            <a:r>
              <a:rPr lang="en-US" sz="1100" b="1"/>
              <a:t>ən az testlə, ən çox problemi tapmaqdır</a:t>
            </a:r>
            <a:r>
              <a:rPr lang="en-US" sz="1100"/>
              <a:t>.</a:t>
            </a:r>
          </a:p>
          <a:p>
            <a:endParaRPr lang="en-US" sz="1100"/>
          </a:p>
          <a:p>
            <a:endParaRPr lang="en-US" sz="1100"/>
          </a:p>
          <a:p>
            <a:pPr>
              <a:buNone/>
            </a:pPr>
            <a:r>
              <a:rPr lang="en-US" sz="1100" b="1">
                <a:solidFill>
                  <a:schemeClr val="accent1"/>
                </a:solidFill>
              </a:rPr>
              <a:t>İki əsas yanaşma var:</a:t>
            </a:r>
          </a:p>
          <a:p>
            <a:pPr>
              <a:buFont typeface="+mj-lt"/>
              <a:buAutoNum type="arabicPeriod"/>
            </a:pPr>
            <a:r>
              <a:rPr lang="en-US" sz="1100"/>
              <a:t>Ortogonal massivlər (Orthogonal Arrays)</a:t>
            </a:r>
          </a:p>
          <a:p>
            <a:pPr>
              <a:buFont typeface="+mj-lt"/>
              <a:buAutoNum type="arabicPeriod"/>
            </a:pPr>
            <a:r>
              <a:rPr lang="en-US" sz="1100"/>
              <a:t>All Pairs Alqoritmi (Daha çox istifadə olunur) - Praktikada </a:t>
            </a:r>
            <a:r>
              <a:rPr lang="en-US" sz="1100" b="1"/>
              <a:t>All Pairs alqoritmi</a:t>
            </a:r>
            <a:r>
              <a:rPr lang="en-US" sz="1100"/>
              <a:t> daha çox istifadə olunur, çünki </a:t>
            </a:r>
            <a:r>
              <a:rPr lang="en-US" sz="1100" b="1"/>
              <a:t>avtomatik olaraq ən effektiv test kombinasiyalarını yaradır</a:t>
            </a:r>
            <a:r>
              <a:rPr lang="en-US" sz="1100"/>
              <a:t>.</a:t>
            </a:r>
          </a:p>
          <a:p>
            <a:endParaRPr lang="en-US" sz="1100"/>
          </a:p>
          <a:p>
            <a:endParaRPr lang="en-US" sz="1100"/>
          </a:p>
          <a:p>
            <a:pPr>
              <a:buNone/>
            </a:pPr>
            <a:r>
              <a:rPr lang="en-US" sz="1100" b="1">
                <a:solidFill>
                  <a:schemeClr val="accent1"/>
                </a:solidFill>
              </a:rPr>
              <a:t>All Pairs Alqoritmi və PICT Aləti</a:t>
            </a:r>
          </a:p>
          <a:p>
            <a:r>
              <a:rPr lang="en-US" sz="1100"/>
              <a:t>Bu alqoritm </a:t>
            </a:r>
            <a:r>
              <a:rPr lang="en-US" sz="1100" b="1"/>
              <a:t>bütün mümkün parametrlərin hər bir cütlüyünü yoxlamaq üçün minimal test dəstini (setini) avtomatik yaradır</a:t>
            </a:r>
            <a:r>
              <a:rPr lang="en-US" sz="1100"/>
              <a:t>. Bunun üçün </a:t>
            </a:r>
            <a:r>
              <a:rPr lang="en-US" sz="1100" b="1"/>
              <a:t>PICT</a:t>
            </a:r>
            <a:r>
              <a:rPr lang="en-US" sz="1100"/>
              <a:t> adlı proqram təminatı çox məşhurdur. Bu alət </a:t>
            </a:r>
            <a:r>
              <a:rPr lang="en-US" sz="1100" b="1"/>
              <a:t>test ssenarilərini avtomatik yaradır və vaxtımıza qənaət edir</a:t>
            </a:r>
            <a:r>
              <a:rPr lang="en-US" sz="1100"/>
              <a:t>.</a:t>
            </a:r>
          </a:p>
          <a:p>
            <a:endParaRPr lang="en-US" sz="1100"/>
          </a:p>
          <a:p>
            <a:endParaRPr lang="en-US" sz="1100"/>
          </a:p>
          <a:p>
            <a:pPr>
              <a:buNone/>
            </a:pPr>
            <a:r>
              <a:rPr lang="en-US" sz="1100" b="1">
                <a:solidFill>
                  <a:schemeClr val="accent1"/>
                </a:solidFill>
              </a:rPr>
              <a:t>Məsələn, İnternet Mağazada Filtr Testi</a:t>
            </a:r>
          </a:p>
          <a:p>
            <a:pPr>
              <a:buNone/>
            </a:pPr>
            <a:r>
              <a:rPr lang="en-US" sz="1100"/>
              <a:t>Tutaq ki, </a:t>
            </a:r>
            <a:r>
              <a:rPr lang="en-US" sz="1100" b="1"/>
              <a:t>bir onlayn mağazada məhsulları filtr edirik</a:t>
            </a:r>
            <a:r>
              <a:rPr lang="en-US" sz="1100"/>
              <a:t> və aşağıdakı parametrlər var:</a:t>
            </a:r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sz="1100" b="1"/>
              <a:t>Rəng:</a:t>
            </a:r>
            <a:r>
              <a:rPr lang="en-US" sz="1100"/>
              <a:t> qırmızı, ağ, qara, boz</a:t>
            </a:r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sz="1100" b="1"/>
              <a:t>Ölçü:</a:t>
            </a:r>
            <a:r>
              <a:rPr lang="en-US" sz="1100"/>
              <a:t> S, M, L, XL</a:t>
            </a:r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sz="1100" b="1"/>
              <a:t>Cins:</a:t>
            </a:r>
            <a:r>
              <a:rPr lang="en-US" sz="1100"/>
              <a:t> kişi, qadın, uniseks</a:t>
            </a:r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sz="1100" b="1"/>
              <a:t>Çatdırılma:</a:t>
            </a:r>
            <a:r>
              <a:rPr lang="en-US" sz="1100"/>
              <a:t> var, yoxdur</a:t>
            </a:r>
          </a:p>
          <a:p>
            <a:endParaRPr lang="en-US" sz="1100"/>
          </a:p>
          <a:p>
            <a:pPr>
              <a:buNone/>
            </a:pPr>
            <a:r>
              <a:rPr lang="en-US" sz="1100"/>
              <a:t>Əgər </a:t>
            </a:r>
            <a:r>
              <a:rPr lang="en-US" sz="1100" b="1"/>
              <a:t>bütün mümkün kombinasiyaları test etsək</a:t>
            </a:r>
            <a:r>
              <a:rPr lang="en-US" sz="1100"/>
              <a:t>, bu, </a:t>
            </a:r>
            <a:r>
              <a:rPr lang="en-US" sz="1100" b="1"/>
              <a:t>4 × 4 × 3 × 2 = 96</a:t>
            </a:r>
            <a:r>
              <a:rPr lang="en-US" sz="1100"/>
              <a:t> test deməkdir.</a:t>
            </a:r>
          </a:p>
          <a:p>
            <a:r>
              <a:rPr lang="en-US" sz="1100"/>
              <a:t>Bu </a:t>
            </a:r>
            <a:r>
              <a:rPr lang="en-US" sz="1100" b="1"/>
              <a:t>çox vaxt aparan bir prosesdir</a:t>
            </a:r>
            <a:r>
              <a:rPr lang="en-US" sz="1100"/>
              <a:t>, amma </a:t>
            </a:r>
            <a:r>
              <a:rPr lang="en-US" sz="1100" b="1"/>
              <a:t>Pairwise Testing</a:t>
            </a:r>
            <a:r>
              <a:rPr lang="en-US" sz="1100"/>
              <a:t> tətbiq etsək, </a:t>
            </a:r>
            <a:r>
              <a:rPr lang="en-US" sz="1100" b="1"/>
              <a:t>yalnız ən vacib kombinasiyaları yoxlamaq kifayət edər</a:t>
            </a:r>
            <a:r>
              <a:rPr lang="en-US" sz="1100"/>
              <a:t> və bu </a:t>
            </a:r>
            <a:r>
              <a:rPr lang="en-US" sz="1100" b="1"/>
              <a:t>testlərin sayını xeyli azaldar</a:t>
            </a:r>
            <a:r>
              <a:rPr lang="en-US" sz="1100"/>
              <a:t>.</a:t>
            </a:r>
          </a:p>
          <a:p>
            <a:endParaRPr lang="en-US" sz="1100"/>
          </a:p>
          <a:p>
            <a:endParaRPr lang="en-US" sz="1100"/>
          </a:p>
          <a:p>
            <a:pPr>
              <a:buNone/>
            </a:pPr>
            <a:r>
              <a:rPr lang="en-US" sz="1100" b="1">
                <a:solidFill>
                  <a:schemeClr val="accent1"/>
                </a:solidFill>
              </a:rPr>
              <a:t>Nəticə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100" b="1"/>
              <a:t>Popar test etmə</a:t>
            </a:r>
            <a:r>
              <a:rPr lang="en-US" sz="1100"/>
              <a:t> proqramdakı səhvləri tapmaq üçün daha az sayda test etməyə imkan verir.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100" b="1"/>
              <a:t>All Pairs alqoritmi və PICT kimi alətlər</a:t>
            </a:r>
            <a:r>
              <a:rPr lang="en-US" sz="1100"/>
              <a:t> bu prosesdə bizə kömək edir.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100" b="1"/>
              <a:t>Tam test etməyə ehtiyac olmadan</a:t>
            </a:r>
            <a:r>
              <a:rPr lang="en-US" sz="1100"/>
              <a:t>, ən vacib kombinasiya cütlüklərini yoxlamaq mümkün olur.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B0B50-6BDB-E6A1-2CBC-DD22EDDD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4B278A-1593-2959-C405-A67059890705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Popar Test Etməni Necə Edək? (Addım-addım izah)</a:t>
            </a:r>
          </a:p>
          <a:p>
            <a:pPr>
              <a:buNone/>
            </a:pPr>
            <a:r>
              <a:rPr lang="en-US" sz="1400" b="1"/>
              <a:t>Bu test üsulunu tətbiq etmək üçün biz </a:t>
            </a:r>
            <a:r>
              <a:rPr lang="en-US" sz="1400" b="1">
                <a:hlinkClick r:id="rId3"/>
              </a:rPr>
              <a:t>https://pairwise.teremokgames.com</a:t>
            </a:r>
            <a:r>
              <a:rPr lang="en-US" sz="1400" b="1"/>
              <a:t> saytından istifadə edəcəyik.</a:t>
            </a:r>
            <a:r>
              <a:rPr lang="en-US" sz="1400"/>
              <a:t> Bu sayt proqram yükləməyə ehtiyac olmadan işləyir.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1. </a:t>
            </a:r>
            <a:r>
              <a:rPr lang="en-US" sz="1400" b="1">
                <a:solidFill>
                  <a:schemeClr val="accent1"/>
                </a:solidFill>
              </a:rPr>
              <a:t>Parametrləri və dəyərləri olan bir cədvəl yaradın</a:t>
            </a:r>
          </a:p>
          <a:p>
            <a:r>
              <a:rPr lang="en-US" sz="1400"/>
              <a:t>Əvvəlcə </a:t>
            </a:r>
            <a:r>
              <a:rPr lang="en-US" sz="1400" b="1"/>
              <a:t>test ediləcək parametrləri və onların mümkün dəyərlərini</a:t>
            </a:r>
            <a:r>
              <a:rPr lang="en-US" sz="1400"/>
              <a:t> göstərən bir cədvəl hazırlayırıq.</a:t>
            </a:r>
            <a:br>
              <a:rPr lang="en-US" sz="1400"/>
            </a:br>
            <a:r>
              <a:rPr lang="en-US" sz="1400"/>
              <a:t>📌 </a:t>
            </a:r>
            <a:r>
              <a:rPr lang="en-US" sz="1400" b="1"/>
              <a:t>Vacib məqam:</a:t>
            </a:r>
            <a:r>
              <a:rPr lang="en-US" sz="1400"/>
              <a:t> </a:t>
            </a:r>
            <a:r>
              <a:rPr lang="en-US" sz="1400" b="1"/>
              <a:t>Həmişə ən çox dəyərə malik parametrlə başlayın.</a:t>
            </a:r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endParaRPr lang="en-US" sz="1400" b="1"/>
          </a:p>
          <a:p>
            <a:pPr>
              <a:buNone/>
            </a:pPr>
            <a:r>
              <a:rPr lang="en-US" sz="1400" b="1"/>
              <a:t>2. </a:t>
            </a:r>
            <a:r>
              <a:rPr lang="en-US" sz="1400"/>
              <a:t>Cədvəli hazırladıqdan sonra </a:t>
            </a:r>
            <a:r>
              <a:rPr lang="en-US" sz="1400" b="1"/>
              <a:t>saytda "Generate pairwise" (Popar generasiya et) düyməsinə basırıq</a:t>
            </a:r>
            <a:r>
              <a:rPr lang="en-US" sz="140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E832F-369F-9144-260E-E5D0C70E7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2000270"/>
            <a:ext cx="910717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2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96D1-0DD4-60FD-E72F-856ABCE6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EB892-D8F8-7171-D6BD-7A76E0C63F37}"/>
              </a:ext>
            </a:extLst>
          </p:cNvPr>
          <p:cNvSpPr txBox="1"/>
          <p:nvPr/>
        </p:nvSpPr>
        <p:spPr>
          <a:xfrm>
            <a:off x="107004" y="158874"/>
            <a:ext cx="119844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3. </a:t>
            </a:r>
            <a:r>
              <a:rPr lang="en-US" sz="1600" b="1">
                <a:solidFill>
                  <a:schemeClr val="accent1"/>
                </a:solidFill>
              </a:rPr>
              <a:t>Avtomatik yaradılan test cədvəlindən istifadə edin</a:t>
            </a:r>
          </a:p>
          <a:p>
            <a:pPr>
              <a:buNone/>
            </a:pPr>
            <a:r>
              <a:rPr lang="en-US" sz="1600"/>
              <a:t>Sayt </a:t>
            </a:r>
            <a:r>
              <a:rPr lang="en-US" sz="1600" b="1"/>
              <a:t>bütün mümkün parametrlərin optimal cütlüklərini avtomatik yaradacaq</a:t>
            </a:r>
            <a:r>
              <a:rPr lang="en-US" sz="1600"/>
              <a:t> və </a:t>
            </a:r>
            <a:r>
              <a:rPr lang="en-US" sz="1600" b="1"/>
              <a:t>testlərin sayını 96-dan 16-ya qədər azaldacaq</a:t>
            </a:r>
            <a:r>
              <a:rPr lang="en-US" sz="1600"/>
              <a:t>.</a:t>
            </a:r>
          </a:p>
          <a:p>
            <a:pPr>
              <a:buNone/>
            </a:pPr>
            <a:r>
              <a:rPr lang="en-US" sz="1600" b="1"/>
              <a:t>Bu cədvəl artıq test ssenarilərini yaratmaq üçün hazırdır.</a:t>
            </a:r>
            <a:r>
              <a:rPr lang="en-US" sz="1600"/>
              <a:t> Onu istifadə edərək </a:t>
            </a:r>
            <a:r>
              <a:rPr lang="en-US" sz="1600" b="1"/>
              <a:t>çek-list və ya test-keslər hazırlaya bilərsiniz.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📌 </a:t>
            </a:r>
            <a:r>
              <a:rPr lang="en-US" sz="1600" b="1"/>
              <a:t>Nəticə:</a:t>
            </a:r>
            <a:br>
              <a:rPr lang="en-US" sz="1600"/>
            </a:br>
            <a:r>
              <a:rPr lang="en-US" sz="1600"/>
              <a:t>Bu üsul sayəsində </a:t>
            </a:r>
            <a:r>
              <a:rPr lang="en-US" sz="1600" b="1"/>
              <a:t>bütün mümkün kombinasiyaları yoxlamadan ən vacib kombinasiya cütlüklərini test edə bilərsiniz</a:t>
            </a:r>
            <a:r>
              <a:rPr lang="en-US" sz="1600"/>
              <a:t>, bu da </a:t>
            </a:r>
            <a:r>
              <a:rPr lang="en-US" sz="1600" b="1"/>
              <a:t>vaxtınıza və resurslarınıza qənaət edəcək!</a:t>
            </a:r>
            <a:r>
              <a:rPr lang="en-US" sz="1600"/>
              <a:t> 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05752-3E9A-B482-2ABA-CDD09BF0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40" y="2127602"/>
            <a:ext cx="5079860" cy="4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169DE-DD56-CAD0-7C5C-EAB49A92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FE6D2-0254-D642-7BE4-54354DDC193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 i="0">
                <a:solidFill>
                  <a:srgbClr val="303141"/>
                </a:solidFill>
                <a:effectLst/>
                <a:latin typeface="Udemy Sans"/>
              </a:rPr>
              <a:t>Bu slaydda yazanlar dərsi izah etmək üçün kifayətdir ancaq daha ətraflı </a:t>
            </a:r>
            <a:r>
              <a:rPr lang="az-Latn-AZ" sz="1600">
                <a:solidFill>
                  <a:srgbClr val="303141"/>
                </a:solidFill>
                <a:latin typeface="Udemy Sans"/>
              </a:rPr>
              <a:t>məlumat əldə etmək üçün fərqli qaynaqlara baxmaq lazımdır. 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1740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4069F-2BAA-698A-04BC-1CB85DC1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F0969-C45C-21EA-3ED2-ACFB8C65A92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45812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816B-DC62-E0AB-04E5-24A12700A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20381-C7AE-C6F3-F687-F0036882B75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1519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13398</TotalTime>
  <Words>523</Words>
  <Application>Microsoft Office PowerPoint</Application>
  <PresentationFormat>Widescreen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67</cp:revision>
  <dcterms:created xsi:type="dcterms:W3CDTF">2025-02-24T08:05:52Z</dcterms:created>
  <dcterms:modified xsi:type="dcterms:W3CDTF">2025-03-11T11:04:24Z</dcterms:modified>
</cp:coreProperties>
</file>