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89" r:id="rId2"/>
    <p:sldId id="400" r:id="rId3"/>
    <p:sldId id="401" r:id="rId4"/>
    <p:sldId id="402" r:id="rId5"/>
    <p:sldId id="403" r:id="rId6"/>
    <p:sldId id="404" r:id="rId7"/>
    <p:sldId id="405" r:id="rId8"/>
    <p:sldId id="406" r:id="rId9"/>
    <p:sldId id="407" r:id="rId10"/>
    <p:sldId id="408" r:id="rId11"/>
    <p:sldId id="409" r:id="rId12"/>
    <p:sldId id="410" r:id="rId13"/>
    <p:sldId id="411" r:id="rId14"/>
    <p:sldId id="412" r:id="rId15"/>
    <p:sldId id="413" r:id="rId16"/>
    <p:sldId id="414" r:id="rId17"/>
    <p:sldId id="415" r:id="rId18"/>
    <p:sldId id="416" r:id="rId19"/>
    <p:sldId id="41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30" autoAdjust="0"/>
    <p:restoredTop sz="94660"/>
  </p:normalViewPr>
  <p:slideViewPr>
    <p:cSldViewPr snapToGrid="0">
      <p:cViewPr varScale="1">
        <p:scale>
          <a:sx n="98" d="100"/>
          <a:sy n="98" d="100"/>
        </p:scale>
        <p:origin x="88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30278-45DC-4534-B67E-11EB3832C02B}" type="datetimeFigureOut">
              <a:rPr lang="en-US" smtClean="0"/>
              <a:t>3/11/2025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9E7695-2856-4E04-B435-7203877CB9AD}" type="slidenum">
              <a:rPr lang="en-US" smtClean="0"/>
              <a:t>‹#›</a:t>
            </a:fld>
            <a:endParaRPr lang="en-US"/>
          </a:p>
        </p:txBody>
      </p:sp>
    </p:spTree>
    <p:extLst>
      <p:ext uri="{BB962C8B-B14F-4D97-AF65-F5344CB8AC3E}">
        <p14:creationId xmlns:p14="http://schemas.microsoft.com/office/powerpoint/2010/main" val="4269328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05BEF-3BA4-2A82-5C8C-2F97100B4C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698453-BF7A-A9CB-9335-9BE867738C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D6E33E-69EE-9141-2B9C-847D336D81B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6E666BC-DCF7-71F0-34A3-F771AFADDA2C}"/>
              </a:ext>
            </a:extLst>
          </p:cNvPr>
          <p:cNvSpPr>
            <a:spLocks noGrp="1"/>
          </p:cNvSpPr>
          <p:nvPr>
            <p:ph type="sldNum" sz="quarter" idx="5"/>
          </p:nvPr>
        </p:nvSpPr>
        <p:spPr/>
        <p:txBody>
          <a:bodyPr/>
          <a:lstStyle/>
          <a:p>
            <a:fld id="{659E7695-2856-4E04-B435-7203877CB9AD}" type="slidenum">
              <a:rPr lang="en-US" smtClean="0"/>
              <a:t>1</a:t>
            </a:fld>
            <a:endParaRPr lang="en-US"/>
          </a:p>
        </p:txBody>
      </p:sp>
    </p:spTree>
    <p:extLst>
      <p:ext uri="{BB962C8B-B14F-4D97-AF65-F5344CB8AC3E}">
        <p14:creationId xmlns:p14="http://schemas.microsoft.com/office/powerpoint/2010/main" val="963069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313BE-EA66-169F-0A55-DDE167C234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7D8F64-A5A5-E4FB-0A4F-F32C84D0CD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22B716-C8EA-029F-A168-3C941E7915E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E8EE9C1-63BF-A928-C6E0-4C9A59354D36}"/>
              </a:ext>
            </a:extLst>
          </p:cNvPr>
          <p:cNvSpPr>
            <a:spLocks noGrp="1"/>
          </p:cNvSpPr>
          <p:nvPr>
            <p:ph type="sldNum" sz="quarter" idx="5"/>
          </p:nvPr>
        </p:nvSpPr>
        <p:spPr/>
        <p:txBody>
          <a:bodyPr/>
          <a:lstStyle/>
          <a:p>
            <a:fld id="{659E7695-2856-4E04-B435-7203877CB9AD}" type="slidenum">
              <a:rPr lang="en-US" smtClean="0"/>
              <a:t>10</a:t>
            </a:fld>
            <a:endParaRPr lang="en-US"/>
          </a:p>
        </p:txBody>
      </p:sp>
    </p:spTree>
    <p:extLst>
      <p:ext uri="{BB962C8B-B14F-4D97-AF65-F5344CB8AC3E}">
        <p14:creationId xmlns:p14="http://schemas.microsoft.com/office/powerpoint/2010/main" val="3950981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E3DFE-15CF-8D80-D0D9-E32BAEEA5D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75F3E7-5E99-53F1-FB09-C565D692A1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058F0F-FA94-9D9B-9B23-0C9B39A532C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DE958BC-6442-E6C4-41B8-5F4EC70A77C9}"/>
              </a:ext>
            </a:extLst>
          </p:cNvPr>
          <p:cNvSpPr>
            <a:spLocks noGrp="1"/>
          </p:cNvSpPr>
          <p:nvPr>
            <p:ph type="sldNum" sz="quarter" idx="5"/>
          </p:nvPr>
        </p:nvSpPr>
        <p:spPr/>
        <p:txBody>
          <a:bodyPr/>
          <a:lstStyle/>
          <a:p>
            <a:fld id="{659E7695-2856-4E04-B435-7203877CB9AD}" type="slidenum">
              <a:rPr lang="en-US" smtClean="0"/>
              <a:t>11</a:t>
            </a:fld>
            <a:endParaRPr lang="en-US"/>
          </a:p>
        </p:txBody>
      </p:sp>
    </p:spTree>
    <p:extLst>
      <p:ext uri="{BB962C8B-B14F-4D97-AF65-F5344CB8AC3E}">
        <p14:creationId xmlns:p14="http://schemas.microsoft.com/office/powerpoint/2010/main" val="2817627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F7495-C3BB-07BA-77A6-91DF0EFB1B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5AE0C1-F897-5A70-5D18-9FFBE7CDBD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B26B9D-CE7F-A551-5693-E9FB1150631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8F1F5AE-723C-1F5C-3149-DE477FDF5607}"/>
              </a:ext>
            </a:extLst>
          </p:cNvPr>
          <p:cNvSpPr>
            <a:spLocks noGrp="1"/>
          </p:cNvSpPr>
          <p:nvPr>
            <p:ph type="sldNum" sz="quarter" idx="5"/>
          </p:nvPr>
        </p:nvSpPr>
        <p:spPr/>
        <p:txBody>
          <a:bodyPr/>
          <a:lstStyle/>
          <a:p>
            <a:fld id="{659E7695-2856-4E04-B435-7203877CB9AD}" type="slidenum">
              <a:rPr lang="en-US" smtClean="0"/>
              <a:t>12</a:t>
            </a:fld>
            <a:endParaRPr lang="en-US"/>
          </a:p>
        </p:txBody>
      </p:sp>
    </p:spTree>
    <p:extLst>
      <p:ext uri="{BB962C8B-B14F-4D97-AF65-F5344CB8AC3E}">
        <p14:creationId xmlns:p14="http://schemas.microsoft.com/office/powerpoint/2010/main" val="2895817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2A458E-A046-6C0D-11D7-D2A1B28501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B8A970-EB4F-9D70-A9AC-92D98F4628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83C6B9-D246-1956-4E0F-EC0B7D87DE0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3D76DDB-C739-4600-32B1-BD3DA13ECBA0}"/>
              </a:ext>
            </a:extLst>
          </p:cNvPr>
          <p:cNvSpPr>
            <a:spLocks noGrp="1"/>
          </p:cNvSpPr>
          <p:nvPr>
            <p:ph type="sldNum" sz="quarter" idx="5"/>
          </p:nvPr>
        </p:nvSpPr>
        <p:spPr/>
        <p:txBody>
          <a:bodyPr/>
          <a:lstStyle/>
          <a:p>
            <a:fld id="{659E7695-2856-4E04-B435-7203877CB9AD}" type="slidenum">
              <a:rPr lang="en-US" smtClean="0"/>
              <a:t>13</a:t>
            </a:fld>
            <a:endParaRPr lang="en-US"/>
          </a:p>
        </p:txBody>
      </p:sp>
    </p:spTree>
    <p:extLst>
      <p:ext uri="{BB962C8B-B14F-4D97-AF65-F5344CB8AC3E}">
        <p14:creationId xmlns:p14="http://schemas.microsoft.com/office/powerpoint/2010/main" val="969290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C64E9C-7B67-C556-281A-F832BEC573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F3F2A2-8D52-3EB5-A929-9D4330C615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04B363-D13E-9329-AB7A-1D1077F3150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548D0EE-26B7-18DD-37D8-C5971036B33A}"/>
              </a:ext>
            </a:extLst>
          </p:cNvPr>
          <p:cNvSpPr>
            <a:spLocks noGrp="1"/>
          </p:cNvSpPr>
          <p:nvPr>
            <p:ph type="sldNum" sz="quarter" idx="5"/>
          </p:nvPr>
        </p:nvSpPr>
        <p:spPr/>
        <p:txBody>
          <a:bodyPr/>
          <a:lstStyle/>
          <a:p>
            <a:fld id="{659E7695-2856-4E04-B435-7203877CB9AD}" type="slidenum">
              <a:rPr lang="en-US" smtClean="0"/>
              <a:t>14</a:t>
            </a:fld>
            <a:endParaRPr lang="en-US"/>
          </a:p>
        </p:txBody>
      </p:sp>
    </p:spTree>
    <p:extLst>
      <p:ext uri="{BB962C8B-B14F-4D97-AF65-F5344CB8AC3E}">
        <p14:creationId xmlns:p14="http://schemas.microsoft.com/office/powerpoint/2010/main" val="2786365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14E44-F38C-E68A-23EF-D00A3B8708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A09C88-09E0-1C34-0E18-F5010FA589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7462EF-3774-24A6-9693-8EF3B8E981F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56F3D97-C959-F63D-9EC3-48C1C7947970}"/>
              </a:ext>
            </a:extLst>
          </p:cNvPr>
          <p:cNvSpPr>
            <a:spLocks noGrp="1"/>
          </p:cNvSpPr>
          <p:nvPr>
            <p:ph type="sldNum" sz="quarter" idx="5"/>
          </p:nvPr>
        </p:nvSpPr>
        <p:spPr/>
        <p:txBody>
          <a:bodyPr/>
          <a:lstStyle/>
          <a:p>
            <a:fld id="{659E7695-2856-4E04-B435-7203877CB9AD}" type="slidenum">
              <a:rPr lang="en-US" smtClean="0"/>
              <a:t>15</a:t>
            </a:fld>
            <a:endParaRPr lang="en-US"/>
          </a:p>
        </p:txBody>
      </p:sp>
    </p:spTree>
    <p:extLst>
      <p:ext uri="{BB962C8B-B14F-4D97-AF65-F5344CB8AC3E}">
        <p14:creationId xmlns:p14="http://schemas.microsoft.com/office/powerpoint/2010/main" val="1178356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2B5C3-B27D-C668-D3B4-5E0758A60E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DB5F25-E16F-5E5D-0A5D-CB0075B283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D9BB8A-FB38-444F-3D91-2F1E9E52FCE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04FFFBE-533E-278B-7D21-BF606D553DFC}"/>
              </a:ext>
            </a:extLst>
          </p:cNvPr>
          <p:cNvSpPr>
            <a:spLocks noGrp="1"/>
          </p:cNvSpPr>
          <p:nvPr>
            <p:ph type="sldNum" sz="quarter" idx="5"/>
          </p:nvPr>
        </p:nvSpPr>
        <p:spPr/>
        <p:txBody>
          <a:bodyPr/>
          <a:lstStyle/>
          <a:p>
            <a:fld id="{659E7695-2856-4E04-B435-7203877CB9AD}" type="slidenum">
              <a:rPr lang="en-US" smtClean="0"/>
              <a:t>16</a:t>
            </a:fld>
            <a:endParaRPr lang="en-US"/>
          </a:p>
        </p:txBody>
      </p:sp>
    </p:spTree>
    <p:extLst>
      <p:ext uri="{BB962C8B-B14F-4D97-AF65-F5344CB8AC3E}">
        <p14:creationId xmlns:p14="http://schemas.microsoft.com/office/powerpoint/2010/main" val="37915744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A6366-C96A-454D-A4EF-358337F56E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52D8DC-B66F-2159-8A0D-AE88A2D414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04D7B0-B4EF-D619-AC7C-3435DB7F9A0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9938D50-81A1-8351-5C70-4587290DA91B}"/>
              </a:ext>
            </a:extLst>
          </p:cNvPr>
          <p:cNvSpPr>
            <a:spLocks noGrp="1"/>
          </p:cNvSpPr>
          <p:nvPr>
            <p:ph type="sldNum" sz="quarter" idx="5"/>
          </p:nvPr>
        </p:nvSpPr>
        <p:spPr/>
        <p:txBody>
          <a:bodyPr/>
          <a:lstStyle/>
          <a:p>
            <a:fld id="{659E7695-2856-4E04-B435-7203877CB9AD}" type="slidenum">
              <a:rPr lang="en-US" smtClean="0"/>
              <a:t>17</a:t>
            </a:fld>
            <a:endParaRPr lang="en-US"/>
          </a:p>
        </p:txBody>
      </p:sp>
    </p:spTree>
    <p:extLst>
      <p:ext uri="{BB962C8B-B14F-4D97-AF65-F5344CB8AC3E}">
        <p14:creationId xmlns:p14="http://schemas.microsoft.com/office/powerpoint/2010/main" val="3059730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A59DE4-7C90-726C-ED74-1BE8FBEDA5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AB0C63-C748-6797-F090-DF7E2372BC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77F504-49E2-241F-EBA4-24A3155B23B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B08BB0C-5165-5AE2-A183-F4E51412915C}"/>
              </a:ext>
            </a:extLst>
          </p:cNvPr>
          <p:cNvSpPr>
            <a:spLocks noGrp="1"/>
          </p:cNvSpPr>
          <p:nvPr>
            <p:ph type="sldNum" sz="quarter" idx="5"/>
          </p:nvPr>
        </p:nvSpPr>
        <p:spPr/>
        <p:txBody>
          <a:bodyPr/>
          <a:lstStyle/>
          <a:p>
            <a:fld id="{659E7695-2856-4E04-B435-7203877CB9AD}" type="slidenum">
              <a:rPr lang="en-US" smtClean="0"/>
              <a:t>18</a:t>
            </a:fld>
            <a:endParaRPr lang="en-US"/>
          </a:p>
        </p:txBody>
      </p:sp>
    </p:spTree>
    <p:extLst>
      <p:ext uri="{BB962C8B-B14F-4D97-AF65-F5344CB8AC3E}">
        <p14:creationId xmlns:p14="http://schemas.microsoft.com/office/powerpoint/2010/main" val="31422907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E47C3B-F7F2-F64A-FF44-A65274CFB3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C3D6B7-4B06-A26F-FEF2-10A5A08844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2DED1A-D9FE-256D-D173-DF4803C6B35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E23A0F1-ACA7-A770-A2BE-F5EF154BA4EE}"/>
              </a:ext>
            </a:extLst>
          </p:cNvPr>
          <p:cNvSpPr>
            <a:spLocks noGrp="1"/>
          </p:cNvSpPr>
          <p:nvPr>
            <p:ph type="sldNum" sz="quarter" idx="5"/>
          </p:nvPr>
        </p:nvSpPr>
        <p:spPr/>
        <p:txBody>
          <a:bodyPr/>
          <a:lstStyle/>
          <a:p>
            <a:fld id="{659E7695-2856-4E04-B435-7203877CB9AD}" type="slidenum">
              <a:rPr lang="en-US" smtClean="0"/>
              <a:t>19</a:t>
            </a:fld>
            <a:endParaRPr lang="en-US"/>
          </a:p>
        </p:txBody>
      </p:sp>
    </p:spTree>
    <p:extLst>
      <p:ext uri="{BB962C8B-B14F-4D97-AF65-F5344CB8AC3E}">
        <p14:creationId xmlns:p14="http://schemas.microsoft.com/office/powerpoint/2010/main" val="2749946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F39E34-F661-4AA0-C3F6-E3269B7BE7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44B06D-6A90-9A6B-E36D-1F8CA8A016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D9B699-2D2C-AB81-8C4E-D72F5A0C23F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F1D6679-2271-2E33-35AE-195716030420}"/>
              </a:ext>
            </a:extLst>
          </p:cNvPr>
          <p:cNvSpPr>
            <a:spLocks noGrp="1"/>
          </p:cNvSpPr>
          <p:nvPr>
            <p:ph type="sldNum" sz="quarter" idx="5"/>
          </p:nvPr>
        </p:nvSpPr>
        <p:spPr/>
        <p:txBody>
          <a:bodyPr/>
          <a:lstStyle/>
          <a:p>
            <a:fld id="{659E7695-2856-4E04-B435-7203877CB9AD}" type="slidenum">
              <a:rPr lang="en-US" smtClean="0"/>
              <a:t>2</a:t>
            </a:fld>
            <a:endParaRPr lang="en-US"/>
          </a:p>
        </p:txBody>
      </p:sp>
    </p:spTree>
    <p:extLst>
      <p:ext uri="{BB962C8B-B14F-4D97-AF65-F5344CB8AC3E}">
        <p14:creationId xmlns:p14="http://schemas.microsoft.com/office/powerpoint/2010/main" val="3994504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17A28-049C-1AE3-15C9-9A051EF86C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13FCA8-E7D3-B9F2-B642-B163152296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4C0E43-AB25-8F9E-F22C-A80AC54F530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5FA1B48-3CC1-01C0-163B-8C30C6F4EEFE}"/>
              </a:ext>
            </a:extLst>
          </p:cNvPr>
          <p:cNvSpPr>
            <a:spLocks noGrp="1"/>
          </p:cNvSpPr>
          <p:nvPr>
            <p:ph type="sldNum" sz="quarter" idx="5"/>
          </p:nvPr>
        </p:nvSpPr>
        <p:spPr/>
        <p:txBody>
          <a:bodyPr/>
          <a:lstStyle/>
          <a:p>
            <a:fld id="{659E7695-2856-4E04-B435-7203877CB9AD}" type="slidenum">
              <a:rPr lang="en-US" smtClean="0"/>
              <a:t>3</a:t>
            </a:fld>
            <a:endParaRPr lang="en-US"/>
          </a:p>
        </p:txBody>
      </p:sp>
    </p:spTree>
    <p:extLst>
      <p:ext uri="{BB962C8B-B14F-4D97-AF65-F5344CB8AC3E}">
        <p14:creationId xmlns:p14="http://schemas.microsoft.com/office/powerpoint/2010/main" val="3347786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C6851C-E234-E08F-D0BE-2A8A3B2021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77D78C-F027-6F11-FE51-230AF81AE1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B49D7F-9429-B8A2-9E07-5C23D9BF39A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B6BF3AD-7DF4-4CE2-0284-42669439018C}"/>
              </a:ext>
            </a:extLst>
          </p:cNvPr>
          <p:cNvSpPr>
            <a:spLocks noGrp="1"/>
          </p:cNvSpPr>
          <p:nvPr>
            <p:ph type="sldNum" sz="quarter" idx="5"/>
          </p:nvPr>
        </p:nvSpPr>
        <p:spPr/>
        <p:txBody>
          <a:bodyPr/>
          <a:lstStyle/>
          <a:p>
            <a:fld id="{659E7695-2856-4E04-B435-7203877CB9AD}" type="slidenum">
              <a:rPr lang="en-US" smtClean="0"/>
              <a:t>4</a:t>
            </a:fld>
            <a:endParaRPr lang="en-US"/>
          </a:p>
        </p:txBody>
      </p:sp>
    </p:spTree>
    <p:extLst>
      <p:ext uri="{BB962C8B-B14F-4D97-AF65-F5344CB8AC3E}">
        <p14:creationId xmlns:p14="http://schemas.microsoft.com/office/powerpoint/2010/main" val="475301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FDE26-5244-5D00-E8A9-EBCEE988EF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5AA880-D97F-307F-3412-CDC8ECBD73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78DB13-198C-5B00-D595-5980F4A26D1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AB94C15-BC15-EDC5-9F3C-D318F7A6BCB2}"/>
              </a:ext>
            </a:extLst>
          </p:cNvPr>
          <p:cNvSpPr>
            <a:spLocks noGrp="1"/>
          </p:cNvSpPr>
          <p:nvPr>
            <p:ph type="sldNum" sz="quarter" idx="5"/>
          </p:nvPr>
        </p:nvSpPr>
        <p:spPr/>
        <p:txBody>
          <a:bodyPr/>
          <a:lstStyle/>
          <a:p>
            <a:fld id="{659E7695-2856-4E04-B435-7203877CB9AD}" type="slidenum">
              <a:rPr lang="en-US" smtClean="0"/>
              <a:t>5</a:t>
            </a:fld>
            <a:endParaRPr lang="en-US"/>
          </a:p>
        </p:txBody>
      </p:sp>
    </p:spTree>
    <p:extLst>
      <p:ext uri="{BB962C8B-B14F-4D97-AF65-F5344CB8AC3E}">
        <p14:creationId xmlns:p14="http://schemas.microsoft.com/office/powerpoint/2010/main" val="2867110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61C062-8F91-DBE0-1E06-A821246E90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BA3DDD-E85D-3A7E-73CC-45CAA8C358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840015-D349-C28B-0320-CED38224268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0CC2EB9-8237-36CC-5C28-7FFB70E82248}"/>
              </a:ext>
            </a:extLst>
          </p:cNvPr>
          <p:cNvSpPr>
            <a:spLocks noGrp="1"/>
          </p:cNvSpPr>
          <p:nvPr>
            <p:ph type="sldNum" sz="quarter" idx="5"/>
          </p:nvPr>
        </p:nvSpPr>
        <p:spPr/>
        <p:txBody>
          <a:bodyPr/>
          <a:lstStyle/>
          <a:p>
            <a:fld id="{659E7695-2856-4E04-B435-7203877CB9AD}" type="slidenum">
              <a:rPr lang="en-US" smtClean="0"/>
              <a:t>6</a:t>
            </a:fld>
            <a:endParaRPr lang="en-US"/>
          </a:p>
        </p:txBody>
      </p:sp>
    </p:spTree>
    <p:extLst>
      <p:ext uri="{BB962C8B-B14F-4D97-AF65-F5344CB8AC3E}">
        <p14:creationId xmlns:p14="http://schemas.microsoft.com/office/powerpoint/2010/main" val="373243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0B7C94-0B23-4BA9-30F0-0E8D95D472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8AEE5-C314-D994-3C67-2ED075DFDC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C312F7-21A1-5A59-0F33-A6CC8DECE90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F3ACC24-C1C3-12AF-7A74-8F313BFA9B0D}"/>
              </a:ext>
            </a:extLst>
          </p:cNvPr>
          <p:cNvSpPr>
            <a:spLocks noGrp="1"/>
          </p:cNvSpPr>
          <p:nvPr>
            <p:ph type="sldNum" sz="quarter" idx="5"/>
          </p:nvPr>
        </p:nvSpPr>
        <p:spPr/>
        <p:txBody>
          <a:bodyPr/>
          <a:lstStyle/>
          <a:p>
            <a:fld id="{659E7695-2856-4E04-B435-7203877CB9AD}" type="slidenum">
              <a:rPr lang="en-US" smtClean="0"/>
              <a:t>7</a:t>
            </a:fld>
            <a:endParaRPr lang="en-US"/>
          </a:p>
        </p:txBody>
      </p:sp>
    </p:spTree>
    <p:extLst>
      <p:ext uri="{BB962C8B-B14F-4D97-AF65-F5344CB8AC3E}">
        <p14:creationId xmlns:p14="http://schemas.microsoft.com/office/powerpoint/2010/main" val="2971395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612B57-1149-0DC1-C089-677DE81B29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D211EA-5578-D208-FAF1-5797425997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EF9430-FD83-A9FE-A780-B836270740B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2787D37-35F9-0257-A15B-A7292DA31D42}"/>
              </a:ext>
            </a:extLst>
          </p:cNvPr>
          <p:cNvSpPr>
            <a:spLocks noGrp="1"/>
          </p:cNvSpPr>
          <p:nvPr>
            <p:ph type="sldNum" sz="quarter" idx="5"/>
          </p:nvPr>
        </p:nvSpPr>
        <p:spPr/>
        <p:txBody>
          <a:bodyPr/>
          <a:lstStyle/>
          <a:p>
            <a:fld id="{659E7695-2856-4E04-B435-7203877CB9AD}" type="slidenum">
              <a:rPr lang="en-US" smtClean="0"/>
              <a:t>8</a:t>
            </a:fld>
            <a:endParaRPr lang="en-US"/>
          </a:p>
        </p:txBody>
      </p:sp>
    </p:spTree>
    <p:extLst>
      <p:ext uri="{BB962C8B-B14F-4D97-AF65-F5344CB8AC3E}">
        <p14:creationId xmlns:p14="http://schemas.microsoft.com/office/powerpoint/2010/main" val="1618861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795B3-476C-3254-DA6B-959FCD29E3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7CAB48-2F6E-32AC-5B43-1DCB77D092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541DDE-8027-C562-C219-8E27BC70BAD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A553CEF-B979-506F-9F8B-F02CD43A978B}"/>
              </a:ext>
            </a:extLst>
          </p:cNvPr>
          <p:cNvSpPr>
            <a:spLocks noGrp="1"/>
          </p:cNvSpPr>
          <p:nvPr>
            <p:ph type="sldNum" sz="quarter" idx="5"/>
          </p:nvPr>
        </p:nvSpPr>
        <p:spPr/>
        <p:txBody>
          <a:bodyPr/>
          <a:lstStyle/>
          <a:p>
            <a:fld id="{659E7695-2856-4E04-B435-7203877CB9AD}" type="slidenum">
              <a:rPr lang="en-US" smtClean="0"/>
              <a:t>9</a:t>
            </a:fld>
            <a:endParaRPr lang="en-US"/>
          </a:p>
        </p:txBody>
      </p:sp>
    </p:spTree>
    <p:extLst>
      <p:ext uri="{BB962C8B-B14F-4D97-AF65-F5344CB8AC3E}">
        <p14:creationId xmlns:p14="http://schemas.microsoft.com/office/powerpoint/2010/main" val="3663306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DABB0-8DDA-004E-D340-0D8D9AF848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E2F8DD-D0F4-594E-A52F-665FF06E4E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2D2B00-A821-38BD-2822-C3A06D547753}"/>
              </a:ext>
            </a:extLst>
          </p:cNvPr>
          <p:cNvSpPr>
            <a:spLocks noGrp="1"/>
          </p:cNvSpPr>
          <p:nvPr>
            <p:ph type="dt" sz="half" idx="10"/>
          </p:nvPr>
        </p:nvSpPr>
        <p:spPr/>
        <p:txBody>
          <a:bodyPr/>
          <a:lstStyle/>
          <a:p>
            <a:fld id="{CA16844A-366F-47C4-B77D-42DFAB3943AB}" type="datetimeFigureOut">
              <a:rPr lang="en-US" smtClean="0"/>
              <a:t>3/11/2025</a:t>
            </a:fld>
            <a:endParaRPr lang="en-US"/>
          </a:p>
        </p:txBody>
      </p:sp>
      <p:sp>
        <p:nvSpPr>
          <p:cNvPr id="5" name="Footer Placeholder 4">
            <a:extLst>
              <a:ext uri="{FF2B5EF4-FFF2-40B4-BE49-F238E27FC236}">
                <a16:creationId xmlns:a16="http://schemas.microsoft.com/office/drawing/2014/main" id="{B230DA0D-2215-40F8-ED04-B85624079E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3D1DB0-F1BC-6B82-F122-5E5FCC819C5D}"/>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220912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01CCD-7010-8F1B-350B-607AD33F01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18F3A5-95A2-7356-8555-283E2E123F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2BC6F-62DC-463A-E62C-47BF69B1D9CB}"/>
              </a:ext>
            </a:extLst>
          </p:cNvPr>
          <p:cNvSpPr>
            <a:spLocks noGrp="1"/>
          </p:cNvSpPr>
          <p:nvPr>
            <p:ph type="dt" sz="half" idx="10"/>
          </p:nvPr>
        </p:nvSpPr>
        <p:spPr/>
        <p:txBody>
          <a:bodyPr/>
          <a:lstStyle/>
          <a:p>
            <a:fld id="{CA16844A-366F-47C4-B77D-42DFAB3943AB}" type="datetimeFigureOut">
              <a:rPr lang="en-US" smtClean="0"/>
              <a:t>3/11/2025</a:t>
            </a:fld>
            <a:endParaRPr lang="en-US"/>
          </a:p>
        </p:txBody>
      </p:sp>
      <p:sp>
        <p:nvSpPr>
          <p:cNvPr id="5" name="Footer Placeholder 4">
            <a:extLst>
              <a:ext uri="{FF2B5EF4-FFF2-40B4-BE49-F238E27FC236}">
                <a16:creationId xmlns:a16="http://schemas.microsoft.com/office/drawing/2014/main" id="{9A932CBD-C858-D88F-0489-E4BB16536C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B618D-C596-4A40-DE56-94EBE7338D4C}"/>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4078597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A93E27-C592-4EF7-2019-B7ACFA418C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89BEC0-54B8-A051-2798-F11DBE8B0C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C6EEC-A13E-6853-1E9D-14A095FB38B2}"/>
              </a:ext>
            </a:extLst>
          </p:cNvPr>
          <p:cNvSpPr>
            <a:spLocks noGrp="1"/>
          </p:cNvSpPr>
          <p:nvPr>
            <p:ph type="dt" sz="half" idx="10"/>
          </p:nvPr>
        </p:nvSpPr>
        <p:spPr/>
        <p:txBody>
          <a:bodyPr/>
          <a:lstStyle/>
          <a:p>
            <a:fld id="{CA16844A-366F-47C4-B77D-42DFAB3943AB}" type="datetimeFigureOut">
              <a:rPr lang="en-US" smtClean="0"/>
              <a:t>3/11/2025</a:t>
            </a:fld>
            <a:endParaRPr lang="en-US"/>
          </a:p>
        </p:txBody>
      </p:sp>
      <p:sp>
        <p:nvSpPr>
          <p:cNvPr id="5" name="Footer Placeholder 4">
            <a:extLst>
              <a:ext uri="{FF2B5EF4-FFF2-40B4-BE49-F238E27FC236}">
                <a16:creationId xmlns:a16="http://schemas.microsoft.com/office/drawing/2014/main" id="{23D021A9-52BF-1240-BDEA-96685F316C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214FD-BB15-13F7-2D2E-DD0F35AD2311}"/>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3769291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32DF4-E565-614B-558E-1D15614EA0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973E54-D8C4-FC9C-7E3E-3AD0DA076E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94689-2AAB-15E5-41EF-B7F6080E9EBA}"/>
              </a:ext>
            </a:extLst>
          </p:cNvPr>
          <p:cNvSpPr>
            <a:spLocks noGrp="1"/>
          </p:cNvSpPr>
          <p:nvPr>
            <p:ph type="dt" sz="half" idx="10"/>
          </p:nvPr>
        </p:nvSpPr>
        <p:spPr/>
        <p:txBody>
          <a:bodyPr/>
          <a:lstStyle/>
          <a:p>
            <a:fld id="{CA16844A-366F-47C4-B77D-42DFAB3943AB}" type="datetimeFigureOut">
              <a:rPr lang="en-US" smtClean="0"/>
              <a:t>3/11/2025</a:t>
            </a:fld>
            <a:endParaRPr lang="en-US"/>
          </a:p>
        </p:txBody>
      </p:sp>
      <p:sp>
        <p:nvSpPr>
          <p:cNvPr id="5" name="Footer Placeholder 4">
            <a:extLst>
              <a:ext uri="{FF2B5EF4-FFF2-40B4-BE49-F238E27FC236}">
                <a16:creationId xmlns:a16="http://schemas.microsoft.com/office/drawing/2014/main" id="{3BB960A3-8318-92B7-7BD0-48AAA0D65B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0E662-CD9B-C45E-13B7-859A9EBCBA2A}"/>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1752606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444D5-A9F7-AD28-8EC7-EC870E697E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B782AA-A669-BBC9-D295-6DEFC0001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21E8E3-FEBD-1DF5-163F-C63EFF817192}"/>
              </a:ext>
            </a:extLst>
          </p:cNvPr>
          <p:cNvSpPr>
            <a:spLocks noGrp="1"/>
          </p:cNvSpPr>
          <p:nvPr>
            <p:ph type="dt" sz="half" idx="10"/>
          </p:nvPr>
        </p:nvSpPr>
        <p:spPr/>
        <p:txBody>
          <a:bodyPr/>
          <a:lstStyle/>
          <a:p>
            <a:fld id="{CA16844A-366F-47C4-B77D-42DFAB3943AB}" type="datetimeFigureOut">
              <a:rPr lang="en-US" smtClean="0"/>
              <a:t>3/11/2025</a:t>
            </a:fld>
            <a:endParaRPr lang="en-US"/>
          </a:p>
        </p:txBody>
      </p:sp>
      <p:sp>
        <p:nvSpPr>
          <p:cNvPr id="5" name="Footer Placeholder 4">
            <a:extLst>
              <a:ext uri="{FF2B5EF4-FFF2-40B4-BE49-F238E27FC236}">
                <a16:creationId xmlns:a16="http://schemas.microsoft.com/office/drawing/2014/main" id="{2829FD66-33BA-142E-0E98-C91D764103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9D4E73-662D-8A3C-AB2F-67B189950653}"/>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1064427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D9D79-F540-D4D6-A756-40ACD331DB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7687E6-E8CC-C47C-C609-67AD69422D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88D1EC-E1AE-F57F-EBD8-B6FEABE0B4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BEF88F-A764-2955-E3D0-E52DC5415957}"/>
              </a:ext>
            </a:extLst>
          </p:cNvPr>
          <p:cNvSpPr>
            <a:spLocks noGrp="1"/>
          </p:cNvSpPr>
          <p:nvPr>
            <p:ph type="dt" sz="half" idx="10"/>
          </p:nvPr>
        </p:nvSpPr>
        <p:spPr/>
        <p:txBody>
          <a:bodyPr/>
          <a:lstStyle/>
          <a:p>
            <a:fld id="{CA16844A-366F-47C4-B77D-42DFAB3943AB}" type="datetimeFigureOut">
              <a:rPr lang="en-US" smtClean="0"/>
              <a:t>3/11/2025</a:t>
            </a:fld>
            <a:endParaRPr lang="en-US"/>
          </a:p>
        </p:txBody>
      </p:sp>
      <p:sp>
        <p:nvSpPr>
          <p:cNvPr id="6" name="Footer Placeholder 5">
            <a:extLst>
              <a:ext uri="{FF2B5EF4-FFF2-40B4-BE49-F238E27FC236}">
                <a16:creationId xmlns:a16="http://schemas.microsoft.com/office/drawing/2014/main" id="{F95A8078-8437-2315-5E67-036A248126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63B869-3383-1A1F-B89E-D746F9171137}"/>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2543882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8E1A1-B069-A9B3-87DF-03BB1B2093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738B57-1783-15BA-EFBA-7CE6ECA374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53E91E-4316-BF4A-E4FD-F576559B41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3C6E76-6E74-3AEC-6E2C-02191D5629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819A33-4CAE-2EE3-0660-E9F07D5627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B406BF-C66C-53D2-DE0E-F0C5F6E70F08}"/>
              </a:ext>
            </a:extLst>
          </p:cNvPr>
          <p:cNvSpPr>
            <a:spLocks noGrp="1"/>
          </p:cNvSpPr>
          <p:nvPr>
            <p:ph type="dt" sz="half" idx="10"/>
          </p:nvPr>
        </p:nvSpPr>
        <p:spPr/>
        <p:txBody>
          <a:bodyPr/>
          <a:lstStyle/>
          <a:p>
            <a:fld id="{CA16844A-366F-47C4-B77D-42DFAB3943AB}" type="datetimeFigureOut">
              <a:rPr lang="en-US" smtClean="0"/>
              <a:t>3/11/2025</a:t>
            </a:fld>
            <a:endParaRPr lang="en-US"/>
          </a:p>
        </p:txBody>
      </p:sp>
      <p:sp>
        <p:nvSpPr>
          <p:cNvPr id="8" name="Footer Placeholder 7">
            <a:extLst>
              <a:ext uri="{FF2B5EF4-FFF2-40B4-BE49-F238E27FC236}">
                <a16:creationId xmlns:a16="http://schemas.microsoft.com/office/drawing/2014/main" id="{D8B92DA7-0A52-57A9-949B-18EC021812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F21431-2D79-E603-183D-78496F23E831}"/>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741096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56AA-B208-8ACC-F009-932FD9B151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98FD13-1B50-EB37-A0A6-C8AFEEAA6915}"/>
              </a:ext>
            </a:extLst>
          </p:cNvPr>
          <p:cNvSpPr>
            <a:spLocks noGrp="1"/>
          </p:cNvSpPr>
          <p:nvPr>
            <p:ph type="dt" sz="half" idx="10"/>
          </p:nvPr>
        </p:nvSpPr>
        <p:spPr/>
        <p:txBody>
          <a:bodyPr/>
          <a:lstStyle/>
          <a:p>
            <a:fld id="{CA16844A-366F-47C4-B77D-42DFAB3943AB}" type="datetimeFigureOut">
              <a:rPr lang="en-US" smtClean="0"/>
              <a:t>3/11/2025</a:t>
            </a:fld>
            <a:endParaRPr lang="en-US"/>
          </a:p>
        </p:txBody>
      </p:sp>
      <p:sp>
        <p:nvSpPr>
          <p:cNvPr id="4" name="Footer Placeholder 3">
            <a:extLst>
              <a:ext uri="{FF2B5EF4-FFF2-40B4-BE49-F238E27FC236}">
                <a16:creationId xmlns:a16="http://schemas.microsoft.com/office/drawing/2014/main" id="{530BF8FC-59FC-4D2A-ACE3-840A60B903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1CBA98-76BA-7C66-3F88-C0230B739635}"/>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1628811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C8BB55-BE0B-C4BF-2577-24E657F012B5}"/>
              </a:ext>
            </a:extLst>
          </p:cNvPr>
          <p:cNvSpPr>
            <a:spLocks noGrp="1"/>
          </p:cNvSpPr>
          <p:nvPr>
            <p:ph type="dt" sz="half" idx="10"/>
          </p:nvPr>
        </p:nvSpPr>
        <p:spPr/>
        <p:txBody>
          <a:bodyPr/>
          <a:lstStyle/>
          <a:p>
            <a:fld id="{CA16844A-366F-47C4-B77D-42DFAB3943AB}" type="datetimeFigureOut">
              <a:rPr lang="en-US" smtClean="0"/>
              <a:t>3/11/2025</a:t>
            </a:fld>
            <a:endParaRPr lang="en-US"/>
          </a:p>
        </p:txBody>
      </p:sp>
      <p:sp>
        <p:nvSpPr>
          <p:cNvPr id="3" name="Footer Placeholder 2">
            <a:extLst>
              <a:ext uri="{FF2B5EF4-FFF2-40B4-BE49-F238E27FC236}">
                <a16:creationId xmlns:a16="http://schemas.microsoft.com/office/drawing/2014/main" id="{C29F49BB-7E0F-6A12-A830-93634609BB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E152C9-534D-A47F-1E56-E690D992A49D}"/>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3422239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73957-1229-0D8C-D4B9-67D2B2F13D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BD9014-DFA9-EAC7-5F24-BB12B295E8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F88C39-BE39-1128-7E5F-C02D709189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DFB7A5-537B-F8C9-7516-3097574DF261}"/>
              </a:ext>
            </a:extLst>
          </p:cNvPr>
          <p:cNvSpPr>
            <a:spLocks noGrp="1"/>
          </p:cNvSpPr>
          <p:nvPr>
            <p:ph type="dt" sz="half" idx="10"/>
          </p:nvPr>
        </p:nvSpPr>
        <p:spPr/>
        <p:txBody>
          <a:bodyPr/>
          <a:lstStyle/>
          <a:p>
            <a:fld id="{CA16844A-366F-47C4-B77D-42DFAB3943AB}" type="datetimeFigureOut">
              <a:rPr lang="en-US" smtClean="0"/>
              <a:t>3/11/2025</a:t>
            </a:fld>
            <a:endParaRPr lang="en-US"/>
          </a:p>
        </p:txBody>
      </p:sp>
      <p:sp>
        <p:nvSpPr>
          <p:cNvPr id="6" name="Footer Placeholder 5">
            <a:extLst>
              <a:ext uri="{FF2B5EF4-FFF2-40B4-BE49-F238E27FC236}">
                <a16:creationId xmlns:a16="http://schemas.microsoft.com/office/drawing/2014/main" id="{7C7F7276-38B1-7A24-1982-6B8DEF36A3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7D2321-A091-BD32-DB3E-C8E19194759B}"/>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3938283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45BF-9D46-5525-E352-3020E2ADE1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7D24A2-908F-0205-F3E4-5FCF49EB6F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5A8AEF-8D5C-3053-C19F-5AFD05AA1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C18CA0-3B44-8A50-C5BB-271AFCF29D72}"/>
              </a:ext>
            </a:extLst>
          </p:cNvPr>
          <p:cNvSpPr>
            <a:spLocks noGrp="1"/>
          </p:cNvSpPr>
          <p:nvPr>
            <p:ph type="dt" sz="half" idx="10"/>
          </p:nvPr>
        </p:nvSpPr>
        <p:spPr/>
        <p:txBody>
          <a:bodyPr/>
          <a:lstStyle/>
          <a:p>
            <a:fld id="{CA16844A-366F-47C4-B77D-42DFAB3943AB}" type="datetimeFigureOut">
              <a:rPr lang="en-US" smtClean="0"/>
              <a:t>3/11/2025</a:t>
            </a:fld>
            <a:endParaRPr lang="en-US"/>
          </a:p>
        </p:txBody>
      </p:sp>
      <p:sp>
        <p:nvSpPr>
          <p:cNvPr id="6" name="Footer Placeholder 5">
            <a:extLst>
              <a:ext uri="{FF2B5EF4-FFF2-40B4-BE49-F238E27FC236}">
                <a16:creationId xmlns:a16="http://schemas.microsoft.com/office/drawing/2014/main" id="{5E05FEA6-F98C-0984-59C7-812AF92601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ED74FF-10A5-0D3A-4C5C-D17199E22046}"/>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757146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E478BA-6BEB-1A57-1BB8-82B7684B64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35E370-8DB3-2CCE-D711-F0140BE0C3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756668-B176-42A3-15C5-73C30FB1DE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16844A-366F-47C4-B77D-42DFAB3943AB}" type="datetimeFigureOut">
              <a:rPr lang="en-US" smtClean="0"/>
              <a:t>3/11/2025</a:t>
            </a:fld>
            <a:endParaRPr lang="en-US"/>
          </a:p>
        </p:txBody>
      </p:sp>
      <p:sp>
        <p:nvSpPr>
          <p:cNvPr id="5" name="Footer Placeholder 4">
            <a:extLst>
              <a:ext uri="{FF2B5EF4-FFF2-40B4-BE49-F238E27FC236}">
                <a16:creationId xmlns:a16="http://schemas.microsoft.com/office/drawing/2014/main" id="{C0392E59-BD31-D19A-4390-F337DB166D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7C295A-5A1B-A3ED-BD6D-A19E67CEDC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C140E-8C06-40CE-8024-BB7D5D298CBE}" type="slidenum">
              <a:rPr lang="en-US" smtClean="0"/>
              <a:t>‹#›</a:t>
            </a:fld>
            <a:endParaRPr lang="en-US"/>
          </a:p>
        </p:txBody>
      </p:sp>
    </p:spTree>
    <p:extLst>
      <p:ext uri="{BB962C8B-B14F-4D97-AF65-F5344CB8AC3E}">
        <p14:creationId xmlns:p14="http://schemas.microsoft.com/office/powerpoint/2010/main" val="1928904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airwise.teremokgam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pairwise.teremokgames.com/"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3" Type="http://schemas.openxmlformats.org/officeDocument/2006/relationships/hyperlink" Target="http://www.sstc-online.org/proceedings/2004/PDFFiles/GTD683.pdf" TargetMode="External"/><Relationship Id="rId18" Type="http://schemas.openxmlformats.org/officeDocument/2006/relationships/hyperlink" Target="https://www.assystem-germany.com/en/products/testona/" TargetMode="External"/><Relationship Id="rId26" Type="http://schemas.openxmlformats.org/officeDocument/2006/relationships/hyperlink" Target="http://www.smartwaretechnologies.com/smarttestprod.htm" TargetMode="External"/><Relationship Id="rId39" Type="http://schemas.openxmlformats.org/officeDocument/2006/relationships/hyperlink" Target="http://hexawise.com/" TargetMode="External"/><Relationship Id="rId21" Type="http://schemas.openxmlformats.org/officeDocument/2006/relationships/hyperlink" Target="http://www.casemakerinternational.com/" TargetMode="External"/><Relationship Id="rId34" Type="http://schemas.openxmlformats.org/officeDocument/2006/relationships/hyperlink" Target="http://www2.computer.org/portal/web/csdl/doi/10.1109/ICSTW.2009.7" TargetMode="External"/><Relationship Id="rId42" Type="http://schemas.openxmlformats.org/officeDocument/2006/relationships/hyperlink" Target="https://github.com/Cornutum/tcases" TargetMode="External"/><Relationship Id="rId47" Type="http://schemas.openxmlformats.org/officeDocument/2006/relationships/hyperlink" Target="https://pairwise.teremokgames.com/4s8/" TargetMode="External"/><Relationship Id="rId50" Type="http://schemas.openxmlformats.org/officeDocument/2006/relationships/hyperlink" Target="https://foselab.unibg.it/ctwedge/" TargetMode="External"/><Relationship Id="rId55" Type="http://schemas.openxmlformats.org/officeDocument/2006/relationships/hyperlink" Target="https://github.com/walkframe/covertable" TargetMode="External"/><Relationship Id="rId7" Type="http://schemas.openxmlformats.org/officeDocument/2006/relationships/hyperlink" Target="http://www.site.uottawa.ca/~awilliam/" TargetMode="External"/><Relationship Id="rId2" Type="http://schemas.openxmlformats.org/officeDocument/2006/relationships/notesSlide" Target="../notesSlides/notesSlide13.xml"/><Relationship Id="rId16" Type="http://schemas.openxmlformats.org/officeDocument/2006/relationships/hyperlink" Target="http://sourceforge.net/projects/tvg/" TargetMode="External"/><Relationship Id="rId29" Type="http://schemas.openxmlformats.org/officeDocument/2006/relationships/hyperlink" Target="http://www.atyoursideconsulting.com/products/atd/atd_description.html" TargetMode="External"/><Relationship Id="rId11" Type="http://schemas.openxmlformats.org/officeDocument/2006/relationships/hyperlink" Target="http://www.alphaworks.ibm.com/tech/cts" TargetMode="External"/><Relationship Id="rId24" Type="http://schemas.openxmlformats.org/officeDocument/2006/relationships/hyperlink" Target="http://www.phadkeassociates.com/index_files/producthome.htm" TargetMode="External"/><Relationship Id="rId32" Type="http://schemas.openxmlformats.org/officeDocument/2006/relationships/hyperlink" Target="http://www.testersdesk.com/pairwse_testersdesk.html" TargetMode="External"/><Relationship Id="rId37" Type="http://schemas.openxmlformats.org/officeDocument/2006/relationships/hyperlink" Target="http://researcher.ibm.com/project/1871" TargetMode="External"/><Relationship Id="rId40" Type="http://schemas.openxmlformats.org/officeDocument/2006/relationships/hyperlink" Target="http://en.sourceforge.jp/projects/pictmaster/" TargetMode="External"/><Relationship Id="rId45" Type="http://schemas.openxmlformats.org/officeDocument/2006/relationships/hyperlink" Target="http://ecfeed.com/" TargetMode="External"/><Relationship Id="rId53" Type="http://schemas.openxmlformats.org/officeDocument/2006/relationships/hyperlink" Target="https://github.com/thombashi/allpairspy/" TargetMode="External"/><Relationship Id="rId58" Type="http://schemas.openxmlformats.org/officeDocument/2006/relationships/hyperlink" Target="https://kiwitcms.org/" TargetMode="External"/><Relationship Id="rId5" Type="http://schemas.openxmlformats.org/officeDocument/2006/relationships/hyperlink" Target="http://aetgweb.argreenhouse.com/" TargetMode="External"/><Relationship Id="rId19" Type="http://schemas.openxmlformats.org/officeDocument/2006/relationships/hyperlink" Target="http://www.mcdowella.demon.co.uk/allPairs.html" TargetMode="External"/><Relationship Id="rId4" Type="http://schemas.openxmlformats.org/officeDocument/2006/relationships/hyperlink" Target="http://www.isixsigma.com/library/content/c030106a.asp" TargetMode="External"/><Relationship Id="rId9" Type="http://schemas.openxmlformats.org/officeDocument/2006/relationships/hyperlink" Target="http://www.satisfice.com/testmethod.shtml" TargetMode="External"/><Relationship Id="rId14" Type="http://schemas.openxmlformats.org/officeDocument/2006/relationships/hyperlink" Target="http://www.testcover.com/" TargetMode="External"/><Relationship Id="rId22" Type="http://schemas.openxmlformats.org/officeDocument/2006/relationships/hyperlink" Target="https://github.com/microsoft/pict/releases/download/release/pict.exe" TargetMode="External"/><Relationship Id="rId27" Type="http://schemas.openxmlformats.org/officeDocument/2006/relationships/hyperlink" Target="http://doi.ieeecomputersociety.org/10.1109/COMPSAC.2006.33" TargetMode="External"/><Relationship Id="rId30" Type="http://schemas.openxmlformats.org/officeDocument/2006/relationships/hyperlink" Target="http://csrc.nist.gov/acts" TargetMode="External"/><Relationship Id="rId35" Type="http://schemas.openxmlformats.org/officeDocument/2006/relationships/hyperlink" Target="http://sourceforge.net/projects/vptag/" TargetMode="External"/><Relationship Id="rId43" Type="http://schemas.openxmlformats.org/officeDocument/2006/relationships/hyperlink" Target="https://inductive.no/pairwiser/" TargetMode="External"/><Relationship Id="rId48" Type="http://schemas.openxmlformats.org/officeDocument/2006/relationships/hyperlink" Target="https://github.com/dakusui/jcunit" TargetMode="External"/><Relationship Id="rId56" Type="http://schemas.openxmlformats.org/officeDocument/2006/relationships/hyperlink" Target="https://github.com/adolgert/UnitTestDesign.jl" TargetMode="External"/><Relationship Id="rId8" Type="http://schemas.openxmlformats.org/officeDocument/2006/relationships/hyperlink" Target="http://csmiss.jpl.nasa.gov/new/set/2000-prop1.doc" TargetMode="External"/><Relationship Id="rId51" Type="http://schemas.openxmlformats.org/officeDocument/2006/relationships/hyperlink" Target="https://matris.sba-research.org/tools/cametrics" TargetMode="External"/><Relationship Id="rId3" Type="http://schemas.openxmlformats.org/officeDocument/2006/relationships/hyperlink" Target="http://testcover.com/pub/background/index.php" TargetMode="External"/><Relationship Id="rId12" Type="http://schemas.openxmlformats.org/officeDocument/2006/relationships/hyperlink" Target="http://burtleburtle.net/bob/math/jenny.html" TargetMode="External"/><Relationship Id="rId17" Type="http://schemas.openxmlformats.org/officeDocument/2006/relationships/hyperlink" Target="http://www.software-metrics.org/tools_testing.asp" TargetMode="External"/><Relationship Id="rId25" Type="http://schemas.openxmlformats.org/officeDocument/2006/relationships/hyperlink" Target="http://delivery.acm.org/10.1145/1250000/1241582/p2-krishnan.pdf?key1=1241582&amp;key2=7825558711&amp;coll=ACM&amp;dl=ACM&amp;CFID=15151515&amp;CFTOKEN=6184618" TargetMode="External"/><Relationship Id="rId33" Type="http://schemas.openxmlformats.org/officeDocument/2006/relationships/hyperlink" Target="http://aehrc.com/research/health-data-management-and-semantics/combo-test" TargetMode="External"/><Relationship Id="rId38" Type="http://schemas.openxmlformats.org/officeDocument/2006/relationships/hyperlink" Target="http://alarcosj.esi.uclm.es/CombTestWeb/" TargetMode="External"/><Relationship Id="rId46" Type="http://schemas.openxmlformats.org/officeDocument/2006/relationships/hyperlink" Target="http://pairwise.techqa.org:8080/" TargetMode="External"/><Relationship Id="rId59" Type="http://schemas.openxmlformats.org/officeDocument/2006/relationships/hyperlink" Target="https://github.com/pavelicii/allpairs4j" TargetMode="External"/><Relationship Id="rId20" Type="http://schemas.openxmlformats.org/officeDocument/2006/relationships/hyperlink" Target="http://alphaworks.ibm.com/tech/whitch" TargetMode="External"/><Relationship Id="rId41" Type="http://schemas.openxmlformats.org/officeDocument/2006/relationships/hyperlink" Target="https://www.nuget.org/packages/NTestCaseBuilder/" TargetMode="External"/><Relationship Id="rId54" Type="http://schemas.openxmlformats.org/officeDocument/2006/relationships/hyperlink" Target="https://pairwise.yuuniworks.com/" TargetMode="External"/><Relationship Id="rId1" Type="http://schemas.openxmlformats.org/officeDocument/2006/relationships/slideLayout" Target="../slideLayouts/slideLayout1.xml"/><Relationship Id="rId6" Type="http://schemas.openxmlformats.org/officeDocument/2006/relationships/hyperlink" Target="http://www-cse.uta.edu/~ylei/paper/hase.pdf" TargetMode="External"/><Relationship Id="rId15" Type="http://schemas.openxmlformats.org/officeDocument/2006/relationships/hyperlink" Target="http://www.public.asu.edu/~rturban/dda.pdf" TargetMode="External"/><Relationship Id="rId23" Type="http://schemas.openxmlformats.org/officeDocument/2006/relationships/hyperlink" Target="http://github.com/microsoft/pict" TargetMode="External"/><Relationship Id="rId28" Type="http://schemas.openxmlformats.org/officeDocument/2006/relationships/hyperlink" Target="http://engineering.meta-comm.com/allpairs.aspx" TargetMode="External"/><Relationship Id="rId36" Type="http://schemas.openxmlformats.org/officeDocument/2006/relationships/hyperlink" Target="http://msdn.microsoft.com/en-us/library/ee620448.aspx" TargetMode="External"/><Relationship Id="rId49" Type="http://schemas.openxmlformats.org/officeDocument/2006/relationships/hyperlink" Target="https://matris.sba-research.org/tools/cagen/" TargetMode="External"/><Relationship Id="rId57" Type="http://schemas.openxmlformats.org/officeDocument/2006/relationships/hyperlink" Target="https://slothman.dev/pairwise-generator" TargetMode="External"/><Relationship Id="rId10" Type="http://schemas.openxmlformats.org/officeDocument/2006/relationships/hyperlink" Target="http://www.sigmazone.com/protest.htm" TargetMode="External"/><Relationship Id="rId31" Type="http://schemas.openxmlformats.org/officeDocument/2006/relationships/hyperlink" Target="http://www.benderrbt.com/bendersoftware.htm" TargetMode="External"/><Relationship Id="rId44" Type="http://schemas.openxmlformats.org/officeDocument/2006/relationships/hyperlink" Target="http://nunit.org/index.php?p=pairwise&amp;r=2.6.4" TargetMode="External"/><Relationship Id="rId52" Type="http://schemas.openxmlformats.org/officeDocument/2006/relationships/hyperlink" Target="https://sqamate.com/tools/pairwise?rh=from.pairwise.org"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3AA1F-0957-E547-31DA-60B04F90CE0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B3BF764-5EF7-3420-AC48-76EE4204DD63}"/>
              </a:ext>
            </a:extLst>
          </p:cNvPr>
          <p:cNvSpPr txBox="1"/>
          <p:nvPr/>
        </p:nvSpPr>
        <p:spPr>
          <a:xfrm>
            <a:off x="103761" y="188057"/>
            <a:ext cx="11984477" cy="5678478"/>
          </a:xfrm>
          <a:prstGeom prst="rect">
            <a:avLst/>
          </a:prstGeom>
          <a:noFill/>
        </p:spPr>
        <p:txBody>
          <a:bodyPr wrap="square">
            <a:spAutoFit/>
          </a:bodyPr>
          <a:lstStyle/>
          <a:p>
            <a:pPr algn="l">
              <a:buNone/>
            </a:pPr>
            <a:r>
              <a:rPr lang="ru-RU" sz="1100" b="1" i="0">
                <a:solidFill>
                  <a:srgbClr val="FF0000"/>
                </a:solidFill>
                <a:effectLst/>
                <a:latin typeface="var(--font-stack-heading)"/>
              </a:rPr>
              <a:t>Попарное тестирование. Конспект</a:t>
            </a:r>
            <a:endParaRPr lang="az-Latn-AZ" sz="1100" b="1" i="0">
              <a:solidFill>
                <a:srgbClr val="FF0000"/>
              </a:solidFill>
              <a:effectLst/>
              <a:latin typeface="var(--font-stack-heading)"/>
            </a:endParaRPr>
          </a:p>
          <a:p>
            <a:pPr algn="l">
              <a:buNone/>
            </a:pPr>
            <a:endParaRPr lang="ru-RU" sz="1100" b="1" i="0">
              <a:solidFill>
                <a:srgbClr val="303141"/>
              </a:solidFill>
              <a:effectLst/>
              <a:latin typeface="var(--font-stack-heading)"/>
            </a:endParaRPr>
          </a:p>
          <a:p>
            <a:pPr algn="l"/>
            <a:r>
              <a:rPr lang="ru-RU" sz="1100" b="1" i="0">
                <a:solidFill>
                  <a:srgbClr val="303141"/>
                </a:solidFill>
                <a:effectLst/>
                <a:latin typeface="Udemy Sans"/>
              </a:rPr>
              <a:t>Попарное тестирование (pairwise testing) </a:t>
            </a:r>
            <a:r>
              <a:rPr lang="ru-RU" sz="1100" b="0" i="0">
                <a:solidFill>
                  <a:srgbClr val="303141"/>
                </a:solidFill>
                <a:effectLst/>
                <a:latin typeface="Udemy Sans"/>
              </a:rPr>
              <a:t>- техника тестирования методом черного ящика, при которой тестовые сценарии разрабатываются таким образом, чтобы выполнить тестирование для всех комбинаций параметр-значение</a:t>
            </a:r>
            <a:endParaRPr lang="az-Latn-AZ" sz="1100" b="0" i="0">
              <a:solidFill>
                <a:srgbClr val="303141"/>
              </a:solidFill>
              <a:effectLst/>
              <a:latin typeface="Udemy Sans"/>
            </a:endParaRPr>
          </a:p>
          <a:p>
            <a:pPr algn="l"/>
            <a:endParaRPr lang="az-Latn-AZ" sz="1100">
              <a:solidFill>
                <a:srgbClr val="303141"/>
              </a:solidFill>
              <a:latin typeface="Udemy Sans"/>
            </a:endParaRPr>
          </a:p>
          <a:p>
            <a:pPr algn="l"/>
            <a:r>
              <a:rPr lang="ru-RU" sz="1100" b="0" i="0">
                <a:solidFill>
                  <a:srgbClr val="303141"/>
                </a:solidFill>
                <a:effectLst/>
                <a:latin typeface="Udemy Sans"/>
              </a:rPr>
              <a:t>Для формирования пар используется два подхода: ортогональные массивы и алгоритм All Pairs. В практике тестирования вы будете использовать последний, поэтому давайте сконцентрируемся на нем.</a:t>
            </a:r>
            <a:endParaRPr lang="az-Latn-AZ" sz="1100" b="0" i="0">
              <a:solidFill>
                <a:srgbClr val="303141"/>
              </a:solidFill>
              <a:effectLst/>
              <a:latin typeface="Udemy Sans"/>
            </a:endParaRPr>
          </a:p>
          <a:p>
            <a:pPr algn="l"/>
            <a:endParaRPr lang="az-Latn-AZ" sz="1100">
              <a:solidFill>
                <a:srgbClr val="303141"/>
              </a:solidFill>
              <a:latin typeface="Udemy Sans"/>
            </a:endParaRPr>
          </a:p>
          <a:p>
            <a:pPr algn="l"/>
            <a:r>
              <a:rPr lang="ru-RU" sz="1100" b="1" i="0">
                <a:solidFill>
                  <a:srgbClr val="303141"/>
                </a:solidFill>
                <a:effectLst/>
                <a:latin typeface="Udemy Sans"/>
              </a:rPr>
              <a:t>Алгоритм All Pairs </a:t>
            </a:r>
            <a:r>
              <a:rPr lang="ru-RU" sz="1100" b="0" i="0">
                <a:solidFill>
                  <a:srgbClr val="303141"/>
                </a:solidFill>
                <a:effectLst/>
                <a:latin typeface="Udemy Sans"/>
              </a:rPr>
              <a:t>позволяет генерировать все пары автоматически. Самым популярным инструментом для этого является PICT, но существует еще несколько десятков других решений. Подробнее об использовании PICT в видео-уроке.</a:t>
            </a:r>
            <a:endParaRPr lang="az-Latn-AZ" sz="1100" b="0" i="0">
              <a:solidFill>
                <a:srgbClr val="303141"/>
              </a:solidFill>
              <a:effectLst/>
              <a:latin typeface="Udemy Sans"/>
            </a:endParaRPr>
          </a:p>
          <a:p>
            <a:pPr algn="l"/>
            <a:endParaRPr lang="az-Latn-AZ" sz="1100">
              <a:solidFill>
                <a:srgbClr val="303141"/>
              </a:solidFill>
              <a:latin typeface="Udemy Sans"/>
            </a:endParaRPr>
          </a:p>
          <a:p>
            <a:pPr algn="l"/>
            <a:r>
              <a:rPr lang="ru-RU" sz="1100" b="0" i="0">
                <a:solidFill>
                  <a:srgbClr val="303141"/>
                </a:solidFill>
                <a:effectLst/>
                <a:latin typeface="Udemy Sans"/>
              </a:rPr>
              <a:t>Выходные данные полученные этим способом могут отличаться от данных, полученных в результате применения ортогональных массивов. Про ортогональные массивы можно прочитать в пособии </a:t>
            </a:r>
            <a:r>
              <a:rPr lang="ru-RU" sz="1100" b="0" i="1">
                <a:solidFill>
                  <a:srgbClr val="303141"/>
                </a:solidFill>
                <a:effectLst/>
                <a:latin typeface="Udemy Sans"/>
              </a:rPr>
              <a:t>Lee Copeland, «A practitioner’s guide to software test design».</a:t>
            </a:r>
            <a:endParaRPr lang="az-Latn-AZ" sz="1100" b="0" i="1">
              <a:solidFill>
                <a:srgbClr val="303141"/>
              </a:solidFill>
              <a:effectLst/>
              <a:latin typeface="Udemy Sans"/>
            </a:endParaRPr>
          </a:p>
          <a:p>
            <a:pPr algn="l"/>
            <a:endParaRPr lang="az-Latn-AZ" sz="1100" i="1">
              <a:solidFill>
                <a:srgbClr val="303141"/>
              </a:solidFill>
              <a:latin typeface="Udemy Sans"/>
            </a:endParaRPr>
          </a:p>
          <a:p>
            <a:pPr algn="l">
              <a:buNone/>
            </a:pPr>
            <a:r>
              <a:rPr lang="ru-RU" sz="1100" b="1" i="0">
                <a:solidFill>
                  <a:srgbClr val="303141"/>
                </a:solidFill>
                <a:effectLst/>
                <a:latin typeface="Udemy Sans"/>
              </a:rPr>
              <a:t>Пример использования</a:t>
            </a:r>
            <a:endParaRPr lang="ru-RU" sz="1100" b="0" i="0">
              <a:solidFill>
                <a:srgbClr val="303141"/>
              </a:solidFill>
              <a:effectLst/>
              <a:latin typeface="Udemy Sans"/>
            </a:endParaRPr>
          </a:p>
          <a:p>
            <a:pPr algn="l"/>
            <a:r>
              <a:rPr lang="ru-RU" sz="1100" b="0" i="0">
                <a:solidFill>
                  <a:srgbClr val="303141"/>
                </a:solidFill>
                <a:effectLst/>
                <a:latin typeface="Udemy Sans"/>
              </a:rPr>
              <a:t>Давайте рассмотрим пример применения этого алгоритма с тестированием фильтрации на примере интернет-магазина.</a:t>
            </a:r>
          </a:p>
          <a:p>
            <a:pPr algn="l"/>
            <a:endParaRPr lang="az-Latn-AZ" sz="1100" b="0" i="1">
              <a:solidFill>
                <a:srgbClr val="303141"/>
              </a:solidFill>
              <a:effectLst/>
              <a:latin typeface="Udemy Sans"/>
            </a:endParaRPr>
          </a:p>
          <a:p>
            <a:pPr algn="l">
              <a:buNone/>
            </a:pPr>
            <a:r>
              <a:rPr lang="ru-RU" sz="1100" b="0" i="0">
                <a:solidFill>
                  <a:srgbClr val="303141"/>
                </a:solidFill>
                <a:effectLst/>
                <a:latin typeface="Udemy Sans"/>
              </a:rPr>
              <a:t>Пользователь может осуществить фильтрацию по следующем параметрам:</a:t>
            </a:r>
          </a:p>
          <a:p>
            <a:pPr algn="l">
              <a:buFont typeface="Arial" panose="020B0604020202020204" pitchFamily="34" charset="0"/>
              <a:buChar char="•"/>
            </a:pPr>
            <a:r>
              <a:rPr lang="ru-RU" sz="1100" b="0" i="1">
                <a:solidFill>
                  <a:srgbClr val="303141"/>
                </a:solidFill>
                <a:effectLst/>
                <a:latin typeface="Udemy Sans"/>
              </a:rPr>
              <a:t>Цвет: </a:t>
            </a:r>
            <a:r>
              <a:rPr lang="ru-RU" sz="1100" b="0" i="0">
                <a:solidFill>
                  <a:srgbClr val="303141"/>
                </a:solidFill>
                <a:effectLst/>
                <a:latin typeface="Udemy Sans"/>
              </a:rPr>
              <a:t>красный, белый, черный, серый</a:t>
            </a:r>
          </a:p>
          <a:p>
            <a:pPr algn="l">
              <a:buFont typeface="Arial" panose="020B0604020202020204" pitchFamily="34" charset="0"/>
              <a:buChar char="•"/>
            </a:pPr>
            <a:r>
              <a:rPr lang="ru-RU" sz="1100" b="0" i="1">
                <a:solidFill>
                  <a:srgbClr val="303141"/>
                </a:solidFill>
                <a:effectLst/>
                <a:latin typeface="Udemy Sans"/>
              </a:rPr>
              <a:t>Размер:</a:t>
            </a:r>
            <a:r>
              <a:rPr lang="ru-RU" sz="1100" b="0" i="0">
                <a:solidFill>
                  <a:srgbClr val="303141"/>
                </a:solidFill>
                <a:effectLst/>
                <a:latin typeface="Udemy Sans"/>
              </a:rPr>
              <a:t> S, M, L, XL</a:t>
            </a:r>
          </a:p>
          <a:p>
            <a:pPr algn="l">
              <a:buFont typeface="Arial" panose="020B0604020202020204" pitchFamily="34" charset="0"/>
              <a:buChar char="•"/>
            </a:pPr>
            <a:r>
              <a:rPr lang="ru-RU" sz="1100" b="0" i="1">
                <a:solidFill>
                  <a:srgbClr val="303141"/>
                </a:solidFill>
                <a:effectLst/>
                <a:latin typeface="Udemy Sans"/>
              </a:rPr>
              <a:t>Пол: </a:t>
            </a:r>
            <a:r>
              <a:rPr lang="ru-RU" sz="1100" b="0" i="0">
                <a:solidFill>
                  <a:srgbClr val="303141"/>
                </a:solidFill>
                <a:effectLst/>
                <a:latin typeface="Udemy Sans"/>
              </a:rPr>
              <a:t>мужской, женский, унисекс</a:t>
            </a:r>
          </a:p>
          <a:p>
            <a:pPr algn="l">
              <a:buFont typeface="Arial" panose="020B0604020202020204" pitchFamily="34" charset="0"/>
              <a:buChar char="•"/>
            </a:pPr>
            <a:r>
              <a:rPr lang="ru-RU" sz="1100" b="0" i="1">
                <a:solidFill>
                  <a:srgbClr val="303141"/>
                </a:solidFill>
                <a:effectLst/>
                <a:latin typeface="Udemy Sans"/>
              </a:rPr>
              <a:t>Доставка:</a:t>
            </a:r>
            <a:r>
              <a:rPr lang="ru-RU" sz="1100" b="0" i="0">
                <a:solidFill>
                  <a:srgbClr val="303141"/>
                </a:solidFill>
                <a:effectLst/>
                <a:latin typeface="Udemy Sans"/>
              </a:rPr>
              <a:t> есть, нет</a:t>
            </a:r>
          </a:p>
          <a:p>
            <a:pPr algn="l"/>
            <a:endParaRPr lang="az-Latn-AZ" sz="1100" i="1">
              <a:solidFill>
                <a:srgbClr val="303141"/>
              </a:solidFill>
              <a:latin typeface="Udemy Sans"/>
            </a:endParaRPr>
          </a:p>
          <a:p>
            <a:pPr algn="l"/>
            <a:r>
              <a:rPr lang="ru-RU" sz="1100" b="0" i="0">
                <a:solidFill>
                  <a:srgbClr val="303141"/>
                </a:solidFill>
                <a:effectLst/>
                <a:latin typeface="Udemy Sans"/>
              </a:rPr>
              <a:t>Общее количество всех проверок без применения попарного тестирования: 4*4*3*2 = 96.</a:t>
            </a:r>
            <a:endParaRPr lang="az-Latn-AZ" sz="1100" b="0" i="1">
              <a:solidFill>
                <a:srgbClr val="303141"/>
              </a:solidFill>
              <a:effectLst/>
              <a:latin typeface="Udemy Sans"/>
            </a:endParaRPr>
          </a:p>
          <a:p>
            <a:pPr algn="l"/>
            <a:endParaRPr lang="az-Latn-AZ" sz="1100" i="1">
              <a:solidFill>
                <a:srgbClr val="303141"/>
              </a:solidFill>
              <a:latin typeface="Udemy Sans"/>
            </a:endParaRPr>
          </a:p>
          <a:p>
            <a:pPr algn="l">
              <a:buNone/>
            </a:pPr>
            <a:r>
              <a:rPr lang="ru-RU" sz="1100" b="0" i="0">
                <a:solidFill>
                  <a:srgbClr val="303141"/>
                </a:solidFill>
                <a:effectLst/>
                <a:latin typeface="Udemy Sans"/>
              </a:rPr>
              <a:t>Согласитесь, что проводить 96 тестов всех комбинаций времязатратно. Для оптимизации нам пригодится Pairwise.</a:t>
            </a:r>
            <a:endParaRPr lang="az-Latn-AZ" sz="1100" b="0" i="0">
              <a:solidFill>
                <a:srgbClr val="303141"/>
              </a:solidFill>
              <a:effectLst/>
              <a:latin typeface="Udemy Sans"/>
            </a:endParaRPr>
          </a:p>
          <a:p>
            <a:pPr algn="l">
              <a:buNone/>
            </a:pPr>
            <a:endParaRPr lang="ru-RU" sz="1100" b="0" i="0">
              <a:solidFill>
                <a:srgbClr val="303141"/>
              </a:solidFill>
              <a:effectLst/>
              <a:latin typeface="Udemy Sans"/>
            </a:endParaRPr>
          </a:p>
          <a:p>
            <a:pPr algn="l"/>
            <a:r>
              <a:rPr lang="ru-RU" sz="1100" b="0" i="0">
                <a:solidFill>
                  <a:srgbClr val="303141"/>
                </a:solidFill>
                <a:effectLst/>
                <a:latin typeface="Udemy Sans"/>
              </a:rPr>
              <a:t>Согласно этой технике, необходимо протестировать взаимодействие всех пар параметров и их значений, что будет соответствовать практически полному тестовому покрытию, если бы мы тестировали все комбинации.</a:t>
            </a:r>
          </a:p>
          <a:p>
            <a:pPr algn="l"/>
            <a:endParaRPr lang="az-Latn-AZ" sz="1100" b="0" i="0">
              <a:solidFill>
                <a:srgbClr val="303141"/>
              </a:solidFill>
              <a:effectLst/>
              <a:latin typeface="Udemy Sans"/>
            </a:endParaRPr>
          </a:p>
          <a:p>
            <a:pPr algn="l">
              <a:buNone/>
            </a:pPr>
            <a:r>
              <a:rPr lang="ru-RU" sz="1100" b="1" i="0">
                <a:solidFill>
                  <a:srgbClr val="303141"/>
                </a:solidFill>
                <a:effectLst/>
                <a:latin typeface="Udemy Sans"/>
              </a:rPr>
              <a:t>Какие шаги нужно сделать?</a:t>
            </a:r>
            <a:endParaRPr lang="ru-RU" sz="1100" b="0" i="0">
              <a:solidFill>
                <a:srgbClr val="303141"/>
              </a:solidFill>
              <a:effectLst/>
              <a:latin typeface="Udemy Sans"/>
            </a:endParaRPr>
          </a:p>
          <a:p>
            <a:pPr algn="l"/>
            <a:r>
              <a:rPr lang="ru-RU" sz="1100" b="0" i="0">
                <a:solidFill>
                  <a:srgbClr val="303141"/>
                </a:solidFill>
                <a:effectLst/>
                <a:latin typeface="Udemy Sans"/>
              </a:rPr>
              <a:t>Для выполнения задания будем использовать ресурс </a:t>
            </a:r>
            <a:r>
              <a:rPr lang="ru-RU" sz="1100" b="0" i="0">
                <a:solidFill>
                  <a:srgbClr val="6D28D2"/>
                </a:solidFill>
                <a:effectLst/>
                <a:latin typeface="Udemy Sans"/>
                <a:hlinkClick r:id="rId3"/>
              </a:rPr>
              <a:t>https://pairwise.teremokgames.com</a:t>
            </a:r>
            <a:r>
              <a:rPr lang="ru-RU" sz="1100" b="0" i="0">
                <a:solidFill>
                  <a:srgbClr val="303141"/>
                </a:solidFill>
                <a:effectLst/>
                <a:latin typeface="Udemy Sans"/>
              </a:rPr>
              <a:t>, который не требует предварительной установки.</a:t>
            </a:r>
          </a:p>
          <a:p>
            <a:pPr algn="l"/>
            <a:endParaRPr lang="ru-RU" sz="1100" b="0" i="0">
              <a:solidFill>
                <a:srgbClr val="303141"/>
              </a:solidFill>
              <a:effectLst/>
              <a:latin typeface="Udemy Sans"/>
            </a:endParaRPr>
          </a:p>
        </p:txBody>
      </p:sp>
    </p:spTree>
    <p:extLst>
      <p:ext uri="{BB962C8B-B14F-4D97-AF65-F5344CB8AC3E}">
        <p14:creationId xmlns:p14="http://schemas.microsoft.com/office/powerpoint/2010/main" val="3895990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54780-7DEE-B120-71EB-ACAC2B268EF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EECC236-52E7-B439-BEF7-825ED1DF6D54}"/>
              </a:ext>
            </a:extLst>
          </p:cNvPr>
          <p:cNvSpPr txBox="1"/>
          <p:nvPr/>
        </p:nvSpPr>
        <p:spPr>
          <a:xfrm>
            <a:off x="107004" y="158874"/>
            <a:ext cx="11984477" cy="5755422"/>
          </a:xfrm>
          <a:prstGeom prst="rect">
            <a:avLst/>
          </a:prstGeom>
          <a:noFill/>
        </p:spPr>
        <p:txBody>
          <a:bodyPr wrap="square">
            <a:spAutoFit/>
          </a:bodyPr>
          <a:lstStyle/>
          <a:p>
            <a:pPr algn="l"/>
            <a:r>
              <a:rPr lang="ru-RU" sz="1600" b="0" i="0">
                <a:solidFill>
                  <a:srgbClr val="242424"/>
                </a:solidFill>
                <a:effectLst/>
                <a:latin typeface="source-serif-pro"/>
              </a:rPr>
              <a:t>Колонка Доставка является более проблематичной, ведь нам не хватает комбинаций на покупка&amp;встреча и продажа&amp;почтой чтобы не нарушать отсортированные данные, нужно ввести еще 2 тестовых случая для этих комбинаций. Значком тильды “~” мы маркируем переменные, которые выступают произвольными. Таким образом мы получаем следующую таблицу.</a:t>
            </a:r>
          </a:p>
          <a:p>
            <a:pPr algn="l"/>
            <a:endParaRPr lang="ru-RU" sz="1600">
              <a:solidFill>
                <a:srgbClr val="242424"/>
              </a:solidFill>
              <a:latin typeface="source-serif-pro"/>
            </a:endParaRPr>
          </a:p>
          <a:p>
            <a:pPr algn="l"/>
            <a:endParaRPr lang="ru-RU" sz="1600" i="0">
              <a:solidFill>
                <a:srgbClr val="242424"/>
              </a:solidFill>
              <a:effectLst/>
              <a:latin typeface="source-serif-pro"/>
            </a:endParaRPr>
          </a:p>
          <a:p>
            <a:pPr algn="l"/>
            <a:endParaRPr lang="ru-RU" sz="1600">
              <a:solidFill>
                <a:srgbClr val="242424"/>
              </a:solidFill>
              <a:latin typeface="source-serif-pro"/>
            </a:endParaRPr>
          </a:p>
          <a:p>
            <a:pPr algn="l"/>
            <a:endParaRPr lang="ru-RU" sz="1600" i="0">
              <a:solidFill>
                <a:srgbClr val="242424"/>
              </a:solidFill>
              <a:effectLst/>
              <a:latin typeface="source-serif-pro"/>
            </a:endParaRPr>
          </a:p>
          <a:p>
            <a:pPr algn="l"/>
            <a:endParaRPr lang="ru-RU" sz="1600">
              <a:solidFill>
                <a:srgbClr val="242424"/>
              </a:solidFill>
              <a:latin typeface="source-serif-pro"/>
            </a:endParaRPr>
          </a:p>
          <a:p>
            <a:pPr algn="l"/>
            <a:endParaRPr lang="ru-RU" sz="1600" i="0">
              <a:solidFill>
                <a:srgbClr val="242424"/>
              </a:solidFill>
              <a:effectLst/>
              <a:latin typeface="source-serif-pro"/>
            </a:endParaRPr>
          </a:p>
          <a:p>
            <a:pPr algn="l"/>
            <a:endParaRPr lang="ru-RU" sz="1600">
              <a:solidFill>
                <a:srgbClr val="242424"/>
              </a:solidFill>
              <a:latin typeface="source-serif-pro"/>
            </a:endParaRPr>
          </a:p>
          <a:p>
            <a:pPr algn="l"/>
            <a:endParaRPr lang="ru-RU" sz="1600" i="0">
              <a:solidFill>
                <a:srgbClr val="242424"/>
              </a:solidFill>
              <a:effectLst/>
              <a:latin typeface="source-serif-pro"/>
            </a:endParaRPr>
          </a:p>
          <a:p>
            <a:pPr algn="l"/>
            <a:endParaRPr lang="ru-RU" sz="1600">
              <a:solidFill>
                <a:srgbClr val="242424"/>
              </a:solidFill>
              <a:latin typeface="source-serif-pro"/>
            </a:endParaRPr>
          </a:p>
          <a:p>
            <a:pPr algn="l"/>
            <a:endParaRPr lang="ru-RU" sz="1600" i="0">
              <a:solidFill>
                <a:srgbClr val="242424"/>
              </a:solidFill>
              <a:effectLst/>
              <a:latin typeface="source-serif-pro"/>
            </a:endParaRPr>
          </a:p>
          <a:p>
            <a:pPr algn="l"/>
            <a:endParaRPr lang="ru-RU" sz="1600">
              <a:solidFill>
                <a:srgbClr val="242424"/>
              </a:solidFill>
              <a:latin typeface="source-serif-pro"/>
            </a:endParaRPr>
          </a:p>
          <a:p>
            <a:pPr algn="l"/>
            <a:endParaRPr lang="ru-RU" sz="1600" i="0">
              <a:solidFill>
                <a:srgbClr val="242424"/>
              </a:solidFill>
              <a:effectLst/>
              <a:latin typeface="source-serif-pro"/>
            </a:endParaRPr>
          </a:p>
          <a:p>
            <a:pPr algn="l"/>
            <a:endParaRPr lang="ru-RU" sz="1600">
              <a:solidFill>
                <a:srgbClr val="242424"/>
              </a:solidFill>
              <a:latin typeface="source-serif-pro"/>
            </a:endParaRPr>
          </a:p>
          <a:p>
            <a:pPr algn="l"/>
            <a:endParaRPr lang="ru-RU" sz="1600" i="0">
              <a:solidFill>
                <a:srgbClr val="242424"/>
              </a:solidFill>
              <a:effectLst/>
              <a:latin typeface="source-serif-pro"/>
            </a:endParaRPr>
          </a:p>
          <a:p>
            <a:pPr algn="l"/>
            <a:endParaRPr lang="ru-RU" sz="1600">
              <a:solidFill>
                <a:srgbClr val="242424"/>
              </a:solidFill>
              <a:latin typeface="source-serif-pro"/>
            </a:endParaRPr>
          </a:p>
          <a:p>
            <a:pPr algn="l"/>
            <a:endParaRPr lang="ru-RU" sz="1600">
              <a:solidFill>
                <a:srgbClr val="242424"/>
              </a:solidFill>
              <a:latin typeface="source-serif-pro"/>
            </a:endParaRPr>
          </a:p>
          <a:p>
            <a:pPr algn="l"/>
            <a:endParaRPr lang="ru-RU" sz="1600">
              <a:solidFill>
                <a:srgbClr val="242424"/>
              </a:solidFill>
              <a:latin typeface="source-serif-pro"/>
            </a:endParaRPr>
          </a:p>
          <a:p>
            <a:pPr algn="l"/>
            <a:endParaRPr lang="ru-RU" sz="1600" i="0">
              <a:solidFill>
                <a:srgbClr val="242424"/>
              </a:solidFill>
              <a:effectLst/>
              <a:latin typeface="source-serif-pro"/>
            </a:endParaRPr>
          </a:p>
          <a:p>
            <a:pPr algn="l"/>
            <a:r>
              <a:rPr lang="ru-RU" sz="1600" b="0" i="0">
                <a:solidFill>
                  <a:srgbClr val="242424"/>
                </a:solidFill>
                <a:effectLst/>
                <a:latin typeface="source-serif-pro"/>
              </a:rPr>
              <a:t>Таким образом, мы получили готовые 8 тест-кейсов вместо 96.</a:t>
            </a:r>
            <a:endParaRPr lang="ru-RU" sz="1600" i="0">
              <a:solidFill>
                <a:srgbClr val="242424"/>
              </a:solidFill>
              <a:effectLst/>
              <a:latin typeface="source-serif-pro"/>
            </a:endParaRPr>
          </a:p>
          <a:p>
            <a:pPr algn="l"/>
            <a:endParaRPr lang="az-Latn-AZ" sz="1600" i="0">
              <a:solidFill>
                <a:srgbClr val="303141"/>
              </a:solidFill>
              <a:effectLst/>
              <a:latin typeface="Udemy Sans"/>
            </a:endParaRPr>
          </a:p>
        </p:txBody>
      </p:sp>
      <p:pic>
        <p:nvPicPr>
          <p:cNvPr id="4" name="Picture 3">
            <a:extLst>
              <a:ext uri="{FF2B5EF4-FFF2-40B4-BE49-F238E27FC236}">
                <a16:creationId xmlns:a16="http://schemas.microsoft.com/office/drawing/2014/main" id="{7A1EE1A6-D4F2-2A2A-C36A-158CBE9E89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9368" y="1207686"/>
            <a:ext cx="9021434" cy="3820058"/>
          </a:xfrm>
          <a:prstGeom prst="rect">
            <a:avLst/>
          </a:prstGeom>
        </p:spPr>
      </p:pic>
    </p:spTree>
    <p:extLst>
      <p:ext uri="{BB962C8B-B14F-4D97-AF65-F5344CB8AC3E}">
        <p14:creationId xmlns:p14="http://schemas.microsoft.com/office/powerpoint/2010/main" val="242460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85AE5-4791-5DB4-48BA-839FBB50105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6ABFA08-F4E0-8915-D52C-79720EC2F0D7}"/>
              </a:ext>
            </a:extLst>
          </p:cNvPr>
          <p:cNvSpPr txBox="1"/>
          <p:nvPr/>
        </p:nvSpPr>
        <p:spPr>
          <a:xfrm>
            <a:off x="107004" y="158874"/>
            <a:ext cx="11984477" cy="6494342"/>
          </a:xfrm>
          <a:prstGeom prst="rect">
            <a:avLst/>
          </a:prstGeom>
          <a:noFill/>
        </p:spPr>
        <p:txBody>
          <a:bodyPr wrap="square">
            <a:spAutoFit/>
          </a:bodyPr>
          <a:lstStyle/>
          <a:p>
            <a:pPr algn="l">
              <a:lnSpc>
                <a:spcPts val="2250"/>
              </a:lnSpc>
              <a:buNone/>
            </a:pPr>
            <a:r>
              <a:rPr lang="ru-RU" sz="1600" b="1" i="0">
                <a:solidFill>
                  <a:srgbClr val="242424"/>
                </a:solidFill>
                <a:effectLst/>
                <a:latin typeface="sohne"/>
              </a:rPr>
              <a:t>Утилиты для автоматизации </a:t>
            </a:r>
            <a:r>
              <a:rPr lang="en-US" sz="1600" b="1" i="0">
                <a:solidFill>
                  <a:srgbClr val="242424"/>
                </a:solidFill>
                <a:effectLst/>
                <a:latin typeface="sohne"/>
              </a:rPr>
              <a:t>pairwise testing</a:t>
            </a:r>
            <a:endParaRPr lang="ru-RU" sz="1600" b="1" i="0">
              <a:solidFill>
                <a:srgbClr val="242424"/>
              </a:solidFill>
              <a:effectLst/>
              <a:latin typeface="sohne"/>
            </a:endParaRPr>
          </a:p>
          <a:p>
            <a:pPr algn="l">
              <a:lnSpc>
                <a:spcPts val="2250"/>
              </a:lnSpc>
              <a:buNone/>
            </a:pPr>
            <a:endParaRPr lang="en-US" sz="1600" b="1" i="0">
              <a:solidFill>
                <a:srgbClr val="242424"/>
              </a:solidFill>
              <a:effectLst/>
              <a:latin typeface="sohne"/>
            </a:endParaRPr>
          </a:p>
          <a:p>
            <a:pPr algn="l">
              <a:lnSpc>
                <a:spcPts val="2400"/>
              </a:lnSpc>
              <a:buNone/>
            </a:pPr>
            <a:r>
              <a:rPr lang="ru-RU" sz="1600" b="0" i="0">
                <a:solidFill>
                  <a:srgbClr val="242424"/>
                </a:solidFill>
                <a:effectLst/>
                <a:latin typeface="source-serif-pro"/>
              </a:rPr>
              <a:t>Существует ряд ПО, которые помогут вам не только качественно, но и быстро создать тест-кейсы из большого количества параметров, самые популярные из них:</a:t>
            </a:r>
          </a:p>
          <a:p>
            <a:pPr algn="l">
              <a:lnSpc>
                <a:spcPts val="2400"/>
              </a:lnSpc>
              <a:buNone/>
            </a:pPr>
            <a:endParaRPr lang="ru-RU" sz="1600" b="0" i="0">
              <a:solidFill>
                <a:srgbClr val="242424"/>
              </a:solidFill>
              <a:effectLst/>
              <a:latin typeface="source-serif-pro"/>
            </a:endParaRPr>
          </a:p>
          <a:p>
            <a:pPr indent="233363" algn="l">
              <a:lnSpc>
                <a:spcPts val="2400"/>
              </a:lnSpc>
              <a:buFont typeface="Arial" panose="020B0604020202020204" pitchFamily="34" charset="0"/>
              <a:buChar char="•"/>
            </a:pPr>
            <a:r>
              <a:rPr lang="en-US" sz="1600" b="1" i="0">
                <a:solidFill>
                  <a:srgbClr val="242424"/>
                </a:solidFill>
                <a:effectLst/>
                <a:latin typeface="source-serif-pro"/>
              </a:rPr>
              <a:t>PICT </a:t>
            </a:r>
            <a:r>
              <a:rPr lang="en-US" sz="1600" b="0" i="0">
                <a:solidFill>
                  <a:srgbClr val="242424"/>
                </a:solidFill>
                <a:effectLst/>
                <a:latin typeface="source-serif-pro"/>
              </a:rPr>
              <a:t>— </a:t>
            </a:r>
            <a:r>
              <a:rPr lang="en-US" sz="1600" b="0" i="1">
                <a:solidFill>
                  <a:srgbClr val="242424"/>
                </a:solidFill>
                <a:effectLst/>
                <a:latin typeface="source-serif-pro"/>
              </a:rPr>
              <a:t>‘Pairwise Independent Combinatorial Testing’, provided by Microsoft Corp.</a:t>
            </a:r>
            <a:endParaRPr lang="en-US" sz="1600" b="0" i="0">
              <a:solidFill>
                <a:srgbClr val="242424"/>
              </a:solidFill>
              <a:effectLst/>
              <a:latin typeface="source-serif-pro"/>
            </a:endParaRPr>
          </a:p>
          <a:p>
            <a:pPr indent="233363" algn="l">
              <a:lnSpc>
                <a:spcPts val="2400"/>
              </a:lnSpc>
              <a:buFont typeface="Arial" panose="020B0604020202020204" pitchFamily="34" charset="0"/>
              <a:buChar char="•"/>
            </a:pPr>
            <a:r>
              <a:rPr lang="en-US" sz="1600" b="1" i="0">
                <a:solidFill>
                  <a:srgbClr val="242424"/>
                </a:solidFill>
                <a:effectLst/>
                <a:latin typeface="source-serif-pro"/>
              </a:rPr>
              <a:t>IBM FoCuS</a:t>
            </a:r>
            <a:r>
              <a:rPr lang="en-US" sz="1600" b="0" i="0">
                <a:solidFill>
                  <a:srgbClr val="242424"/>
                </a:solidFill>
                <a:effectLst/>
                <a:latin typeface="source-serif-pro"/>
              </a:rPr>
              <a:t> —</a:t>
            </a:r>
            <a:r>
              <a:rPr lang="en-US" sz="1600" b="0" i="1">
                <a:solidFill>
                  <a:srgbClr val="242424"/>
                </a:solidFill>
                <a:effectLst/>
                <a:latin typeface="source-serif-pro"/>
              </a:rPr>
              <a:t> ‘Functional Coverage Unified Solution’, provided by IBM.</a:t>
            </a:r>
            <a:endParaRPr lang="en-US" sz="1600" b="0" i="0">
              <a:solidFill>
                <a:srgbClr val="242424"/>
              </a:solidFill>
              <a:effectLst/>
              <a:latin typeface="source-serif-pro"/>
            </a:endParaRPr>
          </a:p>
          <a:p>
            <a:pPr indent="233363" algn="l">
              <a:lnSpc>
                <a:spcPts val="2400"/>
              </a:lnSpc>
              <a:buFont typeface="Arial" panose="020B0604020202020204" pitchFamily="34" charset="0"/>
              <a:buChar char="•"/>
            </a:pPr>
            <a:r>
              <a:rPr lang="en-US" sz="1600" b="1" i="0">
                <a:solidFill>
                  <a:srgbClr val="242424"/>
                </a:solidFill>
                <a:effectLst/>
                <a:latin typeface="source-serif-pro"/>
              </a:rPr>
              <a:t>ACTS</a:t>
            </a:r>
            <a:r>
              <a:rPr lang="en-US" sz="1600" b="0" i="0">
                <a:solidFill>
                  <a:srgbClr val="242424"/>
                </a:solidFill>
                <a:effectLst/>
                <a:latin typeface="source-serif-pro"/>
              </a:rPr>
              <a:t> — </a:t>
            </a:r>
            <a:r>
              <a:rPr lang="en-US" sz="1600" b="0" i="1">
                <a:solidFill>
                  <a:srgbClr val="242424"/>
                </a:solidFill>
                <a:effectLst/>
                <a:latin typeface="source-serif-pro"/>
              </a:rPr>
              <a:t>‘Advanced Combinatorial Testing System’, provided by NIST, an agency of the US Government.</a:t>
            </a:r>
            <a:endParaRPr lang="en-US" sz="1600" b="0" i="0">
              <a:solidFill>
                <a:srgbClr val="242424"/>
              </a:solidFill>
              <a:effectLst/>
              <a:latin typeface="source-serif-pro"/>
            </a:endParaRPr>
          </a:p>
          <a:p>
            <a:pPr indent="233363" algn="l">
              <a:lnSpc>
                <a:spcPts val="2400"/>
              </a:lnSpc>
              <a:buFont typeface="Arial" panose="020B0604020202020204" pitchFamily="34" charset="0"/>
              <a:buChar char="•"/>
            </a:pPr>
            <a:r>
              <a:rPr lang="en-US" sz="1600" b="1" i="0">
                <a:solidFill>
                  <a:srgbClr val="242424"/>
                </a:solidFill>
                <a:effectLst/>
                <a:latin typeface="source-serif-pro"/>
              </a:rPr>
              <a:t>Hexawise</a:t>
            </a:r>
            <a:endParaRPr lang="en-US" sz="1600" b="0" i="0">
              <a:solidFill>
                <a:srgbClr val="242424"/>
              </a:solidFill>
              <a:effectLst/>
              <a:latin typeface="source-serif-pro"/>
            </a:endParaRPr>
          </a:p>
          <a:p>
            <a:pPr indent="233363" algn="l">
              <a:lnSpc>
                <a:spcPts val="2400"/>
              </a:lnSpc>
              <a:buFont typeface="Arial" panose="020B0604020202020204" pitchFamily="34" charset="0"/>
              <a:buChar char="•"/>
            </a:pPr>
            <a:r>
              <a:rPr lang="en-US" sz="1600" b="1" i="0">
                <a:solidFill>
                  <a:srgbClr val="242424"/>
                </a:solidFill>
                <a:effectLst/>
                <a:latin typeface="source-serif-pro"/>
              </a:rPr>
              <a:t>Jenny</a:t>
            </a:r>
            <a:endParaRPr lang="en-US" sz="1600" b="0" i="0">
              <a:solidFill>
                <a:srgbClr val="242424"/>
              </a:solidFill>
              <a:effectLst/>
              <a:latin typeface="source-serif-pro"/>
            </a:endParaRPr>
          </a:p>
          <a:p>
            <a:pPr indent="233363" algn="l">
              <a:lnSpc>
                <a:spcPts val="2400"/>
              </a:lnSpc>
              <a:buFont typeface="Arial" panose="020B0604020202020204" pitchFamily="34" charset="0"/>
              <a:buChar char="•"/>
            </a:pPr>
            <a:r>
              <a:rPr lang="en-US" sz="1600" b="1" i="0">
                <a:solidFill>
                  <a:srgbClr val="242424"/>
                </a:solidFill>
                <a:effectLst/>
                <a:latin typeface="source-serif-pro"/>
              </a:rPr>
              <a:t>Pairwise</a:t>
            </a:r>
            <a:r>
              <a:rPr lang="en-US" sz="1600" b="0" i="1">
                <a:solidFill>
                  <a:srgbClr val="242424"/>
                </a:solidFill>
                <a:effectLst/>
                <a:latin typeface="source-serif-pro"/>
              </a:rPr>
              <a:t> by Inductive AS</a:t>
            </a:r>
            <a:endParaRPr lang="en-US" sz="1600" b="0" i="0">
              <a:solidFill>
                <a:srgbClr val="242424"/>
              </a:solidFill>
              <a:effectLst/>
              <a:latin typeface="source-serif-pro"/>
            </a:endParaRPr>
          </a:p>
          <a:p>
            <a:pPr indent="233363" algn="l">
              <a:lnSpc>
                <a:spcPts val="2400"/>
              </a:lnSpc>
              <a:buFont typeface="Arial" panose="020B0604020202020204" pitchFamily="34" charset="0"/>
              <a:buChar char="•"/>
            </a:pPr>
            <a:r>
              <a:rPr lang="en-US" sz="1600" b="1" i="0">
                <a:solidFill>
                  <a:srgbClr val="242424"/>
                </a:solidFill>
                <a:effectLst/>
                <a:latin typeface="source-serif-pro"/>
              </a:rPr>
              <a:t>VPTag free All-Pair Testing Tool.</a:t>
            </a:r>
            <a:endParaRPr lang="ru-RU" sz="1600" b="1" i="0">
              <a:solidFill>
                <a:srgbClr val="242424"/>
              </a:solidFill>
              <a:effectLst/>
              <a:latin typeface="source-serif-pro"/>
            </a:endParaRPr>
          </a:p>
          <a:p>
            <a:pPr indent="233363" algn="l">
              <a:lnSpc>
                <a:spcPts val="2400"/>
              </a:lnSpc>
              <a:buFont typeface="Arial" panose="020B0604020202020204" pitchFamily="34" charset="0"/>
              <a:buChar char="•"/>
            </a:pPr>
            <a:endParaRPr lang="ru-RU" sz="1600" b="1">
              <a:solidFill>
                <a:srgbClr val="242424"/>
              </a:solidFill>
              <a:latin typeface="source-serif-pro"/>
            </a:endParaRPr>
          </a:p>
          <a:p>
            <a:pPr indent="233363" algn="l">
              <a:lnSpc>
                <a:spcPts val="2400"/>
              </a:lnSpc>
              <a:buFont typeface="Arial" panose="020B0604020202020204" pitchFamily="34" charset="0"/>
              <a:buChar char="•"/>
            </a:pPr>
            <a:endParaRPr lang="ru-RU" sz="1600" b="1" i="0">
              <a:solidFill>
                <a:srgbClr val="242424"/>
              </a:solidFill>
              <a:effectLst/>
              <a:latin typeface="source-serif-pro"/>
            </a:endParaRPr>
          </a:p>
          <a:p>
            <a:pPr algn="l">
              <a:lnSpc>
                <a:spcPts val="2250"/>
              </a:lnSpc>
              <a:buNone/>
            </a:pPr>
            <a:r>
              <a:rPr lang="ru-RU" sz="1600" b="1" i="0">
                <a:solidFill>
                  <a:srgbClr val="242424"/>
                </a:solidFill>
                <a:effectLst/>
                <a:latin typeface="sohne"/>
              </a:rPr>
              <a:t>Заключение</a:t>
            </a:r>
          </a:p>
          <a:p>
            <a:pPr algn="l">
              <a:lnSpc>
                <a:spcPts val="2400"/>
              </a:lnSpc>
            </a:pPr>
            <a:r>
              <a:rPr lang="ru-RU" sz="1600" b="0" i="0">
                <a:solidFill>
                  <a:srgbClr val="242424"/>
                </a:solidFill>
                <a:effectLst/>
                <a:latin typeface="source-serif-pro"/>
              </a:rPr>
              <a:t>Суммируя все вышесказанное, pairwise testing — прекрасный метод для повышения эффективности написания тест-кейсов. Он значительно сокращает количество комбинаций, которые будут покрыты, но остается очень хорошим с точки зрения обнаружения неисправностей. Метод очень прост в использовании, для его эксплуатации достаточно лишь определиться с функционалом для проверки, исследовать выбранный сценарий и его параметры и применить алгоритм, который определит оптимальное число тестов с полным перебором пар.</a:t>
            </a:r>
          </a:p>
          <a:p>
            <a:pPr indent="233363" algn="l">
              <a:lnSpc>
                <a:spcPts val="2400"/>
              </a:lnSpc>
              <a:buFont typeface="Arial" panose="020B0604020202020204" pitchFamily="34" charset="0"/>
              <a:buChar char="•"/>
            </a:pPr>
            <a:endParaRPr lang="en-US" sz="1600" b="0" i="0">
              <a:solidFill>
                <a:srgbClr val="242424"/>
              </a:solidFill>
              <a:effectLst/>
              <a:latin typeface="source-serif-pro"/>
            </a:endParaRPr>
          </a:p>
        </p:txBody>
      </p:sp>
    </p:spTree>
    <p:extLst>
      <p:ext uri="{BB962C8B-B14F-4D97-AF65-F5344CB8AC3E}">
        <p14:creationId xmlns:p14="http://schemas.microsoft.com/office/powerpoint/2010/main" val="3016149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3F1B3-5709-6350-6D8E-AA7F9E23D45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47C23AF-5E3C-B414-CF2D-CABC4513DB59}"/>
              </a:ext>
            </a:extLst>
          </p:cNvPr>
          <p:cNvSpPr txBox="1"/>
          <p:nvPr/>
        </p:nvSpPr>
        <p:spPr>
          <a:xfrm>
            <a:off x="107004" y="158874"/>
            <a:ext cx="11984477" cy="4031873"/>
          </a:xfrm>
          <a:prstGeom prst="rect">
            <a:avLst/>
          </a:prstGeom>
          <a:noFill/>
        </p:spPr>
        <p:txBody>
          <a:bodyPr wrap="square">
            <a:spAutoFit/>
          </a:bodyPr>
          <a:lstStyle/>
          <a:p>
            <a:pPr algn="l"/>
            <a:r>
              <a:rPr lang="ru-RU" sz="1600">
                <a:solidFill>
                  <a:srgbClr val="303141"/>
                </a:solidFill>
                <a:latin typeface="Udemy Sans"/>
              </a:rPr>
              <a:t>Учтите что в ручную можно ошибаться. </a:t>
            </a:r>
            <a:r>
              <a:rPr lang="ru-RU" sz="1600" b="0" i="0">
                <a:solidFill>
                  <a:srgbClr val="242424"/>
                </a:solidFill>
                <a:effectLst/>
                <a:latin typeface="sohne"/>
              </a:rPr>
              <a:t>У нас в статье получилось 8 тест-кейсов, а при генерации тестовых кейсов через сайт </a:t>
            </a:r>
            <a:r>
              <a:rPr lang="ru-RU" sz="1600" b="1" i="0">
                <a:solidFill>
                  <a:srgbClr val="242424"/>
                </a:solidFill>
                <a:effectLst/>
                <a:latin typeface="sohne"/>
              </a:rPr>
              <a:t>pairwise</a:t>
            </a:r>
            <a:r>
              <a:rPr lang="ru-RU" sz="1600" b="0" i="0">
                <a:solidFill>
                  <a:srgbClr val="242424"/>
                </a:solidFill>
                <a:effectLst/>
                <a:latin typeface="sohne"/>
              </a:rPr>
              <a:t> выдаёт файл 16 тест кейсов. Лучше использовать онлайн генераторов. </a:t>
            </a:r>
          </a:p>
          <a:p>
            <a:pPr algn="l"/>
            <a:endParaRPr lang="ru-RU" sz="1600">
              <a:solidFill>
                <a:srgbClr val="242424"/>
              </a:solidFill>
              <a:latin typeface="sohne"/>
            </a:endParaRPr>
          </a:p>
          <a:p>
            <a:pPr algn="l"/>
            <a:endParaRPr lang="ru-RU" sz="1600" i="0">
              <a:solidFill>
                <a:srgbClr val="242424"/>
              </a:solidFill>
              <a:effectLst/>
              <a:latin typeface="sohne"/>
            </a:endParaRPr>
          </a:p>
          <a:p>
            <a:pPr algn="l"/>
            <a:endParaRPr lang="ru-RU" sz="1600">
              <a:solidFill>
                <a:srgbClr val="242424"/>
              </a:solidFill>
              <a:latin typeface="sohne"/>
            </a:endParaRPr>
          </a:p>
          <a:p>
            <a:pPr algn="l"/>
            <a:r>
              <a:rPr lang="ru-RU" sz="1600" b="1" i="0">
                <a:solidFill>
                  <a:srgbClr val="FF0000"/>
                </a:solidFill>
                <a:effectLst/>
                <a:latin typeface="sohne"/>
              </a:rPr>
              <a:t>Ссылка на </a:t>
            </a:r>
            <a:r>
              <a:rPr lang="en-US" sz="1600" b="1" i="0">
                <a:solidFill>
                  <a:srgbClr val="FF0000"/>
                </a:solidFill>
                <a:effectLst/>
                <a:latin typeface="sohne"/>
              </a:rPr>
              <a:t>PICT33.MSI</a:t>
            </a:r>
            <a:r>
              <a:rPr lang="en-US" sz="1600">
                <a:solidFill>
                  <a:srgbClr val="303141"/>
                </a:solidFill>
                <a:latin typeface="Udemy Sans"/>
              </a:rPr>
              <a:t>:   </a:t>
            </a:r>
            <a:r>
              <a:rPr lang="az-Latn-AZ" sz="1600" i="0" u="sng">
                <a:solidFill>
                  <a:schemeClr val="accent1"/>
                </a:solidFill>
                <a:effectLst/>
                <a:latin typeface="Udemy Sans"/>
              </a:rPr>
              <a:t>https://drive.google.com/file/d/1F3i_QyAQybTcSGyEuv8ZZZaOezQlsoUV/view?usp=sharing</a:t>
            </a:r>
            <a:r>
              <a:rPr lang="ru-RU" sz="1600">
                <a:solidFill>
                  <a:srgbClr val="242424"/>
                </a:solidFill>
                <a:latin typeface="sohne"/>
              </a:rPr>
              <a:t> </a:t>
            </a:r>
            <a:endParaRPr lang="en-US" sz="1600">
              <a:solidFill>
                <a:srgbClr val="242424"/>
              </a:solidFill>
              <a:latin typeface="sohne"/>
            </a:endParaRPr>
          </a:p>
          <a:p>
            <a:pPr algn="l"/>
            <a:endParaRPr lang="en-US" sz="1600" i="0">
              <a:solidFill>
                <a:srgbClr val="242424"/>
              </a:solidFill>
              <a:effectLst/>
              <a:latin typeface="sohne"/>
            </a:endParaRPr>
          </a:p>
          <a:p>
            <a:pPr algn="l"/>
            <a:r>
              <a:rPr lang="ru-RU" sz="1600" b="1" i="0">
                <a:solidFill>
                  <a:srgbClr val="FF0000"/>
                </a:solidFill>
                <a:effectLst/>
                <a:latin typeface="sohne"/>
              </a:rPr>
              <a:t>Ссылка на </a:t>
            </a:r>
            <a:r>
              <a:rPr lang="en-US" sz="1600" b="1" i="0">
                <a:solidFill>
                  <a:srgbClr val="FF0000"/>
                </a:solidFill>
                <a:effectLst/>
                <a:latin typeface="sohne"/>
              </a:rPr>
              <a:t>PAIRWISE</a:t>
            </a:r>
            <a:r>
              <a:rPr lang="en-US" sz="1600">
                <a:solidFill>
                  <a:srgbClr val="303141"/>
                </a:solidFill>
                <a:latin typeface="Udemy Sans"/>
              </a:rPr>
              <a:t>:   </a:t>
            </a:r>
            <a:r>
              <a:rPr lang="en-US" sz="1600">
                <a:solidFill>
                  <a:schemeClr val="accent1"/>
                </a:solidFill>
                <a:hlinkClick r:id="rId3">
                  <a:extLst>
                    <a:ext uri="{A12FA001-AC4F-418D-AE19-62706E023703}">
                      <ahyp:hlinkClr xmlns:ahyp="http://schemas.microsoft.com/office/drawing/2018/hyperlinkcolor" val="tx"/>
                    </a:ext>
                  </a:extLst>
                </a:hlinkClick>
              </a:rPr>
              <a:t>https://pairwise.teremokgames.com</a:t>
            </a:r>
            <a:endParaRPr lang="en-US" sz="1600">
              <a:solidFill>
                <a:schemeClr val="accent1"/>
              </a:solidFill>
              <a:latin typeface="sohne"/>
            </a:endParaRPr>
          </a:p>
          <a:p>
            <a:pPr algn="l"/>
            <a:endParaRPr lang="en-US" sz="1600" i="0">
              <a:solidFill>
                <a:srgbClr val="303141"/>
              </a:solidFill>
              <a:effectLst/>
              <a:latin typeface="Udemy Sans"/>
            </a:endParaRPr>
          </a:p>
          <a:p>
            <a:pPr algn="l"/>
            <a:endParaRPr lang="en-US" sz="1600">
              <a:solidFill>
                <a:srgbClr val="303141"/>
              </a:solidFill>
              <a:latin typeface="Udemy Sans"/>
            </a:endParaRPr>
          </a:p>
          <a:p>
            <a:pPr algn="l"/>
            <a:endParaRPr lang="en-US" sz="1600" i="0">
              <a:solidFill>
                <a:srgbClr val="303141"/>
              </a:solidFill>
              <a:effectLst/>
              <a:latin typeface="Udemy Sans"/>
            </a:endParaRPr>
          </a:p>
          <a:p>
            <a:pPr algn="l"/>
            <a:endParaRPr lang="en-US" sz="1600">
              <a:solidFill>
                <a:srgbClr val="303141"/>
              </a:solidFill>
              <a:latin typeface="Udemy Sans"/>
            </a:endParaRPr>
          </a:p>
          <a:p>
            <a:pPr algn="l"/>
            <a:endParaRPr lang="en-US" sz="1600" i="0">
              <a:solidFill>
                <a:srgbClr val="303141"/>
              </a:solidFill>
              <a:effectLst/>
              <a:latin typeface="Udemy Sans"/>
            </a:endParaRPr>
          </a:p>
          <a:p>
            <a:pPr algn="l"/>
            <a:endParaRPr lang="en-US" sz="1600">
              <a:solidFill>
                <a:srgbClr val="303141"/>
              </a:solidFill>
              <a:latin typeface="Udemy Sans"/>
            </a:endParaRPr>
          </a:p>
          <a:p>
            <a:pPr algn="l"/>
            <a:endParaRPr lang="en-US" sz="1600" i="0">
              <a:solidFill>
                <a:srgbClr val="303141"/>
              </a:solidFill>
              <a:effectLst/>
              <a:latin typeface="Udemy Sans"/>
            </a:endParaRPr>
          </a:p>
          <a:p>
            <a:pPr algn="l"/>
            <a:endParaRPr lang="az-Latn-AZ" sz="1600" i="0">
              <a:solidFill>
                <a:srgbClr val="303141"/>
              </a:solidFill>
              <a:effectLst/>
              <a:latin typeface="Udemy Sans"/>
            </a:endParaRPr>
          </a:p>
        </p:txBody>
      </p:sp>
    </p:spTree>
    <p:extLst>
      <p:ext uri="{BB962C8B-B14F-4D97-AF65-F5344CB8AC3E}">
        <p14:creationId xmlns:p14="http://schemas.microsoft.com/office/powerpoint/2010/main" val="3746719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79B45-9802-585C-BE69-368C1ADC7BBB}"/>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C2F262D-6339-354D-A56D-FB9A3FB466C8}"/>
              </a:ext>
            </a:extLst>
          </p:cNvPr>
          <p:cNvGraphicFramePr>
            <a:graphicFrameLocks noGrp="1"/>
          </p:cNvGraphicFramePr>
          <p:nvPr>
            <p:extLst>
              <p:ext uri="{D42A27DB-BD31-4B8C-83A1-F6EECF244321}">
                <p14:modId xmlns:p14="http://schemas.microsoft.com/office/powerpoint/2010/main" val="774350041"/>
              </p:ext>
            </p:extLst>
          </p:nvPr>
        </p:nvGraphicFramePr>
        <p:xfrm>
          <a:off x="4620638" y="170244"/>
          <a:ext cx="7402749" cy="6517511"/>
        </p:xfrm>
        <a:graphic>
          <a:graphicData uri="http://schemas.openxmlformats.org/drawingml/2006/table">
            <a:tbl>
              <a:tblPr/>
              <a:tblGrid>
                <a:gridCol w="2467583">
                  <a:extLst>
                    <a:ext uri="{9D8B030D-6E8A-4147-A177-3AD203B41FA5}">
                      <a16:colId xmlns:a16="http://schemas.microsoft.com/office/drawing/2014/main" val="3979342479"/>
                    </a:ext>
                  </a:extLst>
                </a:gridCol>
                <a:gridCol w="2467583">
                  <a:extLst>
                    <a:ext uri="{9D8B030D-6E8A-4147-A177-3AD203B41FA5}">
                      <a16:colId xmlns:a16="http://schemas.microsoft.com/office/drawing/2014/main" val="639563435"/>
                    </a:ext>
                  </a:extLst>
                </a:gridCol>
                <a:gridCol w="2467583">
                  <a:extLst>
                    <a:ext uri="{9D8B030D-6E8A-4147-A177-3AD203B41FA5}">
                      <a16:colId xmlns:a16="http://schemas.microsoft.com/office/drawing/2014/main" val="2329670957"/>
                    </a:ext>
                  </a:extLst>
                </a:gridCol>
              </a:tblGrid>
              <a:tr h="149630">
                <a:tc>
                  <a:txBody>
                    <a:bodyPr/>
                    <a:lstStyle/>
                    <a:p>
                      <a:pPr fontAlgn="base"/>
                      <a:r>
                        <a:rPr lang="en-US" sz="500" u="none" strike="noStrike">
                          <a:solidFill>
                            <a:srgbClr val="0F79D0"/>
                          </a:solidFill>
                          <a:effectLst/>
                          <a:hlinkClick r:id="rId3"/>
                        </a:rPr>
                        <a:t>CATS (Constrained Array Test System)</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[Sherwood] Bell Labs.</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 </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2843520436"/>
                  </a:ext>
                </a:extLst>
              </a:tr>
              <a:tr h="149630">
                <a:tc>
                  <a:txBody>
                    <a:bodyPr/>
                    <a:lstStyle/>
                    <a:p>
                      <a:pPr fontAlgn="base"/>
                      <a:r>
                        <a:rPr lang="en-US" sz="500" u="none" strike="noStrike">
                          <a:solidFill>
                            <a:srgbClr val="0F79D0"/>
                          </a:solidFill>
                          <a:effectLst/>
                          <a:hlinkClick r:id="rId4"/>
                        </a:rPr>
                        <a:t>OATS (Orthogonal Array Test System)</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[Phadke] ATT</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 </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3002762199"/>
                  </a:ext>
                </a:extLst>
              </a:tr>
              <a:tr h="92739">
                <a:tc>
                  <a:txBody>
                    <a:bodyPr/>
                    <a:lstStyle/>
                    <a:p>
                      <a:pPr fontAlgn="base"/>
                      <a:r>
                        <a:rPr lang="en-US" sz="500" u="none" strike="noStrike">
                          <a:solidFill>
                            <a:srgbClr val="0F79D0"/>
                          </a:solidFill>
                          <a:effectLst/>
                          <a:hlinkClick r:id="rId5"/>
                        </a:rPr>
                        <a:t>AETG</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Telecordia</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Web-based, commercial</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1145619600"/>
                  </a:ext>
                </a:extLst>
              </a:tr>
              <a:tr h="92739">
                <a:tc>
                  <a:txBody>
                    <a:bodyPr/>
                    <a:lstStyle/>
                    <a:p>
                      <a:pPr fontAlgn="base"/>
                      <a:r>
                        <a:rPr lang="en-US" sz="500" u="none" strike="noStrike">
                          <a:solidFill>
                            <a:srgbClr val="0F79D0"/>
                          </a:solidFill>
                          <a:effectLst/>
                          <a:hlinkClick r:id="rId6"/>
                        </a:rPr>
                        <a:t>IPO (PairTest)</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[Tai/Lei]</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 </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491935222"/>
                  </a:ext>
                </a:extLst>
              </a:tr>
              <a:tr h="92739">
                <a:tc>
                  <a:txBody>
                    <a:bodyPr/>
                    <a:lstStyle/>
                    <a:p>
                      <a:pPr fontAlgn="base"/>
                      <a:r>
                        <a:rPr lang="en-US" sz="500" u="none" strike="noStrike">
                          <a:solidFill>
                            <a:srgbClr val="0F79D0"/>
                          </a:solidFill>
                          <a:effectLst/>
                          <a:hlinkClick r:id="rId7"/>
                        </a:rPr>
                        <a:t>TConfig</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[Williams]</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Java-applet</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1492017743"/>
                  </a:ext>
                </a:extLst>
              </a:tr>
              <a:tr h="92739">
                <a:tc>
                  <a:txBody>
                    <a:bodyPr/>
                    <a:lstStyle/>
                    <a:p>
                      <a:pPr fontAlgn="base"/>
                      <a:r>
                        <a:rPr lang="en-US" sz="500" u="none" strike="noStrike">
                          <a:solidFill>
                            <a:srgbClr val="0F79D0"/>
                          </a:solidFill>
                          <a:effectLst/>
                          <a:hlinkClick r:id="rId8"/>
                        </a:rPr>
                        <a:t>TCG (Test Case Generator)</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NASA</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 </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1260084213"/>
                  </a:ext>
                </a:extLst>
              </a:tr>
              <a:tr h="92739">
                <a:tc>
                  <a:txBody>
                    <a:bodyPr/>
                    <a:lstStyle/>
                    <a:p>
                      <a:pPr fontAlgn="base"/>
                      <a:r>
                        <a:rPr lang="en-US" sz="500" u="none" strike="noStrike">
                          <a:solidFill>
                            <a:srgbClr val="0F79D0"/>
                          </a:solidFill>
                          <a:effectLst/>
                          <a:hlinkClick r:id="rId9"/>
                        </a:rPr>
                        <a:t>AllPairs</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Satisfice</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Perl script, free, GPL</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318049716"/>
                  </a:ext>
                </a:extLst>
              </a:tr>
              <a:tr h="92739">
                <a:tc>
                  <a:txBody>
                    <a:bodyPr/>
                    <a:lstStyle/>
                    <a:p>
                      <a:pPr fontAlgn="base"/>
                      <a:r>
                        <a:rPr lang="en-US" sz="500" u="none" strike="noStrike">
                          <a:solidFill>
                            <a:srgbClr val="0F79D0"/>
                          </a:solidFill>
                          <a:effectLst/>
                          <a:hlinkClick r:id="rId10"/>
                        </a:rPr>
                        <a:t>Pro-Test</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SigmaZone</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GUI, commercial</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1151951187"/>
                  </a:ext>
                </a:extLst>
              </a:tr>
              <a:tr h="149630">
                <a:tc>
                  <a:txBody>
                    <a:bodyPr/>
                    <a:lstStyle/>
                    <a:p>
                      <a:pPr fontAlgn="base"/>
                      <a:r>
                        <a:rPr lang="en-US" sz="500" u="none" strike="noStrike">
                          <a:solidFill>
                            <a:srgbClr val="0F79D0"/>
                          </a:solidFill>
                          <a:effectLst/>
                          <a:hlinkClick r:id="rId11"/>
                        </a:rPr>
                        <a:t>CTS (Combinatorial Test Services)</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IBM</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Free for non-commercial use</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2276705248"/>
                  </a:ext>
                </a:extLst>
              </a:tr>
              <a:tr h="149630">
                <a:tc>
                  <a:txBody>
                    <a:bodyPr/>
                    <a:lstStyle/>
                    <a:p>
                      <a:pPr fontAlgn="base"/>
                      <a:r>
                        <a:rPr lang="en-US" sz="500" u="none" strike="noStrike">
                          <a:solidFill>
                            <a:srgbClr val="0F79D0"/>
                          </a:solidFill>
                          <a:effectLst/>
                          <a:hlinkClick r:id="rId12"/>
                        </a:rPr>
                        <a:t>Jenny</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[Jenkins]</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Command-line, free, public-domain</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837868328"/>
                  </a:ext>
                </a:extLst>
              </a:tr>
              <a:tr h="92739">
                <a:tc>
                  <a:txBody>
                    <a:bodyPr/>
                    <a:lstStyle/>
                    <a:p>
                      <a:pPr fontAlgn="base"/>
                      <a:r>
                        <a:rPr lang="en-US" sz="500" u="none" strike="noStrike">
                          <a:solidFill>
                            <a:srgbClr val="0F79D0"/>
                          </a:solidFill>
                          <a:effectLst/>
                          <a:hlinkClick r:id="rId13"/>
                        </a:rPr>
                        <a:t>ReduceArray2</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STSC, U.S. Air Force</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Spreadsheet-based, free</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1174152324"/>
                  </a:ext>
                </a:extLst>
              </a:tr>
              <a:tr h="92739">
                <a:tc>
                  <a:txBody>
                    <a:bodyPr/>
                    <a:lstStyle/>
                    <a:p>
                      <a:pPr fontAlgn="base"/>
                      <a:r>
                        <a:rPr lang="en-US" sz="500" u="none" strike="noStrike">
                          <a:solidFill>
                            <a:srgbClr val="0F79D0"/>
                          </a:solidFill>
                          <a:effectLst/>
                          <a:hlinkClick r:id="rId14"/>
                        </a:rPr>
                        <a:t>TestCover</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Testcover.com</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Web-based, commercial</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1707214159"/>
                  </a:ext>
                </a:extLst>
              </a:tr>
              <a:tr h="92739">
                <a:tc>
                  <a:txBody>
                    <a:bodyPr/>
                    <a:lstStyle/>
                    <a:p>
                      <a:pPr fontAlgn="base"/>
                      <a:r>
                        <a:rPr lang="en-US" sz="500" u="none" strike="noStrike">
                          <a:solidFill>
                            <a:srgbClr val="0F79D0"/>
                          </a:solidFill>
                          <a:effectLst/>
                          <a:hlinkClick r:id="rId15"/>
                        </a:rPr>
                        <a:t>DDA</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[Colburn/Cohen/Turban]</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 </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3816641738"/>
                  </a:ext>
                </a:extLst>
              </a:tr>
              <a:tr h="92739">
                <a:tc>
                  <a:txBody>
                    <a:bodyPr/>
                    <a:lstStyle/>
                    <a:p>
                      <a:pPr fontAlgn="base"/>
                      <a:r>
                        <a:rPr lang="en-US" sz="500" u="none" strike="noStrike">
                          <a:solidFill>
                            <a:srgbClr val="0F79D0"/>
                          </a:solidFill>
                          <a:effectLst/>
                          <a:hlinkClick r:id="rId16"/>
                        </a:rPr>
                        <a:t>Test Vector Generator</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 </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GUI, free</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2772624239"/>
                  </a:ext>
                </a:extLst>
              </a:tr>
              <a:tr h="92739">
                <a:tc>
                  <a:txBody>
                    <a:bodyPr/>
                    <a:lstStyle/>
                    <a:p>
                      <a:pPr fontAlgn="base"/>
                      <a:r>
                        <a:rPr lang="en-US" sz="500" u="none" strike="noStrike">
                          <a:solidFill>
                            <a:srgbClr val="0F79D0"/>
                          </a:solidFill>
                          <a:effectLst/>
                          <a:hlinkClick r:id="rId17"/>
                        </a:rPr>
                        <a:t>OA1</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k sharp technology</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 </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598958077"/>
                  </a:ext>
                </a:extLst>
              </a:tr>
              <a:tr h="92739">
                <a:tc>
                  <a:txBody>
                    <a:bodyPr/>
                    <a:lstStyle/>
                    <a:p>
                      <a:pPr fontAlgn="base"/>
                      <a:r>
                        <a:rPr lang="en-US" sz="500" u="none" strike="noStrike">
                          <a:solidFill>
                            <a:srgbClr val="0F79D0"/>
                          </a:solidFill>
                          <a:effectLst/>
                          <a:hlinkClick r:id="rId18"/>
                        </a:rPr>
                        <a:t>TESTONA</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Assystem Germany</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GUI, free for non-comercial use</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3390323170"/>
                  </a:ext>
                </a:extLst>
              </a:tr>
              <a:tr h="92739">
                <a:tc>
                  <a:txBody>
                    <a:bodyPr/>
                    <a:lstStyle/>
                    <a:p>
                      <a:pPr fontAlgn="base"/>
                      <a:r>
                        <a:rPr lang="en-US" sz="500" u="none" strike="noStrike">
                          <a:solidFill>
                            <a:srgbClr val="0F79D0"/>
                          </a:solidFill>
                          <a:effectLst/>
                          <a:hlinkClick r:id="rId19"/>
                        </a:rPr>
                        <a:t>AllPairs</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[McDowell]</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Command-line, free</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2591370248"/>
                  </a:ext>
                </a:extLst>
              </a:tr>
              <a:tr h="149630">
                <a:tc>
                  <a:txBody>
                    <a:bodyPr/>
                    <a:lstStyle/>
                    <a:p>
                      <a:pPr fontAlgn="base"/>
                      <a:r>
                        <a:rPr lang="en-US" sz="500" u="none" strike="noStrike">
                          <a:solidFill>
                            <a:srgbClr val="0F79D0"/>
                          </a:solidFill>
                          <a:effectLst/>
                          <a:hlinkClick r:id="rId20"/>
                        </a:rPr>
                        <a:t>Intelligent Test Case Handler (replaces CTS)</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IBM</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Free for non-commercial use</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1331165819"/>
                  </a:ext>
                </a:extLst>
              </a:tr>
              <a:tr h="92739">
                <a:tc>
                  <a:txBody>
                    <a:bodyPr/>
                    <a:lstStyle/>
                    <a:p>
                      <a:pPr fontAlgn="base"/>
                      <a:r>
                        <a:rPr lang="en-US" sz="500" u="none" strike="noStrike">
                          <a:solidFill>
                            <a:srgbClr val="0F79D0"/>
                          </a:solidFill>
                          <a:effectLst/>
                          <a:hlinkClick r:id="rId21"/>
                        </a:rPr>
                        <a:t>CaseMaker</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Díaz &amp; Hilterscheid</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GUI, commercial</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1080587560"/>
                  </a:ext>
                </a:extLst>
              </a:tr>
              <a:tr h="206521">
                <a:tc>
                  <a:txBody>
                    <a:bodyPr/>
                    <a:lstStyle/>
                    <a:p>
                      <a:pPr fontAlgn="base"/>
                      <a:r>
                        <a:rPr lang="en-US" sz="500" u="none" strike="noStrike">
                          <a:solidFill>
                            <a:srgbClr val="0F79D0"/>
                          </a:solidFill>
                          <a:effectLst/>
                          <a:hlinkClick r:id="rId22"/>
                        </a:rPr>
                        <a:t>PICT</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Microsoft Corp.</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Command-line, open source at </a:t>
                      </a:r>
                      <a:r>
                        <a:rPr lang="en-US" sz="500" u="none" strike="noStrike">
                          <a:solidFill>
                            <a:srgbClr val="0F79D0"/>
                          </a:solidFill>
                          <a:effectLst/>
                          <a:hlinkClick r:id="rId23"/>
                        </a:rPr>
                        <a:t>http://github.com/microsoft/pict</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2648396064"/>
                  </a:ext>
                </a:extLst>
              </a:tr>
              <a:tr h="92739">
                <a:tc>
                  <a:txBody>
                    <a:bodyPr/>
                    <a:lstStyle/>
                    <a:p>
                      <a:pPr fontAlgn="base"/>
                      <a:r>
                        <a:rPr lang="en-US" sz="500" u="none" strike="noStrike">
                          <a:solidFill>
                            <a:srgbClr val="0F79D0"/>
                          </a:solidFill>
                          <a:effectLst/>
                          <a:hlinkClick r:id="rId24"/>
                        </a:rPr>
                        <a:t>rdExpert</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Phadke Associates, Inc.</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 </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2642806798"/>
                  </a:ext>
                </a:extLst>
              </a:tr>
              <a:tr h="92739">
                <a:tc>
                  <a:txBody>
                    <a:bodyPr/>
                    <a:lstStyle/>
                    <a:p>
                      <a:pPr fontAlgn="base"/>
                      <a:r>
                        <a:rPr lang="en-US" sz="500" u="none" strike="noStrike">
                          <a:solidFill>
                            <a:srgbClr val="0F79D0"/>
                          </a:solidFill>
                          <a:effectLst/>
                          <a:hlinkClick r:id="rId25"/>
                        </a:rPr>
                        <a:t>OATSGen</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Motorola</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 </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475960737"/>
                  </a:ext>
                </a:extLst>
              </a:tr>
              <a:tr h="92739">
                <a:tc>
                  <a:txBody>
                    <a:bodyPr/>
                    <a:lstStyle/>
                    <a:p>
                      <a:pPr fontAlgn="base"/>
                      <a:r>
                        <a:rPr lang="en-US" sz="500" u="none" strike="noStrike">
                          <a:solidFill>
                            <a:srgbClr val="0F79D0"/>
                          </a:solidFill>
                          <a:effectLst/>
                          <a:hlinkClick r:id="rId26"/>
                        </a:rPr>
                        <a:t>SmartTest</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Smartware Technologies Inc.</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GUI, commercial</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3352472885"/>
                  </a:ext>
                </a:extLst>
              </a:tr>
              <a:tr h="92739">
                <a:tc>
                  <a:txBody>
                    <a:bodyPr/>
                    <a:lstStyle/>
                    <a:p>
                      <a:pPr fontAlgn="base"/>
                      <a:r>
                        <a:rPr lang="en-US" sz="500" u="none" strike="noStrike">
                          <a:solidFill>
                            <a:srgbClr val="0F79D0"/>
                          </a:solidFill>
                          <a:effectLst/>
                          <a:hlinkClick r:id="rId27"/>
                        </a:rPr>
                        <a:t>EXACT</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[Yan/Zhang]</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 </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3771801201"/>
                  </a:ext>
                </a:extLst>
              </a:tr>
              <a:tr h="92739">
                <a:tc>
                  <a:txBody>
                    <a:bodyPr/>
                    <a:lstStyle/>
                    <a:p>
                      <a:pPr fontAlgn="base"/>
                      <a:r>
                        <a:rPr lang="en-US" sz="500" u="none" strike="noStrike">
                          <a:solidFill>
                            <a:srgbClr val="0F79D0"/>
                          </a:solidFill>
                          <a:effectLst/>
                          <a:hlinkClick r:id="rId28"/>
                        </a:rPr>
                        <a:t>AllPairs</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MetaCommunications</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Free</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3862231404"/>
                  </a:ext>
                </a:extLst>
              </a:tr>
              <a:tr h="92739">
                <a:tc>
                  <a:txBody>
                    <a:bodyPr/>
                    <a:lstStyle/>
                    <a:p>
                      <a:pPr fontAlgn="base"/>
                      <a:r>
                        <a:rPr lang="en-US" sz="500" u="none" strike="noStrike">
                          <a:solidFill>
                            <a:srgbClr val="0F79D0"/>
                          </a:solidFill>
                          <a:effectLst/>
                          <a:hlinkClick r:id="rId29"/>
                        </a:rPr>
                        <a:t>ATD</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AtYourSide Consulting</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GUI, commercial</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3900064709"/>
                  </a:ext>
                </a:extLst>
              </a:tr>
              <a:tr h="92739">
                <a:tc>
                  <a:txBody>
                    <a:bodyPr/>
                    <a:lstStyle/>
                    <a:p>
                      <a:pPr fontAlgn="base"/>
                      <a:r>
                        <a:rPr lang="en-US" sz="500" u="none" strike="noStrike">
                          <a:solidFill>
                            <a:srgbClr val="0F79D0"/>
                          </a:solidFill>
                          <a:effectLst/>
                          <a:hlinkClick r:id="rId30"/>
                        </a:rPr>
                        <a:t>ACTS [formerly: FireEye]</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NIST</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GUI</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753346800"/>
                  </a:ext>
                </a:extLst>
              </a:tr>
              <a:tr h="92739">
                <a:tc>
                  <a:txBody>
                    <a:bodyPr/>
                    <a:lstStyle/>
                    <a:p>
                      <a:pPr fontAlgn="base"/>
                      <a:r>
                        <a:rPr lang="en-US" sz="500" u="none" strike="noStrike">
                          <a:solidFill>
                            <a:srgbClr val="0F79D0"/>
                          </a:solidFill>
                          <a:effectLst/>
                          <a:hlinkClick r:id="rId31"/>
                        </a:rPr>
                        <a:t>Bender RBT Inc.</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BenderRBT</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GUI, commercial</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3696722903"/>
                  </a:ext>
                </a:extLst>
              </a:tr>
              <a:tr h="92739">
                <a:tc>
                  <a:txBody>
                    <a:bodyPr/>
                    <a:lstStyle/>
                    <a:p>
                      <a:pPr fontAlgn="base"/>
                      <a:r>
                        <a:rPr lang="en-US" sz="500" u="none" strike="noStrike">
                          <a:solidFill>
                            <a:srgbClr val="0F79D0"/>
                          </a:solidFill>
                          <a:effectLst/>
                          <a:hlinkClick r:id="rId32"/>
                        </a:rPr>
                        <a:t>Pairwise Test Case Generator</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TestersDesk</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Web-based</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8785249"/>
                  </a:ext>
                </a:extLst>
              </a:tr>
              <a:tr h="149630">
                <a:tc>
                  <a:txBody>
                    <a:bodyPr/>
                    <a:lstStyle/>
                    <a:p>
                      <a:pPr fontAlgn="base"/>
                      <a:r>
                        <a:rPr lang="en-US" sz="500" u="none" strike="noStrike">
                          <a:solidFill>
                            <a:srgbClr val="0F79D0"/>
                          </a:solidFill>
                          <a:effectLst/>
                          <a:hlinkClick r:id="rId33"/>
                        </a:rPr>
                        <a:t>Combo-Test</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The Australian eHealth Research Centre</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Command-line, free</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4253583820"/>
                  </a:ext>
                </a:extLst>
              </a:tr>
              <a:tr h="92739">
                <a:tc>
                  <a:txBody>
                    <a:bodyPr/>
                    <a:lstStyle/>
                    <a:p>
                      <a:pPr fontAlgn="base"/>
                      <a:r>
                        <a:rPr lang="en-US" sz="500" u="none" strike="noStrike">
                          <a:solidFill>
                            <a:srgbClr val="0F79D0"/>
                          </a:solidFill>
                          <a:effectLst/>
                          <a:hlinkClick r:id="rId34"/>
                        </a:rPr>
                        <a:t>IPO-s</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[Calvagna/Gargantini]</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 </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968689152"/>
                  </a:ext>
                </a:extLst>
              </a:tr>
              <a:tr h="92739">
                <a:tc>
                  <a:txBody>
                    <a:bodyPr/>
                    <a:lstStyle/>
                    <a:p>
                      <a:pPr fontAlgn="base"/>
                      <a:r>
                        <a:rPr lang="en-US" sz="500" u="none" strike="noStrike">
                          <a:solidFill>
                            <a:srgbClr val="0F79D0"/>
                          </a:solidFill>
                          <a:effectLst/>
                          <a:hlinkClick r:id="rId35"/>
                        </a:rPr>
                        <a:t>VPTAG</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[Robert Vanderwall]</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 </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3341367767"/>
                  </a:ext>
                </a:extLst>
              </a:tr>
              <a:tr h="92739">
                <a:tc>
                  <a:txBody>
                    <a:bodyPr/>
                    <a:lstStyle/>
                    <a:p>
                      <a:pPr fontAlgn="base"/>
                      <a:r>
                        <a:rPr lang="en-US" sz="500" u="none" strike="noStrike">
                          <a:solidFill>
                            <a:srgbClr val="0F79D0"/>
                          </a:solidFill>
                          <a:effectLst/>
                          <a:hlinkClick r:id="rId36"/>
                        </a:rPr>
                        <a:t>SpecExplorer</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Microsoft Corp.</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GUI, free</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3009561519"/>
                  </a:ext>
                </a:extLst>
              </a:tr>
              <a:tr h="149630">
                <a:tc>
                  <a:txBody>
                    <a:bodyPr/>
                    <a:lstStyle/>
                    <a:p>
                      <a:pPr fontAlgn="base"/>
                      <a:r>
                        <a:rPr lang="en-US" sz="500" u="none" strike="noStrike">
                          <a:solidFill>
                            <a:srgbClr val="0F79D0"/>
                          </a:solidFill>
                          <a:effectLst/>
                          <a:hlinkClick r:id="rId37"/>
                        </a:rPr>
                        <a:t>IBM Functional Coverage Unified Solution</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IBM</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GUI, commercial</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1822575865"/>
                  </a:ext>
                </a:extLst>
              </a:tr>
              <a:tr h="149630">
                <a:tc>
                  <a:txBody>
                    <a:bodyPr/>
                    <a:lstStyle/>
                    <a:p>
                      <a:pPr fontAlgn="base"/>
                      <a:r>
                        <a:rPr lang="en-US" sz="500" u="none" strike="noStrike">
                          <a:solidFill>
                            <a:srgbClr val="0F79D0"/>
                          </a:solidFill>
                          <a:effectLst/>
                          <a:hlinkClick r:id="rId38"/>
                        </a:rPr>
                        <a:t>CombTestWeb</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Universidad de Castilla-La Mancha</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Web-based, free</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4292165183"/>
                  </a:ext>
                </a:extLst>
              </a:tr>
              <a:tr h="92739">
                <a:tc>
                  <a:txBody>
                    <a:bodyPr/>
                    <a:lstStyle/>
                    <a:p>
                      <a:pPr fontAlgn="base"/>
                      <a:r>
                        <a:rPr lang="en-US" sz="500" u="none" strike="noStrike">
                          <a:solidFill>
                            <a:srgbClr val="0F79D0"/>
                          </a:solidFill>
                          <a:effectLst/>
                          <a:hlinkClick r:id="rId39"/>
                        </a:rPr>
                        <a:t>Hexawise</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Hexawise</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Web-based, free &amp; commercial</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1893352413"/>
                  </a:ext>
                </a:extLst>
              </a:tr>
              <a:tr h="92739">
                <a:tc>
                  <a:txBody>
                    <a:bodyPr/>
                    <a:lstStyle/>
                    <a:p>
                      <a:pPr fontAlgn="base"/>
                      <a:r>
                        <a:rPr lang="en-US" sz="500" u="none" strike="noStrike">
                          <a:solidFill>
                            <a:srgbClr val="0F79D0"/>
                          </a:solidFill>
                          <a:effectLst/>
                          <a:hlinkClick r:id="rId40"/>
                        </a:rPr>
                        <a:t>PictMaster</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IWATSU System &amp; Software</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Spreadsheet-based, free</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3216604577"/>
                  </a:ext>
                </a:extLst>
              </a:tr>
              <a:tr h="92739">
                <a:tc>
                  <a:txBody>
                    <a:bodyPr/>
                    <a:lstStyle/>
                    <a:p>
                      <a:pPr fontAlgn="base"/>
                      <a:r>
                        <a:rPr lang="en-US" sz="500" u="none" strike="noStrike">
                          <a:solidFill>
                            <a:srgbClr val="0F79D0"/>
                          </a:solidFill>
                          <a:effectLst/>
                          <a:hlinkClick r:id="rId41"/>
                        </a:rPr>
                        <a:t>NTestCaseBuilder</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[Murphy]</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.NET library</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1519746190"/>
                  </a:ext>
                </a:extLst>
              </a:tr>
              <a:tr h="149630">
                <a:tc>
                  <a:txBody>
                    <a:bodyPr/>
                    <a:lstStyle/>
                    <a:p>
                      <a:pPr fontAlgn="base"/>
                      <a:r>
                        <a:rPr lang="en-US" sz="500" u="none" strike="noStrike">
                          <a:solidFill>
                            <a:srgbClr val="0F79D0"/>
                          </a:solidFill>
                          <a:effectLst/>
                          <a:hlinkClick r:id="rId42"/>
                        </a:rPr>
                        <a:t>tcases</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[Kimbrough]</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Command-line, Maven plugin, free</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260822365"/>
                  </a:ext>
                </a:extLst>
              </a:tr>
              <a:tr h="92739">
                <a:tc>
                  <a:txBody>
                    <a:bodyPr/>
                    <a:lstStyle/>
                    <a:p>
                      <a:pPr fontAlgn="base"/>
                      <a:r>
                        <a:rPr lang="en-US" sz="500" u="none" strike="noStrike">
                          <a:solidFill>
                            <a:srgbClr val="0F79D0"/>
                          </a:solidFill>
                          <a:effectLst/>
                          <a:hlinkClick r:id="rId43"/>
                        </a:rPr>
                        <a:t>Pairwiser</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Inductive AS</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Web-based, free &amp; commercial</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2100305942"/>
                  </a:ext>
                </a:extLst>
              </a:tr>
              <a:tr h="92739">
                <a:tc>
                  <a:txBody>
                    <a:bodyPr/>
                    <a:lstStyle/>
                    <a:p>
                      <a:pPr fontAlgn="base"/>
                      <a:r>
                        <a:rPr lang="en-US" sz="500" u="none" strike="noStrike">
                          <a:solidFill>
                            <a:srgbClr val="0F79D0"/>
                          </a:solidFill>
                          <a:effectLst/>
                          <a:hlinkClick r:id="rId44"/>
                        </a:rPr>
                        <a:t>NUnit</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Poole et al</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Unit test framework</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3578364626"/>
                  </a:ext>
                </a:extLst>
              </a:tr>
              <a:tr h="149630">
                <a:tc>
                  <a:txBody>
                    <a:bodyPr/>
                    <a:lstStyle/>
                    <a:p>
                      <a:pPr fontAlgn="base"/>
                      <a:r>
                        <a:rPr lang="en-US" sz="500" u="none" strike="noStrike">
                          <a:solidFill>
                            <a:srgbClr val="0F79D0"/>
                          </a:solidFill>
                          <a:effectLst/>
                          <a:hlinkClick r:id="rId45"/>
                        </a:rPr>
                        <a:t>ecFeed</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ecFeed AS</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Standalone, Eclipse plug-in, and jUnit runner</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680050997"/>
                  </a:ext>
                </a:extLst>
              </a:tr>
              <a:tr h="92739">
                <a:tc>
                  <a:txBody>
                    <a:bodyPr/>
                    <a:lstStyle/>
                    <a:p>
                      <a:pPr fontAlgn="base"/>
                      <a:r>
                        <a:rPr lang="en-US" sz="500" u="none" strike="noStrike">
                          <a:solidFill>
                            <a:srgbClr val="0F79D0"/>
                          </a:solidFill>
                          <a:effectLst/>
                          <a:hlinkClick r:id="rId46"/>
                        </a:rPr>
                        <a:t>TechQA</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 </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Web-based, free</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3363770729"/>
                  </a:ext>
                </a:extLst>
              </a:tr>
              <a:tr h="92739">
                <a:tc>
                  <a:txBody>
                    <a:bodyPr/>
                    <a:lstStyle/>
                    <a:p>
                      <a:pPr fontAlgn="base"/>
                      <a:r>
                        <a:rPr lang="en-US" sz="500" u="none" strike="noStrike">
                          <a:solidFill>
                            <a:srgbClr val="0F79D0"/>
                          </a:solidFill>
                          <a:effectLst/>
                          <a:hlinkClick r:id="rId47"/>
                        </a:rPr>
                        <a:t>Pairwise Online Tool</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[Dementiev]</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Web-based, free</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1055916445"/>
                  </a:ext>
                </a:extLst>
              </a:tr>
              <a:tr h="92739">
                <a:tc>
                  <a:txBody>
                    <a:bodyPr/>
                    <a:lstStyle/>
                    <a:p>
                      <a:pPr fontAlgn="base"/>
                      <a:r>
                        <a:rPr lang="en-US" sz="500" u="none" strike="noStrike">
                          <a:solidFill>
                            <a:srgbClr val="0F79D0"/>
                          </a:solidFill>
                          <a:effectLst/>
                          <a:hlinkClick r:id="rId48"/>
                        </a:rPr>
                        <a:t>JCUnit</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[Ukai]</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Unit test framework</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3703290907"/>
                  </a:ext>
                </a:extLst>
              </a:tr>
              <a:tr h="92739">
                <a:tc>
                  <a:txBody>
                    <a:bodyPr/>
                    <a:lstStyle/>
                    <a:p>
                      <a:pPr fontAlgn="base"/>
                      <a:r>
                        <a:rPr lang="en-US" sz="500" u="none" strike="noStrike">
                          <a:solidFill>
                            <a:srgbClr val="0F79D0"/>
                          </a:solidFill>
                          <a:effectLst/>
                          <a:hlinkClick r:id="rId49"/>
                        </a:rPr>
                        <a:t>CAGen</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SBA Research</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Web-based and command-line</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1637247266"/>
                  </a:ext>
                </a:extLst>
              </a:tr>
              <a:tr h="92739">
                <a:tc>
                  <a:txBody>
                    <a:bodyPr/>
                    <a:lstStyle/>
                    <a:p>
                      <a:pPr fontAlgn="base"/>
                      <a:r>
                        <a:rPr lang="en-US" sz="500" u="none" strike="noStrike">
                          <a:solidFill>
                            <a:srgbClr val="0F79D0"/>
                          </a:solidFill>
                          <a:effectLst/>
                          <a:hlinkClick r:id="rId50"/>
                        </a:rPr>
                        <a:t>CTWedge</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University of Bergamo</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Web-based</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3884546675"/>
                  </a:ext>
                </a:extLst>
              </a:tr>
              <a:tr h="92739">
                <a:tc>
                  <a:txBody>
                    <a:bodyPr/>
                    <a:lstStyle/>
                    <a:p>
                      <a:pPr fontAlgn="base"/>
                      <a:r>
                        <a:rPr lang="en-US" sz="500" u="none" strike="noStrike">
                          <a:solidFill>
                            <a:srgbClr val="0F79D0"/>
                          </a:solidFill>
                          <a:effectLst/>
                          <a:hlinkClick r:id="rId51"/>
                        </a:rPr>
                        <a:t>CAMetrics</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SBA Research</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Web-based</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208912699"/>
                  </a:ext>
                </a:extLst>
              </a:tr>
              <a:tr h="92739">
                <a:tc>
                  <a:txBody>
                    <a:bodyPr/>
                    <a:lstStyle/>
                    <a:p>
                      <a:pPr fontAlgn="base"/>
                      <a:r>
                        <a:rPr lang="en-US" sz="500" u="none" strike="noStrike">
                          <a:solidFill>
                            <a:srgbClr val="0F79D0"/>
                          </a:solidFill>
                          <a:effectLst/>
                          <a:hlinkClick r:id="rId52"/>
                        </a:rPr>
                        <a:t>SQA Mate Tools: Pairwise</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[Sotskov]</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Web-based</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1149972928"/>
                  </a:ext>
                </a:extLst>
              </a:tr>
              <a:tr h="92739">
                <a:tc>
                  <a:txBody>
                    <a:bodyPr/>
                    <a:lstStyle/>
                    <a:p>
                      <a:pPr fontAlgn="base"/>
                      <a:r>
                        <a:rPr lang="en-US" sz="500" u="none" strike="noStrike">
                          <a:solidFill>
                            <a:srgbClr val="0F79D0"/>
                          </a:solidFill>
                          <a:effectLst/>
                          <a:hlinkClick r:id="rId53"/>
                        </a:rPr>
                        <a:t>AllPairsPy</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[Hombashi]</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Python library</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1630250321"/>
                  </a:ext>
                </a:extLst>
              </a:tr>
              <a:tr h="92739">
                <a:tc>
                  <a:txBody>
                    <a:bodyPr/>
                    <a:lstStyle/>
                    <a:p>
                      <a:pPr fontAlgn="base"/>
                      <a:r>
                        <a:rPr lang="en-US" sz="500" u="none" strike="noStrike">
                          <a:solidFill>
                            <a:srgbClr val="0F79D0"/>
                          </a:solidFill>
                          <a:effectLst/>
                          <a:hlinkClick r:id="rId54"/>
                        </a:rPr>
                        <a:t>Pairwise Pict Online</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[Tamura]</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PICT on the web</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1236463397"/>
                  </a:ext>
                </a:extLst>
              </a:tr>
              <a:tr h="149630">
                <a:tc>
                  <a:txBody>
                    <a:bodyPr/>
                    <a:lstStyle/>
                    <a:p>
                      <a:pPr fontAlgn="base"/>
                      <a:r>
                        <a:rPr lang="en-US" sz="500" u="none" strike="noStrike">
                          <a:solidFill>
                            <a:srgbClr val="0F79D0"/>
                          </a:solidFill>
                          <a:effectLst/>
                          <a:hlinkClick r:id="rId55"/>
                        </a:rPr>
                        <a:t>CoverTable</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[Yasuyuki]</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Python and TypeScript. Open source</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2266973622"/>
                  </a:ext>
                </a:extLst>
              </a:tr>
              <a:tr h="92739">
                <a:tc>
                  <a:txBody>
                    <a:bodyPr/>
                    <a:lstStyle/>
                    <a:p>
                      <a:pPr fontAlgn="base"/>
                      <a:r>
                        <a:rPr lang="en-US" sz="500" u="none" strike="noStrike">
                          <a:solidFill>
                            <a:srgbClr val="0F79D0"/>
                          </a:solidFill>
                          <a:effectLst/>
                          <a:hlinkClick r:id="rId56"/>
                        </a:rPr>
                        <a:t>UnitTestDesign</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[Dolgert]</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Julia library</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3484755383"/>
                  </a:ext>
                </a:extLst>
              </a:tr>
              <a:tr h="92739">
                <a:tc>
                  <a:txBody>
                    <a:bodyPr/>
                    <a:lstStyle/>
                    <a:p>
                      <a:pPr fontAlgn="base"/>
                      <a:r>
                        <a:rPr lang="en-US" sz="500" u="none" strike="noStrike">
                          <a:solidFill>
                            <a:srgbClr val="0F79D0"/>
                          </a:solidFill>
                          <a:effectLst/>
                          <a:hlinkClick r:id="rId57"/>
                        </a:rPr>
                        <a:t>Pairwise Generator</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[Kuptsov]</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Web-based</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1461370997"/>
                  </a:ext>
                </a:extLst>
              </a:tr>
              <a:tr h="149630">
                <a:tc>
                  <a:txBody>
                    <a:bodyPr/>
                    <a:lstStyle/>
                    <a:p>
                      <a:pPr fontAlgn="base"/>
                      <a:r>
                        <a:rPr lang="en-US" sz="500" u="none" strike="noStrike">
                          <a:solidFill>
                            <a:srgbClr val="0F79D0"/>
                          </a:solidFill>
                          <a:effectLst/>
                          <a:hlinkClick r:id="rId58"/>
                        </a:rPr>
                        <a:t>Kiwi TCMS</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Open source community</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Web-based. Supports manual testing.</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4099587341"/>
                  </a:ext>
                </a:extLst>
              </a:tr>
              <a:tr h="92739">
                <a:tc>
                  <a:txBody>
                    <a:bodyPr/>
                    <a:lstStyle/>
                    <a:p>
                      <a:pPr fontAlgn="base"/>
                      <a:r>
                        <a:rPr lang="en-US" sz="500" u="none" strike="noStrike">
                          <a:solidFill>
                            <a:srgbClr val="0F79D0"/>
                          </a:solidFill>
                          <a:effectLst/>
                          <a:hlinkClick r:id="rId59"/>
                        </a:rPr>
                        <a:t>AllPairs4J</a:t>
                      </a:r>
                      <a:endParaRPr lang="en-US" sz="500">
                        <a:effectLst/>
                      </a:endParaRP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[Pavelicii]</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tc>
                  <a:txBody>
                    <a:bodyPr/>
                    <a:lstStyle/>
                    <a:p>
                      <a:pPr fontAlgn="base"/>
                      <a:r>
                        <a:rPr lang="en-US" sz="500">
                          <a:effectLst/>
                        </a:rPr>
                        <a:t>Java library</a:t>
                      </a:r>
                    </a:p>
                  </a:txBody>
                  <a:tcPr marL="14405" marR="14405" marT="14405" marB="14405" anchor="ctr">
                    <a:lnL w="9525" cap="flat" cmpd="sng" algn="ctr">
                      <a:solidFill>
                        <a:srgbClr val="373737"/>
                      </a:solidFill>
                      <a:prstDash val="solid"/>
                      <a:round/>
                      <a:headEnd type="none" w="med" len="med"/>
                      <a:tailEnd type="none" w="med" len="med"/>
                    </a:lnL>
                    <a:lnR w="9525" cap="flat" cmpd="sng" algn="ctr">
                      <a:solidFill>
                        <a:srgbClr val="373737"/>
                      </a:solidFill>
                      <a:prstDash val="solid"/>
                      <a:round/>
                      <a:headEnd type="none" w="med" len="med"/>
                      <a:tailEnd type="none" w="med" len="med"/>
                    </a:lnR>
                    <a:lnT w="9525" cap="flat" cmpd="sng" algn="ctr">
                      <a:solidFill>
                        <a:srgbClr val="373737"/>
                      </a:solidFill>
                      <a:prstDash val="solid"/>
                      <a:round/>
                      <a:headEnd type="none" w="med" len="med"/>
                      <a:tailEnd type="none" w="med" len="med"/>
                    </a:lnT>
                    <a:lnB w="9525" cap="flat" cmpd="sng" algn="ctr">
                      <a:solidFill>
                        <a:srgbClr val="373737"/>
                      </a:solidFill>
                      <a:prstDash val="solid"/>
                      <a:round/>
                      <a:headEnd type="none" w="med" len="med"/>
                      <a:tailEnd type="none" w="med" len="med"/>
                    </a:lnB>
                    <a:solidFill>
                      <a:srgbClr val="F2F2F2"/>
                    </a:solidFill>
                  </a:tcPr>
                </a:tc>
                <a:extLst>
                  <a:ext uri="{0D108BD9-81ED-4DB2-BD59-A6C34878D82A}">
                    <a16:rowId xmlns:a16="http://schemas.microsoft.com/office/drawing/2014/main" val="2699850446"/>
                  </a:ext>
                </a:extLst>
              </a:tr>
            </a:tbl>
          </a:graphicData>
        </a:graphic>
      </p:graphicFrame>
      <p:sp>
        <p:nvSpPr>
          <p:cNvPr id="5" name="TextBox 4">
            <a:extLst>
              <a:ext uri="{FF2B5EF4-FFF2-40B4-BE49-F238E27FC236}">
                <a16:creationId xmlns:a16="http://schemas.microsoft.com/office/drawing/2014/main" id="{F070BC0A-5E7B-0951-8064-6A68849D23E1}"/>
              </a:ext>
            </a:extLst>
          </p:cNvPr>
          <p:cNvSpPr txBox="1"/>
          <p:nvPr/>
        </p:nvSpPr>
        <p:spPr>
          <a:xfrm>
            <a:off x="0" y="418343"/>
            <a:ext cx="4620638" cy="1990288"/>
          </a:xfrm>
          <a:prstGeom prst="rect">
            <a:avLst/>
          </a:prstGeom>
          <a:noFill/>
        </p:spPr>
        <p:txBody>
          <a:bodyPr wrap="square">
            <a:spAutoFit/>
          </a:bodyPr>
          <a:lstStyle/>
          <a:p>
            <a:pPr algn="l" fontAlgn="base">
              <a:buNone/>
            </a:pPr>
            <a:r>
              <a:rPr lang="en-US" b="1" i="0">
                <a:effectLst/>
                <a:latin typeface="Arial" panose="020B0604020202020204" pitchFamily="34" charset="0"/>
                <a:cs typeface="Arial" panose="020B0604020202020204" pitchFamily="34" charset="0"/>
              </a:rPr>
              <a:t>Pairwise Testing</a:t>
            </a:r>
          </a:p>
          <a:p>
            <a:pPr algn="l" fontAlgn="base">
              <a:spcBef>
                <a:spcPts val="750"/>
              </a:spcBef>
              <a:spcAft>
                <a:spcPts val="750"/>
              </a:spcAft>
            </a:pPr>
            <a:r>
              <a:rPr lang="en-US" b="0" i="0">
                <a:effectLst/>
                <a:latin typeface="Arial" panose="020B0604020202020204" pitchFamily="34" charset="0"/>
                <a:cs typeface="Arial" panose="020B0604020202020204" pitchFamily="34" charset="0"/>
              </a:rPr>
              <a:t>Combinatorial Test Case Generation</a:t>
            </a:r>
          </a:p>
          <a:p>
            <a:pPr algn="l" fontAlgn="base">
              <a:spcBef>
                <a:spcPts val="750"/>
              </a:spcBef>
              <a:spcAft>
                <a:spcPts val="750"/>
              </a:spcAft>
            </a:pPr>
            <a:endParaRPr lang="en-US">
              <a:latin typeface="Arial" panose="020B0604020202020204" pitchFamily="34" charset="0"/>
              <a:cs typeface="Arial" panose="020B0604020202020204" pitchFamily="34" charset="0"/>
            </a:endParaRPr>
          </a:p>
          <a:p>
            <a:pPr algn="l" fontAlgn="base">
              <a:spcBef>
                <a:spcPts val="750"/>
              </a:spcBef>
              <a:spcAft>
                <a:spcPts val="750"/>
              </a:spcAft>
            </a:pPr>
            <a:r>
              <a:rPr lang="ru-RU" b="0" i="0">
                <a:effectLst/>
                <a:latin typeface="Arial" panose="020B0604020202020204" pitchFamily="34" charset="0"/>
                <a:cs typeface="Arial" panose="020B0604020202020204" pitchFamily="34" charset="0"/>
              </a:rPr>
              <a:t>Ссылка на инструменты для попарного тестирования</a:t>
            </a:r>
            <a:endParaRPr lang="en-US" b="0" i="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371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99DE1-B834-226D-D584-988CBE88E51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EF5F03A-9A96-C08A-8C45-4764826A4593}"/>
              </a:ext>
            </a:extLst>
          </p:cNvPr>
          <p:cNvSpPr txBox="1"/>
          <p:nvPr/>
        </p:nvSpPr>
        <p:spPr>
          <a:xfrm>
            <a:off x="107004" y="158874"/>
            <a:ext cx="11984477" cy="338554"/>
          </a:xfrm>
          <a:prstGeom prst="rect">
            <a:avLst/>
          </a:prstGeom>
          <a:noFill/>
        </p:spPr>
        <p:txBody>
          <a:bodyPr wrap="square">
            <a:spAutoFit/>
          </a:bodyPr>
          <a:lstStyle/>
          <a:p>
            <a:pPr algn="l"/>
            <a:r>
              <a:rPr lang="az-Latn-AZ" sz="1600">
                <a:solidFill>
                  <a:srgbClr val="303141"/>
                </a:solidFill>
                <a:latin typeface="Udemy Sans"/>
              </a:rPr>
              <a:t>.</a:t>
            </a:r>
            <a:endParaRPr lang="az-Latn-AZ" sz="1600" i="0">
              <a:solidFill>
                <a:srgbClr val="303141"/>
              </a:solidFill>
              <a:effectLst/>
              <a:latin typeface="Udemy Sans"/>
            </a:endParaRPr>
          </a:p>
        </p:txBody>
      </p:sp>
    </p:spTree>
    <p:extLst>
      <p:ext uri="{BB962C8B-B14F-4D97-AF65-F5344CB8AC3E}">
        <p14:creationId xmlns:p14="http://schemas.microsoft.com/office/powerpoint/2010/main" val="2680123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8B0CE-7AF0-DC0B-0B7E-19D6C7F2D96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99052C4-4CFC-C830-2D78-7F0A7AD00F6A}"/>
              </a:ext>
            </a:extLst>
          </p:cNvPr>
          <p:cNvSpPr txBox="1"/>
          <p:nvPr/>
        </p:nvSpPr>
        <p:spPr>
          <a:xfrm>
            <a:off x="107004" y="158874"/>
            <a:ext cx="11984477" cy="338554"/>
          </a:xfrm>
          <a:prstGeom prst="rect">
            <a:avLst/>
          </a:prstGeom>
          <a:noFill/>
        </p:spPr>
        <p:txBody>
          <a:bodyPr wrap="square">
            <a:spAutoFit/>
          </a:bodyPr>
          <a:lstStyle/>
          <a:p>
            <a:pPr algn="l"/>
            <a:r>
              <a:rPr lang="az-Latn-AZ" sz="1600">
                <a:solidFill>
                  <a:srgbClr val="303141"/>
                </a:solidFill>
                <a:latin typeface="Udemy Sans"/>
              </a:rPr>
              <a:t>.</a:t>
            </a:r>
            <a:endParaRPr lang="az-Latn-AZ" sz="1600" i="0">
              <a:solidFill>
                <a:srgbClr val="303141"/>
              </a:solidFill>
              <a:effectLst/>
              <a:latin typeface="Udemy Sans"/>
            </a:endParaRPr>
          </a:p>
        </p:txBody>
      </p:sp>
    </p:spTree>
    <p:extLst>
      <p:ext uri="{BB962C8B-B14F-4D97-AF65-F5344CB8AC3E}">
        <p14:creationId xmlns:p14="http://schemas.microsoft.com/office/powerpoint/2010/main" val="2220418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C5BD5E-4296-6F00-42EF-5617120C99F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41165A0-D9DB-5991-65C2-13EBC8831155}"/>
              </a:ext>
            </a:extLst>
          </p:cNvPr>
          <p:cNvSpPr txBox="1"/>
          <p:nvPr/>
        </p:nvSpPr>
        <p:spPr>
          <a:xfrm>
            <a:off x="107004" y="158874"/>
            <a:ext cx="11984477" cy="338554"/>
          </a:xfrm>
          <a:prstGeom prst="rect">
            <a:avLst/>
          </a:prstGeom>
          <a:noFill/>
        </p:spPr>
        <p:txBody>
          <a:bodyPr wrap="square">
            <a:spAutoFit/>
          </a:bodyPr>
          <a:lstStyle/>
          <a:p>
            <a:pPr algn="l"/>
            <a:r>
              <a:rPr lang="az-Latn-AZ" sz="1600">
                <a:solidFill>
                  <a:srgbClr val="303141"/>
                </a:solidFill>
                <a:latin typeface="Udemy Sans"/>
              </a:rPr>
              <a:t>.</a:t>
            </a:r>
            <a:endParaRPr lang="az-Latn-AZ" sz="1600" i="0">
              <a:solidFill>
                <a:srgbClr val="303141"/>
              </a:solidFill>
              <a:effectLst/>
              <a:latin typeface="Udemy Sans"/>
            </a:endParaRPr>
          </a:p>
        </p:txBody>
      </p:sp>
    </p:spTree>
    <p:extLst>
      <p:ext uri="{BB962C8B-B14F-4D97-AF65-F5344CB8AC3E}">
        <p14:creationId xmlns:p14="http://schemas.microsoft.com/office/powerpoint/2010/main" val="1216348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291A3-E1C9-B692-DC9A-33251F534AB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0B7384F-5EF2-0083-3E72-4D13DAC27B06}"/>
              </a:ext>
            </a:extLst>
          </p:cNvPr>
          <p:cNvSpPr txBox="1"/>
          <p:nvPr/>
        </p:nvSpPr>
        <p:spPr>
          <a:xfrm>
            <a:off x="107004" y="158874"/>
            <a:ext cx="11984477" cy="338554"/>
          </a:xfrm>
          <a:prstGeom prst="rect">
            <a:avLst/>
          </a:prstGeom>
          <a:noFill/>
        </p:spPr>
        <p:txBody>
          <a:bodyPr wrap="square">
            <a:spAutoFit/>
          </a:bodyPr>
          <a:lstStyle/>
          <a:p>
            <a:pPr algn="l"/>
            <a:r>
              <a:rPr lang="az-Latn-AZ" sz="1600">
                <a:solidFill>
                  <a:srgbClr val="303141"/>
                </a:solidFill>
                <a:latin typeface="Udemy Sans"/>
              </a:rPr>
              <a:t>.</a:t>
            </a:r>
            <a:endParaRPr lang="az-Latn-AZ" sz="1600" i="0">
              <a:solidFill>
                <a:srgbClr val="303141"/>
              </a:solidFill>
              <a:effectLst/>
              <a:latin typeface="Udemy Sans"/>
            </a:endParaRPr>
          </a:p>
        </p:txBody>
      </p:sp>
    </p:spTree>
    <p:extLst>
      <p:ext uri="{BB962C8B-B14F-4D97-AF65-F5344CB8AC3E}">
        <p14:creationId xmlns:p14="http://schemas.microsoft.com/office/powerpoint/2010/main" val="1561102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F5C3FE-6196-BD6C-DA5F-4BDB4564F57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2DA1C60-9326-3D0A-11BE-DE6804329770}"/>
              </a:ext>
            </a:extLst>
          </p:cNvPr>
          <p:cNvSpPr txBox="1"/>
          <p:nvPr/>
        </p:nvSpPr>
        <p:spPr>
          <a:xfrm>
            <a:off x="107004" y="158874"/>
            <a:ext cx="11984477" cy="338554"/>
          </a:xfrm>
          <a:prstGeom prst="rect">
            <a:avLst/>
          </a:prstGeom>
          <a:noFill/>
        </p:spPr>
        <p:txBody>
          <a:bodyPr wrap="square">
            <a:spAutoFit/>
          </a:bodyPr>
          <a:lstStyle/>
          <a:p>
            <a:pPr algn="l"/>
            <a:r>
              <a:rPr lang="az-Latn-AZ" sz="1600">
                <a:solidFill>
                  <a:srgbClr val="303141"/>
                </a:solidFill>
                <a:latin typeface="Udemy Sans"/>
              </a:rPr>
              <a:t>.</a:t>
            </a:r>
            <a:endParaRPr lang="az-Latn-AZ" sz="1600" i="0">
              <a:solidFill>
                <a:srgbClr val="303141"/>
              </a:solidFill>
              <a:effectLst/>
              <a:latin typeface="Udemy Sans"/>
            </a:endParaRPr>
          </a:p>
        </p:txBody>
      </p:sp>
    </p:spTree>
    <p:extLst>
      <p:ext uri="{BB962C8B-B14F-4D97-AF65-F5344CB8AC3E}">
        <p14:creationId xmlns:p14="http://schemas.microsoft.com/office/powerpoint/2010/main" val="3674483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82654-7983-FE9D-8906-EBB317FF967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EDB9291-5E9C-A3FD-B3AA-654FE4AD3ACA}"/>
              </a:ext>
            </a:extLst>
          </p:cNvPr>
          <p:cNvSpPr txBox="1"/>
          <p:nvPr/>
        </p:nvSpPr>
        <p:spPr>
          <a:xfrm>
            <a:off x="107004" y="158874"/>
            <a:ext cx="11984477" cy="338554"/>
          </a:xfrm>
          <a:prstGeom prst="rect">
            <a:avLst/>
          </a:prstGeom>
          <a:noFill/>
        </p:spPr>
        <p:txBody>
          <a:bodyPr wrap="square">
            <a:spAutoFit/>
          </a:bodyPr>
          <a:lstStyle/>
          <a:p>
            <a:pPr algn="l"/>
            <a:r>
              <a:rPr lang="az-Latn-AZ" sz="1600">
                <a:solidFill>
                  <a:srgbClr val="303141"/>
                </a:solidFill>
                <a:latin typeface="Udemy Sans"/>
              </a:rPr>
              <a:t>.</a:t>
            </a:r>
            <a:endParaRPr lang="az-Latn-AZ" sz="1600" i="0">
              <a:solidFill>
                <a:srgbClr val="303141"/>
              </a:solidFill>
              <a:effectLst/>
              <a:latin typeface="Udemy Sans"/>
            </a:endParaRPr>
          </a:p>
        </p:txBody>
      </p:sp>
    </p:spTree>
    <p:extLst>
      <p:ext uri="{BB962C8B-B14F-4D97-AF65-F5344CB8AC3E}">
        <p14:creationId xmlns:p14="http://schemas.microsoft.com/office/powerpoint/2010/main" val="4001264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0B0B50-6BDB-E6A1-2CBC-DD22EDDD012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74B278A-1593-2959-C405-A67059890705}"/>
              </a:ext>
            </a:extLst>
          </p:cNvPr>
          <p:cNvSpPr txBox="1"/>
          <p:nvPr/>
        </p:nvSpPr>
        <p:spPr>
          <a:xfrm>
            <a:off x="107004" y="158874"/>
            <a:ext cx="11984477" cy="5909310"/>
          </a:xfrm>
          <a:prstGeom prst="rect">
            <a:avLst/>
          </a:prstGeom>
          <a:noFill/>
        </p:spPr>
        <p:txBody>
          <a:bodyPr wrap="square">
            <a:spAutoFit/>
          </a:bodyPr>
          <a:lstStyle/>
          <a:p>
            <a:pPr marL="342900" indent="-342900">
              <a:buAutoNum type="arabicPeriod"/>
            </a:pPr>
            <a:r>
              <a:rPr lang="ru-RU" sz="1400" b="0" i="0">
                <a:solidFill>
                  <a:srgbClr val="303141"/>
                </a:solidFill>
                <a:effectLst/>
                <a:latin typeface="Udemy Sans"/>
              </a:rPr>
              <a:t>Создадим таблицу с параметрами и значениями. Всегда начинаем с параметра, у которого больше всего значений.</a:t>
            </a:r>
            <a:endParaRPr lang="az-Latn-AZ" sz="1400" b="0" i="0">
              <a:solidFill>
                <a:srgbClr val="303141"/>
              </a:solidFill>
              <a:effectLst/>
              <a:latin typeface="Udemy Sans"/>
            </a:endParaRPr>
          </a:p>
          <a:p>
            <a:pPr marL="342900" indent="-342900">
              <a:buAutoNum type="arabicPeriod"/>
            </a:pPr>
            <a:endParaRPr lang="az-Latn-AZ" sz="1400">
              <a:solidFill>
                <a:srgbClr val="303141"/>
              </a:solidFill>
              <a:latin typeface="Udemy Sans"/>
            </a:endParaRPr>
          </a:p>
          <a:p>
            <a:pPr marL="342900" indent="-342900">
              <a:buAutoNum type="arabicPeriod"/>
            </a:pPr>
            <a:endParaRPr lang="az-Latn-AZ" sz="1400">
              <a:solidFill>
                <a:srgbClr val="303141"/>
              </a:solidFill>
              <a:latin typeface="Udemy Sans"/>
            </a:endParaRPr>
          </a:p>
          <a:p>
            <a:pPr marL="342900" indent="-342900">
              <a:buAutoNum type="arabicPeriod"/>
            </a:pPr>
            <a:endParaRPr lang="az-Latn-AZ" sz="1400">
              <a:solidFill>
                <a:srgbClr val="303141"/>
              </a:solidFill>
              <a:latin typeface="Udemy Sans"/>
            </a:endParaRPr>
          </a:p>
          <a:p>
            <a:pPr marL="342900" indent="-342900">
              <a:buAutoNum type="arabicPeriod"/>
            </a:pPr>
            <a:endParaRPr lang="az-Latn-AZ" sz="1400">
              <a:solidFill>
                <a:srgbClr val="303141"/>
              </a:solidFill>
              <a:latin typeface="Udemy Sans"/>
            </a:endParaRPr>
          </a:p>
          <a:p>
            <a:pPr marL="342900" indent="-342900">
              <a:buAutoNum type="arabicPeriod"/>
            </a:pPr>
            <a:endParaRPr lang="az-Latn-AZ" sz="1400">
              <a:solidFill>
                <a:srgbClr val="303141"/>
              </a:solidFill>
              <a:latin typeface="Udemy Sans"/>
            </a:endParaRPr>
          </a:p>
          <a:p>
            <a:pPr marL="342900" indent="-342900">
              <a:buAutoNum type="arabicPeriod"/>
            </a:pPr>
            <a:endParaRPr lang="az-Latn-AZ" sz="1400">
              <a:solidFill>
                <a:srgbClr val="303141"/>
              </a:solidFill>
              <a:latin typeface="Udemy Sans"/>
            </a:endParaRPr>
          </a:p>
          <a:p>
            <a:pPr marL="342900" indent="-342900">
              <a:buAutoNum type="arabicPeriod"/>
            </a:pPr>
            <a:endParaRPr lang="az-Latn-AZ" sz="1400">
              <a:solidFill>
                <a:srgbClr val="303141"/>
              </a:solidFill>
              <a:latin typeface="Udemy Sans"/>
            </a:endParaRPr>
          </a:p>
          <a:p>
            <a:pPr marL="342900" indent="-342900">
              <a:buAutoNum type="arabicPeriod"/>
            </a:pPr>
            <a:endParaRPr lang="az-Latn-AZ" sz="1400">
              <a:solidFill>
                <a:srgbClr val="303141"/>
              </a:solidFill>
              <a:latin typeface="Udemy Sans"/>
            </a:endParaRPr>
          </a:p>
          <a:p>
            <a:pPr marL="342900" indent="-342900">
              <a:buAutoNum type="arabicPeriod"/>
            </a:pPr>
            <a:endParaRPr lang="az-Latn-AZ" sz="1400">
              <a:solidFill>
                <a:srgbClr val="303141"/>
              </a:solidFill>
              <a:latin typeface="Udemy Sans"/>
            </a:endParaRPr>
          </a:p>
          <a:p>
            <a:pPr marL="342900" indent="-342900">
              <a:buAutoNum type="arabicPeriod"/>
            </a:pPr>
            <a:endParaRPr lang="az-Latn-AZ" sz="1400">
              <a:solidFill>
                <a:srgbClr val="303141"/>
              </a:solidFill>
              <a:latin typeface="Udemy Sans"/>
            </a:endParaRPr>
          </a:p>
          <a:p>
            <a:pPr marL="342900" indent="-342900">
              <a:buAutoNum type="arabicPeriod"/>
            </a:pPr>
            <a:endParaRPr lang="az-Latn-AZ" sz="1400">
              <a:solidFill>
                <a:srgbClr val="303141"/>
              </a:solidFill>
              <a:latin typeface="Udemy Sans"/>
            </a:endParaRPr>
          </a:p>
          <a:p>
            <a:pPr marL="342900" indent="-342900">
              <a:buAutoNum type="arabicPeriod"/>
            </a:pPr>
            <a:endParaRPr lang="az-Latn-AZ" sz="1400">
              <a:solidFill>
                <a:srgbClr val="303141"/>
              </a:solidFill>
              <a:latin typeface="Udemy Sans"/>
            </a:endParaRPr>
          </a:p>
          <a:p>
            <a:pPr marL="342900" indent="-342900">
              <a:buAutoNum type="arabicPeriod"/>
            </a:pPr>
            <a:endParaRPr lang="az-Latn-AZ" sz="1400">
              <a:solidFill>
                <a:srgbClr val="303141"/>
              </a:solidFill>
              <a:latin typeface="Udemy Sans"/>
            </a:endParaRPr>
          </a:p>
          <a:p>
            <a:pPr marL="342900" indent="-342900">
              <a:buAutoNum type="arabicPeriod"/>
            </a:pPr>
            <a:endParaRPr lang="az-Latn-AZ" sz="1400">
              <a:solidFill>
                <a:srgbClr val="303141"/>
              </a:solidFill>
              <a:latin typeface="Udemy Sans"/>
            </a:endParaRPr>
          </a:p>
          <a:p>
            <a:pPr marL="342900" indent="-342900">
              <a:buAutoNum type="arabicPeriod"/>
            </a:pPr>
            <a:endParaRPr lang="az-Latn-AZ" sz="1400">
              <a:solidFill>
                <a:srgbClr val="303141"/>
              </a:solidFill>
              <a:latin typeface="Udemy Sans"/>
            </a:endParaRPr>
          </a:p>
          <a:p>
            <a:pPr marL="342900" indent="-342900">
              <a:buAutoNum type="arabicPeriod"/>
            </a:pPr>
            <a:endParaRPr lang="az-Latn-AZ" sz="1400">
              <a:solidFill>
                <a:srgbClr val="303141"/>
              </a:solidFill>
              <a:latin typeface="Udemy Sans"/>
            </a:endParaRPr>
          </a:p>
          <a:p>
            <a:pPr marL="342900" indent="-342900">
              <a:buAutoNum type="arabicPeriod"/>
            </a:pPr>
            <a:endParaRPr lang="az-Latn-AZ" sz="1400">
              <a:solidFill>
                <a:srgbClr val="303141"/>
              </a:solidFill>
              <a:latin typeface="Udemy Sans"/>
            </a:endParaRPr>
          </a:p>
          <a:p>
            <a:pPr marL="342900" indent="-342900">
              <a:buAutoNum type="arabicPeriod"/>
            </a:pPr>
            <a:endParaRPr lang="az-Latn-AZ" sz="1400">
              <a:solidFill>
                <a:srgbClr val="303141"/>
              </a:solidFill>
              <a:latin typeface="Udemy Sans"/>
            </a:endParaRPr>
          </a:p>
          <a:p>
            <a:pPr marL="342900" indent="-342900">
              <a:buAutoNum type="arabicPeriod"/>
            </a:pPr>
            <a:endParaRPr lang="az-Latn-AZ" sz="1400">
              <a:solidFill>
                <a:srgbClr val="303141"/>
              </a:solidFill>
              <a:latin typeface="Udemy Sans"/>
            </a:endParaRPr>
          </a:p>
          <a:p>
            <a:pPr marL="342900" indent="-342900">
              <a:buAutoNum type="arabicPeriod"/>
            </a:pPr>
            <a:endParaRPr lang="az-Latn-AZ" sz="1400">
              <a:solidFill>
                <a:srgbClr val="303141"/>
              </a:solidFill>
              <a:latin typeface="Udemy Sans"/>
            </a:endParaRPr>
          </a:p>
          <a:p>
            <a:pPr marL="342900" indent="-342900">
              <a:buAutoNum type="arabicPeriod"/>
            </a:pPr>
            <a:endParaRPr lang="az-Latn-AZ" sz="1400">
              <a:solidFill>
                <a:srgbClr val="303141"/>
              </a:solidFill>
              <a:latin typeface="Udemy Sans"/>
            </a:endParaRPr>
          </a:p>
          <a:p>
            <a:pPr marL="342900" indent="-342900">
              <a:buAutoNum type="arabicPeriod"/>
            </a:pPr>
            <a:endParaRPr lang="az-Latn-AZ" sz="1400">
              <a:solidFill>
                <a:srgbClr val="303141"/>
              </a:solidFill>
              <a:latin typeface="Udemy Sans"/>
            </a:endParaRPr>
          </a:p>
          <a:p>
            <a:pPr marL="342900" indent="-342900">
              <a:buAutoNum type="arabicPeriod"/>
            </a:pPr>
            <a:endParaRPr lang="az-Latn-AZ" sz="1400">
              <a:solidFill>
                <a:srgbClr val="303141"/>
              </a:solidFill>
              <a:latin typeface="Udemy Sans"/>
            </a:endParaRPr>
          </a:p>
          <a:p>
            <a:pPr marL="342900" indent="-342900">
              <a:buAutoNum type="arabicPeriod"/>
            </a:pPr>
            <a:endParaRPr lang="az-Latn-AZ" sz="1400">
              <a:solidFill>
                <a:srgbClr val="303141"/>
              </a:solidFill>
              <a:latin typeface="Udemy Sans"/>
            </a:endParaRPr>
          </a:p>
          <a:p>
            <a:pPr marL="342900" indent="-342900">
              <a:buAutoNum type="arabicPeriod"/>
            </a:pPr>
            <a:endParaRPr lang="az-Latn-AZ" sz="1400">
              <a:solidFill>
                <a:srgbClr val="303141"/>
              </a:solidFill>
              <a:latin typeface="Udemy Sans"/>
            </a:endParaRPr>
          </a:p>
          <a:p>
            <a:r>
              <a:rPr lang="ru-RU" sz="1400" b="0" i="0">
                <a:solidFill>
                  <a:srgbClr val="303141"/>
                </a:solidFill>
                <a:effectLst/>
                <a:latin typeface="Udemy Sans"/>
              </a:rPr>
              <a:t>2. Для генерации пар необходимо нажать кнопку</a:t>
            </a:r>
            <a:r>
              <a:rPr lang="en-US" sz="1400" b="0" i="0">
                <a:solidFill>
                  <a:srgbClr val="303141"/>
                </a:solidFill>
                <a:effectLst/>
                <a:latin typeface="Udemy Sans"/>
              </a:rPr>
              <a:t> (Generate Pairwise)</a:t>
            </a:r>
            <a:endParaRPr lang="en-US" sz="1400"/>
          </a:p>
        </p:txBody>
      </p:sp>
      <p:pic>
        <p:nvPicPr>
          <p:cNvPr id="4" name="Picture 3">
            <a:extLst>
              <a:ext uri="{FF2B5EF4-FFF2-40B4-BE49-F238E27FC236}">
                <a16:creationId xmlns:a16="http://schemas.microsoft.com/office/drawing/2014/main" id="{CABE832F-369F-9144-260E-E5D0C70E72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2414" y="930228"/>
            <a:ext cx="9107171" cy="3982006"/>
          </a:xfrm>
          <a:prstGeom prst="rect">
            <a:avLst/>
          </a:prstGeom>
        </p:spPr>
      </p:pic>
    </p:spTree>
    <p:extLst>
      <p:ext uri="{BB962C8B-B14F-4D97-AF65-F5344CB8AC3E}">
        <p14:creationId xmlns:p14="http://schemas.microsoft.com/office/powerpoint/2010/main" val="361722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6896D1-0DD4-60FD-E72F-856ABCE6401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C7EB892-D8F8-7171-D6BD-7A76E0C63F37}"/>
              </a:ext>
            </a:extLst>
          </p:cNvPr>
          <p:cNvSpPr txBox="1"/>
          <p:nvPr/>
        </p:nvSpPr>
        <p:spPr>
          <a:xfrm>
            <a:off x="107004" y="158874"/>
            <a:ext cx="11984477" cy="584775"/>
          </a:xfrm>
          <a:prstGeom prst="rect">
            <a:avLst/>
          </a:prstGeom>
          <a:noFill/>
        </p:spPr>
        <p:txBody>
          <a:bodyPr wrap="square">
            <a:spAutoFit/>
          </a:bodyPr>
          <a:lstStyle/>
          <a:p>
            <a:pPr>
              <a:buNone/>
            </a:pPr>
            <a:r>
              <a:rPr lang="ru-RU" sz="1600" b="0" i="0">
                <a:solidFill>
                  <a:srgbClr val="303141"/>
                </a:solidFill>
                <a:effectLst/>
                <a:latin typeface="Udemy Sans"/>
              </a:rPr>
              <a:t>3. После нажатия сформируется таблица с необходимыми тестовыми данными. Количество проверок сократится с 96 до 16. Таблицу необходимо использовать для создания чек-листа или тест-кейсов.</a:t>
            </a:r>
            <a:endParaRPr lang="en-US" sz="1600"/>
          </a:p>
        </p:txBody>
      </p:sp>
      <p:pic>
        <p:nvPicPr>
          <p:cNvPr id="4" name="Picture 3">
            <a:extLst>
              <a:ext uri="{FF2B5EF4-FFF2-40B4-BE49-F238E27FC236}">
                <a16:creationId xmlns:a16="http://schemas.microsoft.com/office/drawing/2014/main" id="{89705752-3E9A-B482-2ABA-CDD09BF01E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2140" y="2127602"/>
            <a:ext cx="5079860" cy="4730398"/>
          </a:xfrm>
          <a:prstGeom prst="rect">
            <a:avLst/>
          </a:prstGeom>
        </p:spPr>
      </p:pic>
    </p:spTree>
    <p:extLst>
      <p:ext uri="{BB962C8B-B14F-4D97-AF65-F5344CB8AC3E}">
        <p14:creationId xmlns:p14="http://schemas.microsoft.com/office/powerpoint/2010/main" val="2433225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169DE-DD56-CAD0-7C5C-EAB49A9280A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4CFE6D2-0254-D642-7BE4-54354DDC1936}"/>
              </a:ext>
            </a:extLst>
          </p:cNvPr>
          <p:cNvSpPr txBox="1"/>
          <p:nvPr/>
        </p:nvSpPr>
        <p:spPr>
          <a:xfrm>
            <a:off x="107004" y="158874"/>
            <a:ext cx="11984477" cy="4767972"/>
          </a:xfrm>
          <a:prstGeom prst="rect">
            <a:avLst/>
          </a:prstGeom>
          <a:noFill/>
        </p:spPr>
        <p:txBody>
          <a:bodyPr wrap="square">
            <a:spAutoFit/>
          </a:bodyPr>
          <a:lstStyle/>
          <a:p>
            <a:pPr algn="l"/>
            <a:r>
              <a:rPr lang="az-Latn-AZ" sz="1600" i="0">
                <a:solidFill>
                  <a:srgbClr val="303141"/>
                </a:solidFill>
                <a:effectLst/>
                <a:latin typeface="Udemy Sans"/>
              </a:rPr>
              <a:t>Bu slaydda yazanlar dərsi izah etmək üçün kifayətdir ancaq daha ətraflı </a:t>
            </a:r>
            <a:r>
              <a:rPr lang="az-Latn-AZ" sz="1600">
                <a:solidFill>
                  <a:srgbClr val="303141"/>
                </a:solidFill>
                <a:latin typeface="Udemy Sans"/>
              </a:rPr>
              <a:t>məlumat əldə etmək üçün fərqli qaynaqlara baxmaq lazımdır.</a:t>
            </a:r>
            <a:r>
              <a:rPr lang="en-US" sz="1600">
                <a:solidFill>
                  <a:srgbClr val="303141"/>
                </a:solidFill>
                <a:latin typeface="Udemy Sans"/>
              </a:rPr>
              <a:t> </a:t>
            </a:r>
          </a:p>
          <a:p>
            <a:pPr algn="l"/>
            <a:endParaRPr lang="en-US" sz="1600">
              <a:solidFill>
                <a:srgbClr val="303141"/>
              </a:solidFill>
              <a:latin typeface="Udemy Sans"/>
            </a:endParaRPr>
          </a:p>
          <a:p>
            <a:pPr algn="l"/>
            <a:r>
              <a:rPr lang="ru-RU" sz="2000" b="1" i="0">
                <a:solidFill>
                  <a:srgbClr val="FF0000"/>
                </a:solidFill>
                <a:effectLst/>
                <a:latin typeface="Udemy Sans"/>
              </a:rPr>
              <a:t>ДОПОЛНИТЕЛЬНО</a:t>
            </a:r>
            <a:endParaRPr lang="en-US" sz="1050" b="1" i="0">
              <a:solidFill>
                <a:srgbClr val="FF0000"/>
              </a:solidFill>
              <a:effectLst/>
              <a:latin typeface="Udemy Sans"/>
            </a:endParaRPr>
          </a:p>
          <a:p>
            <a:pPr algn="l"/>
            <a:endParaRPr lang="en-US" sz="1050">
              <a:solidFill>
                <a:srgbClr val="303141"/>
              </a:solidFill>
              <a:latin typeface="Udemy Sans"/>
            </a:endParaRPr>
          </a:p>
          <a:p>
            <a:pPr algn="l">
              <a:lnSpc>
                <a:spcPts val="2250"/>
              </a:lnSpc>
              <a:buNone/>
            </a:pPr>
            <a:r>
              <a:rPr lang="ru-RU" sz="1050" b="1" i="0">
                <a:solidFill>
                  <a:srgbClr val="242424"/>
                </a:solidFill>
                <a:effectLst/>
                <a:latin typeface="sohne"/>
              </a:rPr>
              <a:t>Что же такое pairwise testing?</a:t>
            </a:r>
          </a:p>
          <a:p>
            <a:pPr algn="l">
              <a:lnSpc>
                <a:spcPts val="2400"/>
              </a:lnSpc>
            </a:pPr>
            <a:r>
              <a:rPr lang="ru-RU" sz="1050" b="0" i="0">
                <a:solidFill>
                  <a:srgbClr val="242424"/>
                </a:solidFill>
                <a:effectLst/>
                <a:latin typeface="source-serif-pro"/>
              </a:rPr>
              <a:t>Pairwise testing — техника тест-дизайна, а именно метод обнаружения дефектов с использованием комбинационного метода из двух тестовых случаев. Он основан на наблюдениях о том, что большинство дефектов вызвано взаимодействием не более двух факторов (дефекты, которые возникают при взаимодействии трех и более факторов, как правило менее критичны). Следовательно, выбирается пара двух тестовых параметров, и все возможные пары этих двух параметров отправляются в качестве входных параметров для тестирования. Pairwise testing сокращает общее количество тест-кейсов, тем самым уменьшая время и расходы, затраченные на тестирование. Техника известна уже больше 20 лет, но только последние 5 лет мы можем наблюдать ее активное использование.</a:t>
            </a:r>
          </a:p>
          <a:p>
            <a:pPr algn="l"/>
            <a:endParaRPr lang="en-US" sz="1050" i="0">
              <a:solidFill>
                <a:srgbClr val="303141"/>
              </a:solidFill>
              <a:effectLst/>
              <a:latin typeface="Udemy Sans"/>
            </a:endParaRPr>
          </a:p>
          <a:p>
            <a:pPr algn="l"/>
            <a:endParaRPr lang="en-US" sz="1050">
              <a:solidFill>
                <a:srgbClr val="303141"/>
              </a:solidFill>
              <a:latin typeface="Udemy Sans"/>
            </a:endParaRPr>
          </a:p>
          <a:p>
            <a:pPr algn="l"/>
            <a:r>
              <a:rPr lang="ru-RU" sz="1050" b="0" i="0">
                <a:solidFill>
                  <a:srgbClr val="242424"/>
                </a:solidFill>
                <a:effectLst/>
                <a:latin typeface="source-serif-pro"/>
              </a:rPr>
              <a:t>Для Pairwise testing используют алгоритмы, которые базируются на построении ортогональных матриц, или алгоритмы All-Pairs.</a:t>
            </a:r>
            <a:endParaRPr lang="en-US" sz="1050" b="0" i="0">
              <a:solidFill>
                <a:srgbClr val="303141"/>
              </a:solidFill>
              <a:effectLst/>
              <a:latin typeface="Udemy Sans"/>
            </a:endParaRPr>
          </a:p>
          <a:p>
            <a:pPr algn="l"/>
            <a:endParaRPr lang="en-US" sz="1050">
              <a:solidFill>
                <a:srgbClr val="303141"/>
              </a:solidFill>
              <a:latin typeface="Udemy Sans"/>
            </a:endParaRPr>
          </a:p>
          <a:p>
            <a:pPr algn="l"/>
            <a:endParaRPr lang="en-US" sz="1050" i="0">
              <a:solidFill>
                <a:srgbClr val="303141"/>
              </a:solidFill>
              <a:effectLst/>
              <a:latin typeface="Udemy Sans"/>
            </a:endParaRPr>
          </a:p>
          <a:p>
            <a:pPr algn="l">
              <a:lnSpc>
                <a:spcPts val="2250"/>
              </a:lnSpc>
              <a:buNone/>
            </a:pPr>
            <a:r>
              <a:rPr lang="ru-RU" sz="1050" b="1" i="0">
                <a:solidFill>
                  <a:srgbClr val="242424"/>
                </a:solidFill>
                <a:effectLst/>
                <a:latin typeface="sohne"/>
              </a:rPr>
              <a:t>Тестирование с помощью ортогональных матриц</a:t>
            </a:r>
          </a:p>
          <a:p>
            <a:pPr algn="l">
              <a:lnSpc>
                <a:spcPts val="2400"/>
              </a:lnSpc>
            </a:pPr>
            <a:r>
              <a:rPr lang="ru-RU" sz="1050" b="0" i="0">
                <a:solidFill>
                  <a:srgbClr val="242424"/>
                </a:solidFill>
                <a:effectLst/>
                <a:latin typeface="source-serif-pro"/>
              </a:rPr>
              <a:t>Данная техника тест-дизайна относится к статическим способам тестирование и используется в том случае, когда мы имеем дело с большим количеством входных данных, следовательно, исчерпывающие тестирование является недостижимым. Ортогональные матрицы применяются в конфигурационном, регрессионном, производительном, а так же в тестировании пользовательского интерфейса.</a:t>
            </a:r>
          </a:p>
          <a:p>
            <a:pPr algn="l">
              <a:lnSpc>
                <a:spcPts val="2400"/>
              </a:lnSpc>
            </a:pPr>
            <a:endParaRPr lang="ru-RU" sz="1050">
              <a:solidFill>
                <a:srgbClr val="242424"/>
              </a:solidFill>
              <a:latin typeface="source-serif-pro"/>
            </a:endParaRPr>
          </a:p>
          <a:p>
            <a:pPr algn="l"/>
            <a:endParaRPr lang="az-Latn-AZ" sz="1050" i="0">
              <a:solidFill>
                <a:srgbClr val="303141"/>
              </a:solidFill>
              <a:effectLst/>
              <a:latin typeface="Udemy Sans"/>
            </a:endParaRPr>
          </a:p>
        </p:txBody>
      </p:sp>
    </p:spTree>
    <p:extLst>
      <p:ext uri="{BB962C8B-B14F-4D97-AF65-F5344CB8AC3E}">
        <p14:creationId xmlns:p14="http://schemas.microsoft.com/office/powerpoint/2010/main" val="217406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E4069F-2BAA-698A-04BC-1CB85DC127E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34F0969-C45C-21EA-3ED2-ACFB8C65A929}"/>
              </a:ext>
            </a:extLst>
          </p:cNvPr>
          <p:cNvSpPr txBox="1"/>
          <p:nvPr/>
        </p:nvSpPr>
        <p:spPr>
          <a:xfrm>
            <a:off x="107004" y="158874"/>
            <a:ext cx="11984477" cy="6532814"/>
          </a:xfrm>
          <a:prstGeom prst="rect">
            <a:avLst/>
          </a:prstGeom>
          <a:noFill/>
        </p:spPr>
        <p:txBody>
          <a:bodyPr wrap="square">
            <a:spAutoFit/>
          </a:bodyPr>
          <a:lstStyle/>
          <a:p>
            <a:pPr algn="l">
              <a:lnSpc>
                <a:spcPts val="2400"/>
              </a:lnSpc>
            </a:pPr>
            <a:r>
              <a:rPr lang="ru-RU" sz="1600" b="0" i="0">
                <a:solidFill>
                  <a:srgbClr val="242424"/>
                </a:solidFill>
                <a:effectLst/>
                <a:latin typeface="source-serif-pro"/>
              </a:rPr>
              <a:t>Рассмотрим пример. Пусть у нас есть 2 значения - X, Y. Для них существуют следующие комбинации: (x,x),(x,y),(y,x),(y,y). Добавим к ним 3 входных параметра 1, 2, 3, которые принимают значения X и Y. Путем несложных манипуляция мы получаем все возможные комбинации входных данных.</a:t>
            </a:r>
          </a:p>
          <a:p>
            <a:pPr algn="l">
              <a:lnSpc>
                <a:spcPts val="2400"/>
              </a:lnSpc>
            </a:pPr>
            <a:endParaRPr lang="ru-RU" sz="1600">
              <a:solidFill>
                <a:srgbClr val="242424"/>
              </a:solidFill>
              <a:latin typeface="source-serif-pro"/>
            </a:endParaRPr>
          </a:p>
          <a:p>
            <a:pPr algn="l">
              <a:lnSpc>
                <a:spcPts val="2400"/>
              </a:lnSpc>
            </a:pPr>
            <a:endParaRPr lang="ru-RU" sz="1600" b="0" i="0">
              <a:solidFill>
                <a:srgbClr val="242424"/>
              </a:solidFill>
              <a:effectLst/>
              <a:latin typeface="source-serif-pro"/>
            </a:endParaRPr>
          </a:p>
          <a:p>
            <a:pPr algn="l">
              <a:lnSpc>
                <a:spcPts val="2400"/>
              </a:lnSpc>
            </a:pPr>
            <a:endParaRPr lang="ru-RU" sz="1600">
              <a:solidFill>
                <a:srgbClr val="242424"/>
              </a:solidFill>
              <a:latin typeface="source-serif-pro"/>
            </a:endParaRPr>
          </a:p>
          <a:p>
            <a:pPr algn="l">
              <a:lnSpc>
                <a:spcPts val="2400"/>
              </a:lnSpc>
            </a:pPr>
            <a:endParaRPr lang="ru-RU" sz="1600" b="0" i="0">
              <a:solidFill>
                <a:srgbClr val="242424"/>
              </a:solidFill>
              <a:effectLst/>
              <a:latin typeface="source-serif-pro"/>
            </a:endParaRPr>
          </a:p>
          <a:p>
            <a:pPr algn="l">
              <a:lnSpc>
                <a:spcPts val="2400"/>
              </a:lnSpc>
            </a:pPr>
            <a:endParaRPr lang="ru-RU" sz="1600">
              <a:solidFill>
                <a:srgbClr val="242424"/>
              </a:solidFill>
              <a:latin typeface="source-serif-pro"/>
            </a:endParaRPr>
          </a:p>
          <a:p>
            <a:pPr algn="l">
              <a:lnSpc>
                <a:spcPts val="2400"/>
              </a:lnSpc>
            </a:pPr>
            <a:endParaRPr lang="ru-RU" sz="1600" b="0" i="0">
              <a:solidFill>
                <a:srgbClr val="242424"/>
              </a:solidFill>
              <a:effectLst/>
              <a:latin typeface="source-serif-pro"/>
            </a:endParaRPr>
          </a:p>
          <a:p>
            <a:pPr algn="l">
              <a:lnSpc>
                <a:spcPts val="2400"/>
              </a:lnSpc>
            </a:pPr>
            <a:endParaRPr lang="ru-RU" sz="1600">
              <a:solidFill>
                <a:srgbClr val="242424"/>
              </a:solidFill>
              <a:latin typeface="source-serif-pro"/>
            </a:endParaRPr>
          </a:p>
          <a:p>
            <a:pPr algn="l">
              <a:lnSpc>
                <a:spcPts val="2400"/>
              </a:lnSpc>
            </a:pPr>
            <a:endParaRPr lang="ru-RU" sz="1600" b="0" i="0">
              <a:solidFill>
                <a:srgbClr val="242424"/>
              </a:solidFill>
              <a:effectLst/>
              <a:latin typeface="source-serif-pro"/>
            </a:endParaRPr>
          </a:p>
          <a:p>
            <a:pPr algn="l">
              <a:lnSpc>
                <a:spcPts val="2400"/>
              </a:lnSpc>
            </a:pPr>
            <a:endParaRPr lang="ru-RU" sz="1600" b="0" i="0">
              <a:solidFill>
                <a:srgbClr val="242424"/>
              </a:solidFill>
              <a:effectLst/>
              <a:latin typeface="source-serif-pro"/>
            </a:endParaRPr>
          </a:p>
          <a:p>
            <a:pPr algn="l">
              <a:lnSpc>
                <a:spcPts val="2400"/>
              </a:lnSpc>
            </a:pPr>
            <a:endParaRPr lang="ru-RU" sz="1600">
              <a:solidFill>
                <a:srgbClr val="242424"/>
              </a:solidFill>
              <a:latin typeface="source-serif-pro"/>
            </a:endParaRPr>
          </a:p>
          <a:p>
            <a:pPr algn="l">
              <a:lnSpc>
                <a:spcPts val="2400"/>
              </a:lnSpc>
            </a:pPr>
            <a:endParaRPr lang="ru-RU" sz="1600" b="0" i="0">
              <a:solidFill>
                <a:srgbClr val="242424"/>
              </a:solidFill>
              <a:effectLst/>
              <a:latin typeface="source-serif-pro"/>
            </a:endParaRPr>
          </a:p>
          <a:p>
            <a:pPr algn="l">
              <a:lnSpc>
                <a:spcPts val="2400"/>
              </a:lnSpc>
            </a:pPr>
            <a:endParaRPr lang="ru-RU" sz="1600">
              <a:solidFill>
                <a:srgbClr val="242424"/>
              </a:solidFill>
              <a:latin typeface="source-serif-pro"/>
            </a:endParaRPr>
          </a:p>
          <a:p>
            <a:pPr algn="l">
              <a:lnSpc>
                <a:spcPts val="2400"/>
              </a:lnSpc>
            </a:pPr>
            <a:endParaRPr lang="ru-RU" sz="1600" b="0" i="0">
              <a:solidFill>
                <a:srgbClr val="242424"/>
              </a:solidFill>
              <a:effectLst/>
              <a:latin typeface="source-serif-pro"/>
            </a:endParaRPr>
          </a:p>
          <a:p>
            <a:pPr algn="l">
              <a:lnSpc>
                <a:spcPts val="2400"/>
              </a:lnSpc>
            </a:pPr>
            <a:endParaRPr lang="ru-RU" sz="1600">
              <a:solidFill>
                <a:srgbClr val="242424"/>
              </a:solidFill>
              <a:latin typeface="source-serif-pro"/>
            </a:endParaRPr>
          </a:p>
          <a:p>
            <a:pPr algn="l">
              <a:lnSpc>
                <a:spcPts val="2400"/>
              </a:lnSpc>
            </a:pPr>
            <a:r>
              <a:rPr lang="ru-RU" sz="1600" b="0" i="0">
                <a:solidFill>
                  <a:srgbClr val="242424"/>
                </a:solidFill>
                <a:effectLst/>
                <a:latin typeface="source-serif-pro"/>
              </a:rPr>
              <a:t>Для того, чтобы построить ортогональную матрицу для этого примера необходимо сделать так, чтобы два любые столбика (в нашем случае это параметры 1, 2 и 3) содержали в себе все возможные комбинации только один раз.</a:t>
            </a:r>
          </a:p>
          <a:p>
            <a:pPr algn="l">
              <a:lnSpc>
                <a:spcPts val="2400"/>
              </a:lnSpc>
            </a:pPr>
            <a:endParaRPr lang="ru-RU" sz="1600">
              <a:solidFill>
                <a:srgbClr val="242424"/>
              </a:solidFill>
              <a:latin typeface="source-serif-pro"/>
            </a:endParaRPr>
          </a:p>
          <a:p>
            <a:pPr algn="l">
              <a:lnSpc>
                <a:spcPts val="2400"/>
              </a:lnSpc>
            </a:pPr>
            <a:endParaRPr lang="ru-RU" sz="1600" b="0" i="0">
              <a:solidFill>
                <a:srgbClr val="242424"/>
              </a:solidFill>
              <a:effectLst/>
              <a:latin typeface="source-serif-pro"/>
            </a:endParaRPr>
          </a:p>
        </p:txBody>
      </p:sp>
      <p:pic>
        <p:nvPicPr>
          <p:cNvPr id="4" name="Picture 3">
            <a:extLst>
              <a:ext uri="{FF2B5EF4-FFF2-40B4-BE49-F238E27FC236}">
                <a16:creationId xmlns:a16="http://schemas.microsoft.com/office/drawing/2014/main" id="{DF431C51-7055-A39A-3836-1A49C44063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8654" y="1118123"/>
            <a:ext cx="5134692" cy="3629532"/>
          </a:xfrm>
          <a:prstGeom prst="rect">
            <a:avLst/>
          </a:prstGeom>
        </p:spPr>
      </p:pic>
    </p:spTree>
    <p:extLst>
      <p:ext uri="{BB962C8B-B14F-4D97-AF65-F5344CB8AC3E}">
        <p14:creationId xmlns:p14="http://schemas.microsoft.com/office/powerpoint/2010/main" val="1458123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F816B-DC62-E0AB-04E5-24A12700A0E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9E20381-C7AE-C6F3-F687-F0036882B75D}"/>
              </a:ext>
            </a:extLst>
          </p:cNvPr>
          <p:cNvSpPr txBox="1"/>
          <p:nvPr/>
        </p:nvSpPr>
        <p:spPr>
          <a:xfrm>
            <a:off x="107004" y="158874"/>
            <a:ext cx="11984477" cy="3785652"/>
          </a:xfrm>
          <a:prstGeom prst="rect">
            <a:avLst/>
          </a:prstGeom>
          <a:noFill/>
        </p:spPr>
        <p:txBody>
          <a:bodyPr wrap="square">
            <a:spAutoFit/>
          </a:bodyPr>
          <a:lstStyle/>
          <a:p>
            <a:pPr algn="l"/>
            <a:r>
              <a:rPr lang="ru-RU" sz="1600" b="0" i="0">
                <a:solidFill>
                  <a:srgbClr val="242424"/>
                </a:solidFill>
                <a:effectLst/>
                <a:latin typeface="source-serif-pro"/>
              </a:rPr>
              <a:t>Таким образом, ортогональная матрица для нашего случая будет выглядеть таким образом:</a:t>
            </a:r>
          </a:p>
          <a:p>
            <a:pPr algn="l"/>
            <a:endParaRPr lang="ru-RU" sz="1600">
              <a:solidFill>
                <a:srgbClr val="242424"/>
              </a:solidFill>
              <a:latin typeface="source-serif-pro"/>
            </a:endParaRPr>
          </a:p>
          <a:p>
            <a:pPr algn="l"/>
            <a:endParaRPr lang="ru-RU" sz="1600" i="0">
              <a:solidFill>
                <a:srgbClr val="242424"/>
              </a:solidFill>
              <a:effectLst/>
              <a:latin typeface="source-serif-pro"/>
            </a:endParaRPr>
          </a:p>
          <a:p>
            <a:pPr algn="l"/>
            <a:endParaRPr lang="ru-RU" sz="1600">
              <a:solidFill>
                <a:srgbClr val="242424"/>
              </a:solidFill>
              <a:latin typeface="source-serif-pro"/>
            </a:endParaRPr>
          </a:p>
          <a:p>
            <a:pPr algn="l"/>
            <a:endParaRPr lang="ru-RU" sz="1600" i="0">
              <a:solidFill>
                <a:srgbClr val="242424"/>
              </a:solidFill>
              <a:effectLst/>
              <a:latin typeface="source-serif-pro"/>
            </a:endParaRPr>
          </a:p>
          <a:p>
            <a:pPr algn="l"/>
            <a:endParaRPr lang="ru-RU" sz="1600">
              <a:solidFill>
                <a:srgbClr val="242424"/>
              </a:solidFill>
              <a:latin typeface="source-serif-pro"/>
            </a:endParaRPr>
          </a:p>
          <a:p>
            <a:pPr algn="l"/>
            <a:endParaRPr lang="ru-RU" sz="1600" i="0">
              <a:solidFill>
                <a:srgbClr val="242424"/>
              </a:solidFill>
              <a:effectLst/>
              <a:latin typeface="source-serif-pro"/>
            </a:endParaRPr>
          </a:p>
          <a:p>
            <a:pPr algn="l"/>
            <a:endParaRPr lang="ru-RU" sz="1600">
              <a:solidFill>
                <a:srgbClr val="242424"/>
              </a:solidFill>
              <a:latin typeface="source-serif-pro"/>
            </a:endParaRPr>
          </a:p>
          <a:p>
            <a:pPr algn="l"/>
            <a:endParaRPr lang="ru-RU" sz="1600" i="0">
              <a:solidFill>
                <a:srgbClr val="242424"/>
              </a:solidFill>
              <a:effectLst/>
              <a:latin typeface="source-serif-pro"/>
            </a:endParaRPr>
          </a:p>
          <a:p>
            <a:pPr algn="l"/>
            <a:endParaRPr lang="ru-RU" sz="1600">
              <a:solidFill>
                <a:srgbClr val="242424"/>
              </a:solidFill>
              <a:latin typeface="source-serif-pro"/>
            </a:endParaRPr>
          </a:p>
          <a:p>
            <a:pPr algn="l"/>
            <a:endParaRPr lang="ru-RU" sz="1600" i="0">
              <a:solidFill>
                <a:srgbClr val="242424"/>
              </a:solidFill>
              <a:effectLst/>
              <a:latin typeface="source-serif-pro"/>
            </a:endParaRPr>
          </a:p>
          <a:p>
            <a:pPr algn="l"/>
            <a:endParaRPr lang="ru-RU" sz="1600" i="0">
              <a:solidFill>
                <a:srgbClr val="242424"/>
              </a:solidFill>
              <a:effectLst/>
              <a:latin typeface="source-serif-pro"/>
            </a:endParaRPr>
          </a:p>
          <a:p>
            <a:pPr algn="l"/>
            <a:endParaRPr lang="ru-RU" sz="1600">
              <a:solidFill>
                <a:srgbClr val="242424"/>
              </a:solidFill>
              <a:latin typeface="source-serif-pro"/>
            </a:endParaRPr>
          </a:p>
          <a:p>
            <a:pPr algn="l"/>
            <a:r>
              <a:rPr lang="ru-RU" sz="1600" b="0" i="0">
                <a:solidFill>
                  <a:srgbClr val="242424"/>
                </a:solidFill>
                <a:effectLst/>
                <a:latin typeface="source-serif-pro"/>
              </a:rPr>
              <a:t>Как мы видим, в столбцах 1 и 3 есть все возможные комбинации: (x,x),(x,y),(y,y),(y,x). Для других пар столбцов это правило работает аналогично.</a:t>
            </a:r>
            <a:endParaRPr lang="az-Latn-AZ" sz="1600" i="0">
              <a:solidFill>
                <a:srgbClr val="303141"/>
              </a:solidFill>
              <a:effectLst/>
              <a:latin typeface="Udemy Sans"/>
            </a:endParaRPr>
          </a:p>
        </p:txBody>
      </p:sp>
      <p:pic>
        <p:nvPicPr>
          <p:cNvPr id="4" name="Picture 3">
            <a:extLst>
              <a:ext uri="{FF2B5EF4-FFF2-40B4-BE49-F238E27FC236}">
                <a16:creationId xmlns:a16="http://schemas.microsoft.com/office/drawing/2014/main" id="{38F2FF51-F429-667B-1598-EF8B463369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7233" y="650788"/>
            <a:ext cx="5077534" cy="2210108"/>
          </a:xfrm>
          <a:prstGeom prst="rect">
            <a:avLst/>
          </a:prstGeom>
        </p:spPr>
      </p:pic>
    </p:spTree>
    <p:extLst>
      <p:ext uri="{BB962C8B-B14F-4D97-AF65-F5344CB8AC3E}">
        <p14:creationId xmlns:p14="http://schemas.microsoft.com/office/powerpoint/2010/main" val="115199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FBFE6-2903-9B6A-3F05-44B07C35632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6297846-4F40-BCD8-9937-57D7329E9528}"/>
              </a:ext>
            </a:extLst>
          </p:cNvPr>
          <p:cNvSpPr txBox="1"/>
          <p:nvPr/>
        </p:nvSpPr>
        <p:spPr>
          <a:xfrm>
            <a:off x="107004" y="158874"/>
            <a:ext cx="11984477" cy="5275419"/>
          </a:xfrm>
          <a:prstGeom prst="rect">
            <a:avLst/>
          </a:prstGeom>
          <a:noFill/>
        </p:spPr>
        <p:txBody>
          <a:bodyPr wrap="square">
            <a:spAutoFit/>
          </a:bodyPr>
          <a:lstStyle/>
          <a:p>
            <a:pPr algn="l">
              <a:lnSpc>
                <a:spcPts val="2250"/>
              </a:lnSpc>
              <a:buNone/>
            </a:pPr>
            <a:r>
              <a:rPr lang="ru-RU" sz="1200" b="1" i="0">
                <a:solidFill>
                  <a:srgbClr val="242424"/>
                </a:solidFill>
                <a:effectLst/>
                <a:latin typeface="sohne"/>
              </a:rPr>
              <a:t>Тестирование с помощью алгоритма All-Pairs</a:t>
            </a:r>
          </a:p>
          <a:p>
            <a:pPr algn="l">
              <a:lnSpc>
                <a:spcPts val="2400"/>
              </a:lnSpc>
            </a:pPr>
            <a:r>
              <a:rPr lang="ru-RU" sz="1200" b="0" i="0">
                <a:solidFill>
                  <a:srgbClr val="242424"/>
                </a:solidFill>
                <a:effectLst/>
                <a:latin typeface="source-serif-pro"/>
              </a:rPr>
              <a:t>Аll-pairs testing — комбинаторный метод тестирование программного обеспечения, который проверяет все возможные дискретные комбинации параметров для каждой пары входных параметров системы. Исходя из этого, мы получим меньшее число комбинаций, чем при использовании ортогональных матриц.</a:t>
            </a:r>
          </a:p>
          <a:p>
            <a:pPr algn="l">
              <a:lnSpc>
                <a:spcPts val="2400"/>
              </a:lnSpc>
            </a:pPr>
            <a:endParaRPr lang="ru-RU" sz="1200">
              <a:solidFill>
                <a:srgbClr val="242424"/>
              </a:solidFill>
              <a:latin typeface="source-serif-pro"/>
            </a:endParaRPr>
          </a:p>
          <a:p>
            <a:pPr algn="l">
              <a:lnSpc>
                <a:spcPts val="2400"/>
              </a:lnSpc>
            </a:pPr>
            <a:r>
              <a:rPr lang="ru-RU" sz="1200" b="0" i="0">
                <a:solidFill>
                  <a:srgbClr val="242424"/>
                </a:solidFill>
                <a:effectLst/>
                <a:latin typeface="source-serif-pro"/>
              </a:rPr>
              <a:t>Рассмотрим пример. Предположим, нам необходимо протестировать приложение для покупки/продажи б/у ноутбуков, мы имеем следующие переменные:</a:t>
            </a:r>
            <a:endParaRPr lang="ru-RU" sz="1100" b="0" i="0">
              <a:solidFill>
                <a:srgbClr val="242424"/>
              </a:solidFill>
              <a:effectLst/>
              <a:latin typeface="source-serif-pro"/>
            </a:endParaRPr>
          </a:p>
          <a:p>
            <a:pPr indent="174625" algn="l">
              <a:lnSpc>
                <a:spcPts val="2400"/>
              </a:lnSpc>
              <a:buFont typeface="Arial" panose="020B0604020202020204" pitchFamily="34" charset="0"/>
              <a:buChar char="•"/>
            </a:pPr>
            <a:r>
              <a:rPr lang="ru-RU" sz="1200" b="1" i="0">
                <a:solidFill>
                  <a:srgbClr val="242424"/>
                </a:solidFill>
                <a:effectLst/>
                <a:latin typeface="source-serif-pro"/>
              </a:rPr>
              <a:t>категория заказа</a:t>
            </a:r>
            <a:r>
              <a:rPr lang="ru-RU" sz="1200" b="0" i="0">
                <a:solidFill>
                  <a:srgbClr val="242424"/>
                </a:solidFill>
                <a:effectLst/>
                <a:latin typeface="source-serif-pro"/>
              </a:rPr>
              <a:t>: 	покупка, продажа;</a:t>
            </a:r>
          </a:p>
          <a:p>
            <a:pPr indent="174625" algn="l">
              <a:lnSpc>
                <a:spcPts val="2400"/>
              </a:lnSpc>
              <a:buFont typeface="Arial" panose="020B0604020202020204" pitchFamily="34" charset="0"/>
              <a:buChar char="•"/>
            </a:pPr>
            <a:r>
              <a:rPr lang="ru-RU" sz="1200" b="1" i="0">
                <a:solidFill>
                  <a:srgbClr val="242424"/>
                </a:solidFill>
                <a:effectLst/>
                <a:latin typeface="source-serif-pro"/>
              </a:rPr>
              <a:t>местоположение</a:t>
            </a:r>
            <a:r>
              <a:rPr lang="ru-RU" sz="1200" b="0" i="0">
                <a:solidFill>
                  <a:srgbClr val="242424"/>
                </a:solidFill>
                <a:effectLst/>
                <a:latin typeface="source-serif-pro"/>
              </a:rPr>
              <a:t>: 	Киев, Харьков;</a:t>
            </a:r>
          </a:p>
          <a:p>
            <a:pPr indent="174625" algn="l">
              <a:lnSpc>
                <a:spcPts val="2400"/>
              </a:lnSpc>
              <a:buFont typeface="Arial" panose="020B0604020202020204" pitchFamily="34" charset="0"/>
              <a:buChar char="•"/>
            </a:pPr>
            <a:r>
              <a:rPr lang="ru-RU" sz="1200" b="1" i="0">
                <a:solidFill>
                  <a:srgbClr val="242424"/>
                </a:solidFill>
                <a:effectLst/>
                <a:latin typeface="source-serif-pro"/>
              </a:rPr>
              <a:t>марка ноутбука</a:t>
            </a:r>
            <a:r>
              <a:rPr lang="ru-RU" sz="1200" b="0" i="0">
                <a:solidFill>
                  <a:srgbClr val="242424"/>
                </a:solidFill>
                <a:effectLst/>
                <a:latin typeface="source-serif-pro"/>
              </a:rPr>
              <a:t>: 	HP, Lenovo, Asus;</a:t>
            </a:r>
          </a:p>
          <a:p>
            <a:pPr indent="174625" algn="l">
              <a:lnSpc>
                <a:spcPts val="2400"/>
              </a:lnSpc>
              <a:buFont typeface="Arial" panose="020B0604020202020204" pitchFamily="34" charset="0"/>
              <a:buChar char="•"/>
            </a:pPr>
            <a:r>
              <a:rPr lang="ru-RU" sz="1200" b="1" i="0">
                <a:solidFill>
                  <a:srgbClr val="242424"/>
                </a:solidFill>
                <a:effectLst/>
                <a:latin typeface="source-serif-pro"/>
              </a:rPr>
              <a:t>ОС</a:t>
            </a:r>
            <a:r>
              <a:rPr lang="ru-RU" sz="1200" b="0" i="0">
                <a:solidFill>
                  <a:srgbClr val="242424"/>
                </a:solidFill>
                <a:effectLst/>
                <a:latin typeface="source-serif-pro"/>
              </a:rPr>
              <a:t>: 		доступна, недоступна;</a:t>
            </a:r>
          </a:p>
          <a:p>
            <a:pPr indent="174625" algn="l">
              <a:lnSpc>
                <a:spcPts val="2400"/>
              </a:lnSpc>
              <a:buFont typeface="Arial" panose="020B0604020202020204" pitchFamily="34" charset="0"/>
              <a:buChar char="•"/>
            </a:pPr>
            <a:r>
              <a:rPr lang="ru-RU" sz="1200" b="1" i="0">
                <a:solidFill>
                  <a:srgbClr val="242424"/>
                </a:solidFill>
                <a:effectLst/>
                <a:latin typeface="source-serif-pro"/>
              </a:rPr>
              <a:t>тип расчета</a:t>
            </a:r>
            <a:r>
              <a:rPr lang="ru-RU" sz="1200" b="0" i="0">
                <a:solidFill>
                  <a:srgbClr val="242424"/>
                </a:solidFill>
                <a:effectLst/>
                <a:latin typeface="source-serif-pro"/>
              </a:rPr>
              <a:t>: 	наличный, безналичный;</a:t>
            </a:r>
          </a:p>
          <a:p>
            <a:pPr indent="174625" algn="l">
              <a:lnSpc>
                <a:spcPts val="2400"/>
              </a:lnSpc>
              <a:buFont typeface="Arial" panose="020B0604020202020204" pitchFamily="34" charset="0"/>
              <a:buChar char="•"/>
            </a:pPr>
            <a:r>
              <a:rPr lang="ru-RU" sz="1200" b="1" i="0">
                <a:solidFill>
                  <a:srgbClr val="242424"/>
                </a:solidFill>
                <a:effectLst/>
                <a:latin typeface="source-serif-pro"/>
              </a:rPr>
              <a:t>тип доставки</a:t>
            </a:r>
            <a:r>
              <a:rPr lang="ru-RU" sz="1200" b="0" i="0">
                <a:solidFill>
                  <a:srgbClr val="242424"/>
                </a:solidFill>
                <a:effectLst/>
                <a:latin typeface="source-serif-pro"/>
              </a:rPr>
              <a:t>: 	почтой, встреча.</a:t>
            </a:r>
          </a:p>
          <a:p>
            <a:pPr indent="174625" algn="l">
              <a:lnSpc>
                <a:spcPts val="2400"/>
              </a:lnSpc>
              <a:buFont typeface="Arial" panose="020B0604020202020204" pitchFamily="34" charset="0"/>
              <a:buChar char="•"/>
            </a:pPr>
            <a:endParaRPr lang="ru-RU" sz="1200">
              <a:solidFill>
                <a:srgbClr val="242424"/>
              </a:solidFill>
              <a:latin typeface="source-serif-pro"/>
            </a:endParaRPr>
          </a:p>
          <a:p>
            <a:pPr indent="174625" algn="l">
              <a:lnSpc>
                <a:spcPts val="2400"/>
              </a:lnSpc>
              <a:buFont typeface="Arial" panose="020B0604020202020204" pitchFamily="34" charset="0"/>
              <a:buChar char="•"/>
            </a:pPr>
            <a:endParaRPr lang="ru-RU" sz="1200" b="0" i="0">
              <a:solidFill>
                <a:srgbClr val="242424"/>
              </a:solidFill>
              <a:effectLst/>
              <a:latin typeface="source-serif-pro"/>
            </a:endParaRPr>
          </a:p>
          <a:p>
            <a:pPr algn="l">
              <a:lnSpc>
                <a:spcPts val="2400"/>
              </a:lnSpc>
            </a:pPr>
            <a:r>
              <a:rPr lang="ru-RU" sz="1200" b="0" i="0">
                <a:solidFill>
                  <a:srgbClr val="242424"/>
                </a:solidFill>
                <a:effectLst/>
                <a:latin typeface="source-serif-pro"/>
              </a:rPr>
              <a:t>Если мы захотим протестировать все возможные комбинации, то мы должны составить 2 х 2 х 3 х 2 х 2 х 2 = 96 тест-кейса. Не многовато ли работы для тестирования формы? </a:t>
            </a:r>
          </a:p>
          <a:p>
            <a:pPr algn="l">
              <a:lnSpc>
                <a:spcPts val="2400"/>
              </a:lnSpc>
            </a:pPr>
            <a:endParaRPr lang="ru-RU" sz="1200">
              <a:solidFill>
                <a:srgbClr val="242424"/>
              </a:solidFill>
              <a:latin typeface="source-serif-pro"/>
            </a:endParaRPr>
          </a:p>
          <a:p>
            <a:pPr algn="l">
              <a:lnSpc>
                <a:spcPts val="2400"/>
              </a:lnSpc>
            </a:pPr>
            <a:r>
              <a:rPr lang="ru-RU" sz="1200" b="0" i="0">
                <a:solidFill>
                  <a:srgbClr val="242424"/>
                </a:solidFill>
                <a:effectLst/>
                <a:latin typeface="source-serif-pro"/>
              </a:rPr>
              <a:t>Далее нам необходимо организовать переменные и значения.</a:t>
            </a:r>
          </a:p>
          <a:p>
            <a:pPr algn="l">
              <a:lnSpc>
                <a:spcPts val="2400"/>
              </a:lnSpc>
            </a:pPr>
            <a:endParaRPr lang="ru-RU" sz="1200" b="0" i="0">
              <a:solidFill>
                <a:srgbClr val="242424"/>
              </a:solidFill>
              <a:effectLst/>
              <a:latin typeface="source-serif-pro"/>
            </a:endParaRPr>
          </a:p>
        </p:txBody>
      </p:sp>
      <p:pic>
        <p:nvPicPr>
          <p:cNvPr id="4" name="Picture 3">
            <a:extLst>
              <a:ext uri="{FF2B5EF4-FFF2-40B4-BE49-F238E27FC236}">
                <a16:creationId xmlns:a16="http://schemas.microsoft.com/office/drawing/2014/main" id="{572C99C6-28AD-6072-0A00-948F05BE40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6671" y="4828167"/>
            <a:ext cx="5846877" cy="1953644"/>
          </a:xfrm>
          <a:prstGeom prst="rect">
            <a:avLst/>
          </a:prstGeom>
        </p:spPr>
      </p:pic>
    </p:spTree>
    <p:extLst>
      <p:ext uri="{BB962C8B-B14F-4D97-AF65-F5344CB8AC3E}">
        <p14:creationId xmlns:p14="http://schemas.microsoft.com/office/powerpoint/2010/main" val="532242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D1764-78B3-568E-047B-1A55E6C4D68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38FE388-5A3B-104D-916C-57DFD3C01921}"/>
              </a:ext>
            </a:extLst>
          </p:cNvPr>
          <p:cNvSpPr txBox="1"/>
          <p:nvPr/>
        </p:nvSpPr>
        <p:spPr>
          <a:xfrm>
            <a:off x="107004" y="158874"/>
            <a:ext cx="11984477" cy="4278094"/>
          </a:xfrm>
          <a:prstGeom prst="rect">
            <a:avLst/>
          </a:prstGeom>
          <a:noFill/>
        </p:spPr>
        <p:txBody>
          <a:bodyPr wrap="square">
            <a:spAutoFit/>
          </a:bodyPr>
          <a:lstStyle/>
          <a:p>
            <a:pPr algn="l"/>
            <a:r>
              <a:rPr lang="ru-RU" sz="1600" b="0" i="0">
                <a:solidFill>
                  <a:srgbClr val="242424"/>
                </a:solidFill>
                <a:effectLst/>
                <a:latin typeface="source-serif-pro"/>
              </a:rPr>
              <a:t>Чтобы начать заполнять таблицу, необходимо организовать столбцы таким образом, чтобы первый имел наиболее большое количество переменных, а последний - наименее. Таким образом, первый столбец в нашей таблице — марка ноутбука. Первым делом записываем три значения Марки (т.к. это столбец с наибольшим числом значений) по два раза( два — это количество переменных следующего столбца, например, категория заказа). Это имеет такой вид:</a:t>
            </a:r>
          </a:p>
          <a:p>
            <a:pPr algn="l"/>
            <a:endParaRPr lang="ru-RU" sz="1600">
              <a:solidFill>
                <a:srgbClr val="242424"/>
              </a:solidFill>
              <a:latin typeface="source-serif-pro"/>
            </a:endParaRPr>
          </a:p>
          <a:p>
            <a:pPr algn="l"/>
            <a:endParaRPr lang="ru-RU" sz="1600" b="0" i="0">
              <a:solidFill>
                <a:srgbClr val="242424"/>
              </a:solidFill>
              <a:effectLst/>
              <a:latin typeface="source-serif-pro"/>
            </a:endParaRPr>
          </a:p>
          <a:p>
            <a:pPr algn="l"/>
            <a:endParaRPr lang="ru-RU" sz="1600">
              <a:solidFill>
                <a:srgbClr val="242424"/>
              </a:solidFill>
              <a:latin typeface="source-serif-pro"/>
            </a:endParaRPr>
          </a:p>
          <a:p>
            <a:pPr algn="l"/>
            <a:endParaRPr lang="ru-RU" sz="1600" b="0" i="0">
              <a:solidFill>
                <a:srgbClr val="242424"/>
              </a:solidFill>
              <a:effectLst/>
              <a:latin typeface="source-serif-pro"/>
            </a:endParaRPr>
          </a:p>
          <a:p>
            <a:pPr algn="l"/>
            <a:endParaRPr lang="ru-RU" sz="1600">
              <a:solidFill>
                <a:srgbClr val="242424"/>
              </a:solidFill>
              <a:latin typeface="source-serif-pro"/>
            </a:endParaRPr>
          </a:p>
          <a:p>
            <a:pPr algn="l"/>
            <a:endParaRPr lang="ru-RU" sz="1600" b="0" i="0">
              <a:solidFill>
                <a:srgbClr val="242424"/>
              </a:solidFill>
              <a:effectLst/>
              <a:latin typeface="source-serif-pro"/>
            </a:endParaRPr>
          </a:p>
          <a:p>
            <a:pPr algn="l"/>
            <a:endParaRPr lang="ru-RU" sz="1600" b="0" i="0">
              <a:solidFill>
                <a:srgbClr val="242424"/>
              </a:solidFill>
              <a:effectLst/>
              <a:latin typeface="source-serif-pro"/>
            </a:endParaRPr>
          </a:p>
          <a:p>
            <a:pPr algn="l"/>
            <a:endParaRPr lang="ru-RU" sz="1600">
              <a:solidFill>
                <a:srgbClr val="242424"/>
              </a:solidFill>
              <a:latin typeface="source-serif-pro"/>
            </a:endParaRPr>
          </a:p>
          <a:p>
            <a:pPr algn="l"/>
            <a:endParaRPr lang="ru-RU" sz="1600" i="0">
              <a:solidFill>
                <a:srgbClr val="303141"/>
              </a:solidFill>
              <a:effectLst/>
              <a:latin typeface="Udemy Sans"/>
            </a:endParaRPr>
          </a:p>
          <a:p>
            <a:pPr algn="l"/>
            <a:endParaRPr lang="ru-RU" sz="1600">
              <a:solidFill>
                <a:srgbClr val="303141"/>
              </a:solidFill>
              <a:latin typeface="Udemy Sans"/>
            </a:endParaRPr>
          </a:p>
          <a:p>
            <a:pPr algn="l"/>
            <a:endParaRPr lang="ru-RU" sz="1600" i="0">
              <a:solidFill>
                <a:srgbClr val="303141"/>
              </a:solidFill>
              <a:effectLst/>
              <a:latin typeface="Udemy Sans"/>
            </a:endParaRPr>
          </a:p>
          <a:p>
            <a:pPr algn="l"/>
            <a:endParaRPr lang="ru-RU" sz="1600">
              <a:solidFill>
                <a:srgbClr val="303141"/>
              </a:solidFill>
              <a:latin typeface="Udemy Sans"/>
            </a:endParaRPr>
          </a:p>
          <a:p>
            <a:pPr algn="l"/>
            <a:r>
              <a:rPr lang="ru-RU" sz="1600" b="0" i="0">
                <a:solidFill>
                  <a:srgbClr val="242424"/>
                </a:solidFill>
                <a:effectLst/>
                <a:latin typeface="source-serif-pro"/>
              </a:rPr>
              <a:t>Т.е. для каждого набора в столбце 1 мы помещаем оба значения столбца 2. То же самое мы повторяем с 3 столбцом.</a:t>
            </a:r>
            <a:endParaRPr lang="az-Latn-AZ" sz="1600" i="0">
              <a:solidFill>
                <a:srgbClr val="303141"/>
              </a:solidFill>
              <a:effectLst/>
              <a:latin typeface="Udemy Sans"/>
            </a:endParaRPr>
          </a:p>
        </p:txBody>
      </p:sp>
      <p:pic>
        <p:nvPicPr>
          <p:cNvPr id="4" name="Picture 3">
            <a:extLst>
              <a:ext uri="{FF2B5EF4-FFF2-40B4-BE49-F238E27FC236}">
                <a16:creationId xmlns:a16="http://schemas.microsoft.com/office/drawing/2014/main" id="{1A0A9BC0-BBAB-D0A4-9798-C663602E4E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1230" y="1344958"/>
            <a:ext cx="5516312" cy="2369147"/>
          </a:xfrm>
          <a:prstGeom prst="rect">
            <a:avLst/>
          </a:prstGeom>
        </p:spPr>
      </p:pic>
      <p:pic>
        <p:nvPicPr>
          <p:cNvPr id="6" name="Picture 5">
            <a:extLst>
              <a:ext uri="{FF2B5EF4-FFF2-40B4-BE49-F238E27FC236}">
                <a16:creationId xmlns:a16="http://schemas.microsoft.com/office/drawing/2014/main" id="{F0C80E4B-F762-7647-73C5-D6A097584F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9234" y="4615752"/>
            <a:ext cx="5245229" cy="2155789"/>
          </a:xfrm>
          <a:prstGeom prst="rect">
            <a:avLst/>
          </a:prstGeom>
        </p:spPr>
      </p:pic>
    </p:spTree>
    <p:extLst>
      <p:ext uri="{BB962C8B-B14F-4D97-AF65-F5344CB8AC3E}">
        <p14:creationId xmlns:p14="http://schemas.microsoft.com/office/powerpoint/2010/main" val="215237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43044-740C-EBAB-0FD9-EAE6D645341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A9DD520-DCAC-1653-1C96-A7FBD621283E}"/>
              </a:ext>
            </a:extLst>
          </p:cNvPr>
          <p:cNvSpPr txBox="1"/>
          <p:nvPr/>
        </p:nvSpPr>
        <p:spPr>
          <a:xfrm>
            <a:off x="107004" y="158874"/>
            <a:ext cx="11984477" cy="4031873"/>
          </a:xfrm>
          <a:prstGeom prst="rect">
            <a:avLst/>
          </a:prstGeom>
          <a:noFill/>
        </p:spPr>
        <p:txBody>
          <a:bodyPr wrap="square">
            <a:spAutoFit/>
          </a:bodyPr>
          <a:lstStyle/>
          <a:p>
            <a:pPr algn="l"/>
            <a:r>
              <a:rPr lang="ru-RU" sz="1600" b="0" i="0">
                <a:solidFill>
                  <a:srgbClr val="242424"/>
                </a:solidFill>
                <a:effectLst/>
                <a:latin typeface="source-serif-pro"/>
              </a:rPr>
              <a:t>У нас есть комбинация покупка&amp;Киев и продажа&amp;Харьков, но нету комбинации продажа&amp;Киев и покупка&amp;Харьков. Исправим это, поменяв местами значения во втором наборе третьего столбца.</a:t>
            </a:r>
          </a:p>
          <a:p>
            <a:pPr algn="l"/>
            <a:endParaRPr lang="ru-RU" sz="1600">
              <a:solidFill>
                <a:srgbClr val="242424"/>
              </a:solidFill>
              <a:latin typeface="source-serif-pro"/>
            </a:endParaRPr>
          </a:p>
          <a:p>
            <a:pPr algn="l"/>
            <a:endParaRPr lang="ru-RU" sz="1600" b="0" i="0">
              <a:solidFill>
                <a:srgbClr val="242424"/>
              </a:solidFill>
              <a:effectLst/>
              <a:latin typeface="source-serif-pro"/>
            </a:endParaRPr>
          </a:p>
          <a:p>
            <a:pPr algn="l"/>
            <a:endParaRPr lang="ru-RU" sz="1600">
              <a:solidFill>
                <a:srgbClr val="242424"/>
              </a:solidFill>
              <a:latin typeface="source-serif-pro"/>
            </a:endParaRPr>
          </a:p>
          <a:p>
            <a:pPr algn="l"/>
            <a:endParaRPr lang="ru-RU" sz="1600" b="0" i="0">
              <a:solidFill>
                <a:srgbClr val="242424"/>
              </a:solidFill>
              <a:effectLst/>
              <a:latin typeface="source-serif-pro"/>
            </a:endParaRPr>
          </a:p>
          <a:p>
            <a:pPr algn="l"/>
            <a:endParaRPr lang="ru-RU" sz="1600">
              <a:solidFill>
                <a:srgbClr val="242424"/>
              </a:solidFill>
              <a:latin typeface="source-serif-pro"/>
            </a:endParaRPr>
          </a:p>
          <a:p>
            <a:pPr algn="l"/>
            <a:endParaRPr lang="ru-RU" sz="1600" i="0">
              <a:solidFill>
                <a:srgbClr val="303141"/>
              </a:solidFill>
              <a:effectLst/>
              <a:latin typeface="Udemy Sans"/>
            </a:endParaRPr>
          </a:p>
          <a:p>
            <a:pPr algn="l"/>
            <a:endParaRPr lang="ru-RU" sz="1600">
              <a:solidFill>
                <a:srgbClr val="303141"/>
              </a:solidFill>
              <a:latin typeface="Udemy Sans"/>
            </a:endParaRPr>
          </a:p>
          <a:p>
            <a:pPr algn="l"/>
            <a:endParaRPr lang="ru-RU" sz="1600" i="0">
              <a:solidFill>
                <a:srgbClr val="303141"/>
              </a:solidFill>
              <a:effectLst/>
              <a:latin typeface="Udemy Sans"/>
            </a:endParaRPr>
          </a:p>
          <a:p>
            <a:pPr algn="l"/>
            <a:endParaRPr lang="ru-RU" sz="1600">
              <a:solidFill>
                <a:srgbClr val="303141"/>
              </a:solidFill>
              <a:latin typeface="Udemy Sans"/>
            </a:endParaRPr>
          </a:p>
          <a:p>
            <a:pPr algn="l"/>
            <a:endParaRPr lang="ru-RU" sz="1600" i="0">
              <a:solidFill>
                <a:srgbClr val="303141"/>
              </a:solidFill>
              <a:effectLst/>
              <a:latin typeface="Udemy Sans"/>
            </a:endParaRPr>
          </a:p>
          <a:p>
            <a:pPr algn="l"/>
            <a:endParaRPr lang="ru-RU" sz="1600">
              <a:solidFill>
                <a:srgbClr val="303141"/>
              </a:solidFill>
              <a:latin typeface="Udemy Sans"/>
            </a:endParaRPr>
          </a:p>
          <a:p>
            <a:pPr algn="l"/>
            <a:endParaRPr lang="ru-RU" sz="1600" i="0">
              <a:solidFill>
                <a:srgbClr val="303141"/>
              </a:solidFill>
              <a:effectLst/>
              <a:latin typeface="Udemy Sans"/>
            </a:endParaRPr>
          </a:p>
          <a:p>
            <a:pPr algn="l"/>
            <a:endParaRPr lang="ru-RU" sz="1600">
              <a:solidFill>
                <a:srgbClr val="303141"/>
              </a:solidFill>
              <a:latin typeface="Udemy Sans"/>
            </a:endParaRPr>
          </a:p>
          <a:p>
            <a:pPr algn="l"/>
            <a:r>
              <a:rPr lang="ru-RU" sz="1600" b="0" i="0">
                <a:solidFill>
                  <a:srgbClr val="242424"/>
                </a:solidFill>
                <a:effectLst/>
                <a:latin typeface="source-serif-pro"/>
              </a:rPr>
              <a:t>Повторяем такие же манипуляции для колонок 4 и 5.</a:t>
            </a:r>
            <a:endParaRPr lang="az-Latn-AZ" sz="1600" i="0">
              <a:solidFill>
                <a:srgbClr val="303141"/>
              </a:solidFill>
              <a:effectLst/>
              <a:latin typeface="Udemy Sans"/>
            </a:endParaRPr>
          </a:p>
        </p:txBody>
      </p:sp>
      <p:pic>
        <p:nvPicPr>
          <p:cNvPr id="4" name="Picture 3">
            <a:extLst>
              <a:ext uri="{FF2B5EF4-FFF2-40B4-BE49-F238E27FC236}">
                <a16:creationId xmlns:a16="http://schemas.microsoft.com/office/drawing/2014/main" id="{EE104DE8-F414-1E09-46CA-47787D335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9073" y="901768"/>
            <a:ext cx="6061463" cy="2620825"/>
          </a:xfrm>
          <a:prstGeom prst="rect">
            <a:avLst/>
          </a:prstGeom>
        </p:spPr>
      </p:pic>
      <p:pic>
        <p:nvPicPr>
          <p:cNvPr id="6" name="Picture 5">
            <a:extLst>
              <a:ext uri="{FF2B5EF4-FFF2-40B4-BE49-F238E27FC236}">
                <a16:creationId xmlns:a16="http://schemas.microsoft.com/office/drawing/2014/main" id="{E1999CC5-3D6E-BAE8-8CD2-C3FC1074D3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9816" y="4287973"/>
            <a:ext cx="5805490" cy="2503114"/>
          </a:xfrm>
          <a:prstGeom prst="rect">
            <a:avLst/>
          </a:prstGeom>
        </p:spPr>
      </p:pic>
    </p:spTree>
    <p:extLst>
      <p:ext uri="{BB962C8B-B14F-4D97-AF65-F5344CB8AC3E}">
        <p14:creationId xmlns:p14="http://schemas.microsoft.com/office/powerpoint/2010/main" val="520389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13422</TotalTime>
  <Words>1774</Words>
  <Application>Microsoft Office PowerPoint</Application>
  <PresentationFormat>Widescreen</PresentationFormat>
  <Paragraphs>387</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sohne</vt:lpstr>
      <vt:lpstr>source-serif-pro</vt:lpstr>
      <vt:lpstr>Udemy Sans</vt:lpstr>
      <vt:lpstr>var(--font-stack-heading)</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72</cp:revision>
  <dcterms:created xsi:type="dcterms:W3CDTF">2025-02-24T08:05:52Z</dcterms:created>
  <dcterms:modified xsi:type="dcterms:W3CDTF">2025-03-11T11:09:27Z</dcterms:modified>
</cp:coreProperties>
</file>