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89" r:id="rId2"/>
    <p:sldId id="402" r:id="rId3"/>
    <p:sldId id="403" r:id="rId4"/>
    <p:sldId id="404" r:id="rId5"/>
    <p:sldId id="405" r:id="rId6"/>
    <p:sldId id="406" r:id="rId7"/>
    <p:sldId id="407" r:id="rId8"/>
    <p:sldId id="408" r:id="rId9"/>
    <p:sldId id="40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30" autoAdjust="0"/>
    <p:restoredTop sz="94660"/>
  </p:normalViewPr>
  <p:slideViewPr>
    <p:cSldViewPr snapToGrid="0">
      <p:cViewPr varScale="1">
        <p:scale>
          <a:sx n="98" d="100"/>
          <a:sy n="98" d="100"/>
        </p:scale>
        <p:origin x="8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05BEF-3BA4-2A82-5C8C-2F97100B4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698453-BF7A-A9CB-9335-9BE867738C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D6E33E-69EE-9141-2B9C-847D336D8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66BC-DCF7-71F0-34A3-F771AFADDA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69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6851C-E234-E08F-D0BE-2A8A3B202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77D78C-F027-6F11-FE51-230AF81AE1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B49D7F-9429-B8A2-9E07-5C23D9BF3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BF3AD-7DF4-4CE2-0284-4266943901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01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FDE26-5244-5D00-E8A9-EBCEE988E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5AA880-D97F-307F-3412-CDC8ECBD73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78DB13-198C-5B00-D595-5980F4A26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94C15-BC15-EDC5-9F3C-D318F7A6B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10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1C062-8F91-DBE0-1E06-A821246E9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BA3DDD-E85D-3A7E-73CC-45CAA8C358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840015-D349-C28B-0320-CED382242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C2EB9-8237-36CC-5C28-7FFB70E822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3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80DA0-EFEF-8944-5BE7-79BAF4C1D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F4BF3-038E-7A37-E65E-8E5F0C6F6C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D94E99-5585-F0E0-E9B7-21DAC8905E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B2761-48D3-C416-296A-51A9CAB47A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6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CE86F-90AB-C55B-D38C-0DD438601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C34A19-EE1F-3F04-0BA8-9108AC90B1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E39C52-03D5-5CA8-3D54-5C2F8D8600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662F3-F2B3-E54C-CDD0-33EC43ADE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67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A80F9-D3F6-B480-2484-11FE3F285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0736ED-50C4-DA56-544D-A27872FCA3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33158B-0232-AB74-E2C4-1AC214D34E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32BD9-BFC4-F0A3-025B-70DC7C4161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10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64254-4337-3CAE-D8D2-6CDB70934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040919-0038-9771-B74F-01C09DCF77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EF56D-4EFA-4F52-D855-80EFD558C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76B9E-E083-0CEC-89EF-FADF89EEB8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040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A59C2-CB4E-248B-6D64-A243B2A67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0CC9E2-9DA7-5F00-A79C-F83B090479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0556AB-3E11-703F-F9BE-202587A239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0FBBA-3E3A-3B6D-41DF-7906DB7F93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495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airwise.teremokgames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3AA1F-0957-E547-31DA-60B04F90C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3BF764-5EF7-3420-AC48-76EE4204DD63}"/>
              </a:ext>
            </a:extLst>
          </p:cNvPr>
          <p:cNvSpPr txBox="1"/>
          <p:nvPr/>
        </p:nvSpPr>
        <p:spPr>
          <a:xfrm>
            <a:off x="103761" y="188057"/>
            <a:ext cx="11984477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400" b="1" i="0">
                <a:solidFill>
                  <a:srgbClr val="303141"/>
                </a:solidFill>
                <a:effectLst/>
                <a:latin typeface="var(--font-stack-heading)"/>
              </a:rPr>
              <a:t>Задание: Тестирование фильтрации и сортировки</a:t>
            </a:r>
          </a:p>
          <a:p>
            <a:pPr algn="l"/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60 минута на выполнение</a:t>
            </a:r>
            <a:endParaRPr lang="en-US" sz="14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400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sz="1400" b="1" i="0">
                <a:solidFill>
                  <a:srgbClr val="303141"/>
                </a:solidFill>
                <a:effectLst/>
                <a:latin typeface="Udemy Sans"/>
              </a:rPr>
              <a:t>Инструкции к заданию</a:t>
            </a:r>
            <a:endParaRPr lang="en-US" sz="14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400" b="1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В приложении "Интернет-магазин" есть отличная возможность для применения техники "Попарное тестирование": функции фильтрации и сортировки.</a:t>
            </a:r>
          </a:p>
          <a:p>
            <a:pPr algn="l">
              <a:buNone/>
            </a:pPr>
            <a:b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</a:br>
            <a:endParaRPr lang="ru-RU" sz="14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Так как мы знаем, что исчерпывающее тестирование невозможно, то давайте поможем себе и оптимизируем количество проверок.</a:t>
            </a:r>
          </a:p>
          <a:p>
            <a:pPr algn="l"/>
            <a:endParaRPr lang="en-US" sz="14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Требования к </a:t>
            </a:r>
            <a:r>
              <a:rPr lang="ru-RU" sz="1400" b="1" i="0">
                <a:solidFill>
                  <a:srgbClr val="FF0000"/>
                </a:solidFill>
                <a:effectLst/>
                <a:latin typeface="Udemy Sans"/>
              </a:rPr>
              <a:t>фильтрации</a:t>
            </a:r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 и </a:t>
            </a:r>
            <a:r>
              <a:rPr lang="ru-RU" sz="1400" b="1" i="0">
                <a:solidFill>
                  <a:srgbClr val="FF0000"/>
                </a:solidFill>
                <a:effectLst/>
                <a:latin typeface="Udemy Sans"/>
              </a:rPr>
              <a:t>сортировке</a:t>
            </a:r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.</a:t>
            </a:r>
            <a:endParaRPr lang="en-US" sz="14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400">
              <a:solidFill>
                <a:srgbClr val="303141"/>
              </a:solidFill>
              <a:latin typeface="Udemy Sans"/>
            </a:endParaRPr>
          </a:p>
          <a:p>
            <a:pPr algn="l"/>
            <a:r>
              <a:rPr lang="ru-RU" sz="1400" b="0" i="1">
                <a:solidFill>
                  <a:srgbClr val="303141"/>
                </a:solidFill>
                <a:effectLst/>
                <a:latin typeface="Udemy Sans"/>
              </a:rPr>
              <a:t>Важное замечание: </a:t>
            </a:r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исключите из исходной таблицы фильтрацию по min/max цене, так как это усложнит процесс тестирования. </a:t>
            </a:r>
            <a:endParaRPr lang="en-US" sz="14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en-US" sz="14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4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200" b="1" i="0">
                <a:solidFill>
                  <a:srgbClr val="303141"/>
                </a:solidFill>
                <a:effectLst/>
                <a:latin typeface="Udemy Sans"/>
              </a:rPr>
              <a:t>Задача</a:t>
            </a:r>
            <a:endParaRPr lang="ru-RU" sz="1200" b="0" i="0">
              <a:solidFill>
                <a:srgbClr val="303141"/>
              </a:solidFill>
              <a:effectLst/>
              <a:latin typeface="Udemy Sans"/>
            </a:endParaRPr>
          </a:p>
          <a:p>
            <a:pPr indent="233363" algn="l">
              <a:buFont typeface="+mj-lt"/>
              <a:buAutoNum type="arabicPeriod"/>
            </a:pPr>
            <a:r>
              <a:rPr lang="ru-RU" sz="1200" b="0" i="0">
                <a:solidFill>
                  <a:srgbClr val="303141"/>
                </a:solidFill>
                <a:effectLst/>
                <a:latin typeface="Udemy Sans"/>
              </a:rPr>
              <a:t>Создать таблицу с исходными данными для попарного тестирования, включающую параметры и значения.</a:t>
            </a:r>
          </a:p>
          <a:p>
            <a:pPr indent="233363" algn="l">
              <a:buFont typeface="+mj-lt"/>
              <a:buAutoNum type="arabicPeriod"/>
            </a:pPr>
            <a:r>
              <a:rPr lang="ru-RU" sz="1200" b="0" i="0">
                <a:solidFill>
                  <a:srgbClr val="303141"/>
                </a:solidFill>
                <a:effectLst/>
                <a:latin typeface="Udemy Sans"/>
              </a:rPr>
              <a:t>Используя инструмент pict или </a:t>
            </a:r>
            <a:r>
              <a:rPr lang="ru-RU" sz="1200" b="0" i="0">
                <a:solidFill>
                  <a:srgbClr val="6D28D2"/>
                </a:solidFill>
                <a:effectLst/>
                <a:latin typeface="Udemy Sans"/>
                <a:hlinkClick r:id="rId3"/>
              </a:rPr>
              <a:t>teremok</a:t>
            </a:r>
            <a:r>
              <a:rPr lang="ru-RU" sz="1200" b="0" i="0">
                <a:solidFill>
                  <a:srgbClr val="303141"/>
                </a:solidFill>
                <a:effectLst/>
                <a:latin typeface="Udemy Sans"/>
              </a:rPr>
              <a:t> </a:t>
            </a:r>
            <a:r>
              <a:rPr lang="en-US" sz="1200" b="0" i="0">
                <a:solidFill>
                  <a:srgbClr val="303141"/>
                </a:solidFill>
                <a:effectLst/>
                <a:latin typeface="Udemy Sans"/>
              </a:rPr>
              <a:t>(</a:t>
            </a:r>
            <a:r>
              <a:rPr lang="en-US" sz="1200" b="1" i="0" u="sng">
                <a:solidFill>
                  <a:schemeClr val="accent1"/>
                </a:solidFill>
                <a:effectLst/>
                <a:latin typeface="Udemy Sans"/>
              </a:rPr>
              <a:t>https://pairwise.teremokgames.com</a:t>
            </a:r>
            <a:r>
              <a:rPr lang="en-US" sz="1200" b="0" i="0">
                <a:solidFill>
                  <a:srgbClr val="303141"/>
                </a:solidFill>
                <a:effectLst/>
                <a:latin typeface="Udemy Sans"/>
              </a:rPr>
              <a:t>), </a:t>
            </a:r>
            <a:r>
              <a:rPr lang="ru-RU" sz="1200" b="0" i="0">
                <a:solidFill>
                  <a:srgbClr val="303141"/>
                </a:solidFill>
                <a:effectLst/>
                <a:latin typeface="Udemy Sans"/>
              </a:rPr>
              <a:t>сгенерировать тестовые данные для тестирования на основе алгоритма Pairwise.</a:t>
            </a:r>
          </a:p>
          <a:p>
            <a:pPr indent="233363" algn="l">
              <a:buFont typeface="+mj-lt"/>
              <a:buAutoNum type="arabicPeriod"/>
            </a:pPr>
            <a:r>
              <a:rPr lang="ru-RU" sz="1200" b="0" i="0">
                <a:solidFill>
                  <a:srgbClr val="303141"/>
                </a:solidFill>
                <a:effectLst/>
                <a:latin typeface="Udemy Sans"/>
              </a:rPr>
              <a:t>Создайте таблицу с двумя вкладками: </a:t>
            </a:r>
            <a:r>
              <a:rPr lang="ru-RU" sz="1200" b="1" i="0">
                <a:solidFill>
                  <a:srgbClr val="303141"/>
                </a:solidFill>
                <a:effectLst/>
                <a:latin typeface="Udemy Sans"/>
              </a:rPr>
              <a:t>исходные данные </a:t>
            </a:r>
            <a:r>
              <a:rPr lang="ru-RU" sz="1200" b="0" i="0">
                <a:solidFill>
                  <a:srgbClr val="303141"/>
                </a:solidFill>
                <a:effectLst/>
                <a:latin typeface="Udemy Sans"/>
              </a:rPr>
              <a:t>и </a:t>
            </a:r>
            <a:r>
              <a:rPr lang="ru-RU" sz="1200" b="1" i="0">
                <a:solidFill>
                  <a:srgbClr val="303141"/>
                </a:solidFill>
                <a:effectLst/>
                <a:latin typeface="Udemy Sans"/>
              </a:rPr>
              <a:t>тестируемые значения после применения алгоритма</a:t>
            </a:r>
            <a:r>
              <a:rPr lang="ru-RU" sz="1200" b="0" i="0">
                <a:solidFill>
                  <a:srgbClr val="303141"/>
                </a:solidFill>
                <a:effectLst/>
                <a:latin typeface="Udemy Sans"/>
              </a:rPr>
              <a:t>.</a:t>
            </a:r>
          </a:p>
          <a:p>
            <a:pPr algn="l"/>
            <a:endParaRPr lang="ru-RU" sz="1400" b="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89599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169DE-DD56-CAD0-7C5C-EAB49A928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CFE6D2-0254-D642-7BE4-54354DDC1936}"/>
              </a:ext>
            </a:extLst>
          </p:cNvPr>
          <p:cNvSpPr txBox="1"/>
          <p:nvPr/>
        </p:nvSpPr>
        <p:spPr>
          <a:xfrm>
            <a:off x="107005" y="158874"/>
            <a:ext cx="7947498" cy="6278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1" i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ID5 Фильтрация списка товаров / Filtering the product list</a:t>
            </a:r>
            <a:endParaRPr lang="en-US" sz="1600" b="1" i="0">
              <a:solidFill>
                <a:srgbClr val="FF0000"/>
              </a:solidFill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endParaRPr lang="ru-RU" sz="16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ru-RU" sz="1600" b="1" i="0">
                <a:effectLst/>
                <a:latin typeface="Roboto" panose="02000000000000000000" pitchFamily="2" charset="0"/>
              </a:rPr>
              <a:t>RU</a:t>
            </a:r>
            <a:r>
              <a:rPr lang="ru-RU" sz="1600" b="0" i="0">
                <a:effectLst/>
                <a:latin typeface="Roboto" panose="02000000000000000000" pitchFamily="2" charset="0"/>
              </a:rPr>
              <a:t>: Как покупатель, я хочу фильтровать список товаров по цене, категории, производителю и наличию бесплатной доставки, чтобы найти товары, которые соответствуют моим критериям поиска.</a:t>
            </a:r>
            <a:endParaRPr lang="en-US" sz="16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endParaRPr lang="ru-RU" sz="16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ru-RU" sz="1600" b="1" i="0">
                <a:effectLst/>
                <a:latin typeface="Roboto" panose="02000000000000000000" pitchFamily="2" charset="0"/>
              </a:rPr>
              <a:t>Критерии приемки:</a:t>
            </a:r>
            <a:endParaRPr lang="ru-RU" sz="1600" b="0" i="0">
              <a:effectLst/>
              <a:latin typeface="Roboto" panose="02000000000000000000" pitchFamily="2" charset="0"/>
            </a:endParaRPr>
          </a:p>
          <a:p>
            <a:pPr indent="174625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b="0" i="0">
                <a:effectLst/>
                <a:latin typeface="Roboto" panose="02000000000000000000" pitchFamily="2" charset="0"/>
              </a:rPr>
              <a:t>Покупатель может указать диапазон цен, выбрать категорию, производителя и опцию бесплатной доставки для фильтрации списка товаров.</a:t>
            </a:r>
            <a:endParaRPr lang="en-US" sz="1600" b="0" i="0">
              <a:effectLst/>
              <a:latin typeface="Roboto" panose="02000000000000000000" pitchFamily="2" charset="0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latin typeface="Roboto" panose="02000000000000000000" pitchFamily="2" charset="0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>
              <a:effectLst/>
              <a:latin typeface="Roboto" panose="02000000000000000000" pitchFamily="2" charset="0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latin typeface="Roboto" panose="02000000000000000000" pitchFamily="2" charset="0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latin typeface="Roboto" panose="02000000000000000000" pitchFamily="2" charset="0"/>
            </a:endParaRPr>
          </a:p>
          <a:p>
            <a:pPr algn="l">
              <a:spcAft>
                <a:spcPts val="600"/>
              </a:spcAft>
            </a:pPr>
            <a:endParaRPr lang="en-US" sz="1600">
              <a:latin typeface="Roboto" panose="02000000000000000000" pitchFamily="2" charset="0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>
              <a:effectLst/>
              <a:latin typeface="Roboto" panose="02000000000000000000" pitchFamily="2" charset="0"/>
            </a:endParaRPr>
          </a:p>
          <a:p>
            <a:pPr indent="174625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b="0" i="0">
                <a:effectLst/>
                <a:latin typeface="Roboto" panose="02000000000000000000" pitchFamily="2" charset="0"/>
              </a:rPr>
              <a:t>Покупатель может сбросить все выбранные фильтры одним кликом.</a:t>
            </a:r>
          </a:p>
          <a:p>
            <a:pPr indent="174625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b="0" i="0">
                <a:effectLst/>
                <a:latin typeface="Roboto" panose="02000000000000000000" pitchFamily="2" charset="0"/>
              </a:rPr>
              <a:t>Список товаров обновляется согласно примененным фильтрам.</a:t>
            </a:r>
            <a:endParaRPr lang="en-US" sz="1600" b="0" i="0">
              <a:effectLst/>
              <a:latin typeface="Roboto" panose="02000000000000000000" pitchFamily="2" charset="0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ru-RU" sz="1600" b="1" i="0">
                <a:effectLst/>
                <a:latin typeface="Roboto" panose="02000000000000000000" pitchFamily="2" charset="0"/>
              </a:rPr>
              <a:t>Исключительные случаи:</a:t>
            </a:r>
            <a:endParaRPr lang="ru-RU" sz="1600" b="0" i="0">
              <a:effectLst/>
              <a:latin typeface="Roboto" panose="02000000000000000000" pitchFamily="2" charset="0"/>
            </a:endParaRPr>
          </a:p>
          <a:p>
            <a:pPr indent="174625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b="0" i="0">
                <a:effectLst/>
                <a:latin typeface="Roboto" panose="02000000000000000000" pitchFamily="2" charset="0"/>
              </a:rPr>
              <a:t>Если применение фильтров не изменяет список товаров (например, из-за отсутствия товаров, соответствующих критериям), показывается соответствующее уведомление.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65272D-A3BB-D84E-FB3B-1571430E2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837" y="0"/>
            <a:ext cx="3677163" cy="679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4069F-2BAA-698A-04BC-1CB85DC12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4F0969-C45C-21EA-3ED2-ACFB8C65A929}"/>
              </a:ext>
            </a:extLst>
          </p:cNvPr>
          <p:cNvSpPr txBox="1"/>
          <p:nvPr/>
        </p:nvSpPr>
        <p:spPr>
          <a:xfrm>
            <a:off x="107004" y="158874"/>
            <a:ext cx="11984477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b="1" i="0">
                <a:effectLst/>
                <a:latin typeface="Roboto" panose="02000000000000000000" pitchFamily="2" charset="0"/>
              </a:rPr>
              <a:t>EN</a:t>
            </a:r>
            <a:r>
              <a:rPr lang="en-US" sz="1600" b="0" i="0">
                <a:effectLst/>
                <a:latin typeface="Roboto" panose="02000000000000000000" pitchFamily="2" charset="0"/>
              </a:rPr>
              <a:t>: As a customer, I want to filter the product list by price, category, manufacturer, and the availability of free shipping to find products that meet my search criteria.</a:t>
            </a:r>
          </a:p>
          <a:p>
            <a:pPr algn="l">
              <a:buNone/>
            </a:pPr>
            <a:endParaRPr lang="en-US" sz="1600">
              <a:latin typeface="Roboto" panose="02000000000000000000" pitchFamily="2" charset="0"/>
            </a:endParaRPr>
          </a:p>
          <a:p>
            <a:pPr algn="l">
              <a:buNone/>
            </a:pPr>
            <a:endParaRPr lang="en-US" sz="16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endParaRPr lang="en-US" sz="16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endParaRPr lang="en-US" sz="16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en-US" sz="1600" b="1" i="0">
                <a:effectLst/>
                <a:latin typeface="Roboto" panose="02000000000000000000" pitchFamily="2" charset="0"/>
              </a:rPr>
              <a:t>Acceptance Criteria:</a:t>
            </a:r>
          </a:p>
          <a:p>
            <a:pPr algn="l">
              <a:buNone/>
            </a:pPr>
            <a:endParaRPr lang="en-US" sz="1600" b="0" i="0">
              <a:effectLst/>
              <a:latin typeface="Roboto" panose="02000000000000000000" pitchFamily="2" charset="0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  <a:latin typeface="Roboto" panose="02000000000000000000" pitchFamily="2" charset="0"/>
              </a:rPr>
              <a:t>Customers can specify a price range, select a category, manufacturer, and free shipping option to filter the product list.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  <a:latin typeface="Roboto" panose="02000000000000000000" pitchFamily="2" charset="0"/>
              </a:rPr>
              <a:t>Customers can reset all selected filters with a single click.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  <a:latin typeface="Roboto" panose="02000000000000000000" pitchFamily="2" charset="0"/>
              </a:rPr>
              <a:t>The product list updates according to the applied filters.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latin typeface="Roboto" panose="02000000000000000000" pitchFamily="2" charset="0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en-US" sz="1600" b="1" i="0">
                <a:effectLst/>
                <a:latin typeface="Roboto" panose="02000000000000000000" pitchFamily="2" charset="0"/>
              </a:rPr>
              <a:t>Exception Cases:</a:t>
            </a:r>
          </a:p>
          <a:p>
            <a:pPr algn="l">
              <a:buNone/>
            </a:pPr>
            <a:endParaRPr lang="en-US" sz="1600" b="0" i="0">
              <a:effectLst/>
              <a:latin typeface="Roboto" panose="02000000000000000000" pitchFamily="2" charset="0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0" i="0">
                <a:effectLst/>
                <a:latin typeface="Roboto" panose="02000000000000000000" pitchFamily="2" charset="0"/>
              </a:rPr>
              <a:t>If applying filters does not change the product list (e.g., due to no products matching the criteria), an appropriate notification is displayed.</a:t>
            </a:r>
          </a:p>
        </p:txBody>
      </p:sp>
    </p:spTree>
    <p:extLst>
      <p:ext uri="{BB962C8B-B14F-4D97-AF65-F5344CB8AC3E}">
        <p14:creationId xmlns:p14="http://schemas.microsoft.com/office/powerpoint/2010/main" val="145812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F816B-DC62-E0AB-04E5-24A12700A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E20381-C7AE-C6F3-F687-F0036882B75D}"/>
              </a:ext>
            </a:extLst>
          </p:cNvPr>
          <p:cNvSpPr txBox="1"/>
          <p:nvPr/>
        </p:nvSpPr>
        <p:spPr>
          <a:xfrm>
            <a:off x="107004" y="158874"/>
            <a:ext cx="11984477" cy="6478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1" i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ID6 Сортировка списка товаров / Sorting the product list</a:t>
            </a:r>
            <a:endParaRPr lang="en-US" sz="1600" b="1" i="0">
              <a:solidFill>
                <a:srgbClr val="FF0000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sz="1600" b="0" i="0">
              <a:effectLst/>
              <a:latin typeface="Roboto" panose="02000000000000000000" pitchFamily="2" charset="0"/>
            </a:endParaRPr>
          </a:p>
          <a:p>
            <a:pPr algn="l"/>
            <a:r>
              <a:rPr lang="ru-RU" sz="1600" b="1" i="0">
                <a:effectLst/>
                <a:latin typeface="Roboto" panose="02000000000000000000" pitchFamily="2" charset="0"/>
              </a:rPr>
              <a:t>RU</a:t>
            </a:r>
            <a:r>
              <a:rPr lang="ru-RU" sz="1600" b="0" i="0">
                <a:effectLst/>
                <a:latin typeface="Roboto" panose="02000000000000000000" pitchFamily="2" charset="0"/>
              </a:rPr>
              <a:t>: Как покупатель, я хочу сортировать список товаров по имени и цене, чтобы быстро находить товары, отвечающие моим предпочтениям.</a:t>
            </a:r>
            <a:endParaRPr lang="en-US" sz="1600">
              <a:latin typeface="Roboto" panose="02000000000000000000" pitchFamily="2" charset="0"/>
            </a:endParaRPr>
          </a:p>
          <a:p>
            <a:pPr algn="l"/>
            <a:endParaRPr lang="en-US" sz="16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ru-RU" sz="1600" b="1" i="0">
                <a:effectLst/>
                <a:latin typeface="Roboto" panose="02000000000000000000" pitchFamily="2" charset="0"/>
              </a:rPr>
              <a:t>Критерии приемки:</a:t>
            </a:r>
            <a:endParaRPr lang="ru-RU" sz="1600" b="0" i="0">
              <a:effectLst/>
              <a:latin typeface="Roboto" panose="02000000000000000000" pitchFamily="2" charset="0"/>
            </a:endParaRPr>
          </a:p>
          <a:p>
            <a:pPr indent="174625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b="0" i="0">
                <a:effectLst/>
                <a:latin typeface="Roboto" panose="02000000000000000000" pitchFamily="2" charset="0"/>
              </a:rPr>
              <a:t>Покупатель может выбрать сортировку товаров по имени (от А до Я и от Я до А) и по цене (от низкой к высокой и от высокой к низкой).</a:t>
            </a:r>
            <a:endParaRPr lang="en-US" sz="1600" b="0" i="0">
              <a:effectLst/>
              <a:latin typeface="Roboto" panose="02000000000000000000" pitchFamily="2" charset="0"/>
            </a:endParaRPr>
          </a:p>
          <a:p>
            <a:pPr indent="174625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latin typeface="Roboto" panose="02000000000000000000" pitchFamily="2" charset="0"/>
            </a:endParaRPr>
          </a:p>
          <a:p>
            <a:pPr indent="174625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b="0" i="0">
              <a:effectLst/>
              <a:latin typeface="Roboto" panose="02000000000000000000" pitchFamily="2" charset="0"/>
            </a:endParaRPr>
          </a:p>
          <a:p>
            <a:pPr algn="l"/>
            <a:endParaRPr lang="en-US" sz="1600">
              <a:latin typeface="Roboto" panose="02000000000000000000" pitchFamily="2" charset="0"/>
            </a:endParaRPr>
          </a:p>
          <a:p>
            <a:pPr algn="l"/>
            <a:endParaRPr lang="en-US" sz="1600" b="0" i="0">
              <a:effectLst/>
              <a:latin typeface="Roboto" panose="02000000000000000000" pitchFamily="2" charset="0"/>
            </a:endParaRPr>
          </a:p>
          <a:p>
            <a:pPr algn="l"/>
            <a:endParaRPr lang="en-US" sz="1600">
              <a:latin typeface="Roboto" panose="02000000000000000000" pitchFamily="2" charset="0"/>
            </a:endParaRPr>
          </a:p>
          <a:p>
            <a:pPr algn="l"/>
            <a:endParaRPr lang="en-US" sz="1600" b="0" i="0">
              <a:effectLst/>
              <a:latin typeface="Roboto" panose="02000000000000000000" pitchFamily="2" charset="0"/>
            </a:endParaRPr>
          </a:p>
          <a:p>
            <a:pPr algn="l"/>
            <a:endParaRPr lang="en-US" sz="1600">
              <a:latin typeface="Roboto" panose="02000000000000000000" pitchFamily="2" charset="0"/>
            </a:endParaRPr>
          </a:p>
          <a:p>
            <a:pPr algn="l"/>
            <a:endParaRPr lang="en-US" sz="1600" b="0" i="0">
              <a:effectLst/>
              <a:latin typeface="Roboto" panose="02000000000000000000" pitchFamily="2" charset="0"/>
            </a:endParaRPr>
          </a:p>
          <a:p>
            <a:pPr algn="l"/>
            <a:endParaRPr lang="en-US" sz="1600" b="0" i="0">
              <a:effectLst/>
              <a:latin typeface="Roboto" panose="02000000000000000000" pitchFamily="2" charset="0"/>
            </a:endParaRPr>
          </a:p>
          <a:p>
            <a:pPr algn="l"/>
            <a:endParaRPr lang="en-US" sz="1600">
              <a:latin typeface="Roboto" panose="02000000000000000000" pitchFamily="2" charset="0"/>
            </a:endParaRPr>
          </a:p>
          <a:p>
            <a:pPr algn="l"/>
            <a:endParaRPr lang="en-US" sz="1600" b="0" i="0">
              <a:effectLst/>
              <a:latin typeface="Roboto" panose="02000000000000000000" pitchFamily="2" charset="0"/>
            </a:endParaRPr>
          </a:p>
          <a:p>
            <a:pPr algn="l"/>
            <a:endParaRPr lang="en-US" sz="1600">
              <a:latin typeface="Roboto" panose="02000000000000000000" pitchFamily="2" charset="0"/>
            </a:endParaRPr>
          </a:p>
          <a:p>
            <a:pPr algn="l"/>
            <a:endParaRPr lang="en-US" sz="1600" b="0" i="0">
              <a:effectLst/>
              <a:latin typeface="Roboto" panose="02000000000000000000" pitchFamily="2" charset="0"/>
            </a:endParaRPr>
          </a:p>
          <a:p>
            <a:pPr algn="l"/>
            <a:endParaRPr lang="en-US" sz="1600">
              <a:latin typeface="Roboto" panose="02000000000000000000" pitchFamily="2" charset="0"/>
            </a:endParaRPr>
          </a:p>
          <a:p>
            <a:pPr algn="l"/>
            <a:endParaRPr lang="en-US" sz="1600" b="0" i="0">
              <a:effectLst/>
              <a:latin typeface="Roboto" panose="02000000000000000000" pitchFamily="2" charset="0"/>
            </a:endParaRPr>
          </a:p>
          <a:p>
            <a:pPr algn="l"/>
            <a:endParaRPr lang="en-US" sz="1600">
              <a:latin typeface="Roboto" panose="02000000000000000000" pitchFamily="2" charset="0"/>
            </a:endParaRPr>
          </a:p>
          <a:p>
            <a:r>
              <a:rPr lang="ru-RU" sz="1600" b="0" i="0">
                <a:effectLst/>
                <a:latin typeface="Roboto" panose="02000000000000000000" pitchFamily="2" charset="0"/>
              </a:rPr>
              <a:t>Список товаров обновляется согласно выбранной сортировке.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EBC446-3A38-C95D-35EC-C3508ECC9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96" y="2268872"/>
            <a:ext cx="4824920" cy="3643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99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8981F-456D-E00B-F25B-94FDED941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34EB7D-9AEA-D748-573D-8F136BB021B4}"/>
              </a:ext>
            </a:extLst>
          </p:cNvPr>
          <p:cNvSpPr txBox="1"/>
          <p:nvPr/>
        </p:nvSpPr>
        <p:spPr>
          <a:xfrm>
            <a:off x="107004" y="158874"/>
            <a:ext cx="11984477" cy="1677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400" b="1" i="0">
                <a:effectLst/>
                <a:latin typeface="Roboto" panose="02000000000000000000" pitchFamily="2" charset="0"/>
              </a:rPr>
              <a:t>EN</a:t>
            </a:r>
            <a:r>
              <a:rPr lang="en-US" sz="1400" b="0" i="0">
                <a:effectLst/>
                <a:latin typeface="Roboto" panose="02000000000000000000" pitchFamily="2" charset="0"/>
              </a:rPr>
              <a:t>: As a customer, I want to sort the list of products by name and price to quickly find products that match my preferences.</a:t>
            </a:r>
          </a:p>
          <a:p>
            <a:pPr algn="l">
              <a:buNone/>
            </a:pPr>
            <a:endParaRPr lang="en-US" sz="1400">
              <a:latin typeface="Roboto" panose="02000000000000000000" pitchFamily="2" charset="0"/>
            </a:endParaRPr>
          </a:p>
          <a:p>
            <a:pPr algn="l">
              <a:buNone/>
            </a:pPr>
            <a:endParaRPr lang="en-US" sz="14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en-US" sz="1400" b="1" i="0">
                <a:effectLst/>
                <a:latin typeface="Roboto" panose="02000000000000000000" pitchFamily="2" charset="0"/>
              </a:rPr>
              <a:t>Acceptance Criteria:</a:t>
            </a:r>
          </a:p>
          <a:p>
            <a:pPr algn="l">
              <a:buNone/>
            </a:pPr>
            <a:endParaRPr lang="en-US" sz="1400" b="0" i="0">
              <a:effectLst/>
              <a:latin typeface="Roboto" panose="02000000000000000000" pitchFamily="2" charset="0"/>
            </a:endParaRP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Roboto" panose="02000000000000000000" pitchFamily="2" charset="0"/>
              </a:rPr>
              <a:t>Customers can choose to sort products by name (from A to Z and from Z to A) and by price (from low to high and from high to low).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i="0">
                <a:effectLst/>
                <a:latin typeface="Roboto" panose="02000000000000000000" pitchFamily="2" charset="0"/>
              </a:rPr>
              <a:t>The product list updates according to the chosen sort order.</a:t>
            </a:r>
          </a:p>
        </p:txBody>
      </p:sp>
    </p:spTree>
    <p:extLst>
      <p:ext uri="{BB962C8B-B14F-4D97-AF65-F5344CB8AC3E}">
        <p14:creationId xmlns:p14="http://schemas.microsoft.com/office/powerpoint/2010/main" val="174782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11E10-4B59-35A3-ABA4-BF7CB4905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FA4602-CE07-F9C6-1270-281AD8EF3E0D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effectLst/>
                <a:latin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733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5AEE7-16B0-EE45-F297-64F6A005E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D47DCD-F784-63A0-E862-D5665478B0C4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effectLst/>
                <a:latin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572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C9ADB-15A4-F6E4-409D-96C47325C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5FAA89-F905-13D0-685B-039FA2495537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effectLst/>
                <a:latin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7094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46D30-9317-2BBF-EB82-852CDDEE5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839D73-1596-FE0D-D839-9541CE5B8DDD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1600" b="0" i="0">
                <a:effectLst/>
                <a:latin typeface="Roboto" panose="020000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228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13407</TotalTime>
  <Words>511</Words>
  <Application>Microsoft Office PowerPoint</Application>
  <PresentationFormat>Widescreen</PresentationFormat>
  <Paragraphs>93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Roboto</vt:lpstr>
      <vt:lpstr>Udemy Sans</vt:lpstr>
      <vt:lpstr>var(--font-stack-heading)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72</cp:revision>
  <dcterms:created xsi:type="dcterms:W3CDTF">2025-02-24T08:05:52Z</dcterms:created>
  <dcterms:modified xsi:type="dcterms:W3CDTF">2025-03-11T11:20:01Z</dcterms:modified>
</cp:coreProperties>
</file>