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89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5BEF-3BA4-2A82-5C8C-2F97100B4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98453-BF7A-A9CB-9335-9BE867738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6E33E-69EE-9141-2B9C-847D336D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66BC-DCF7-71F0-34A3-F771AFAD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9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AFA5E-54B6-E12B-9589-35C960DEB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A4088-D3D7-B679-0D73-0BED641CC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0CDCC-E1AF-93CE-B8FA-6B6C9F901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485DF-58CE-3433-975B-23AD0EB11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68BD1-97B7-80F4-49B4-996168DA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1EA5F1-E82C-1A46-64E7-D3028E38E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19CAC-3500-89A7-688F-809F6E7CA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2488-7180-EA21-3DD6-752E27931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851C-E234-E08F-D0BE-2A8A3B202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7D78C-F027-6F11-FE51-230AF81AE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49D7F-9429-B8A2-9E07-5C23D9BF3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F3AD-7DF4-4CE2-0284-426694390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0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FDE26-5244-5D00-E8A9-EBCEE988E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AA880-D97F-307F-3412-CDC8ECBD7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78DB13-198C-5B00-D595-5980F4A26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94C15-BC15-EDC5-9F3C-D318F7A6B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1C062-8F91-DBE0-1E06-A821246E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A3DDD-E85D-3A7E-73CC-45CAA8C35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840015-D349-C28B-0320-CED382242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C2EB9-8237-36CC-5C28-7FFB70E82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2C130-AA4F-2615-CB51-9CC80DEA1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56C15-3A83-371E-9D96-9A18FEA457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C646A7-2737-FD3E-F990-C7F6AA084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AE522-CDF6-A582-B2F7-30374EA4A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8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4265A-3335-7640-39E5-2CC0CEB5D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2A92FB-EED7-222B-EC10-85D15FC295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A8D65-E6AD-A433-9392-CFF09CC6E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24D46-8778-4383-A4A7-34ED26C76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9180D-ACFD-F040-4F6C-964115FD8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822B56-7056-CE34-5135-E2BF39157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FC5FF1-280B-7615-36AE-949D88332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219B5-33FA-ECEC-9449-B29779C76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25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7117F-C774-54D5-A667-332CEB90B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772505-5ABB-D0BC-44D2-853FE6F117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09C1B-A020-50A3-25DA-3C338053C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AFEE6-D3C7-B137-0B98-E17E55F0F5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7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CF462-4B23-FC0C-2C0E-7792E35F9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F315AD-5E00-2812-79D4-D0C2EFA46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D4403-DCBF-C151-4398-A06C43A86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E92C3-B7EF-12D3-1E49-BE210A805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AA1F-0957-E547-31DA-60B04F90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BF764-5EF7-3420-AC48-76EE4204DD63}"/>
              </a:ext>
            </a:extLst>
          </p:cNvPr>
          <p:cNvSpPr txBox="1"/>
          <p:nvPr/>
        </p:nvSpPr>
        <p:spPr>
          <a:xfrm>
            <a:off x="103761" y="188057"/>
            <a:ext cx="1198447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>
                <a:solidFill>
                  <a:srgbClr val="FF0000"/>
                </a:solidFill>
              </a:rPr>
              <a:t>Keçidlər və Vəziyyətlər Diaqramı, Qərar Qəbulu Cədvəli</a:t>
            </a:r>
            <a:br>
              <a:rPr lang="ru-RU" sz="1100" b="1"/>
            </a:br>
            <a:endParaRPr lang="en-US" sz="1100" b="1"/>
          </a:p>
          <a:p>
            <a:pPr>
              <a:buNone/>
            </a:pPr>
            <a:r>
              <a:rPr lang="en-US" sz="1100"/>
              <a:t>Qərar qəbul etmə cədvəlləri (və ya alternativlər cədvəli) </a:t>
            </a:r>
            <a:r>
              <a:rPr lang="en-US" sz="1100" b="1"/>
              <a:t>mürəkkəb biznes qaydalarını sadə və başa düşülən şəkildə yazmaq üçün istifadə olunur</a:t>
            </a:r>
            <a:r>
              <a:rPr lang="en-US" sz="1100"/>
              <a:t>.</a:t>
            </a:r>
          </a:p>
          <a:p>
            <a:pPr>
              <a:buNone/>
            </a:pPr>
            <a:r>
              <a:rPr lang="en-US" sz="1100"/>
              <a:t>Bu cədvəllər </a:t>
            </a:r>
            <a:r>
              <a:rPr lang="en-US" sz="1100" b="1"/>
              <a:t>test zamanı müəyyən şərtlərin (girişlər) və onların nəticəsində sistemin hansı addımları (çıxışlar) atacağını göstərir</a:t>
            </a:r>
            <a:r>
              <a:rPr lang="en-US" sz="1100"/>
              <a:t>.</a:t>
            </a:r>
            <a:br>
              <a:rPr lang="ru-RU" sz="1100"/>
            </a:br>
            <a:endParaRPr lang="en-US" sz="1100"/>
          </a:p>
          <a:p>
            <a:pPr>
              <a:buNone/>
            </a:pPr>
            <a:r>
              <a:rPr lang="en-US" sz="1100" b="1">
                <a:solidFill>
                  <a:srgbClr val="00B050"/>
                </a:solidFill>
              </a:rPr>
              <a:t>Qərar Qəbulu Cədvəlinin Quruluşu</a:t>
            </a:r>
          </a:p>
          <a:p>
            <a:r>
              <a:rPr lang="en-US" sz="1100"/>
              <a:t>Cədvəl </a:t>
            </a:r>
            <a:r>
              <a:rPr lang="en-US" sz="1100" b="1"/>
              <a:t>şərtlər (yuxarı hissədə) və hərəkətlər (aşağı hissədə) olmaqla iki əsas hissədən ibarətdir.</a:t>
            </a:r>
            <a:endParaRPr lang="en-US" sz="11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95CFB5-F7FA-0769-7246-0107FF4CD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65494"/>
              </p:ext>
            </p:extLst>
          </p:nvPr>
        </p:nvGraphicFramePr>
        <p:xfrm>
          <a:off x="271294" y="1634066"/>
          <a:ext cx="3143116" cy="155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558">
                  <a:extLst>
                    <a:ext uri="{9D8B030D-6E8A-4147-A177-3AD203B41FA5}">
                      <a16:colId xmlns:a16="http://schemas.microsoft.com/office/drawing/2014/main" val="273117044"/>
                    </a:ext>
                  </a:extLst>
                </a:gridCol>
                <a:gridCol w="1571558">
                  <a:extLst>
                    <a:ext uri="{9D8B030D-6E8A-4147-A177-3AD203B41FA5}">
                      <a16:colId xmlns:a16="http://schemas.microsoft.com/office/drawing/2014/main" val="889403471"/>
                    </a:ext>
                  </a:extLst>
                </a:gridCol>
              </a:tblGrid>
              <a:tr h="389152">
                <a:tc>
                  <a:txBody>
                    <a:bodyPr/>
                    <a:lstStyle/>
                    <a:p>
                      <a:r>
                        <a:rPr lang="en-US" b="1"/>
                        <a:t>Şərt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247334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r>
                        <a:rPr lang="en-US" b="1"/>
                        <a:t>Şərt </a:t>
                      </a:r>
                      <a:r>
                        <a:rPr lang="ru-RU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0071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r>
                        <a:rPr lang="en-US" b="1"/>
                        <a:t>Hərəkət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38233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r>
                        <a:rPr lang="en-US" b="1"/>
                        <a:t>Hərəkət </a:t>
                      </a:r>
                      <a:r>
                        <a:rPr lang="ru-RU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99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69F4C-AA03-B3EB-25E7-82CF58462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4E206F-524C-CF5A-A57D-D007D6E9C73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94426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D499B-E9E7-6006-921A-367E185D3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8E30BD-F5FC-C602-E1A2-29606FA39B94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69986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169DE-DD56-CAD0-7C5C-EAB49A928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FE6D2-0254-D642-7BE4-54354DDC1936}"/>
              </a:ext>
            </a:extLst>
          </p:cNvPr>
          <p:cNvSpPr txBox="1"/>
          <p:nvPr/>
        </p:nvSpPr>
        <p:spPr>
          <a:xfrm>
            <a:off x="107004" y="158874"/>
            <a:ext cx="119844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00B050"/>
                </a:solidFill>
              </a:rPr>
              <a:t>Misal: İşçinin əmək haqqının hesablanması</a:t>
            </a:r>
          </a:p>
          <a:p>
            <a:pPr>
              <a:buNone/>
            </a:pPr>
            <a:r>
              <a:rPr lang="en-US" sz="1600"/>
              <a:t>Tutaq ki, bir proqram </a:t>
            </a:r>
            <a:r>
              <a:rPr lang="en-US" sz="1600" b="1"/>
              <a:t>işçinin maaşını və mükafatını hesablayır</a:t>
            </a:r>
            <a:r>
              <a:rPr lang="en-US" sz="1600"/>
              <a:t>. </a:t>
            </a:r>
            <a:br>
              <a:rPr lang="ru-RU" sz="1600"/>
            </a:br>
            <a:br>
              <a:rPr lang="ru-RU" sz="1600" b="1">
                <a:solidFill>
                  <a:srgbClr val="00B050"/>
                </a:solidFill>
              </a:rPr>
            </a:br>
            <a:r>
              <a:rPr lang="en-US" sz="1600" b="1">
                <a:solidFill>
                  <a:srgbClr val="00B050"/>
                </a:solidFill>
              </a:rPr>
              <a:t>Qaydalar belədir:</a:t>
            </a:r>
            <a:br>
              <a:rPr lang="ru-RU" sz="1600"/>
            </a:br>
            <a:endParaRPr lang="en-US" sz="1600"/>
          </a:p>
          <a:p>
            <a:pPr>
              <a:buNone/>
            </a:pPr>
            <a:r>
              <a:rPr lang="en-US" sz="1600" b="1"/>
              <a:t>Əmək haqqı (maaş)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Nə iş təcrübəsi var, nə də ali təhsili → 500 AZN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Ali təhsili var, amma təcrübəsi yoxdur → 600 AZN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Ali təhsili yoxdur, amma təcrübəsi var → 600 AZN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Ali təhsili də var, təcrübəsi də var → 700 AZN</a:t>
            </a:r>
            <a:br>
              <a:rPr lang="ru-RU" sz="1600"/>
            </a:br>
            <a:endParaRPr lang="en-US" sz="1600"/>
          </a:p>
          <a:p>
            <a:pPr>
              <a:buNone/>
            </a:pPr>
            <a:r>
              <a:rPr lang="en-US" sz="1600" b="1"/>
              <a:t>Mükafat (bonus)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Nə iş təcrübəsi var, nə də ali təhsili → 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Ali təhsili var, amma təcrübəsi yoxdur →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Ali təhsili yoxdur, amma təcrübəsi var → 15%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Ali təhsili də var, təcrübəsi də var → 20%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439837-ECB9-6642-D003-6C41239E9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1" y="4458594"/>
            <a:ext cx="711616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4069F-2BAA-698A-04BC-1CB85DC12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4F0969-C45C-21EA-3ED2-ACFB8C65A929}"/>
              </a:ext>
            </a:extLst>
          </p:cNvPr>
          <p:cNvSpPr txBox="1"/>
          <p:nvPr/>
        </p:nvSpPr>
        <p:spPr>
          <a:xfrm>
            <a:off x="107004" y="158874"/>
            <a:ext cx="11984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Bu cədvəl bizə nəyi göstərir?</a:t>
            </a:r>
            <a:endParaRPr lang="ru-RU" sz="1600" b="1"/>
          </a:p>
          <a:p>
            <a:pPr>
              <a:buNone/>
            </a:pPr>
            <a:endParaRPr lang="en-US" sz="1600"/>
          </a:p>
          <a:p>
            <a:pPr indent="282575">
              <a:buFont typeface="Arial" panose="020B0604020202020204" pitchFamily="34" charset="0"/>
              <a:buChar char="•"/>
            </a:pPr>
            <a:r>
              <a:rPr lang="en-US" sz="1600"/>
              <a:t>Test zamanı </a:t>
            </a:r>
            <a:r>
              <a:rPr lang="en-US" sz="1600" b="1"/>
              <a:t>hər bir qaydanı ayrıca yoxlayacağıq</a:t>
            </a:r>
            <a:r>
              <a:rPr lang="en-US" sz="1600"/>
              <a:t>.</a:t>
            </a:r>
          </a:p>
          <a:p>
            <a:pPr indent="282575">
              <a:buFont typeface="Arial" panose="020B0604020202020204" pitchFamily="34" charset="0"/>
              <a:buChar char="•"/>
            </a:pPr>
            <a:r>
              <a:rPr lang="en-US" sz="1600" b="1"/>
              <a:t>Dörd mümkün ssenari</a:t>
            </a:r>
            <a:r>
              <a:rPr lang="en-US" sz="1600"/>
              <a:t> var və hər biri ayrıca test edilməlidir.</a:t>
            </a:r>
          </a:p>
          <a:p>
            <a:pPr indent="282575">
              <a:buFont typeface="Arial" panose="020B0604020202020204" pitchFamily="34" charset="0"/>
              <a:buChar char="•"/>
            </a:pPr>
            <a:r>
              <a:rPr lang="en-US" sz="1600"/>
              <a:t>Bu cədvəldən </a:t>
            </a:r>
            <a:r>
              <a:rPr lang="en-US" sz="1600" b="1"/>
              <a:t>çek-list və ya test-keslər yaratmaq üçün istifadə edirik.</a:t>
            </a:r>
            <a:endParaRPr lang="ru-RU" sz="1600" b="1"/>
          </a:p>
          <a:p>
            <a:pPr>
              <a:buFont typeface="Arial" panose="020B0604020202020204" pitchFamily="34" charset="0"/>
              <a:buChar char="•"/>
            </a:pPr>
            <a:endParaRPr lang="ru-RU" sz="1600" b="1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🚀 </a:t>
            </a:r>
            <a:r>
              <a:rPr lang="en-US" sz="1600" b="1"/>
              <a:t>Nəticə:</a:t>
            </a:r>
            <a:br>
              <a:rPr lang="en-US" sz="1600"/>
            </a:br>
            <a:r>
              <a:rPr lang="en-US" sz="1600"/>
              <a:t>Bu üsul </a:t>
            </a:r>
            <a:r>
              <a:rPr lang="en-US" sz="1600" b="1"/>
              <a:t>mürəkkəb qaydaları anlamağa və test etməyə kömək edir</a:t>
            </a:r>
            <a:r>
              <a:rPr lang="en-US" sz="1600"/>
              <a:t>, </a:t>
            </a:r>
            <a:r>
              <a:rPr lang="en-US" sz="1600" b="1"/>
              <a:t>testlərin tam və sistematik aparılmasını təmin edir!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5812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F816B-DC62-E0AB-04E5-24A12700A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E20381-C7AE-C6F3-F687-F0036882B75D}"/>
              </a:ext>
            </a:extLst>
          </p:cNvPr>
          <p:cNvSpPr txBox="1"/>
          <p:nvPr/>
        </p:nvSpPr>
        <p:spPr>
          <a:xfrm>
            <a:off x="107004" y="158874"/>
            <a:ext cx="11984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>
                <a:solidFill>
                  <a:srgbClr val="FF0000"/>
                </a:solidFill>
              </a:rPr>
              <a:t>Keçidlərin cədvəl test edilməsi</a:t>
            </a:r>
            <a:r>
              <a:rPr lang="en-US" sz="1600">
                <a:solidFill>
                  <a:srgbClr val="FF0000"/>
                </a:solidFill>
              </a:rPr>
              <a:t> (</a:t>
            </a:r>
            <a:r>
              <a:rPr lang="en-US" sz="1600" b="1">
                <a:solidFill>
                  <a:srgbClr val="FF0000"/>
                </a:solidFill>
              </a:rPr>
              <a:t>State Transition Testing</a:t>
            </a:r>
            <a:r>
              <a:rPr lang="en-US" sz="1600">
                <a:solidFill>
                  <a:srgbClr val="FF0000"/>
                </a:solidFill>
              </a:rPr>
              <a:t>) – </a:t>
            </a:r>
            <a:r>
              <a:rPr lang="en-US" sz="1600" b="1">
                <a:solidFill>
                  <a:srgbClr val="FF0000"/>
                </a:solidFill>
              </a:rPr>
              <a:t>"qara qutu" metodlarından biridir</a:t>
            </a:r>
            <a:r>
              <a:rPr lang="en-US" sz="1600">
                <a:solidFill>
                  <a:srgbClr val="FF0000"/>
                </a:solidFill>
              </a:rPr>
              <a:t>. </a:t>
            </a:r>
            <a:endParaRPr lang="ru-RU" sz="1600">
              <a:solidFill>
                <a:srgbClr val="FF0000"/>
              </a:solidFill>
            </a:endParaRPr>
          </a:p>
          <a:p>
            <a:pPr algn="l"/>
            <a:endParaRPr lang="ru-RU" sz="1600" i="0">
              <a:solidFill>
                <a:srgbClr val="FF0000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600" b="1"/>
              <a:t>Keçidlər və Vəziyyətlər Diaqramı</a:t>
            </a:r>
          </a:p>
          <a:p>
            <a:pPr>
              <a:buNone/>
            </a:pPr>
            <a:r>
              <a:rPr lang="en-US" sz="1600"/>
              <a:t>Bu diaqram </a:t>
            </a:r>
            <a:r>
              <a:rPr lang="en-US" sz="1600" b="1"/>
              <a:t>sistemin vəziyyətlərini və onların arasında baş verən keçidləri təsvir edir</a:t>
            </a:r>
            <a:r>
              <a:rPr lang="en-US" sz="1600"/>
              <a:t>.</a:t>
            </a:r>
            <a:endParaRPr lang="ru-RU" sz="1600"/>
          </a:p>
          <a:p>
            <a:pPr>
              <a:buNone/>
            </a:pPr>
            <a:endParaRPr lang="ru-RU" sz="1600"/>
          </a:p>
          <a:p>
            <a:pPr>
              <a:buNone/>
            </a:pPr>
            <a:br>
              <a:rPr lang="en-US" sz="1600"/>
            </a:br>
            <a:r>
              <a:rPr lang="en-US" sz="1600"/>
              <a:t>Diaqramda </a:t>
            </a:r>
            <a:r>
              <a:rPr lang="en-US" sz="1600" b="1"/>
              <a:t>beş əsas element olur</a:t>
            </a:r>
            <a:r>
              <a:rPr lang="en-US" sz="1600"/>
              <a:t>: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Giriş nöqtəsi (start point)</a:t>
            </a:r>
            <a:r>
              <a:rPr lang="en-US" sz="1600"/>
              <a:t> </a:t>
            </a:r>
            <a:r>
              <a:rPr lang="ru-RU" sz="1600"/>
              <a:t>  </a:t>
            </a:r>
            <a:r>
              <a:rPr lang="en-US" sz="1600"/>
              <a:t>→ Sistemin ilk başladığı vəziyyət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Vəziyyət (state)</a:t>
            </a:r>
            <a:r>
              <a:rPr lang="en-US" sz="1600"/>
              <a:t> </a:t>
            </a:r>
            <a:r>
              <a:rPr lang="ru-RU" sz="1600"/>
              <a:t>	            </a:t>
            </a:r>
            <a:r>
              <a:rPr lang="en-US" sz="1600"/>
              <a:t>→ Sistem hansısa konkret vəziyyətdə gözləyir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Keçid (transition)</a:t>
            </a:r>
            <a:r>
              <a:rPr lang="en-US" sz="1600"/>
              <a:t> </a:t>
            </a:r>
            <a:r>
              <a:rPr lang="ru-RU" sz="1600"/>
              <a:t>	            </a:t>
            </a:r>
            <a:r>
              <a:rPr lang="en-US" sz="1600"/>
              <a:t>→ Sistem bir vəziyyətdən digərinə keçir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Hadisə (event)</a:t>
            </a:r>
            <a:r>
              <a:rPr lang="en-US" sz="1600"/>
              <a:t> </a:t>
            </a:r>
            <a:r>
              <a:rPr lang="ru-RU" sz="1600"/>
              <a:t>	           </a:t>
            </a:r>
            <a:r>
              <a:rPr lang="en-US" sz="1600"/>
              <a:t>→ Keçidə səbəb olan hərəkət və ya əməliyyat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Hərəkət (action)</a:t>
            </a:r>
            <a:r>
              <a:rPr lang="en-US" sz="1600"/>
              <a:t> </a:t>
            </a:r>
            <a:r>
              <a:rPr lang="ru-RU" sz="1600"/>
              <a:t>	           </a:t>
            </a:r>
            <a:r>
              <a:rPr lang="en-US" sz="1600"/>
              <a:t>→ Keçid zamanı baş verən əməliyyat</a:t>
            </a:r>
            <a:endParaRPr lang="ru-RU" sz="1600"/>
          </a:p>
          <a:p>
            <a:pPr>
              <a:buFont typeface="+mj-lt"/>
              <a:buAutoNum type="arabicPeriod"/>
            </a:pPr>
            <a:endParaRPr lang="ru-RU" sz="1600" b="1"/>
          </a:p>
          <a:p>
            <a:pPr>
              <a:buFont typeface="+mj-lt"/>
              <a:buAutoNum type="arabicPeriod"/>
            </a:pPr>
            <a:endParaRPr lang="en-US" sz="1600"/>
          </a:p>
          <a:p>
            <a:r>
              <a:rPr lang="en-US" sz="1600" b="1"/>
              <a:t>Struktur:</a:t>
            </a:r>
            <a:br>
              <a:rPr lang="en-US" sz="1600"/>
            </a:br>
            <a:r>
              <a:rPr lang="en-US" sz="1600"/>
              <a:t>📌 </a:t>
            </a:r>
            <a:r>
              <a:rPr lang="en-US" sz="1600" b="1"/>
              <a:t>Giriş nöqtəsi</a:t>
            </a:r>
            <a:r>
              <a:rPr lang="en-US" sz="1600"/>
              <a:t> → </a:t>
            </a:r>
            <a:r>
              <a:rPr lang="en-US" sz="1600" b="1"/>
              <a:t>Vəziyyət</a:t>
            </a:r>
            <a:r>
              <a:rPr lang="en-US" sz="1600"/>
              <a:t> → </a:t>
            </a:r>
            <a:r>
              <a:rPr lang="en-US" sz="1600" b="1"/>
              <a:t>Keçid</a:t>
            </a:r>
            <a:r>
              <a:rPr lang="en-US" sz="1600"/>
              <a:t> → </a:t>
            </a:r>
            <a:r>
              <a:rPr lang="en-US" sz="1600" b="1"/>
              <a:t>Hadisə/Hərəkət</a:t>
            </a:r>
            <a:endParaRPr lang="en-US" sz="1600"/>
          </a:p>
          <a:p>
            <a:pPr algn="l"/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19F6C-0C03-3770-8224-86FED8962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1" y="4991099"/>
            <a:ext cx="534427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8471-99B9-2C79-E286-EDE07A9E1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D49061-F2EC-803B-BF55-2D74D3EBBF60}"/>
              </a:ext>
            </a:extLst>
          </p:cNvPr>
          <p:cNvSpPr txBox="1"/>
          <p:nvPr/>
        </p:nvSpPr>
        <p:spPr>
          <a:xfrm>
            <a:off x="107004" y="158874"/>
            <a:ext cx="119844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Misal: İnternet mağazada məhsul kartının idarə olunması</a:t>
            </a:r>
            <a:endParaRPr lang="ru-RU" sz="1600" b="1">
              <a:solidFill>
                <a:srgbClr val="FF0000"/>
              </a:solidFill>
            </a:endParaRP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Bir internet mağazada </a:t>
            </a:r>
            <a:r>
              <a:rPr lang="en-US" sz="1600" b="1"/>
              <a:t>məhsul haqqında məlumat əlavə etmək, onu dəyişmək və silmək mümkündür</a:t>
            </a:r>
            <a:r>
              <a:rPr lang="en-US" sz="1600"/>
              <a:t>.</a:t>
            </a:r>
            <a:endParaRPr lang="ru-RU" sz="1600"/>
          </a:p>
          <a:p>
            <a:pPr>
              <a:buNone/>
            </a:pPr>
            <a:br>
              <a:rPr lang="en-US" sz="1600"/>
            </a:br>
            <a:r>
              <a:rPr lang="en-US" sz="1600"/>
              <a:t>Bu əməliyyatları </a:t>
            </a:r>
            <a:r>
              <a:rPr lang="en-US" sz="1600" b="1"/>
              <a:t>vəziyyətlər və keçidlər diaqramı ilə göstərsək:</a:t>
            </a:r>
            <a:endParaRPr lang="ru-RU" sz="1600" b="1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✅ </a:t>
            </a:r>
            <a:r>
              <a:rPr lang="en-US" sz="1600" b="1"/>
              <a:t>Məhsul yaradılır</a:t>
            </a:r>
            <a:r>
              <a:rPr lang="en-US" sz="1600"/>
              <a:t> (</a:t>
            </a:r>
            <a:r>
              <a:rPr lang="en-US" sz="1600" b="1"/>
              <a:t>yaradıldı</a:t>
            </a:r>
            <a:r>
              <a:rPr lang="en-US" sz="1600"/>
              <a:t>)</a:t>
            </a:r>
            <a:br>
              <a:rPr lang="en-US" sz="1600"/>
            </a:br>
            <a:r>
              <a:rPr lang="en-US" sz="1600"/>
              <a:t>➡️ </a:t>
            </a:r>
            <a:r>
              <a:rPr lang="en-US" sz="1600" b="1"/>
              <a:t>Məhsulun məlumatları yenilənir</a:t>
            </a:r>
            <a:r>
              <a:rPr lang="en-US" sz="1600"/>
              <a:t> (</a:t>
            </a:r>
            <a:r>
              <a:rPr lang="en-US" sz="1600" b="1"/>
              <a:t>dəyişdirildi</a:t>
            </a:r>
            <a:r>
              <a:rPr lang="en-US" sz="1600"/>
              <a:t>)</a:t>
            </a:r>
            <a:br>
              <a:rPr lang="en-US" sz="1600"/>
            </a:br>
            <a:r>
              <a:rPr lang="en-US" sz="1600"/>
              <a:t>➡️ </a:t>
            </a:r>
            <a:r>
              <a:rPr lang="en-US" sz="1600" b="1"/>
              <a:t>Məhsul silinir</a:t>
            </a:r>
            <a:r>
              <a:rPr lang="en-US" sz="1600"/>
              <a:t> (</a:t>
            </a:r>
            <a:r>
              <a:rPr lang="en-US" sz="1600" b="1"/>
              <a:t>silindi</a:t>
            </a:r>
            <a:r>
              <a:rPr lang="en-US" sz="1600"/>
              <a:t>)</a:t>
            </a:r>
            <a:endParaRPr lang="ru-RU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💡 </a:t>
            </a:r>
            <a:r>
              <a:rPr lang="en-US" sz="1600" b="1">
                <a:solidFill>
                  <a:srgbClr val="00B050"/>
                </a:solidFill>
              </a:rPr>
              <a:t>Bu sxem nəyi göstərir?</a:t>
            </a:r>
            <a:endParaRPr lang="ru-RU" sz="1600" b="1">
              <a:solidFill>
                <a:srgbClr val="00B050"/>
              </a:solidFill>
            </a:endParaRPr>
          </a:p>
          <a:p>
            <a:pPr>
              <a:buNone/>
            </a:pPr>
            <a:endParaRPr lang="en-US" sz="1600"/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 b="1"/>
              <a:t>İlk vəziyyət:</a:t>
            </a:r>
            <a:r>
              <a:rPr lang="en-US" sz="1600"/>
              <a:t> Məhsul hələ mövcud deyil.</a:t>
            </a:r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 b="1"/>
              <a:t>Birinci keçid:</a:t>
            </a:r>
            <a:r>
              <a:rPr lang="en-US" sz="1600"/>
              <a:t> Məhsul yaradılır → </a:t>
            </a:r>
            <a:r>
              <a:rPr lang="en-US" sz="1600" b="1"/>
              <a:t>“Yaradıldı” vəziyyətinə keçir.</a:t>
            </a:r>
            <a:endParaRPr lang="en-US" sz="1600"/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 b="1"/>
              <a:t>İkinci keçid:</a:t>
            </a:r>
            <a:r>
              <a:rPr lang="en-US" sz="1600"/>
              <a:t> Məhsulun məlumatları dəyişdirilir → </a:t>
            </a:r>
            <a:r>
              <a:rPr lang="en-US" sz="1600" b="1"/>
              <a:t>“Dəyişdirildi” vəziyyətinə keçir.</a:t>
            </a:r>
            <a:endParaRPr lang="en-US" sz="1600"/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 b="1"/>
              <a:t>Üçüncü keçid:</a:t>
            </a:r>
            <a:r>
              <a:rPr lang="en-US" sz="1600"/>
              <a:t> Məhsul silinir → </a:t>
            </a:r>
            <a:r>
              <a:rPr lang="en-US" sz="1600" b="1"/>
              <a:t>“Silindi” vəziyyətinə keçir.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453AD-03EC-CBA2-AB0D-AE64F7878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1" y="4652552"/>
            <a:ext cx="637311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F5805-AD6F-CFF6-93E9-B95EB70F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90716-673A-EE63-11F0-73A5D3E7C68F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Əlavə Test Dizayn Texnikaları</a:t>
            </a:r>
          </a:p>
          <a:p>
            <a:pPr>
              <a:buNone/>
            </a:pPr>
            <a:r>
              <a:rPr lang="en-US" sz="1600"/>
              <a:t>Sistemin düzgün işləməsini yoxlamaq üçün </a:t>
            </a:r>
            <a:r>
              <a:rPr lang="en-US" sz="1600" b="1"/>
              <a:t>fərqli test yanaşmalarından istifadə olunur</a:t>
            </a:r>
            <a:r>
              <a:rPr lang="en-US" sz="1600"/>
              <a:t>. Aşağıda </a:t>
            </a:r>
            <a:r>
              <a:rPr lang="en-US" sz="1600" b="1"/>
              <a:t>test dizaynı üçün əsas əlavə texnikalar</a:t>
            </a:r>
            <a:r>
              <a:rPr lang="en-US" sz="1600"/>
              <a:t> izah edilir.</a:t>
            </a:r>
            <a:br>
              <a:rPr lang="ru-RU" sz="1600"/>
            </a:br>
            <a:br>
              <a:rPr lang="ru-RU" sz="1600"/>
            </a:br>
            <a:r>
              <a:rPr lang="en-US" sz="1600" b="1"/>
              <a:t>1️⃣ Səhvləri təxmin etmə (Error Guessing)</a:t>
            </a:r>
          </a:p>
          <a:p>
            <a:pPr>
              <a:buNone/>
            </a:pPr>
            <a:r>
              <a:rPr lang="en-US" sz="1600"/>
              <a:t>Bu üsulda </a:t>
            </a:r>
            <a:r>
              <a:rPr lang="en-US" sz="1600" b="1"/>
              <a:t>test ssenariləri testçinin təcrübəsinə əsasən seçilir</a:t>
            </a:r>
            <a:r>
              <a:rPr lang="en-US" sz="1600"/>
              <a:t>.</a:t>
            </a:r>
            <a:br>
              <a:rPr lang="en-US" sz="1600"/>
            </a:br>
            <a:r>
              <a:rPr lang="en-US" sz="1600"/>
              <a:t>💡 </a:t>
            </a:r>
            <a:r>
              <a:rPr lang="en-US" sz="1600" b="1"/>
              <a:t>Məqsəd:</a:t>
            </a:r>
            <a:r>
              <a:rPr lang="en-US" sz="1600"/>
              <a:t> Əvvəl rast gəlinmiş səhvləri və ya </a:t>
            </a:r>
            <a:r>
              <a:rPr lang="en-US" sz="1600" b="1"/>
              <a:t>ən çox rast gəlinən problemləri yoxlamaqdır</a:t>
            </a:r>
            <a:r>
              <a:rPr lang="en-US" sz="1600"/>
              <a:t>.</a:t>
            </a:r>
            <a:endParaRPr lang="ru-RU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Məsələn: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Bir səhifədə </a:t>
            </a:r>
            <a:r>
              <a:rPr lang="en-US" sz="1600" b="1"/>
              <a:t>istifadəçi adı boş buraxılarsa</a:t>
            </a:r>
            <a:r>
              <a:rPr lang="en-US" sz="1600"/>
              <a:t>, sistem </a:t>
            </a:r>
            <a:r>
              <a:rPr lang="en-US" sz="1600" b="1"/>
              <a:t>səhv mesajı verməlidir</a:t>
            </a:r>
            <a:r>
              <a:rPr lang="en-US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Çox uzun şifrə daxil edilərsə</a:t>
            </a:r>
            <a:r>
              <a:rPr lang="en-US" sz="1600"/>
              <a:t>, sistem </a:t>
            </a:r>
            <a:r>
              <a:rPr lang="en-US" sz="1600" b="1"/>
              <a:t>onu qəbul etməməlidir</a:t>
            </a:r>
            <a:r>
              <a:rPr lang="en-US" sz="1600"/>
              <a:t>.</a:t>
            </a:r>
            <a:endParaRPr lang="ru-RU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🔹 </a:t>
            </a:r>
            <a:r>
              <a:rPr lang="en-US" sz="1600" b="1"/>
              <a:t>Bu üsul konkret qaydalara əsaslanmır, daha çox testçinin təcrübəsi və hissiyatı ilə aparılır.</a:t>
            </a:r>
            <a:endParaRPr lang="en-US" sz="1600"/>
          </a:p>
          <a:p>
            <a:endParaRPr lang="ru-RU" sz="1600"/>
          </a:p>
          <a:p>
            <a:endParaRPr lang="ru-RU" sz="1600"/>
          </a:p>
          <a:p>
            <a:endParaRPr lang="ru-RU" sz="1600"/>
          </a:p>
          <a:p>
            <a:pPr>
              <a:buNone/>
            </a:pPr>
            <a:r>
              <a:rPr lang="en-US" sz="1600" b="1"/>
              <a:t>2️⃣ Səbəb-Nəticə Qrafikləri (Cause-Effect Graphing)</a:t>
            </a:r>
          </a:p>
          <a:p>
            <a:pPr>
              <a:buNone/>
            </a:pPr>
            <a:r>
              <a:rPr lang="en-US" sz="1600"/>
              <a:t>Bu üsulda </a:t>
            </a:r>
            <a:r>
              <a:rPr lang="en-US" sz="1600" b="1"/>
              <a:t>sistemin giriş məlumatları (səbəblər) və çıxış nəticələri (nəticələr) qrafik şəklində göstərilir</a:t>
            </a:r>
            <a:r>
              <a:rPr lang="en-US" sz="1600"/>
              <a:t>.</a:t>
            </a:r>
          </a:p>
          <a:p>
            <a:pPr>
              <a:buNone/>
            </a:pPr>
            <a:r>
              <a:rPr lang="en-US" sz="1600"/>
              <a:t>💡 </a:t>
            </a:r>
            <a:r>
              <a:rPr lang="en-US" sz="1600" b="1"/>
              <a:t>Məqsəd:</a:t>
            </a:r>
            <a:r>
              <a:rPr lang="en-US" sz="1600"/>
              <a:t> Mürəkkəb əlaqələri </a:t>
            </a:r>
            <a:r>
              <a:rPr lang="en-US" sz="1600" b="1"/>
              <a:t>vizual şəkildə anlamaq və testləri səmərəli qurmaqdır</a:t>
            </a:r>
            <a:r>
              <a:rPr lang="en-US" sz="1600"/>
              <a:t>.</a:t>
            </a:r>
            <a:endParaRPr lang="ru-RU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Məsələn: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Səbəb:</a:t>
            </a:r>
            <a:r>
              <a:rPr lang="en-US" sz="1600"/>
              <a:t> İstifadəçi </a:t>
            </a:r>
            <a:r>
              <a:rPr lang="en-US" sz="1600" b="1"/>
              <a:t>düzgün şifrə daxil edir</a:t>
            </a:r>
            <a:r>
              <a:rPr lang="en-US" sz="1600"/>
              <a:t> 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Nəticə:</a:t>
            </a:r>
            <a:r>
              <a:rPr lang="en-US" sz="1600"/>
              <a:t> </a:t>
            </a:r>
            <a:r>
              <a:rPr lang="en-US" sz="1600" b="1"/>
              <a:t>Sisteme giriş icazəsi verilir</a:t>
            </a:r>
            <a:endParaRPr lang="ru-RU" sz="1600" b="1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🔹 </a:t>
            </a:r>
            <a:r>
              <a:rPr lang="en-US" sz="1600" b="1"/>
              <a:t>Bu üsul, testlərin sistemin real iş prinsiplərinə uyğun aparılmasına kömək edir.</a:t>
            </a:r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8885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5BF13-E4E3-F2AE-03D7-71F19F757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C26B7C-ED49-2DF0-03BA-855571DF7166}"/>
              </a:ext>
            </a:extLst>
          </p:cNvPr>
          <p:cNvSpPr txBox="1"/>
          <p:nvPr/>
        </p:nvSpPr>
        <p:spPr>
          <a:xfrm>
            <a:off x="107004" y="158874"/>
            <a:ext cx="11984477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3️⃣ Əlavə Texnikalar</a:t>
            </a:r>
            <a:endParaRPr lang="ru-RU" sz="1400" b="1"/>
          </a:p>
          <a:p>
            <a:pPr>
              <a:buNone/>
            </a:pPr>
            <a:endParaRPr lang="en-US" sz="1400" b="1"/>
          </a:p>
          <a:p>
            <a:pPr>
              <a:buNone/>
            </a:pPr>
            <a:r>
              <a:rPr lang="en-US" sz="1400" b="1"/>
              <a:t>✅ 3.1. Dekompozisiya (Sistemi hissələrə ayırma)</a:t>
            </a:r>
          </a:p>
          <a:p>
            <a:pPr>
              <a:buNone/>
            </a:pPr>
            <a:r>
              <a:rPr lang="en-US" sz="1400"/>
              <a:t>Sistemi </a:t>
            </a:r>
            <a:r>
              <a:rPr lang="en-US" sz="1400" b="1"/>
              <a:t>kiçik hissələrə bölmək</a:t>
            </a:r>
            <a:r>
              <a:rPr lang="en-US" sz="1400"/>
              <a:t>, testləri daha </a:t>
            </a:r>
            <a:r>
              <a:rPr lang="en-US" sz="1400" b="1"/>
              <a:t>asan və dəqiq aparmağa kömək edir</a:t>
            </a:r>
            <a:r>
              <a:rPr lang="en-US" sz="1400"/>
              <a:t>.</a:t>
            </a:r>
            <a:endParaRPr lang="ru-RU" sz="1400"/>
          </a:p>
          <a:p>
            <a:pPr>
              <a:buNone/>
            </a:pPr>
            <a:endParaRPr lang="en-US" sz="1400"/>
          </a:p>
          <a:p>
            <a:r>
              <a:rPr lang="en-US" sz="1400"/>
              <a:t>📌 </a:t>
            </a:r>
            <a:r>
              <a:rPr lang="en-US" sz="1400" b="1"/>
              <a:t>Dekompozisiya növləri:</a:t>
            </a:r>
            <a:br>
              <a:rPr lang="en-US" sz="1400"/>
            </a:br>
            <a:r>
              <a:rPr lang="en-US" sz="1400"/>
              <a:t>🔹 </a:t>
            </a:r>
            <a:r>
              <a:rPr lang="en-US" sz="1400" b="1"/>
              <a:t>Funksional bölmə</a:t>
            </a:r>
            <a:r>
              <a:rPr lang="en-US" sz="1400"/>
              <a:t> – Sistem </a:t>
            </a:r>
            <a:r>
              <a:rPr lang="en-US" sz="1400" b="1"/>
              <a:t>müxtəlif funksiyalara bölünür</a:t>
            </a:r>
            <a:r>
              <a:rPr lang="en-US" sz="1400"/>
              <a:t>.</a:t>
            </a:r>
            <a:br>
              <a:rPr lang="en-US" sz="1400"/>
            </a:br>
            <a:r>
              <a:rPr lang="en-US" sz="1400"/>
              <a:t>🔹 </a:t>
            </a:r>
            <a:r>
              <a:rPr lang="en-US" sz="1400" b="1"/>
              <a:t>Komponent bölməsi</a:t>
            </a:r>
            <a:r>
              <a:rPr lang="en-US" sz="1400"/>
              <a:t> – </a:t>
            </a:r>
            <a:r>
              <a:rPr lang="en-US" sz="1400" b="1"/>
              <a:t>Sistem komponentlərə ayrılır</a:t>
            </a:r>
            <a:r>
              <a:rPr lang="en-US" sz="1400"/>
              <a:t> (məsələn, “verilənlər bazası”, “API”, “frontend”).</a:t>
            </a:r>
            <a:br>
              <a:rPr lang="en-US" sz="1400"/>
            </a:br>
            <a:r>
              <a:rPr lang="en-US" sz="1400"/>
              <a:t>🔹 </a:t>
            </a:r>
            <a:r>
              <a:rPr lang="en-US" sz="1400" b="1"/>
              <a:t>GUI (İstifadəçi interfeysi) bölməsi</a:t>
            </a:r>
            <a:r>
              <a:rPr lang="en-US" sz="1400"/>
              <a:t> – Testlər </a:t>
            </a:r>
            <a:r>
              <a:rPr lang="en-US" sz="1400" b="1"/>
              <a:t>ekran elementlərinə görə qurulur</a:t>
            </a:r>
            <a:r>
              <a:rPr lang="en-US" sz="1400"/>
              <a:t> (məsələn, “düymələr”, “formalar”).</a:t>
            </a:r>
            <a:br>
              <a:rPr lang="en-US" sz="1400"/>
            </a:br>
            <a:r>
              <a:rPr lang="en-US" sz="1400"/>
              <a:t>🔹 </a:t>
            </a:r>
            <a:r>
              <a:rPr lang="en-US" sz="1400" b="1"/>
              <a:t>İstifadəçi qarşılıqlı əlaqəsi</a:t>
            </a:r>
            <a:r>
              <a:rPr lang="en-US" sz="1400"/>
              <a:t> – </a:t>
            </a:r>
            <a:r>
              <a:rPr lang="en-US" sz="1400" b="1"/>
              <a:t>İstifadəçi məhsulla necə əlaqə qurur, hansı addımları atır – bu araşdırılır</a:t>
            </a:r>
            <a:r>
              <a:rPr lang="en-US" sz="1400"/>
              <a:t>.</a:t>
            </a:r>
            <a:endParaRPr lang="ru-RU" sz="1400"/>
          </a:p>
          <a:p>
            <a:endParaRPr lang="ru-RU" sz="1400"/>
          </a:p>
          <a:p>
            <a:endParaRPr lang="ru-RU" sz="1400"/>
          </a:p>
          <a:p>
            <a:endParaRPr lang="ru-RU" sz="1400"/>
          </a:p>
          <a:p>
            <a:endParaRPr lang="ru-RU" sz="1400"/>
          </a:p>
          <a:p>
            <a:pPr>
              <a:buNone/>
            </a:pPr>
            <a:r>
              <a:rPr lang="en-US" sz="1400" b="1"/>
              <a:t>✅ 3.2. Bisection (İkili Bölmə Metodu)</a:t>
            </a:r>
          </a:p>
          <a:p>
            <a:pPr>
              <a:buNone/>
            </a:pPr>
            <a:r>
              <a:rPr lang="en-US" sz="1400"/>
              <a:t>Bu üsul, </a:t>
            </a:r>
            <a:r>
              <a:rPr lang="en-US" sz="1400" b="1"/>
              <a:t>sistemdə səhvin yerini tapmaq üçün verilənləri mərhələli şəkildə iki hissəyə bölərək test etmə texnikasıdır</a:t>
            </a:r>
            <a:r>
              <a:rPr lang="en-US" sz="1400"/>
              <a:t>.</a:t>
            </a:r>
            <a:endParaRPr lang="ru-RU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/>
              <a:t>📌 </a:t>
            </a:r>
            <a:r>
              <a:rPr lang="en-US" sz="1400" b="1"/>
              <a:t>Metodun işləmə qaydası:</a:t>
            </a:r>
            <a:br>
              <a:rPr lang="en-US" sz="1400"/>
            </a:br>
            <a:r>
              <a:rPr lang="en-US" sz="1400"/>
              <a:t>1️⃣ </a:t>
            </a:r>
            <a:r>
              <a:rPr lang="en-US" sz="1400" b="1"/>
              <a:t>Verilənləri iki hissəyə böl.</a:t>
            </a:r>
            <a:br>
              <a:rPr lang="en-US" sz="1400"/>
            </a:br>
            <a:r>
              <a:rPr lang="en-US" sz="1400"/>
              <a:t>2️⃣ </a:t>
            </a:r>
            <a:r>
              <a:rPr lang="en-US" sz="1400" b="1"/>
              <a:t>Səhv tapılmadısa, bölmələrdən birini yenə iki hissəyə ayır.</a:t>
            </a:r>
            <a:br>
              <a:rPr lang="en-US" sz="1400"/>
            </a:br>
            <a:r>
              <a:rPr lang="en-US" sz="1400"/>
              <a:t>3️⃣ </a:t>
            </a:r>
            <a:r>
              <a:rPr lang="en-US" sz="1400" b="1"/>
              <a:t>Bu prosesi davam etdir və səhvin yerini tam dəqiqləşdir.</a:t>
            </a:r>
            <a:endParaRPr lang="ru-RU" sz="1400" b="1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Məsələn:</a:t>
            </a:r>
            <a:br>
              <a:rPr lang="en-US" sz="1400"/>
            </a:br>
            <a:r>
              <a:rPr lang="en-US" sz="1400"/>
              <a:t>Bir saytın </a:t>
            </a:r>
            <a:r>
              <a:rPr lang="en-US" sz="1400" b="1"/>
              <a:t>dəyişiklikdən sonra səhv verməsi</a:t>
            </a:r>
            <a:r>
              <a:rPr lang="en-US" sz="1400"/>
              <a:t> halında:</a:t>
            </a:r>
            <a:br>
              <a:rPr lang="en-US" sz="1400"/>
            </a:br>
            <a:r>
              <a:rPr lang="en-US" sz="1400"/>
              <a:t>✅ Əvvəl </a:t>
            </a:r>
            <a:r>
              <a:rPr lang="en-US" sz="1400" b="1"/>
              <a:t>saytın ön hissəsini (frontend) və arxa hissəsini (backend) ayrı-ayrı test edirik.</a:t>
            </a:r>
            <a:br>
              <a:rPr lang="en-US" sz="1400"/>
            </a:br>
            <a:r>
              <a:rPr lang="en-US" sz="1400"/>
              <a:t>✅ </a:t>
            </a:r>
            <a:r>
              <a:rPr lang="en-US" sz="1400" b="1"/>
              <a:t>Səhv frontend-dədirsə</a:t>
            </a:r>
            <a:r>
              <a:rPr lang="en-US" sz="1400"/>
              <a:t>, onu </a:t>
            </a:r>
            <a:r>
              <a:rPr lang="en-US" sz="1400" b="1"/>
              <a:t>komponentlərə</a:t>
            </a:r>
            <a:r>
              <a:rPr lang="en-US" sz="1400"/>
              <a:t> bölüb test edirik (məsələn, menyu, forma, düymələr).</a:t>
            </a:r>
            <a:br>
              <a:rPr lang="en-US" sz="1400"/>
            </a:br>
            <a:r>
              <a:rPr lang="en-US" sz="1400"/>
              <a:t>✅ </a:t>
            </a:r>
            <a:r>
              <a:rPr lang="en-US" sz="1400" b="1"/>
              <a:t>Səhvin yeri tam dəqiqləşənə qədər</a:t>
            </a:r>
            <a:r>
              <a:rPr lang="en-US" sz="1400"/>
              <a:t> bu prosesi davam etdiririk.</a:t>
            </a:r>
            <a:endParaRPr lang="ru-RU" sz="1400"/>
          </a:p>
          <a:p>
            <a:pPr>
              <a:buNone/>
            </a:pPr>
            <a:endParaRPr lang="en-US" sz="1400"/>
          </a:p>
          <a:p>
            <a:r>
              <a:rPr lang="en-US" sz="1400"/>
              <a:t>🔹 </a:t>
            </a:r>
            <a:r>
              <a:rPr lang="en-US" sz="1400" b="1"/>
              <a:t>Bu üsul, problemləri daha tez aşkar etməyə və lokalizasiya etməyə kömək edir.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2211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FB821-6254-B089-C1A6-574FEE3F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FF06CA-6599-81F9-A9B6-D45C1BF1C2C6}"/>
              </a:ext>
            </a:extLst>
          </p:cNvPr>
          <p:cNvSpPr txBox="1"/>
          <p:nvPr/>
        </p:nvSpPr>
        <p:spPr>
          <a:xfrm>
            <a:off x="107004" y="158874"/>
            <a:ext cx="11984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Nəticə</a:t>
            </a:r>
          </a:p>
          <a:p>
            <a:r>
              <a:rPr lang="en-US" sz="1600"/>
              <a:t>✅ </a:t>
            </a:r>
            <a:r>
              <a:rPr lang="en-US" sz="1600" b="1"/>
              <a:t>Səhvləri təxmin etmə (Error Guessing) – təcrübəyə əsaslanan yanaşmadır.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Səbəb-nəticə qrafiki – giriş və çıxış arasında əlaqələri göstərən vizual üsuldur.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Dekompozisiya – sistemin fərqli hissələrə bölünməsi ilə testin effektiv aparılmasını təmin edir.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Bisection – problemi daha tez tapmaq üçün verilənləri iki hissəyə bölərək test etmək metodudur.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9B4CF-6C2A-4054-F2DC-81441037D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62" y="2361138"/>
            <a:ext cx="8573696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8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19C38-214A-4576-1FC9-80A25E31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D7AD53-78BB-4FB2-016C-886B91EB19E2}"/>
              </a:ext>
            </a:extLst>
          </p:cNvPr>
          <p:cNvSpPr txBox="1"/>
          <p:nvPr/>
        </p:nvSpPr>
        <p:spPr>
          <a:xfrm>
            <a:off x="107004" y="158874"/>
            <a:ext cx="11984477" cy="4393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>
                <a:solidFill>
                  <a:srgbClr val="FF0000"/>
                </a:solidFill>
                <a:effectLst/>
                <a:latin typeface="Udemy Sans"/>
              </a:rPr>
              <a:t>Дополнительные материалы</a:t>
            </a:r>
            <a:r>
              <a:rPr lang="en-US" sz="1600" i="0">
                <a:solidFill>
                  <a:srgbClr val="303141"/>
                </a:solidFill>
                <a:effectLst/>
                <a:latin typeface="Udemy Sans"/>
              </a:rPr>
              <a:t>:</a:t>
            </a:r>
          </a:p>
          <a:p>
            <a:pPr algn="l">
              <a:lnSpc>
                <a:spcPct val="200000"/>
              </a:lnSpc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lnSpc>
                <a:spcPct val="300000"/>
              </a:lnSpc>
            </a:pPr>
            <a:r>
              <a:rPr lang="en-US" sz="1600" i="0">
                <a:solidFill>
                  <a:srgbClr val="303141"/>
                </a:solidFill>
                <a:effectLst/>
                <a:latin typeface="Udemy Sans"/>
              </a:rPr>
              <a:t>1) </a:t>
            </a:r>
            <a:r>
              <a:rPr lang="en-US" sz="1600" i="0" u="sng">
                <a:solidFill>
                  <a:schemeClr val="accent5"/>
                </a:solidFill>
                <a:effectLst/>
                <a:latin typeface="Udemy Sans"/>
              </a:rPr>
              <a:t>https://habr.com/ru/articles/468087</a:t>
            </a:r>
            <a:br>
              <a:rPr lang="en-US" sz="1600" i="0">
                <a:solidFill>
                  <a:srgbClr val="303141"/>
                </a:solidFill>
                <a:effectLst/>
                <a:latin typeface="Udemy Sans"/>
              </a:rPr>
            </a:br>
            <a:r>
              <a:rPr lang="en-US" sz="1600" i="0">
                <a:solidFill>
                  <a:srgbClr val="303141"/>
                </a:solidFill>
                <a:effectLst/>
                <a:latin typeface="Udemy Sans"/>
              </a:rPr>
              <a:t>2) </a:t>
            </a:r>
            <a:r>
              <a:rPr lang="en-US" sz="1600" i="0" u="sng">
                <a:solidFill>
                  <a:schemeClr val="accent5"/>
                </a:solidFill>
                <a:effectLst/>
                <a:latin typeface="Udemy Sans"/>
              </a:rPr>
              <a:t>https://qaschool.ru/blog/dekompozirui-eto</a:t>
            </a:r>
            <a:br>
              <a:rPr lang="en-US" sz="1600" i="0">
                <a:solidFill>
                  <a:srgbClr val="303141"/>
                </a:solidFill>
                <a:effectLst/>
                <a:latin typeface="Udemy Sans"/>
              </a:rPr>
            </a:br>
            <a:r>
              <a:rPr lang="en-US" sz="1600" i="0">
                <a:solidFill>
                  <a:srgbClr val="303141"/>
                </a:solidFill>
                <a:effectLst/>
                <a:latin typeface="Udemy Sans"/>
              </a:rPr>
              <a:t>3) </a:t>
            </a:r>
            <a:r>
              <a:rPr lang="en-US" sz="1600" i="0" u="sng">
                <a:solidFill>
                  <a:schemeClr val="accent5"/>
                </a:solidFill>
                <a:effectLst/>
                <a:latin typeface="Udemy Sans"/>
              </a:rPr>
              <a:t>https://vladislaveremeev.gitbook.io/qa_bible/test-dizain/dynamic-black-box</a:t>
            </a:r>
            <a:br>
              <a:rPr lang="en-US" sz="1600" i="0">
                <a:solidFill>
                  <a:srgbClr val="303141"/>
                </a:solidFill>
                <a:effectLst/>
                <a:latin typeface="Udemy Sans"/>
              </a:rPr>
            </a:br>
            <a:r>
              <a:rPr lang="en-US" sz="1600" i="0">
                <a:solidFill>
                  <a:srgbClr val="303141"/>
                </a:solidFill>
                <a:effectLst/>
                <a:latin typeface="Udemy Sans"/>
              </a:rPr>
              <a:t>4) </a:t>
            </a:r>
            <a:r>
              <a:rPr lang="en-US" sz="1600" i="0" u="sng">
                <a:solidFill>
                  <a:schemeClr val="accent5"/>
                </a:solidFill>
                <a:effectLst/>
                <a:latin typeface="Udemy Sans"/>
              </a:rPr>
              <a:t>https://habr.com/ru/articles/546432</a:t>
            </a:r>
            <a:br>
              <a:rPr lang="en-US" sz="1600" i="0">
                <a:solidFill>
                  <a:srgbClr val="303141"/>
                </a:solidFill>
                <a:effectLst/>
                <a:latin typeface="Udemy Sans"/>
              </a:rPr>
            </a:br>
            <a:r>
              <a:rPr lang="en-US" sz="1600" i="0">
                <a:solidFill>
                  <a:srgbClr val="303141"/>
                </a:solidFill>
                <a:effectLst/>
                <a:latin typeface="Udemy Sans"/>
              </a:rPr>
              <a:t>5) </a:t>
            </a:r>
            <a:r>
              <a:rPr lang="en-US" sz="1600" i="0" u="sng">
                <a:solidFill>
                  <a:schemeClr val="accent5"/>
                </a:solidFill>
                <a:effectLst/>
                <a:latin typeface="Udemy Sans"/>
              </a:rPr>
              <a:t>https://habr.com/ru/articles/548192</a:t>
            </a:r>
            <a:endParaRPr lang="az-Latn-AZ" sz="1600" i="0" u="sng">
              <a:solidFill>
                <a:schemeClr val="accent5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4054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13451</TotalTime>
  <Words>1043</Words>
  <Application>Microsoft Office PowerPoint</Application>
  <PresentationFormat>Widescreen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72</cp:revision>
  <dcterms:created xsi:type="dcterms:W3CDTF">2025-02-24T08:05:52Z</dcterms:created>
  <dcterms:modified xsi:type="dcterms:W3CDTF">2025-03-11T13:44:40Z</dcterms:modified>
</cp:coreProperties>
</file>