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0" r:id="rId2"/>
    <p:sldId id="412" r:id="rId3"/>
    <p:sldId id="413" r:id="rId4"/>
    <p:sldId id="414" r:id="rId5"/>
    <p:sldId id="415" r:id="rId6"/>
    <p:sldId id="416" r:id="rId7"/>
    <p:sldId id="417" r:id="rId8"/>
    <p:sldId id="4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FA5E-54B6-E12B-9589-35C960DE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A4088-D3D7-B679-0D73-0BED641CC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0CDCC-E1AF-93CE-B8FA-6B6C9F90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85DF-58CE-3433-975B-23AD0EB11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AAB7-5867-2D6B-AD2A-D31E0D7E4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47055-F003-F7C9-5615-D94CF1BE5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95AD4E-231A-4519-457C-08E4A55E6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A822-335F-8125-0156-B8FFEF381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ABE33-3AA1-9E1B-2554-DD79528BB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C76D1A-230D-D76D-D99D-C8E232662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D421E-20CD-25DA-E844-4C9D35A3D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14C36-E941-6E9F-F4F5-0DEF04F4F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4B95F-072F-F884-2420-8EEBAB94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34AAA-7493-CE8D-C00D-97841534B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A77E9-EA16-CCA2-AE73-9174D45BE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220E2-BF54-2D96-89AF-2FEAA8140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CEE62-B4E6-2893-B6CE-EEDBC2BAB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677F68-3E05-C1C0-2BA4-A54D49ED5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9F354-76BF-12BB-6B95-C42A5B4E3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906E-A7DC-AAAD-EA25-3BF9B6A9C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AB58-5207-D902-5938-C20FE1AC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3AB943-F5FA-21E6-C238-F72990CF7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B02AF-7503-0208-5167-159DE835C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2F227-67F8-B655-9A93-AC17BDB7B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88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9198D-EB21-3C95-E56D-D319011E8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29F4FC-F1CC-41A6-C132-71F9663D3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0051F-15C8-944C-5A55-7B2C8AAD0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0FA09-0AF4-0CA6-37D0-9BC4A2437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8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68BD1-97B7-80F4-49B4-996168DA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EA5F1-E82C-1A46-64E7-D3028E38E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19CAC-3500-89A7-688F-809F6E7C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2488-7180-EA21-3DD6-752E27931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aschool.ru/blog/dekompozirui-et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habr.com/ru/post/468087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9F4C-AA03-B3EB-25E7-82CF5846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E206F-524C-CF5A-A57D-D007D6E9C73C}"/>
              </a:ext>
            </a:extLst>
          </p:cNvPr>
          <p:cNvSpPr txBox="1"/>
          <p:nvPr/>
        </p:nvSpPr>
        <p:spPr>
          <a:xfrm>
            <a:off x="107004" y="158874"/>
            <a:ext cx="119844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FF0000"/>
                </a:solidFill>
                <a:effectLst/>
                <a:latin typeface="var(--font-stack-heading)"/>
              </a:rPr>
              <a:t>Диаграмма переходов и состояний, таблица принятия решений. Конспект</a:t>
            </a:r>
            <a:endParaRPr lang="en-US" sz="1600" b="1" i="0">
              <a:solidFill>
                <a:srgbClr val="FF0000"/>
              </a:solidFill>
              <a:effectLst/>
              <a:latin typeface="var(--font-stack-heading)"/>
            </a:endParaRPr>
          </a:p>
          <a:p>
            <a:pPr algn="l">
              <a:buNone/>
            </a:pPr>
            <a:endParaRPr lang="ru-RU" sz="16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Таблица принятия решений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Таблицы альтернатив (</a:t>
            </a:r>
            <a:r>
              <a:rPr lang="ru-RU" sz="1600" b="1" i="1">
                <a:solidFill>
                  <a:srgbClr val="303141"/>
                </a:solidFill>
                <a:effectLst/>
                <a:latin typeface="Udemy Sans"/>
              </a:rPr>
              <a:t>прим. синоним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– хороший способ записи сложных бизнес-правил, которые должны быть реализованы в системе. В процессе создания таблицы, тестировщик определяет условия (входы) и результирующие действия системы (выходы). Пары условий и действий образуют строки таблицы, при этом условия указываются сверху, а действия – снизу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3B529-7779-42A6-C821-EBB9A3EF2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97" y="3194068"/>
            <a:ext cx="474411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6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63AA6-30FD-50CD-C857-3328F53AD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8D6112-7A33-9281-3F27-5E05CC17BF53}"/>
              </a:ext>
            </a:extLst>
          </p:cNvPr>
          <p:cNvSpPr txBox="1"/>
          <p:nvPr/>
        </p:nvSpPr>
        <p:spPr>
          <a:xfrm>
            <a:off x="107004" y="158874"/>
            <a:ext cx="119844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Пример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Оклад сотрудника рассчитывается следующим образом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без опыта и высшего образования - 500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 высшим образованием, но без опыта - 600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без высшего образования, с опытом - 600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 опытом и высшим образованием - 700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Премия для сотрудника рассчитывается следующим образом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без опыта и высшего образования - 5%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 высшим образованием, но без опыта - 10%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без высшего образования, с опытом - 15%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 опытом и высшим образованием - 20%</a:t>
            </a:r>
          </a:p>
        </p:txBody>
      </p:sp>
    </p:spTree>
    <p:extLst>
      <p:ext uri="{BB962C8B-B14F-4D97-AF65-F5344CB8AC3E}">
        <p14:creationId xmlns:p14="http://schemas.microsoft.com/office/powerpoint/2010/main" val="72222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187B-1F09-0D99-D469-AF040433D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E328FC-C492-BE29-2CCC-210AED1A6B2E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Ваша задача протестировать приложение, которое должно рассчитывать оклад и премию сотрудника.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Так как в данном случае можно четко определить условия, действия и правила, то это замечательный кандидат для создания таблицы принятия решений.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Итоговую таблицу необходимо использовать для создания чек-листа или тест-кейсов.</a:t>
            </a: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4B83C-52BE-860D-ACAB-3C71BDD12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2" y="2119129"/>
            <a:ext cx="522995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3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5F96-1CD5-8D29-A2B7-F1F8A1A16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E6950-AC74-1F68-F46A-01C5E987BBD7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Тестирование состояний и переходов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Тестирование таблицы переходов (state transition testing)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разработка тестов методом черного ящика, при котором сценарии тестирования строятся на основе модели переходов состояний. 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Диаграмма состояний и переходов включает в себя состояние, переход, событие, действие и входную точку. Всегда включает в себя только один объект.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Состояние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​ - это состояние, в котором система ожидает возникновения одного или нескольких событий.</a:t>
            </a: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Переход​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это изменение состояния из одного в другое, произошедшее благодаря какому-то событию.</a:t>
            </a: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Событие​ -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что-то, что вызывает изменение состояния системы.</a:t>
            </a: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Действие​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это операция, которая вызвана изменением состояния.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E14AE-1272-497B-1D73-85DBDF996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58" y="2473548"/>
            <a:ext cx="669701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8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ADDA5-219F-8995-AC56-26A4DAE46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87E16-4EFF-D1FD-F0D6-C5E4A7C41F01}"/>
              </a:ext>
            </a:extLst>
          </p:cNvPr>
          <p:cNvSpPr txBox="1"/>
          <p:nvPr/>
        </p:nvSpPr>
        <p:spPr>
          <a:xfrm>
            <a:off x="107004" y="158874"/>
            <a:ext cx="1198447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Пример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Предположим, что нам надо протестировать процедуру добавления информации в карточку товара в интернет-магазине.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Товар можно создать, изменить и удалить. Диаграмма может выглядеть таким образом.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Подобное схематическое изображение упрощает понимание требований, а также помогает в создании полных тестовых наборов.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C30C-8A97-847A-3D3D-65FC60F2D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688426"/>
            <a:ext cx="652553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4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D0ABF-820E-CBA8-A547-AE0313E2D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5841DB-4C63-5E23-9F47-F5EC0517C13D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Предположение об ошибках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(error guessing) - техника тестирования, в которой тесты получены на основе знаний тестировщика о ранее обнаруженных сбоях или общих знаниях о типах отказов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Отображение причинно-следственных связей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(cause-effect graphing) - метод тестирования черного ящика, при котором тестовые сценарии разрабатываются на основе диаграмм причинно-следственных связей.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Диаграмма причинно-следственных связей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графическое представление логических отношений между входными данными (причинами) и связанными с ними выходными данными (следствиями).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Источники: </a:t>
            </a:r>
            <a:r>
              <a:rPr lang="en-US" sz="1600" b="0" i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https://qaschool.ru/blog/dekompozirui-eto/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b="0" i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https://habr.com/ru/post/468087/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ECBBE-C7C5-4E7D-2CCA-72053D882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81" y="2390164"/>
            <a:ext cx="8859486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42CBD-7E51-D779-F1E2-97634108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1F8D9-988C-A93B-4C34-268286932531}"/>
              </a:ext>
            </a:extLst>
          </p:cNvPr>
          <p:cNvSpPr txBox="1"/>
          <p:nvPr/>
        </p:nvSpPr>
        <p:spPr>
          <a:xfrm>
            <a:off x="107004" y="158874"/>
            <a:ext cx="11984477" cy="2331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Доп материалы</a:t>
            </a: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az-Latn-AZ" sz="1600" i="0" u="sng">
                <a:solidFill>
                  <a:schemeClr val="accent1"/>
                </a:solidFill>
                <a:effectLst/>
                <a:latin typeface="Udemy Sans"/>
              </a:rPr>
              <a:t>https://habr.com/ru/articles/548192</a:t>
            </a:r>
            <a:endParaRPr lang="ru-RU" sz="1600" u="sng">
              <a:solidFill>
                <a:schemeClr val="accent1"/>
              </a:solidFill>
              <a:latin typeface="Udemy Sans"/>
            </a:endParaRP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en-US" sz="1600" i="0" u="sng">
                <a:solidFill>
                  <a:schemeClr val="accent1"/>
                </a:solidFill>
                <a:effectLst/>
                <a:latin typeface="Udemy Sans"/>
              </a:rPr>
              <a:t>https://habr.com/ru/articles/546432</a:t>
            </a:r>
            <a:endParaRPr lang="ru-RU" sz="1600" i="0" u="sng">
              <a:solidFill>
                <a:schemeClr val="accent1"/>
              </a:solidFill>
              <a:effectLst/>
              <a:latin typeface="Udemy Sans"/>
            </a:endParaRP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az-Latn-AZ" sz="1600" i="0" u="sng">
                <a:solidFill>
                  <a:schemeClr val="accent1"/>
                </a:solidFill>
                <a:effectLst/>
                <a:latin typeface="Udemy Sans"/>
              </a:rPr>
              <a:t>https://vladislaveremeev.gitbook.io/qa_bible/test-dizain/dynamic-black-box</a:t>
            </a:r>
          </a:p>
        </p:txBody>
      </p:sp>
    </p:spTree>
    <p:extLst>
      <p:ext uri="{BB962C8B-B14F-4D97-AF65-F5344CB8AC3E}">
        <p14:creationId xmlns:p14="http://schemas.microsoft.com/office/powerpoint/2010/main" val="317181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D499B-E9E7-6006-921A-367E185D3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E30BD-F5FC-C602-E1A2-29606FA39B9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69986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13461</TotalTime>
  <Words>502</Words>
  <Application>Microsoft Office PowerPoint</Application>
  <PresentationFormat>Widescreen</PresentationFormat>
  <Paragraphs>119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77</cp:revision>
  <dcterms:created xsi:type="dcterms:W3CDTF">2025-02-24T08:05:52Z</dcterms:created>
  <dcterms:modified xsi:type="dcterms:W3CDTF">2025-03-12T09:25:04Z</dcterms:modified>
</cp:coreProperties>
</file>